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60" autoAdjust="0"/>
  </p:normalViewPr>
  <p:slideViewPr>
    <p:cSldViewPr snapToGrid="0" snapToObjects="1">
      <p:cViewPr varScale="1">
        <p:scale>
          <a:sx n="59" d="100"/>
          <a:sy n="59" d="100"/>
        </p:scale>
        <p:origin x="150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napToGrid="0" snapToObjects="1">
      <p:cViewPr>
        <p:scale>
          <a:sx n="75" d="100"/>
          <a:sy n="75" d="100"/>
        </p:scale>
        <p:origin x="2168" y="-7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AC3573-D0B7-48D1-A6BD-D6250CFD629A}" type="datetimeFigureOut">
              <a:rPr lang="cy-GB" smtClean="0"/>
              <a:t>14/05/2026</a:t>
            </a:fld>
            <a:endParaRPr lang="cy-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124C0-A9E0-47E6-B508-FAE63F9CC5BD}" type="slidenum">
              <a:rPr lang="cy-GB" smtClean="0"/>
              <a:t>‹#›</a:t>
            </a:fld>
            <a:endParaRPr lang="cy-GB"/>
          </a:p>
        </p:txBody>
      </p:sp>
    </p:spTree>
    <p:extLst>
      <p:ext uri="{BB962C8B-B14F-4D97-AF65-F5344CB8AC3E}">
        <p14:creationId xmlns:p14="http://schemas.microsoft.com/office/powerpoint/2010/main" val="34766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Yn y cyflwyniad hwn byddaf yn trafod sut mae gweithwyr ieuenctid yn cefnogi pobl ifanc drwy gyfnod y glasoed. Mae glasoed yn cynnwys newidiadau corfforol, emosiynol a chymdeithasol sylweddol.</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Mae glasoed yn gyfnod lle mae pobl ifanc yn dechrau archwilio pwy ydynt. Mae Erikson yn disgrifio hyn fel hunaniaeth yn erbyn dryswch rôl.</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Er bod cyfoedion yn dod yn fwy dylanwadol yn ystod glasoed, mae perthnasoedd teuluol yn dal yn bwysig iawn.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Mae pobl ifanc heddiw yn wynebu nifer o bwysau cymdeithasol sy’n effeithio ar eu lles emosiynol a meddyliol.</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Mae gweithwyr ieuenctid yn darparu cefnogaeth berthynol ac ymarferol i helpu pobl ifanc ddatblygu gwytnwch a hyder.</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Mae </a:t>
            </a:r>
            <a:r>
              <a:rPr dirty="0" err="1"/>
              <a:t>theori</a:t>
            </a:r>
            <a:r>
              <a:rPr dirty="0"/>
              <a:t> Bronfenbrenner </a:t>
            </a:r>
            <a:r>
              <a:rPr dirty="0" err="1"/>
              <a:t>yn</a:t>
            </a:r>
            <a:r>
              <a:rPr dirty="0"/>
              <a:t> </a:t>
            </a:r>
            <a:r>
              <a:rPr dirty="0" err="1"/>
              <a:t>dangos</a:t>
            </a:r>
            <a:r>
              <a:rPr dirty="0"/>
              <a:t> </a:t>
            </a:r>
            <a:r>
              <a:rPr dirty="0" err="1"/>
              <a:t>sut</a:t>
            </a:r>
            <a:r>
              <a:rPr dirty="0"/>
              <a:t> </a:t>
            </a:r>
            <a:r>
              <a:rPr dirty="0" err="1"/>
              <a:t>mae</a:t>
            </a:r>
            <a:r>
              <a:rPr dirty="0"/>
              <a:t> </a:t>
            </a:r>
            <a:r>
              <a:rPr dirty="0" err="1"/>
              <a:t>teulu</a:t>
            </a:r>
            <a:r>
              <a:rPr dirty="0"/>
              <a:t>, </a:t>
            </a:r>
            <a:r>
              <a:rPr dirty="0" err="1"/>
              <a:t>ysgol</a:t>
            </a:r>
            <a:r>
              <a:rPr dirty="0"/>
              <a:t>, </a:t>
            </a:r>
            <a:r>
              <a:rPr dirty="0" err="1"/>
              <a:t>cyfoedion</a:t>
            </a:r>
            <a:r>
              <a:rPr dirty="0"/>
              <a:t> a </a:t>
            </a:r>
            <a:r>
              <a:rPr dirty="0" err="1"/>
              <a:t>chymdeithas</a:t>
            </a:r>
            <a:r>
              <a:rPr dirty="0"/>
              <a:t> </a:t>
            </a:r>
            <a:r>
              <a:rPr dirty="0" err="1"/>
              <a:t>yn</a:t>
            </a:r>
            <a:r>
              <a:rPr dirty="0"/>
              <a:t> </a:t>
            </a:r>
            <a:r>
              <a:rPr dirty="0" err="1"/>
              <a:t>dylanwadu</a:t>
            </a:r>
            <a:r>
              <a:rPr dirty="0"/>
              <a:t> </a:t>
            </a:r>
            <a:r>
              <a:rPr dirty="0" err="1"/>
              <a:t>ar</a:t>
            </a:r>
            <a:r>
              <a:rPr dirty="0"/>
              <a:t> </a:t>
            </a:r>
            <a:r>
              <a:rPr dirty="0" err="1"/>
              <a:t>bobl</a:t>
            </a:r>
            <a:r>
              <a:rPr dirty="0"/>
              <a:t> </a:t>
            </a:r>
            <a:r>
              <a:rPr dirty="0" err="1"/>
              <a:t>ifanc</a:t>
            </a:r>
            <a:r>
              <a:rPr dirty="0"/>
              <a: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gloi, mae gweithwyr ieuenctid yn chwarae rôl hanfodol wrth gefnogi pobl ifanc drwy gyfnod y glasoed.</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Dyma’r prif ffynonellau academaidd a pholisi a ddefnyddiwyd yn y cyflwyniad hwn.</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59B4F-A8A1-B28C-AA19-B6896F0F9D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27B864-6265-8845-D225-D290A73F8BB5}"/>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D2526CD2-6E35-7092-6D1C-F9DE84F66304}"/>
              </a:ext>
            </a:extLst>
          </p:cNvPr>
          <p:cNvSpPr>
            <a:spLocks noGrp="1"/>
          </p:cNvSpPr>
          <p:nvPr>
            <p:ph type="body" sz="quarter" idx="3"/>
          </p:nvPr>
        </p:nvSpPr>
        <p:spPr/>
        <p:txBody>
          <a:bodyPr/>
          <a:lstStyle/>
          <a:p>
            <a:endParaRPr dirty="0"/>
          </a:p>
        </p:txBody>
      </p:sp>
      <p:sp>
        <p:nvSpPr>
          <p:cNvPr id="4" name="Slide Number Placeholder 3">
            <a:extLst>
              <a:ext uri="{FF2B5EF4-FFF2-40B4-BE49-F238E27FC236}">
                <a16:creationId xmlns:a16="http://schemas.microsoft.com/office/drawing/2014/main" id="{AA37B8AE-4B65-F915-1D7B-E9171A3F0EB8}"/>
              </a:ext>
            </a:extLst>
          </p:cNvPr>
          <p:cNvSpPr>
            <a:spLocks noGrp="1"/>
          </p:cNvSpPr>
          <p:nvPr>
            <p:ph type="sldNum" sz="quarter" idx="5"/>
          </p:nvPr>
        </p:nvSpPr>
        <p:spPr/>
      </p:sp>
    </p:spTree>
    <p:extLst>
      <p:ext uri="{BB962C8B-B14F-4D97-AF65-F5344CB8AC3E}">
        <p14:creationId xmlns:p14="http://schemas.microsoft.com/office/powerpoint/2010/main" val="270624199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cy-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cy-GB"/>
            </a:p>
          </p:txBody>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a:xfrm>
            <a:off x="812805" y="6272785"/>
            <a:ext cx="4745736" cy="365125"/>
          </a:xfrm>
        </p:spPr>
        <p:txBody>
          <a:bodyPr/>
          <a:lstStyle/>
          <a:p>
            <a:endParaRPr 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C1FF6DA9-008F-8B48-92A6-B652298478BF}" type="slidenum">
              <a:rPr lang="en-US" smtClean="0"/>
              <a:t>‹#›</a:t>
            </a:fld>
            <a:endParaRPr lang="en-US"/>
          </a:p>
        </p:txBody>
      </p:sp>
    </p:spTree>
    <p:extLst>
      <p:ext uri="{BB962C8B-B14F-4D97-AF65-F5344CB8AC3E}">
        <p14:creationId xmlns:p14="http://schemas.microsoft.com/office/powerpoint/2010/main" val="2478690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00943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GB"/>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096080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83435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5917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5BCAD085-E8A6-8845-BD4E-CB4CCA059FC4}" type="datetimeFigureOut">
              <a:rPr lang="en-US" smtClean="0"/>
              <a:t>5/14/2026</a:t>
            </a:fld>
            <a:endParaRPr lang="en-US"/>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14406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1284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5BCAD085-E8A6-8845-BD4E-CB4CCA059FC4}" type="datetimeFigureOut">
              <a:rPr lang="en-US" smtClean="0"/>
              <a:t>5/14/2026</a:t>
            </a:fld>
            <a:endParaRPr lang="en-US"/>
          </a:p>
        </p:txBody>
      </p:sp>
      <p:sp>
        <p:nvSpPr>
          <p:cNvPr id="10" name="Footer Placeholder 9"/>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71056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5BCAD085-E8A6-8845-BD4E-CB4CCA059FC4}" type="datetimeFigureOut">
              <a:rPr lang="en-US" smtClean="0"/>
              <a:t>5/14/2026</a:t>
            </a:fld>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6058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2656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31053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cy-GB"/>
            </a:p>
          </p:txBody>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a:lstStyle/>
            <a:p>
              <a:endParaRPr lang="cy-GB"/>
            </a:p>
          </p:txBody>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5BCAD085-E8A6-8845-BD4E-CB4CCA059FC4}" type="datetimeFigureOut">
              <a:rPr lang="en-US" smtClean="0"/>
              <a:t>5/14/2026</a:t>
            </a:fld>
            <a:endParaRPr lang="en-US"/>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5019157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cy-GB" dirty="0"/>
              <a:t>Archwilio Profiadau’r Glasoed (ECYW4012)</a:t>
            </a:r>
            <a:endParaRPr dirty="0"/>
          </a:p>
        </p:txBody>
      </p:sp>
      <p:sp>
        <p:nvSpPr>
          <p:cNvPr id="5" name="Subtitle 4">
            <a:extLst>
              <a:ext uri="{FF2B5EF4-FFF2-40B4-BE49-F238E27FC236}">
                <a16:creationId xmlns:a16="http://schemas.microsoft.com/office/drawing/2014/main" id="{58D7FD3E-AC91-2DE1-3306-0DAF3593CFCE}"/>
              </a:ext>
            </a:extLst>
          </p:cNvPr>
          <p:cNvSpPr>
            <a:spLocks noGrp="1"/>
          </p:cNvSpPr>
          <p:nvPr>
            <p:ph type="subTitle" idx="1"/>
          </p:nvPr>
        </p:nvSpPr>
        <p:spPr>
          <a:xfrm>
            <a:off x="802386" y="4389120"/>
            <a:ext cx="5918454" cy="1412966"/>
          </a:xfrm>
        </p:spPr>
        <p:txBody>
          <a:bodyPr/>
          <a:lstStyle/>
          <a:p>
            <a:r>
              <a:rPr lang="en-GB" dirty="0"/>
              <a:t>Name: Andrew Owen – </a:t>
            </a:r>
          </a:p>
          <a:p>
            <a:r>
              <a:rPr lang="en-GB" dirty="0" err="1"/>
              <a:t>Rhif</a:t>
            </a:r>
            <a:r>
              <a:rPr lang="en-GB" dirty="0"/>
              <a:t> </a:t>
            </a:r>
            <a:r>
              <a:rPr lang="en-GB" dirty="0" err="1"/>
              <a:t>Myf</a:t>
            </a:r>
            <a:r>
              <a:rPr lang="en-GB" dirty="0"/>
              <a:t> – </a:t>
            </a:r>
            <a:r>
              <a:rPr lang="cy-GB" dirty="0"/>
              <a:t>2520017</a:t>
            </a:r>
          </a:p>
          <a:p>
            <a:endParaRPr lang="cy-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err="1"/>
              <a:t>Cyflwyniad</a:t>
            </a:r>
            <a:endParaRPr dirty="0"/>
          </a:p>
        </p:txBody>
      </p:sp>
      <p:sp>
        <p:nvSpPr>
          <p:cNvPr id="3" name="Content Placeholder 2"/>
          <p:cNvSpPr>
            <a:spLocks noGrp="1"/>
          </p:cNvSpPr>
          <p:nvPr>
            <p:ph idx="1"/>
          </p:nvPr>
        </p:nvSpPr>
        <p:spPr/>
        <p:txBody>
          <a:bodyPr/>
          <a:lstStyle/>
          <a:p>
            <a:pPr>
              <a:defRPr sz="2000"/>
            </a:pPr>
            <a:r>
              <a:rPr dirty="0"/>
              <a:t>Mae </a:t>
            </a:r>
            <a:r>
              <a:rPr dirty="0" err="1"/>
              <a:t>glasoed</a:t>
            </a:r>
            <a:r>
              <a:rPr dirty="0"/>
              <a:t> </a:t>
            </a:r>
            <a:r>
              <a:rPr dirty="0" err="1"/>
              <a:t>yn</a:t>
            </a:r>
            <a:r>
              <a:rPr dirty="0"/>
              <a:t> </a:t>
            </a:r>
            <a:r>
              <a:rPr dirty="0" err="1"/>
              <a:t>gyfnod</a:t>
            </a:r>
            <a:r>
              <a:rPr dirty="0"/>
              <a:t> o </a:t>
            </a:r>
            <a:r>
              <a:rPr dirty="0" err="1"/>
              <a:t>newid</a:t>
            </a:r>
            <a:r>
              <a:rPr dirty="0"/>
              <a:t> </a:t>
            </a:r>
            <a:r>
              <a:rPr dirty="0" err="1"/>
              <a:t>biolegol</a:t>
            </a:r>
            <a:r>
              <a:rPr dirty="0"/>
              <a:t>, </a:t>
            </a:r>
            <a:r>
              <a:rPr dirty="0" err="1"/>
              <a:t>seicolegol</a:t>
            </a:r>
            <a:r>
              <a:rPr dirty="0"/>
              <a:t>, </a:t>
            </a:r>
            <a:r>
              <a:rPr dirty="0" err="1"/>
              <a:t>cymdeithasol</a:t>
            </a:r>
            <a:r>
              <a:rPr dirty="0"/>
              <a:t> ac </a:t>
            </a:r>
            <a:r>
              <a:rPr dirty="0" err="1"/>
              <a:t>hunaniaethol</a:t>
            </a:r>
            <a:r>
              <a:rPr dirty="0"/>
              <a:t>.</a:t>
            </a:r>
          </a:p>
          <a:p>
            <a:pPr>
              <a:defRPr sz="2000"/>
            </a:pPr>
            <a:r>
              <a:rPr dirty="0"/>
              <a:t>Mae </a:t>
            </a:r>
            <a:r>
              <a:rPr dirty="0" err="1"/>
              <a:t>pobl</a:t>
            </a:r>
            <a:r>
              <a:rPr dirty="0"/>
              <a:t> </a:t>
            </a:r>
            <a:r>
              <a:rPr dirty="0" err="1"/>
              <a:t>ifanc</a:t>
            </a:r>
            <a:r>
              <a:rPr dirty="0"/>
              <a:t> </a:t>
            </a:r>
            <a:r>
              <a:rPr dirty="0" err="1"/>
              <a:t>yn</a:t>
            </a:r>
            <a:r>
              <a:rPr dirty="0"/>
              <a:t> </a:t>
            </a:r>
            <a:r>
              <a:rPr dirty="0" err="1"/>
              <a:t>profi</a:t>
            </a:r>
            <a:r>
              <a:rPr dirty="0"/>
              <a:t> </a:t>
            </a:r>
            <a:r>
              <a:rPr dirty="0" err="1"/>
              <a:t>newidiadau</a:t>
            </a:r>
            <a:r>
              <a:rPr dirty="0"/>
              <a:t> </a:t>
            </a:r>
            <a:r>
              <a:rPr dirty="0" err="1"/>
              <a:t>emosiynol</a:t>
            </a:r>
            <a:r>
              <a:rPr dirty="0"/>
              <a:t> a </a:t>
            </a:r>
            <a:r>
              <a:rPr dirty="0" err="1"/>
              <a:t>chymdeithasol</a:t>
            </a:r>
            <a:r>
              <a:rPr dirty="0"/>
              <a:t> </a:t>
            </a:r>
            <a:r>
              <a:rPr dirty="0" err="1"/>
              <a:t>cyflym</a:t>
            </a:r>
            <a:r>
              <a:rPr dirty="0"/>
              <a:t>.</a:t>
            </a:r>
          </a:p>
          <a:p>
            <a:pPr>
              <a:defRPr sz="2000"/>
            </a:pPr>
            <a:r>
              <a:rPr dirty="0"/>
              <a:t>Mae </a:t>
            </a:r>
            <a:r>
              <a:rPr dirty="0" err="1"/>
              <a:t>gweithwyr</a:t>
            </a:r>
            <a:r>
              <a:rPr dirty="0"/>
              <a:t> </a:t>
            </a:r>
            <a:r>
              <a:rPr dirty="0" err="1"/>
              <a:t>ieuenctid</a:t>
            </a:r>
            <a:r>
              <a:rPr dirty="0"/>
              <a:t> </a:t>
            </a:r>
            <a:r>
              <a:rPr dirty="0" err="1"/>
              <a:t>yn</a:t>
            </a:r>
            <a:r>
              <a:rPr dirty="0"/>
              <a:t> </a:t>
            </a:r>
            <a:r>
              <a:rPr dirty="0" err="1"/>
              <a:t>cefnogi</a:t>
            </a:r>
            <a:r>
              <a:rPr dirty="0"/>
              <a:t> </a:t>
            </a:r>
            <a:r>
              <a:rPr dirty="0" err="1"/>
              <a:t>pobl</a:t>
            </a:r>
            <a:r>
              <a:rPr dirty="0"/>
              <a:t> </a:t>
            </a:r>
            <a:r>
              <a:rPr dirty="0" err="1"/>
              <a:t>ifanc</a:t>
            </a:r>
            <a:r>
              <a:rPr dirty="0"/>
              <a:t> </a:t>
            </a:r>
            <a:r>
              <a:rPr dirty="0" err="1"/>
              <a:t>drwy</a:t>
            </a:r>
            <a:r>
              <a:rPr dirty="0"/>
              <a:t> </a:t>
            </a:r>
            <a:r>
              <a:rPr dirty="0" err="1"/>
              <a:t>berthnasau</a:t>
            </a:r>
            <a:r>
              <a:rPr dirty="0"/>
              <a:t> </a:t>
            </a:r>
            <a:r>
              <a:rPr dirty="0" err="1"/>
              <a:t>dibynadwy</a:t>
            </a:r>
            <a:r>
              <a:rPr dirty="0"/>
              <a:t>, </a:t>
            </a:r>
            <a:r>
              <a:rPr dirty="0" err="1"/>
              <a:t>addysg</a:t>
            </a:r>
            <a:r>
              <a:rPr dirty="0"/>
              <a:t> </a:t>
            </a:r>
            <a:r>
              <a:rPr dirty="0" err="1"/>
              <a:t>anffurfiol</a:t>
            </a:r>
            <a:r>
              <a:rPr dirty="0"/>
              <a:t>, </a:t>
            </a:r>
            <a:r>
              <a:rPr dirty="0" err="1"/>
              <a:t>eiriolaeth</a:t>
            </a:r>
            <a:r>
              <a:rPr dirty="0"/>
              <a:t> a </a:t>
            </a:r>
            <a:r>
              <a:rPr dirty="0" err="1"/>
              <a:t>chyfeirio</a:t>
            </a:r>
            <a:r>
              <a:rPr dirty="0"/>
              <a:t>.</a:t>
            </a:r>
          </a:p>
          <a:p>
            <a:pPr>
              <a:defRPr sz="2000"/>
            </a:pPr>
            <a:r>
              <a:rPr dirty="0"/>
              <a:t>Mae </a:t>
            </a:r>
            <a:r>
              <a:rPr dirty="0" err="1"/>
              <a:t>gwaith</a:t>
            </a:r>
            <a:r>
              <a:rPr dirty="0"/>
              <a:t> </a:t>
            </a:r>
            <a:r>
              <a:rPr dirty="0" err="1"/>
              <a:t>ieuenctid</a:t>
            </a:r>
            <a:r>
              <a:rPr dirty="0"/>
              <a:t> </a:t>
            </a:r>
            <a:r>
              <a:rPr dirty="0" err="1"/>
              <a:t>yn</a:t>
            </a:r>
            <a:r>
              <a:rPr dirty="0"/>
              <a:t> </a:t>
            </a:r>
            <a:r>
              <a:rPr dirty="0" err="1"/>
              <a:t>creu</a:t>
            </a:r>
            <a:r>
              <a:rPr dirty="0"/>
              <a:t> </a:t>
            </a:r>
            <a:r>
              <a:rPr dirty="0" err="1"/>
              <a:t>mannau</a:t>
            </a:r>
            <a:r>
              <a:rPr dirty="0"/>
              <a:t> </a:t>
            </a:r>
            <a:r>
              <a:rPr dirty="0" err="1"/>
              <a:t>diogel</a:t>
            </a:r>
            <a:r>
              <a:rPr dirty="0"/>
              <a:t> </a:t>
            </a:r>
            <a:r>
              <a:rPr dirty="0" err="1"/>
              <a:t>lle</a:t>
            </a:r>
            <a:r>
              <a:rPr dirty="0"/>
              <a:t> </a:t>
            </a:r>
            <a:r>
              <a:rPr dirty="0" err="1"/>
              <a:t>mae</a:t>
            </a:r>
            <a:r>
              <a:rPr dirty="0"/>
              <a:t> </a:t>
            </a:r>
            <a:r>
              <a:rPr dirty="0" err="1"/>
              <a:t>pobl</a:t>
            </a:r>
            <a:r>
              <a:rPr dirty="0"/>
              <a:t> </a:t>
            </a:r>
            <a:r>
              <a:rPr dirty="0" err="1"/>
              <a:t>ifanc</a:t>
            </a:r>
            <a:r>
              <a:rPr dirty="0"/>
              <a:t> </a:t>
            </a:r>
            <a:r>
              <a:rPr dirty="0" err="1"/>
              <a:t>yn</a:t>
            </a:r>
            <a:r>
              <a:rPr dirty="0"/>
              <a:t> </a:t>
            </a:r>
            <a:r>
              <a:rPr dirty="0" err="1"/>
              <a:t>teimlo</a:t>
            </a:r>
            <a:r>
              <a:rPr dirty="0"/>
              <a:t> </a:t>
            </a:r>
            <a:r>
              <a:rPr dirty="0" err="1"/>
              <a:t>eu</a:t>
            </a:r>
            <a:r>
              <a:rPr dirty="0"/>
              <a:t> bod </a:t>
            </a:r>
            <a:r>
              <a:rPr dirty="0" err="1"/>
              <a:t>yn</a:t>
            </a:r>
            <a:r>
              <a:rPr dirty="0"/>
              <a:t> </a:t>
            </a:r>
            <a:r>
              <a:rPr dirty="0" err="1"/>
              <a:t>cael</a:t>
            </a:r>
            <a:r>
              <a:rPr dirty="0"/>
              <a:t> </a:t>
            </a:r>
            <a:r>
              <a:rPr dirty="0" err="1"/>
              <a:t>eu</a:t>
            </a:r>
            <a:r>
              <a:rPr dirty="0"/>
              <a:t> </a:t>
            </a:r>
            <a:r>
              <a:rPr dirty="0" err="1"/>
              <a:t>clywed</a:t>
            </a:r>
            <a:r>
              <a:rPr dirty="0"/>
              <a:t>.</a:t>
            </a:r>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Erikson (1968); NICE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err="1"/>
              <a:t>Trawsnewidiadau’r</a:t>
            </a:r>
            <a:r>
              <a:rPr dirty="0"/>
              <a:t> </a:t>
            </a:r>
            <a:r>
              <a:rPr dirty="0" err="1"/>
              <a:t>Glasoed</a:t>
            </a:r>
            <a:endParaRPr dirty="0"/>
          </a:p>
        </p:txBody>
      </p:sp>
      <p:sp>
        <p:nvSpPr>
          <p:cNvPr id="3" name="Content Placeholder 2"/>
          <p:cNvSpPr>
            <a:spLocks noGrp="1"/>
          </p:cNvSpPr>
          <p:nvPr>
            <p:ph idx="1"/>
          </p:nvPr>
        </p:nvSpPr>
        <p:spPr>
          <a:xfrm>
            <a:off x="685800" y="2121408"/>
            <a:ext cx="5529943" cy="3234363"/>
          </a:xfrm>
        </p:spPr>
        <p:txBody>
          <a:bodyPr/>
          <a:lstStyle/>
          <a:p>
            <a:pPr>
              <a:defRPr sz="2000"/>
            </a:pPr>
            <a:r>
              <a:rPr dirty="0" err="1"/>
              <a:t>Glasoed</a:t>
            </a:r>
            <a:r>
              <a:rPr dirty="0"/>
              <a:t> a </a:t>
            </a:r>
            <a:r>
              <a:rPr dirty="0" err="1"/>
              <a:t>datblygiad</a:t>
            </a:r>
            <a:r>
              <a:rPr dirty="0"/>
              <a:t> </a:t>
            </a:r>
            <a:r>
              <a:rPr dirty="0" err="1"/>
              <a:t>corfforol</a:t>
            </a:r>
            <a:endParaRPr dirty="0"/>
          </a:p>
          <a:p>
            <a:pPr>
              <a:defRPr sz="2000"/>
            </a:pPr>
            <a:r>
              <a:rPr dirty="0" err="1"/>
              <a:t>Ffurfio</a:t>
            </a:r>
            <a:r>
              <a:rPr dirty="0"/>
              <a:t> </a:t>
            </a:r>
            <a:r>
              <a:rPr dirty="0" err="1"/>
              <a:t>hunaniaeth</a:t>
            </a:r>
            <a:r>
              <a:rPr dirty="0"/>
              <a:t> a </a:t>
            </a:r>
            <a:r>
              <a:rPr dirty="0" err="1"/>
              <a:t>hunan-barch</a:t>
            </a:r>
            <a:endParaRPr dirty="0"/>
          </a:p>
          <a:p>
            <a:pPr>
              <a:defRPr sz="2000"/>
            </a:pPr>
            <a:r>
              <a:rPr dirty="0"/>
              <a:t>Rheoli </a:t>
            </a:r>
            <a:r>
              <a:rPr dirty="0" err="1"/>
              <a:t>emosiynau</a:t>
            </a:r>
            <a:r>
              <a:rPr dirty="0"/>
              <a:t> ac </a:t>
            </a:r>
            <a:r>
              <a:rPr dirty="0" err="1"/>
              <a:t>ymddygiad</a:t>
            </a:r>
            <a:r>
              <a:rPr dirty="0"/>
              <a:t> </a:t>
            </a:r>
            <a:r>
              <a:rPr dirty="0" err="1"/>
              <a:t>peryglus</a:t>
            </a:r>
            <a:endParaRPr dirty="0"/>
          </a:p>
          <a:p>
            <a:pPr>
              <a:defRPr sz="2000"/>
            </a:pPr>
            <a:r>
              <a:rPr dirty="0" err="1"/>
              <a:t>Pontio</a:t>
            </a:r>
            <a:r>
              <a:rPr dirty="0"/>
              <a:t> o </a:t>
            </a:r>
            <a:r>
              <a:rPr dirty="0" err="1"/>
              <a:t>addysg</a:t>
            </a:r>
            <a:r>
              <a:rPr dirty="0"/>
              <a:t> </a:t>
            </a:r>
            <a:r>
              <a:rPr dirty="0" err="1"/>
              <a:t>i</a:t>
            </a:r>
            <a:r>
              <a:rPr dirty="0"/>
              <a:t> </a:t>
            </a:r>
            <a:r>
              <a:rPr dirty="0" err="1"/>
              <a:t>gyflogaeth</a:t>
            </a:r>
            <a:endParaRPr dirty="0"/>
          </a:p>
          <a:p>
            <a:pPr>
              <a:defRPr sz="2000"/>
            </a:pPr>
            <a:r>
              <a:rPr dirty="0" err="1"/>
              <a:t>Annibyniaeth</a:t>
            </a:r>
            <a:r>
              <a:rPr dirty="0"/>
              <a:t>, </a:t>
            </a:r>
            <a:r>
              <a:rPr dirty="0" err="1"/>
              <a:t>rhywioldeb</a:t>
            </a:r>
            <a:r>
              <a:rPr dirty="0"/>
              <a:t> a </a:t>
            </a:r>
            <a:r>
              <a:rPr dirty="0" err="1"/>
              <a:t>pherthyn</a:t>
            </a:r>
            <a:endParaRPr dirty="0"/>
          </a:p>
          <a:p>
            <a:pPr>
              <a:defRPr sz="2000"/>
            </a:pPr>
            <a:r>
              <a:rPr dirty="0" err="1"/>
              <a:t>Cynllunio’r</a:t>
            </a:r>
            <a:r>
              <a:rPr dirty="0"/>
              <a:t> </a:t>
            </a:r>
            <a:r>
              <a:rPr dirty="0" err="1"/>
              <a:t>dyfodol</a:t>
            </a:r>
            <a:r>
              <a:rPr dirty="0"/>
              <a:t> a </a:t>
            </a:r>
            <a:r>
              <a:rPr dirty="0" err="1"/>
              <a:t>dyheadau</a:t>
            </a:r>
            <a:endParaRPr dirty="0"/>
          </a:p>
          <a:p>
            <a:pPr>
              <a:defRPr sz="2000"/>
            </a:pPr>
            <a:r>
              <a:rPr dirty="0"/>
              <a:t>Erikson: </a:t>
            </a:r>
            <a:r>
              <a:rPr dirty="0" err="1"/>
              <a:t>Hunaniaeth</a:t>
            </a:r>
            <a:r>
              <a:rPr dirty="0"/>
              <a:t> </a:t>
            </a:r>
            <a:r>
              <a:rPr dirty="0" err="1"/>
              <a:t>yn</a:t>
            </a:r>
            <a:r>
              <a:rPr dirty="0"/>
              <a:t> </a:t>
            </a:r>
            <a:r>
              <a:rPr dirty="0" err="1"/>
              <a:t>erbyn</a:t>
            </a:r>
            <a:r>
              <a:rPr dirty="0"/>
              <a:t> </a:t>
            </a:r>
            <a:r>
              <a:rPr dirty="0" err="1"/>
              <a:t>dryswch</a:t>
            </a:r>
            <a:r>
              <a:rPr dirty="0"/>
              <a:t> </a:t>
            </a:r>
            <a:r>
              <a:rPr dirty="0" err="1"/>
              <a:t>rôl</a:t>
            </a:r>
            <a:endParaRPr dirty="0"/>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Erikson (1968)</a:t>
            </a:r>
          </a:p>
        </p:txBody>
      </p:sp>
      <p:pic>
        <p:nvPicPr>
          <p:cNvPr id="11" name="Picture 10" descr="A group of people standing in a circle&#10;&#10;AI-generated content may be incorrect.">
            <a:extLst>
              <a:ext uri="{FF2B5EF4-FFF2-40B4-BE49-F238E27FC236}">
                <a16:creationId xmlns:a16="http://schemas.microsoft.com/office/drawing/2014/main" id="{B1EE7786-46A9-DB59-9537-97F7FA48EF3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2988" b="70313" l="26237" r="74154">
                        <a14:foregroundMark x1="38997" y1="59766" x2="44010" y2="65918"/>
                        <a14:foregroundMark x1="44987" y1="69238" x2="30990" y2="48438"/>
                        <a14:foregroundMark x1="30990" y1="48438" x2="32747" y2="37891"/>
                        <a14:foregroundMark x1="31185" y1="43945" x2="28060" y2="54102"/>
                        <a14:foregroundMark x1="28060" y1="54102" x2="33203" y2="62598"/>
                        <a14:foregroundMark x1="33203" y1="62598" x2="27214" y2="53906"/>
                        <a14:foregroundMark x1="71029" y1="65137" x2="69271" y2="47852"/>
                        <a14:foregroundMark x1="69271" y1="47852" x2="71094" y2="38281"/>
                        <a14:foregroundMark x1="71094" y1="38281" x2="74154" y2="38281"/>
                        <a14:foregroundMark x1="61133" y1="70410" x2="37565" y2="70117"/>
                        <a14:foregroundMark x1="34570" y1="66113" x2="26302" y2="60840"/>
                        <a14:foregroundMark x1="44076" y1="15625" x2="52995" y2="24902"/>
                        <a14:foregroundMark x1="52995" y1="24902" x2="46289" y2="22656"/>
                        <a14:foregroundMark x1="46289" y1="22656" x2="42253" y2="18555"/>
                        <a14:foregroundMark x1="42253" y1="18555" x2="49544" y2="16699"/>
                        <a14:foregroundMark x1="49544" y1="16699" x2="55339" y2="24219"/>
                        <a14:foregroundMark x1="55339" y1="24219" x2="49154" y2="28418"/>
                        <a14:foregroundMark x1="49154" y1="28418" x2="41602" y2="25195"/>
                        <a14:foregroundMark x1="41602" y1="25195" x2="45508" y2="16211"/>
                        <a14:foregroundMark x1="45508" y1="16211" x2="52669" y2="18555"/>
                        <a14:foregroundMark x1="52669" y1="18555" x2="46745" y2="14258"/>
                        <a14:foregroundMark x1="46745" y1="14258" x2="39648" y2="19922"/>
                        <a14:foregroundMark x1="39648" y1="19922" x2="43620" y2="28516"/>
                        <a14:foregroundMark x1="43620" y1="28516" x2="51367" y2="29297"/>
                        <a14:foregroundMark x1="51367" y1="29297" x2="57617" y2="23047"/>
                        <a14:foregroundMark x1="57617" y1="23047" x2="53255" y2="14453"/>
                        <a14:foregroundMark x1="53255" y1="14453" x2="46159" y2="12988"/>
                        <a14:foregroundMark x1="46159" y1="12988" x2="43424" y2="14160"/>
                        <a14:foregroundMark x1="55143" y1="30371" x2="55143" y2="30371"/>
                      </a14:backgroundRemoval>
                    </a14:imgEffect>
                  </a14:imgLayer>
                </a14:imgProps>
              </a:ext>
            </a:extLst>
          </a:blip>
          <a:srcRect l="23452" t="11072" r="23572" b="26607"/>
          <a:stretch>
            <a:fillRect/>
          </a:stretch>
        </p:blipFill>
        <p:spPr>
          <a:xfrm>
            <a:off x="5651758" y="3995057"/>
            <a:ext cx="3217922" cy="252387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err="1"/>
              <a:t>Perthnasoedd</a:t>
            </a:r>
            <a:r>
              <a:rPr dirty="0"/>
              <a:t> </a:t>
            </a:r>
            <a:r>
              <a:rPr dirty="0" err="1"/>
              <a:t>Teuluol</a:t>
            </a:r>
            <a:r>
              <a:rPr dirty="0"/>
              <a:t> a </a:t>
            </a:r>
            <a:r>
              <a:rPr dirty="0" err="1"/>
              <a:t>Chyfoedion</a:t>
            </a:r>
            <a:endParaRPr dirty="0"/>
          </a:p>
        </p:txBody>
      </p:sp>
      <p:sp>
        <p:nvSpPr>
          <p:cNvPr id="3" name="Content Placeholder 2"/>
          <p:cNvSpPr>
            <a:spLocks noGrp="1"/>
          </p:cNvSpPr>
          <p:nvPr>
            <p:ph idx="1"/>
          </p:nvPr>
        </p:nvSpPr>
        <p:spPr/>
        <p:txBody>
          <a:bodyPr/>
          <a:lstStyle/>
          <a:p>
            <a:pPr>
              <a:defRPr sz="2000"/>
            </a:pPr>
            <a:r>
              <a:rPr dirty="0" err="1"/>
              <a:t>Symud</a:t>
            </a:r>
            <a:r>
              <a:rPr dirty="0"/>
              <a:t> o </a:t>
            </a:r>
            <a:r>
              <a:rPr dirty="0" err="1"/>
              <a:t>ddibyniaeth</a:t>
            </a:r>
            <a:r>
              <a:rPr dirty="0"/>
              <a:t> </a:t>
            </a:r>
            <a:r>
              <a:rPr dirty="0" err="1"/>
              <a:t>ar</a:t>
            </a:r>
            <a:r>
              <a:rPr dirty="0"/>
              <a:t> y </a:t>
            </a:r>
            <a:r>
              <a:rPr dirty="0" err="1"/>
              <a:t>teulu</a:t>
            </a:r>
            <a:r>
              <a:rPr dirty="0"/>
              <a:t> </a:t>
            </a:r>
            <a:r>
              <a:rPr dirty="0" err="1"/>
              <a:t>tuag</a:t>
            </a:r>
            <a:r>
              <a:rPr dirty="0"/>
              <a:t> at </a:t>
            </a:r>
            <a:r>
              <a:rPr dirty="0" err="1"/>
              <a:t>ddylanwad</a:t>
            </a:r>
            <a:r>
              <a:rPr dirty="0"/>
              <a:t> </a:t>
            </a:r>
            <a:r>
              <a:rPr dirty="0" err="1"/>
              <a:t>cyfoedion</a:t>
            </a:r>
            <a:endParaRPr dirty="0"/>
          </a:p>
          <a:p>
            <a:pPr>
              <a:defRPr sz="2000"/>
            </a:pPr>
            <a:r>
              <a:rPr dirty="0"/>
              <a:t>Mae </a:t>
            </a:r>
            <a:r>
              <a:rPr dirty="0" err="1"/>
              <a:t>teuluoedd</a:t>
            </a:r>
            <a:r>
              <a:rPr dirty="0"/>
              <a:t> </a:t>
            </a:r>
            <a:r>
              <a:rPr dirty="0" err="1"/>
              <a:t>yn</a:t>
            </a:r>
            <a:r>
              <a:rPr dirty="0"/>
              <a:t> </a:t>
            </a:r>
            <a:r>
              <a:rPr dirty="0" err="1"/>
              <a:t>parhau’n</a:t>
            </a:r>
            <a:r>
              <a:rPr dirty="0"/>
              <a:t> </a:t>
            </a:r>
            <a:r>
              <a:rPr dirty="0" err="1"/>
              <a:t>bwysig</a:t>
            </a:r>
            <a:r>
              <a:rPr dirty="0"/>
              <a:t> </a:t>
            </a:r>
            <a:r>
              <a:rPr dirty="0" err="1"/>
              <a:t>ar</a:t>
            </a:r>
            <a:r>
              <a:rPr dirty="0"/>
              <a:t> </a:t>
            </a:r>
            <a:r>
              <a:rPr dirty="0" err="1"/>
              <a:t>gyfer</a:t>
            </a:r>
            <a:r>
              <a:rPr dirty="0"/>
              <a:t> </a:t>
            </a:r>
            <a:r>
              <a:rPr dirty="0" err="1"/>
              <a:t>cefnogaeth</a:t>
            </a:r>
            <a:r>
              <a:rPr dirty="0"/>
              <a:t> ac </a:t>
            </a:r>
            <a:r>
              <a:rPr dirty="0" err="1"/>
              <a:t>arweiniad</a:t>
            </a:r>
            <a:endParaRPr dirty="0"/>
          </a:p>
          <a:p>
            <a:pPr>
              <a:defRPr sz="2000"/>
            </a:pPr>
            <a:r>
              <a:rPr dirty="0"/>
              <a:t>Mae </a:t>
            </a:r>
            <a:r>
              <a:rPr dirty="0" err="1"/>
              <a:t>grwpiau</a:t>
            </a:r>
            <a:r>
              <a:rPr dirty="0"/>
              <a:t> </a:t>
            </a:r>
            <a:r>
              <a:rPr dirty="0" err="1"/>
              <a:t>cyfoedion</a:t>
            </a:r>
            <a:r>
              <a:rPr dirty="0"/>
              <a:t> </a:t>
            </a:r>
            <a:r>
              <a:rPr dirty="0" err="1"/>
              <a:t>yn</a:t>
            </a:r>
            <a:r>
              <a:rPr dirty="0"/>
              <a:t> </a:t>
            </a:r>
            <a:r>
              <a:rPr dirty="0" err="1"/>
              <a:t>siapio</a:t>
            </a:r>
            <a:r>
              <a:rPr dirty="0"/>
              <a:t> </a:t>
            </a:r>
            <a:r>
              <a:rPr dirty="0" err="1"/>
              <a:t>ymddygiad</a:t>
            </a:r>
            <a:r>
              <a:rPr dirty="0"/>
              <a:t> a </a:t>
            </a:r>
            <a:r>
              <a:rPr dirty="0" err="1"/>
              <a:t>hunan-barch</a:t>
            </a:r>
            <a:endParaRPr dirty="0"/>
          </a:p>
          <a:p>
            <a:pPr>
              <a:defRPr sz="2000"/>
            </a:pPr>
            <a:r>
              <a:rPr dirty="0"/>
              <a:t>Mae </a:t>
            </a:r>
            <a:r>
              <a:rPr dirty="0" err="1"/>
              <a:t>hunaniaeth</a:t>
            </a:r>
            <a:r>
              <a:rPr dirty="0"/>
              <a:t> </a:t>
            </a:r>
            <a:r>
              <a:rPr dirty="0" err="1"/>
              <a:t>gymdeithasol</a:t>
            </a:r>
            <a:r>
              <a:rPr dirty="0"/>
              <a:t> </a:t>
            </a:r>
            <a:r>
              <a:rPr dirty="0" err="1"/>
              <a:t>yn</a:t>
            </a:r>
            <a:r>
              <a:rPr dirty="0"/>
              <a:t> </a:t>
            </a:r>
            <a:r>
              <a:rPr dirty="0" err="1"/>
              <a:t>dod</a:t>
            </a:r>
            <a:r>
              <a:rPr dirty="0"/>
              <a:t> </a:t>
            </a:r>
            <a:r>
              <a:rPr dirty="0" err="1"/>
              <a:t>yn</a:t>
            </a:r>
            <a:r>
              <a:rPr dirty="0"/>
              <a:t> </a:t>
            </a:r>
            <a:r>
              <a:rPr dirty="0" err="1"/>
              <a:t>fwy</a:t>
            </a:r>
            <a:r>
              <a:rPr dirty="0"/>
              <a:t> </a:t>
            </a:r>
            <a:r>
              <a:rPr dirty="0" err="1"/>
              <a:t>pwysig</a:t>
            </a:r>
            <a:endParaRPr dirty="0"/>
          </a:p>
          <a:p>
            <a:pPr>
              <a:defRPr sz="2000"/>
            </a:pPr>
            <a:r>
              <a:rPr dirty="0"/>
              <a:t>Gall </a:t>
            </a:r>
            <a:r>
              <a:rPr dirty="0" err="1"/>
              <a:t>pwysau</a:t>
            </a:r>
            <a:r>
              <a:rPr dirty="0"/>
              <a:t> </a:t>
            </a:r>
            <a:r>
              <a:rPr dirty="0" err="1"/>
              <a:t>cyfoedion</a:t>
            </a:r>
            <a:r>
              <a:rPr dirty="0"/>
              <a:t> </a:t>
            </a:r>
            <a:r>
              <a:rPr dirty="0" err="1"/>
              <a:t>ddylanwadu</a:t>
            </a:r>
            <a:r>
              <a:rPr dirty="0"/>
              <a:t> </a:t>
            </a:r>
            <a:r>
              <a:rPr dirty="0" err="1"/>
              <a:t>ar</a:t>
            </a:r>
            <a:r>
              <a:rPr dirty="0"/>
              <a:t> </a:t>
            </a:r>
            <a:r>
              <a:rPr dirty="0" err="1"/>
              <a:t>ymddygiad</a:t>
            </a:r>
            <a:r>
              <a:rPr dirty="0"/>
              <a:t> </a:t>
            </a:r>
            <a:r>
              <a:rPr dirty="0" err="1"/>
              <a:t>positif</a:t>
            </a:r>
            <a:r>
              <a:rPr dirty="0"/>
              <a:t> a </a:t>
            </a:r>
            <a:r>
              <a:rPr dirty="0" err="1"/>
              <a:t>negyddol</a:t>
            </a:r>
            <a:endParaRPr dirty="0"/>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Bronfenbrenner (1979)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arn(inVertical)">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Pwysau Cymdeithasol ar Bobl Ifanc</a:t>
            </a:r>
          </a:p>
        </p:txBody>
      </p:sp>
      <p:sp>
        <p:nvSpPr>
          <p:cNvPr id="3" name="Content Placeholder 2"/>
          <p:cNvSpPr>
            <a:spLocks noGrp="1"/>
          </p:cNvSpPr>
          <p:nvPr>
            <p:ph idx="1"/>
          </p:nvPr>
        </p:nvSpPr>
        <p:spPr>
          <a:xfrm>
            <a:off x="685800" y="1803400"/>
            <a:ext cx="7772400" cy="4368800"/>
          </a:xfrm>
        </p:spPr>
        <p:txBody>
          <a:bodyPr>
            <a:normAutofit fontScale="55000" lnSpcReduction="20000"/>
          </a:bodyPr>
          <a:lstStyle/>
          <a:p>
            <a:pPr marL="0" indent="0">
              <a:buNone/>
              <a:defRPr sz="2000"/>
            </a:pPr>
            <a:r>
              <a:rPr sz="2200" b="1" dirty="0" err="1"/>
              <a:t>Tlodi</a:t>
            </a:r>
            <a:r>
              <a:rPr sz="2200" b="1" dirty="0"/>
              <a:t> a </a:t>
            </a:r>
            <a:r>
              <a:rPr sz="2200" b="1" dirty="0" err="1"/>
              <a:t>diweithdra</a:t>
            </a:r>
            <a:r>
              <a:rPr lang="en-GB" sz="2200" b="1" dirty="0"/>
              <a:t> - </a:t>
            </a:r>
            <a:r>
              <a:rPr lang="cy-GB" altLang="cy-GB" sz="2200" b="1" dirty="0"/>
              <a:t>Gall diffyg arian neu ddiweithdra yn y teulu greu straen ac effeithio ar gyfleoedd person ifanc.</a:t>
            </a:r>
          </a:p>
          <a:p>
            <a:pPr marL="0" indent="0">
              <a:buNone/>
              <a:defRPr sz="2000"/>
            </a:pPr>
            <a:r>
              <a:rPr lang="cy-GB" altLang="cy-GB" sz="2200" i="1" dirty="0"/>
              <a:t>Enghraifft:</a:t>
            </a:r>
            <a:r>
              <a:rPr lang="cy-GB" altLang="cy-GB" sz="2200" dirty="0"/>
              <a:t> Efallai na fydd person ifanc yn gallu cymryd rhan mewn gweithgareddau ysgol oherwydd cost trafnidiaeth neu offer. </a:t>
            </a:r>
          </a:p>
          <a:p>
            <a:pPr marL="0" indent="0">
              <a:buNone/>
              <a:defRPr sz="2000"/>
            </a:pPr>
            <a:r>
              <a:rPr sz="2200" b="1" dirty="0" err="1"/>
              <a:t>Ansicrwydd</a:t>
            </a:r>
            <a:r>
              <a:rPr sz="2200" b="1" dirty="0"/>
              <a:t> tai a </a:t>
            </a:r>
            <a:r>
              <a:rPr sz="2200" b="1" dirty="0" err="1"/>
              <a:t>thrais</a:t>
            </a:r>
            <a:r>
              <a:rPr sz="2200" b="1" dirty="0"/>
              <a:t> </a:t>
            </a:r>
            <a:r>
              <a:rPr sz="2200" b="1" dirty="0" err="1"/>
              <a:t>cymunedol</a:t>
            </a:r>
            <a:r>
              <a:rPr lang="en-GB" sz="2200" b="1" dirty="0"/>
              <a:t> - </a:t>
            </a:r>
            <a:r>
              <a:rPr lang="cy-GB" altLang="cy-GB" sz="2200" b="1" dirty="0"/>
              <a:t>Gall byw mewn amgylchedd anniogel neu ansicr effeithio ar iechyd meddwl a theimlad o ddiogelwch.</a:t>
            </a:r>
          </a:p>
          <a:p>
            <a:pPr marL="0" indent="0">
              <a:buNone/>
              <a:defRPr sz="2000"/>
            </a:pPr>
            <a:r>
              <a:rPr lang="cy-GB" altLang="cy-GB" sz="2200" i="1" dirty="0"/>
              <a:t>Enghraifft:</a:t>
            </a:r>
            <a:r>
              <a:rPr lang="cy-GB" altLang="cy-GB" sz="2200" dirty="0"/>
              <a:t> Gall person ifanc sy’n symud tŷ yn aml gael trafferth gwneud ffrindiau neu ganolbwyntio yn yr ysgol. </a:t>
            </a:r>
            <a:endParaRPr sz="2200" dirty="0"/>
          </a:p>
          <a:p>
            <a:pPr marL="0" indent="0">
              <a:buNone/>
              <a:defRPr sz="2000"/>
            </a:pPr>
            <a:r>
              <a:rPr sz="2200" b="1" dirty="0" err="1"/>
              <a:t>Pwysau</a:t>
            </a:r>
            <a:r>
              <a:rPr sz="2200" b="1" dirty="0"/>
              <a:t> </a:t>
            </a:r>
            <a:r>
              <a:rPr sz="2200" b="1" dirty="0" err="1"/>
              <a:t>cyfryngau</a:t>
            </a:r>
            <a:r>
              <a:rPr sz="2200" b="1" dirty="0"/>
              <a:t> </a:t>
            </a:r>
            <a:r>
              <a:rPr sz="2200" b="1" dirty="0" err="1"/>
              <a:t>cymdeithasol</a:t>
            </a:r>
            <a:r>
              <a:rPr sz="2200" b="1" dirty="0"/>
              <a:t> a </a:t>
            </a:r>
            <a:r>
              <a:rPr sz="2200" b="1" dirty="0" err="1"/>
              <a:t>hunaniaeth</a:t>
            </a:r>
            <a:r>
              <a:rPr sz="2200" b="1" dirty="0"/>
              <a:t> </a:t>
            </a:r>
            <a:r>
              <a:rPr sz="2200" b="1" dirty="0" err="1"/>
              <a:t>ar-lein</a:t>
            </a:r>
            <a:r>
              <a:rPr lang="en-GB" sz="2200" b="1" dirty="0"/>
              <a:t> - </a:t>
            </a:r>
            <a:r>
              <a:rPr lang="cy-GB" altLang="cy-GB" sz="2200" b="1" dirty="0"/>
              <a:t>Mae pobl ifanc yn aml yn teimlo pwysau i edrych neu ymddwyn mewn ffordd benodol ar-lein.</a:t>
            </a:r>
          </a:p>
          <a:p>
            <a:pPr marL="0" indent="0">
              <a:buNone/>
              <a:defRPr sz="2000"/>
            </a:pPr>
            <a:r>
              <a:rPr lang="cy-GB" altLang="cy-GB" sz="2200" i="1" dirty="0"/>
              <a:t>Enghraifft:</a:t>
            </a:r>
            <a:r>
              <a:rPr lang="cy-GB" altLang="cy-GB" sz="2200" dirty="0"/>
              <a:t> Gall cymharu eu hunain â dylanwadwyd ar gyfryngau cymdeithasol arwain at hunan-barch isel. </a:t>
            </a:r>
            <a:endParaRPr sz="2200" dirty="0"/>
          </a:p>
          <a:p>
            <a:pPr marL="0" indent="0">
              <a:buNone/>
              <a:defRPr sz="2000"/>
            </a:pPr>
            <a:r>
              <a:rPr sz="2200" b="1" dirty="0" err="1"/>
              <a:t>Gwahaniaethu</a:t>
            </a:r>
            <a:r>
              <a:rPr sz="2200" b="1" dirty="0"/>
              <a:t> ac </a:t>
            </a:r>
            <a:r>
              <a:rPr sz="2200" b="1" dirty="0" err="1"/>
              <a:t>allgáu</a:t>
            </a:r>
            <a:r>
              <a:rPr lang="en-GB" sz="2200" b="1" dirty="0"/>
              <a:t> - </a:t>
            </a:r>
            <a:r>
              <a:rPr lang="cy-GB" altLang="cy-GB" sz="2200" b="1" dirty="0"/>
              <a:t>Gall profiadau o hiliaeth, bwlio neu allgau cymdeithasol effeithio ar les emosiynol person ifanc.</a:t>
            </a:r>
          </a:p>
          <a:p>
            <a:pPr marL="0" indent="0">
              <a:buNone/>
              <a:defRPr sz="2000"/>
            </a:pPr>
            <a:r>
              <a:rPr lang="cy-GB" altLang="cy-GB" sz="2200" i="1" dirty="0"/>
              <a:t>Enghraifft:</a:t>
            </a:r>
            <a:r>
              <a:rPr lang="cy-GB" altLang="cy-GB" sz="2200" dirty="0"/>
              <a:t> Gall person ifanc deimlo’n ynysig os ydynt yn cael eu heithrio oherwydd eu cefndir neu anabledd. </a:t>
            </a:r>
            <a:endParaRPr sz="2200" dirty="0"/>
          </a:p>
          <a:p>
            <a:pPr marL="0" indent="0">
              <a:buNone/>
              <a:defRPr sz="2000"/>
            </a:pPr>
            <a:r>
              <a:rPr sz="2200" b="1" dirty="0" err="1"/>
              <a:t>Straen</a:t>
            </a:r>
            <a:r>
              <a:rPr sz="2200" b="1" dirty="0"/>
              <a:t> </a:t>
            </a:r>
            <a:r>
              <a:rPr sz="2200" b="1" dirty="0" err="1"/>
              <a:t>ysgol</a:t>
            </a:r>
            <a:r>
              <a:rPr sz="2200" b="1" dirty="0"/>
              <a:t> a </a:t>
            </a:r>
            <a:r>
              <a:rPr sz="2200" b="1" dirty="0" err="1"/>
              <a:t>phwysau</a:t>
            </a:r>
            <a:r>
              <a:rPr sz="2200" b="1" dirty="0"/>
              <a:t> iechyd </a:t>
            </a:r>
            <a:r>
              <a:rPr sz="2200" b="1" dirty="0" err="1"/>
              <a:t>meddwl</a:t>
            </a:r>
            <a:r>
              <a:rPr lang="en-GB" sz="2200" b="1" dirty="0"/>
              <a:t> - </a:t>
            </a:r>
            <a:r>
              <a:rPr lang="cy-GB" altLang="cy-GB" sz="2200" b="1" dirty="0"/>
              <a:t>Gall arholiadau, gwaith ysgol a disgwyliadau uchel greu straen mawr i bobl ifanc.</a:t>
            </a:r>
          </a:p>
          <a:p>
            <a:pPr marL="0" indent="0">
              <a:buNone/>
              <a:defRPr sz="2000"/>
            </a:pPr>
            <a:r>
              <a:rPr lang="cy-GB" altLang="cy-GB" sz="2200" i="1" dirty="0"/>
              <a:t>Enghraifft:</a:t>
            </a:r>
            <a:r>
              <a:rPr lang="cy-GB" altLang="cy-GB" sz="2200" dirty="0"/>
              <a:t> Gall person ifanc deimlo </a:t>
            </a:r>
            <a:r>
              <a:rPr lang="cy-GB" altLang="cy-GB" sz="2200" dirty="0" err="1"/>
              <a:t>gorbryder</a:t>
            </a:r>
            <a:r>
              <a:rPr lang="cy-GB" altLang="cy-GB" sz="2200" dirty="0"/>
              <a:t> cyn arholiadau a chael trafferth cysgu neu ymlacio. </a:t>
            </a:r>
            <a:endParaRPr sz="2200" dirty="0"/>
          </a:p>
          <a:p>
            <a:pPr marL="0" indent="0">
              <a:buNone/>
              <a:defRPr sz="2000"/>
            </a:pPr>
            <a:r>
              <a:rPr sz="2200" dirty="0" err="1"/>
              <a:t>Adroddwyd</a:t>
            </a:r>
            <a:r>
              <a:rPr sz="2200" dirty="0"/>
              <a:t> </a:t>
            </a:r>
            <a:r>
              <a:rPr sz="2200" dirty="0" err="1"/>
              <a:t>fod</a:t>
            </a:r>
            <a:r>
              <a:rPr sz="2200" dirty="0"/>
              <a:t> </a:t>
            </a:r>
            <a:r>
              <a:rPr sz="2200" dirty="0" err="1"/>
              <a:t>diweithdra</a:t>
            </a:r>
            <a:r>
              <a:rPr sz="2200" dirty="0"/>
              <a:t> </a:t>
            </a:r>
            <a:r>
              <a:rPr sz="2200" dirty="0" err="1"/>
              <a:t>ymhlith</a:t>
            </a:r>
            <a:r>
              <a:rPr sz="2200" dirty="0"/>
              <a:t> </a:t>
            </a:r>
            <a:r>
              <a:rPr sz="2200" dirty="0" err="1"/>
              <a:t>pobl</a:t>
            </a:r>
            <a:r>
              <a:rPr sz="2200" dirty="0"/>
              <a:t> </a:t>
            </a:r>
            <a:r>
              <a:rPr sz="2200" dirty="0" err="1"/>
              <a:t>ifanc</a:t>
            </a:r>
            <a:r>
              <a:rPr sz="2200" dirty="0"/>
              <a:t> </a:t>
            </a:r>
            <a:r>
              <a:rPr sz="2200" dirty="0" err="1"/>
              <a:t>yn</a:t>
            </a:r>
            <a:r>
              <a:rPr sz="2200" dirty="0"/>
              <a:t> y DU </a:t>
            </a:r>
            <a:r>
              <a:rPr sz="2200" dirty="0" err="1"/>
              <a:t>yn</a:t>
            </a:r>
            <a:r>
              <a:rPr sz="2200" dirty="0"/>
              <a:t> 15.8% </a:t>
            </a:r>
            <a:r>
              <a:rPr sz="2200" dirty="0" err="1"/>
              <a:t>yn</a:t>
            </a:r>
            <a:r>
              <a:rPr sz="2200" dirty="0"/>
              <a:t> 2026</a:t>
            </a:r>
            <a:endParaRPr lang="en-GB" sz="2200" dirty="0"/>
          </a:p>
          <a:p>
            <a:pPr>
              <a:defRPr sz="2000"/>
            </a:pPr>
            <a:endParaRPr dirty="0"/>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Youth Futures Foundation (2024); NICE (2022)</a:t>
            </a:r>
          </a:p>
        </p:txBody>
      </p:sp>
      <p:sp>
        <p:nvSpPr>
          <p:cNvPr id="6" name="Rectangle 2">
            <a:extLst>
              <a:ext uri="{FF2B5EF4-FFF2-40B4-BE49-F238E27FC236}">
                <a16:creationId xmlns:a16="http://schemas.microsoft.com/office/drawing/2014/main" id="{0A32DEBE-2B50-734F-4706-D224C049761F}"/>
              </a:ext>
            </a:extLst>
          </p:cNvPr>
          <p:cNvSpPr>
            <a:spLocks noChangeArrowheads="1"/>
          </p:cNvSpPr>
          <p:nvPr/>
        </p:nvSpPr>
        <p:spPr bwMode="auto">
          <a:xfrm>
            <a:off x="0" y="-323166"/>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Rôl Gweithwyr Ieuenctid</a:t>
            </a:r>
          </a:p>
        </p:txBody>
      </p:sp>
      <p:sp>
        <p:nvSpPr>
          <p:cNvPr id="3" name="Content Placeholder 2"/>
          <p:cNvSpPr>
            <a:spLocks noGrp="1"/>
          </p:cNvSpPr>
          <p:nvPr>
            <p:ph idx="1"/>
          </p:nvPr>
        </p:nvSpPr>
        <p:spPr/>
        <p:txBody>
          <a:bodyPr/>
          <a:lstStyle/>
          <a:p>
            <a:pPr>
              <a:defRPr sz="2000"/>
            </a:pPr>
            <a:r>
              <a:rPr dirty="0" err="1"/>
              <a:t>Adeiladu</a:t>
            </a:r>
            <a:r>
              <a:rPr dirty="0"/>
              <a:t> </a:t>
            </a:r>
            <a:r>
              <a:rPr dirty="0" err="1"/>
              <a:t>perthnasau</a:t>
            </a:r>
            <a:r>
              <a:rPr dirty="0"/>
              <a:t> </a:t>
            </a:r>
            <a:r>
              <a:rPr dirty="0" err="1"/>
              <a:t>dibynadwy</a:t>
            </a:r>
            <a:endParaRPr dirty="0"/>
          </a:p>
          <a:p>
            <a:pPr>
              <a:defRPr sz="2000"/>
            </a:pPr>
            <a:r>
              <a:rPr dirty="0" err="1"/>
              <a:t>Darparu</a:t>
            </a:r>
            <a:r>
              <a:rPr dirty="0"/>
              <a:t> </a:t>
            </a:r>
            <a:r>
              <a:rPr dirty="0" err="1"/>
              <a:t>mannau</a:t>
            </a:r>
            <a:r>
              <a:rPr dirty="0"/>
              <a:t> </a:t>
            </a:r>
            <a:r>
              <a:rPr dirty="0" err="1"/>
              <a:t>diogel</a:t>
            </a:r>
            <a:r>
              <a:rPr dirty="0"/>
              <a:t> a </a:t>
            </a:r>
            <a:r>
              <a:rPr dirty="0" err="1"/>
              <a:t>chynhwysol</a:t>
            </a:r>
            <a:endParaRPr dirty="0"/>
          </a:p>
          <a:p>
            <a:pPr>
              <a:defRPr sz="2000"/>
            </a:pPr>
            <a:r>
              <a:rPr dirty="0" err="1"/>
              <a:t>Cefnogaeth</a:t>
            </a:r>
            <a:r>
              <a:rPr dirty="0"/>
              <a:t> </a:t>
            </a:r>
            <a:r>
              <a:rPr dirty="0" err="1"/>
              <a:t>sy’n</a:t>
            </a:r>
            <a:r>
              <a:rPr dirty="0"/>
              <a:t> </a:t>
            </a:r>
            <a:r>
              <a:rPr dirty="0" err="1"/>
              <a:t>canolbwyntio</a:t>
            </a:r>
            <a:r>
              <a:rPr dirty="0"/>
              <a:t> </a:t>
            </a:r>
            <a:r>
              <a:rPr dirty="0" err="1"/>
              <a:t>ar</a:t>
            </a:r>
            <a:r>
              <a:rPr dirty="0"/>
              <a:t> </a:t>
            </a:r>
            <a:r>
              <a:rPr dirty="0" err="1"/>
              <a:t>gryfderau</a:t>
            </a:r>
            <a:endParaRPr dirty="0"/>
          </a:p>
          <a:p>
            <a:pPr>
              <a:defRPr sz="2000"/>
            </a:pPr>
            <a:r>
              <a:rPr dirty="0" err="1"/>
              <a:t>Adnabod</a:t>
            </a:r>
            <a:r>
              <a:rPr dirty="0"/>
              <a:t> </a:t>
            </a:r>
            <a:r>
              <a:rPr dirty="0" err="1"/>
              <a:t>arwyddion</a:t>
            </a:r>
            <a:r>
              <a:rPr dirty="0"/>
              <a:t> </a:t>
            </a:r>
            <a:r>
              <a:rPr dirty="0" err="1"/>
              <a:t>cynnar</a:t>
            </a:r>
            <a:r>
              <a:rPr dirty="0"/>
              <a:t> o </a:t>
            </a:r>
            <a:r>
              <a:rPr dirty="0" err="1"/>
              <a:t>drallod</a:t>
            </a:r>
            <a:r>
              <a:rPr dirty="0"/>
              <a:t> </a:t>
            </a:r>
            <a:r>
              <a:rPr dirty="0" err="1"/>
              <a:t>emosiynol</a:t>
            </a:r>
            <a:endParaRPr dirty="0"/>
          </a:p>
          <a:p>
            <a:pPr>
              <a:defRPr sz="2000"/>
            </a:pPr>
            <a:r>
              <a:rPr dirty="0"/>
              <a:t>Gwaith </a:t>
            </a:r>
            <a:r>
              <a:rPr dirty="0" err="1"/>
              <a:t>grŵp</a:t>
            </a:r>
            <a:r>
              <a:rPr dirty="0"/>
              <a:t>, </a:t>
            </a:r>
            <a:r>
              <a:rPr dirty="0" err="1"/>
              <a:t>mentora</a:t>
            </a:r>
            <a:r>
              <a:rPr dirty="0"/>
              <a:t> ac </a:t>
            </a:r>
            <a:r>
              <a:rPr lang="en-GB" dirty="0" err="1"/>
              <a:t>cefnogi</a:t>
            </a:r>
            <a:endParaRPr dirty="0"/>
          </a:p>
          <a:p>
            <a:pPr>
              <a:defRPr sz="2000"/>
            </a:pPr>
            <a:r>
              <a:rPr dirty="0" err="1"/>
              <a:t>Diogelu</a:t>
            </a:r>
            <a:r>
              <a:rPr dirty="0"/>
              <a:t> a </a:t>
            </a:r>
            <a:r>
              <a:rPr dirty="0" err="1"/>
              <a:t>chyfeirio</a:t>
            </a:r>
            <a:r>
              <a:rPr dirty="0"/>
              <a:t> at </a:t>
            </a:r>
            <a:r>
              <a:rPr dirty="0" err="1"/>
              <a:t>wasanaethau</a:t>
            </a:r>
            <a:r>
              <a:rPr dirty="0"/>
              <a:t> </a:t>
            </a:r>
            <a:r>
              <a:rPr dirty="0" err="1"/>
              <a:t>arbenigol</a:t>
            </a:r>
            <a:endParaRPr dirty="0"/>
          </a:p>
          <a:p>
            <a:pPr>
              <a:defRPr sz="2000"/>
            </a:pPr>
            <a:r>
              <a:rPr dirty="0" err="1"/>
              <a:t>Gweithio</a:t>
            </a:r>
            <a:r>
              <a:rPr dirty="0"/>
              <a:t> </a:t>
            </a:r>
            <a:r>
              <a:rPr dirty="0" err="1"/>
              <a:t>gyda</a:t>
            </a:r>
            <a:r>
              <a:rPr dirty="0"/>
              <a:t> </a:t>
            </a:r>
            <a:r>
              <a:rPr dirty="0" err="1"/>
              <a:t>theuluoedd</a:t>
            </a:r>
            <a:r>
              <a:rPr dirty="0"/>
              <a:t> a </a:t>
            </a:r>
            <a:r>
              <a:rPr dirty="0" err="1"/>
              <a:t>chymunedau</a:t>
            </a:r>
            <a:endParaRPr dirty="0"/>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NICE (2022); National Youth Agency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59699"/>
            <a:ext cx="7772400" cy="832443"/>
          </a:xfrm>
        </p:spPr>
        <p:txBody>
          <a:bodyPr/>
          <a:lstStyle/>
          <a:p>
            <a:r>
              <a:rPr dirty="0"/>
              <a:t>Cysylltiadau </a:t>
            </a:r>
            <a:r>
              <a:rPr dirty="0" err="1"/>
              <a:t>Theori</a:t>
            </a:r>
            <a:r>
              <a:rPr dirty="0"/>
              <a:t> a </a:t>
            </a:r>
            <a:r>
              <a:rPr dirty="0" err="1"/>
              <a:t>Pholisi</a:t>
            </a:r>
            <a:endParaRPr dirty="0"/>
          </a:p>
        </p:txBody>
      </p:sp>
      <p:sp>
        <p:nvSpPr>
          <p:cNvPr id="6" name="Rectangle 2">
            <a:extLst>
              <a:ext uri="{FF2B5EF4-FFF2-40B4-BE49-F238E27FC236}">
                <a16:creationId xmlns:a16="http://schemas.microsoft.com/office/drawing/2014/main" id="{6F9AEA43-69A2-05BB-21A4-2B5FB38E51F8}"/>
              </a:ext>
            </a:extLst>
          </p:cNvPr>
          <p:cNvSpPr>
            <a:spLocks noGrp="1" noChangeArrowheads="1"/>
          </p:cNvSpPr>
          <p:nvPr>
            <p:ph idx="1"/>
          </p:nvPr>
        </p:nvSpPr>
        <p:spPr bwMode="auto">
          <a:xfrm>
            <a:off x="372533" y="1084899"/>
            <a:ext cx="8712199" cy="4939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cy-GB" sz="1050" b="1" i="0" u="none" strike="noStrike" cap="none" normalizeH="0" baseline="0" dirty="0">
                <a:ln>
                  <a:noFill/>
                </a:ln>
                <a:solidFill>
                  <a:schemeClr val="tx1"/>
                </a:solidFill>
                <a:effectLst/>
              </a:rPr>
              <a:t>Theori Systemau Ecolegol </a:t>
            </a:r>
            <a:r>
              <a:rPr kumimoji="0" lang="cy-GB" altLang="cy-GB" sz="1050" b="1" i="0" u="none" strike="noStrike" cap="none" normalizeH="0" baseline="0" dirty="0" err="1">
                <a:ln>
                  <a:noFill/>
                </a:ln>
                <a:solidFill>
                  <a:schemeClr val="tx1"/>
                </a:solidFill>
                <a:effectLst/>
              </a:rPr>
              <a:t>Bronfenbrenner</a:t>
            </a:r>
            <a:r>
              <a:rPr kumimoji="0" lang="cy-GB" altLang="cy-GB" sz="1050" b="0" i="0" u="none" strike="noStrike" cap="none" normalizeH="0" baseline="0" dirty="0">
                <a:ln>
                  <a:noFill/>
                </a:ln>
                <a:solidFill>
                  <a:schemeClr val="tx1"/>
                </a:solidFill>
                <a:effectLst/>
              </a:rPr>
              <a:t> – Mae’r theori hon yn edrych ar sut mae amgylchedd person yn effeithio ar ei ddatblygiad, gan gynnwys teulu, ysgol, ffrindiau a chymdeithas.</a:t>
            </a:r>
          </a:p>
          <a:p>
            <a:pPr marL="0" marR="0" lvl="0" indent="0" algn="l" defTabSz="914400" rtl="0" eaLnBrk="0" fontAlgn="base" latinLnBrk="0" hangingPunct="0">
              <a:lnSpc>
                <a:spcPct val="100000"/>
              </a:lnSpc>
              <a:spcBef>
                <a:spcPct val="0"/>
              </a:spcBef>
              <a:spcAft>
                <a:spcPct val="0"/>
              </a:spcAft>
              <a:buClrTx/>
              <a:buSzTx/>
              <a:buNone/>
              <a:tabLst/>
            </a:pPr>
            <a:br>
              <a:rPr kumimoji="0" lang="cy-GB" altLang="cy-GB" sz="1050" b="0" i="0" u="none" strike="noStrike" cap="none" normalizeH="0" baseline="0" dirty="0">
                <a:ln>
                  <a:noFill/>
                </a:ln>
                <a:solidFill>
                  <a:schemeClr val="tx1"/>
                </a:solidFill>
                <a:effectLst/>
              </a:rPr>
            </a:br>
            <a:r>
              <a:rPr kumimoji="0" lang="cy-GB" altLang="cy-GB" sz="1050" b="0" i="1" u="none" strike="noStrike" cap="none" normalizeH="0" baseline="0" dirty="0">
                <a:ln>
                  <a:noFill/>
                </a:ln>
                <a:solidFill>
                  <a:schemeClr val="tx1"/>
                </a:solidFill>
                <a:effectLst/>
              </a:rPr>
              <a:t>Enghraifft:</a:t>
            </a:r>
            <a:r>
              <a:rPr kumimoji="0" lang="cy-GB" altLang="cy-GB" sz="1050" b="0" i="0" u="none" strike="noStrike" cap="none" normalizeH="0" baseline="0" dirty="0">
                <a:ln>
                  <a:noFill/>
                </a:ln>
                <a:solidFill>
                  <a:schemeClr val="tx1"/>
                </a:solidFill>
                <a:effectLst/>
              </a:rPr>
              <a:t> Gall person ifanc sy’n cael cefnogaeth dda gartref ac yn yr ysgol ddatblygu mwy o hyder a gwytnwch emosiynol.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cy-GB" altLang="cy-GB" sz="105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ClrTx/>
              <a:buSzTx/>
              <a:buFontTx/>
              <a:buChar char="•"/>
            </a:pPr>
            <a:r>
              <a:rPr kumimoji="0" lang="cy-GB" altLang="cy-GB" sz="1050" b="1" i="0" u="none" strike="noStrike" cap="none" normalizeH="0" baseline="0" dirty="0">
                <a:ln>
                  <a:noFill/>
                </a:ln>
                <a:solidFill>
                  <a:schemeClr val="tx1"/>
                </a:solidFill>
                <a:effectLst/>
              </a:rPr>
              <a:t>Theori ddatblygiad </a:t>
            </a:r>
            <a:r>
              <a:rPr lang="cy-GB" sz="1050" b="1" dirty="0"/>
              <a:t>emosiynol a chymdeithasol</a:t>
            </a:r>
            <a:r>
              <a:rPr kumimoji="0" lang="cy-GB" altLang="cy-GB" sz="1050" b="1" i="0" u="none" strike="noStrike" cap="none" normalizeH="0" baseline="0" dirty="0">
                <a:ln>
                  <a:noFill/>
                </a:ln>
                <a:solidFill>
                  <a:schemeClr val="tx1"/>
                </a:solidFill>
                <a:effectLst/>
              </a:rPr>
              <a:t> </a:t>
            </a:r>
            <a:r>
              <a:rPr kumimoji="0" lang="cy-GB" altLang="cy-GB" sz="1050" b="1" i="0" u="none" strike="noStrike" cap="none" normalizeH="0" baseline="0" dirty="0" err="1">
                <a:ln>
                  <a:noFill/>
                </a:ln>
                <a:solidFill>
                  <a:schemeClr val="tx1"/>
                </a:solidFill>
                <a:effectLst/>
              </a:rPr>
              <a:t>Erikson</a:t>
            </a:r>
            <a:r>
              <a:rPr kumimoji="0" lang="cy-GB" altLang="cy-GB" sz="1050" b="0" i="0" u="none" strike="noStrike" cap="none" normalizeH="0" baseline="0" dirty="0">
                <a:ln>
                  <a:noFill/>
                </a:ln>
                <a:solidFill>
                  <a:schemeClr val="tx1"/>
                </a:solidFill>
                <a:effectLst/>
              </a:rPr>
              <a:t> – Mae </a:t>
            </a:r>
            <a:r>
              <a:rPr kumimoji="0" lang="cy-GB" altLang="cy-GB" sz="1050" b="0" i="0" u="none" strike="noStrike" cap="none" normalizeH="0" baseline="0" dirty="0" err="1">
                <a:ln>
                  <a:noFill/>
                </a:ln>
                <a:solidFill>
                  <a:schemeClr val="tx1"/>
                </a:solidFill>
                <a:effectLst/>
              </a:rPr>
              <a:t>Erikson</a:t>
            </a:r>
            <a:r>
              <a:rPr kumimoji="0" lang="cy-GB" altLang="cy-GB" sz="1050" b="0" i="0" u="none" strike="noStrike" cap="none" normalizeH="0" baseline="0" dirty="0">
                <a:ln>
                  <a:noFill/>
                </a:ln>
                <a:solidFill>
                  <a:schemeClr val="tx1"/>
                </a:solidFill>
                <a:effectLst/>
              </a:rPr>
              <a:t> yn credu bod pobl yn mynd trwy gamau gwahanol o ddatblygiad emosiynol a chymdeithasol drwy gydol eu bywydau.</a:t>
            </a:r>
          </a:p>
          <a:p>
            <a:pPr marL="0" indent="0" eaLnBrk="0" fontAlgn="base" hangingPunct="0">
              <a:lnSpc>
                <a:spcPct val="100000"/>
              </a:lnSpc>
              <a:spcBef>
                <a:spcPct val="0"/>
              </a:spcBef>
              <a:spcAft>
                <a:spcPct val="0"/>
              </a:spcAft>
              <a:buClrTx/>
              <a:buSzTx/>
              <a:buNone/>
            </a:pPr>
            <a:br>
              <a:rPr kumimoji="0" lang="cy-GB" altLang="cy-GB" sz="1050" b="0" i="0" u="none" strike="noStrike" cap="none" normalizeH="0" baseline="0" dirty="0">
                <a:ln>
                  <a:noFill/>
                </a:ln>
                <a:solidFill>
                  <a:schemeClr val="tx1"/>
                </a:solidFill>
                <a:effectLst/>
              </a:rPr>
            </a:br>
            <a:r>
              <a:rPr kumimoji="0" lang="cy-GB" altLang="cy-GB" sz="1050" b="0" i="1" u="none" strike="noStrike" cap="none" normalizeH="0" baseline="0" dirty="0">
                <a:ln>
                  <a:noFill/>
                </a:ln>
                <a:solidFill>
                  <a:schemeClr val="tx1"/>
                </a:solidFill>
                <a:effectLst/>
              </a:rPr>
              <a:t>Enghraifft:</a:t>
            </a:r>
            <a:r>
              <a:rPr kumimoji="0" lang="cy-GB" altLang="cy-GB" sz="1050" b="0" i="0" u="none" strike="noStrike" cap="none" normalizeH="0" baseline="0" dirty="0">
                <a:ln>
                  <a:noFill/>
                </a:ln>
                <a:solidFill>
                  <a:schemeClr val="tx1"/>
                </a:solidFill>
                <a:effectLst/>
              </a:rPr>
              <a:t> Yn ystod blynyddoedd yr arddegau, mae pobl ifanc yn datblygu eu hunaniaeth ac yn ceisio deall pwy ydyn nhw. </a:t>
            </a:r>
            <a:endParaRPr lang="cy-GB" altLang="cy-GB" sz="1050" dirty="0"/>
          </a:p>
          <a:p>
            <a:pPr marL="0" marR="0" lvl="0" indent="0" algn="l" defTabSz="914400" rtl="0" eaLnBrk="0" fontAlgn="base" latinLnBrk="0" hangingPunct="0">
              <a:lnSpc>
                <a:spcPct val="100000"/>
              </a:lnSpc>
              <a:spcBef>
                <a:spcPct val="0"/>
              </a:spcBef>
              <a:spcAft>
                <a:spcPct val="0"/>
              </a:spcAft>
              <a:buClrTx/>
              <a:buSzTx/>
              <a:buNone/>
              <a:tabLst/>
            </a:pPr>
            <a:endParaRPr kumimoji="0" lang="cy-GB" altLang="cy-GB"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cy-GB" sz="1050" b="1" i="0" u="none" strike="noStrike" cap="none" normalizeH="0" baseline="0" dirty="0">
                <a:ln>
                  <a:noFill/>
                </a:ln>
                <a:solidFill>
                  <a:schemeClr val="tx1"/>
                </a:solidFill>
                <a:effectLst/>
              </a:rPr>
              <a:t>Ymagweddau seiliedig ar berthynas ac ymlyniad</a:t>
            </a:r>
            <a:r>
              <a:rPr kumimoji="0" lang="cy-GB" altLang="cy-GB" sz="1050" b="0" i="0" u="none" strike="noStrike" cap="none" normalizeH="0" baseline="0" dirty="0">
                <a:ln>
                  <a:noFill/>
                </a:ln>
                <a:solidFill>
                  <a:schemeClr val="tx1"/>
                </a:solidFill>
                <a:effectLst/>
              </a:rPr>
              <a:t> – Mae’r dull hwn yn pwysleisio pwysigrwydd perthnasoedd diogel a chefnogol wrth helpu pobl ifanc i deimlo’n saff ac yn hyderus.</a:t>
            </a:r>
          </a:p>
          <a:p>
            <a:pPr marL="0" marR="0" lvl="0" indent="0" algn="l" defTabSz="914400" rtl="0" eaLnBrk="0" fontAlgn="base" latinLnBrk="0" hangingPunct="0">
              <a:lnSpc>
                <a:spcPct val="100000"/>
              </a:lnSpc>
              <a:spcBef>
                <a:spcPct val="0"/>
              </a:spcBef>
              <a:spcAft>
                <a:spcPct val="0"/>
              </a:spcAft>
              <a:buClrTx/>
              <a:buSzTx/>
              <a:buNone/>
              <a:tabLst/>
            </a:pPr>
            <a:br>
              <a:rPr kumimoji="0" lang="cy-GB" altLang="cy-GB" sz="1050" b="0" i="0" u="none" strike="noStrike" cap="none" normalizeH="0" baseline="0" dirty="0">
                <a:ln>
                  <a:noFill/>
                </a:ln>
                <a:solidFill>
                  <a:schemeClr val="tx1"/>
                </a:solidFill>
                <a:effectLst/>
              </a:rPr>
            </a:br>
            <a:r>
              <a:rPr kumimoji="0" lang="cy-GB" altLang="cy-GB" sz="1050" b="0" i="1" u="none" strike="noStrike" cap="none" normalizeH="0" baseline="0" dirty="0">
                <a:ln>
                  <a:noFill/>
                </a:ln>
                <a:solidFill>
                  <a:schemeClr val="tx1"/>
                </a:solidFill>
                <a:effectLst/>
              </a:rPr>
              <a:t>Enghraifft:</a:t>
            </a:r>
            <a:r>
              <a:rPr kumimoji="0" lang="cy-GB" altLang="cy-GB" sz="1050" b="0" i="0" u="none" strike="noStrike" cap="none" normalizeH="0" baseline="0" dirty="0">
                <a:ln>
                  <a:noFill/>
                </a:ln>
                <a:solidFill>
                  <a:schemeClr val="tx1"/>
                </a:solidFill>
                <a:effectLst/>
              </a:rPr>
              <a:t> Gall gweithiwr ieuenctid sy’n gwrando ac yn dangos gofal adeiladu ymddiriedaeth gyda pherson ifanc.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cy-GB" altLang="cy-GB"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cy-GB" sz="1050" b="1" i="0" u="none" strike="noStrike" cap="none" normalizeH="0" baseline="0" dirty="0">
                <a:ln>
                  <a:noFill/>
                </a:ln>
                <a:solidFill>
                  <a:schemeClr val="tx1"/>
                </a:solidFill>
                <a:effectLst/>
              </a:rPr>
              <a:t>Ymarfer sy’n ymwybodol o drawma</a:t>
            </a:r>
            <a:r>
              <a:rPr kumimoji="0" lang="cy-GB" altLang="cy-GB" sz="1050" b="0" i="0" u="none" strike="noStrike" cap="none" normalizeH="0" baseline="0" dirty="0">
                <a:ln>
                  <a:noFill/>
                </a:ln>
                <a:solidFill>
                  <a:schemeClr val="tx1"/>
                </a:solidFill>
                <a:effectLst/>
              </a:rPr>
              <a:t> – Mae hyn yn sicrhau bod gweithwyr yn deall effaith trawma ar ymddygiad ac yn ymateb mewn ffordd sensitif a chefnogol.</a:t>
            </a:r>
          </a:p>
          <a:p>
            <a:pPr marL="0" marR="0" lvl="0" indent="0" algn="l" defTabSz="914400" rtl="0" eaLnBrk="0" fontAlgn="base" latinLnBrk="0" hangingPunct="0">
              <a:lnSpc>
                <a:spcPct val="100000"/>
              </a:lnSpc>
              <a:spcBef>
                <a:spcPct val="0"/>
              </a:spcBef>
              <a:spcAft>
                <a:spcPct val="0"/>
              </a:spcAft>
              <a:buClrTx/>
              <a:buSzTx/>
              <a:buNone/>
              <a:tabLst/>
            </a:pPr>
            <a:br>
              <a:rPr kumimoji="0" lang="cy-GB" altLang="cy-GB" sz="1050" b="0" i="0" u="none" strike="noStrike" cap="none" normalizeH="0" baseline="0" dirty="0">
                <a:ln>
                  <a:noFill/>
                </a:ln>
                <a:solidFill>
                  <a:schemeClr val="tx1"/>
                </a:solidFill>
                <a:effectLst/>
              </a:rPr>
            </a:br>
            <a:r>
              <a:rPr kumimoji="0" lang="cy-GB" altLang="cy-GB" sz="1050" b="0" i="1" u="none" strike="noStrike" cap="none" normalizeH="0" baseline="0" dirty="0">
                <a:ln>
                  <a:noFill/>
                </a:ln>
                <a:solidFill>
                  <a:schemeClr val="tx1"/>
                </a:solidFill>
                <a:effectLst/>
              </a:rPr>
              <a:t>Enghraifft:</a:t>
            </a:r>
            <a:r>
              <a:rPr kumimoji="0" lang="cy-GB" altLang="cy-GB" sz="1050" b="0" i="0" u="none" strike="noStrike" cap="none" normalizeH="0" baseline="0" dirty="0">
                <a:ln>
                  <a:noFill/>
                </a:ln>
                <a:solidFill>
                  <a:schemeClr val="tx1"/>
                </a:solidFill>
                <a:effectLst/>
              </a:rPr>
              <a:t> Yn hytrach na chosbi person ifanc am ymddygiad heriol, mae gweithiwr yn ceisio deall beth sydd wedi digwydd iddynt.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cy-GB" altLang="cy-GB"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cy-GB" sz="1050" b="1" i="0" u="none" strike="noStrike" cap="none" normalizeH="0" baseline="0" dirty="0">
                <a:ln>
                  <a:noFill/>
                </a:ln>
                <a:solidFill>
                  <a:schemeClr val="tx1"/>
                </a:solidFill>
                <a:effectLst/>
              </a:rPr>
              <a:t>Cwricwlwm Gwaith Ieuenctid Cenedlaethol</a:t>
            </a:r>
            <a:r>
              <a:rPr kumimoji="0" lang="cy-GB" altLang="cy-GB" sz="1050" b="0" i="0" u="none" strike="noStrike" cap="none" normalizeH="0" baseline="0" dirty="0">
                <a:ln>
                  <a:noFill/>
                </a:ln>
                <a:solidFill>
                  <a:schemeClr val="tx1"/>
                </a:solidFill>
                <a:effectLst/>
              </a:rPr>
              <a:t> – Mae’r cwricwlwm yn rhoi canllawiau ar ddatblygu sgiliau, lles a chyfranogiad pobl ifanc drwy waith ieuenctid.</a:t>
            </a:r>
          </a:p>
          <a:p>
            <a:pPr marL="0" marR="0" lvl="0" indent="0" algn="l" defTabSz="914400" rtl="0" eaLnBrk="0" fontAlgn="base" latinLnBrk="0" hangingPunct="0">
              <a:lnSpc>
                <a:spcPct val="100000"/>
              </a:lnSpc>
              <a:spcBef>
                <a:spcPct val="0"/>
              </a:spcBef>
              <a:spcAft>
                <a:spcPct val="0"/>
              </a:spcAft>
              <a:buClrTx/>
              <a:buSzTx/>
              <a:buNone/>
              <a:tabLst/>
            </a:pPr>
            <a:br>
              <a:rPr kumimoji="0" lang="cy-GB" altLang="cy-GB" sz="1050" b="0" i="0" u="none" strike="noStrike" cap="none" normalizeH="0" baseline="0" dirty="0">
                <a:ln>
                  <a:noFill/>
                </a:ln>
                <a:solidFill>
                  <a:schemeClr val="tx1"/>
                </a:solidFill>
                <a:effectLst/>
              </a:rPr>
            </a:br>
            <a:r>
              <a:rPr kumimoji="0" lang="cy-GB" altLang="cy-GB" sz="1050" b="0" i="1" u="none" strike="noStrike" cap="none" normalizeH="0" baseline="0" dirty="0">
                <a:ln>
                  <a:noFill/>
                </a:ln>
                <a:solidFill>
                  <a:schemeClr val="tx1"/>
                </a:solidFill>
                <a:effectLst/>
              </a:rPr>
              <a:t>Enghraifft:</a:t>
            </a:r>
            <a:r>
              <a:rPr kumimoji="0" lang="cy-GB" altLang="cy-GB" sz="1050" b="0" i="0" u="none" strike="noStrike" cap="none" normalizeH="0" baseline="0" dirty="0">
                <a:ln>
                  <a:noFill/>
                </a:ln>
                <a:solidFill>
                  <a:schemeClr val="tx1"/>
                </a:solidFill>
                <a:effectLst/>
              </a:rPr>
              <a:t> Trefnu gweithdy ar waith tîm a chyfathrebu i helpu pobl ifanc ddatblygu sgiliau bywyd.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cy-GB" altLang="cy-GB"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cy-GB" sz="1050" b="1" i="0" u="none" strike="noStrike" cap="none" normalizeH="0" baseline="0" dirty="0">
                <a:ln>
                  <a:noFill/>
                </a:ln>
                <a:solidFill>
                  <a:schemeClr val="tx1"/>
                </a:solidFill>
                <a:effectLst/>
              </a:rPr>
              <a:t>Canllawiau NICE ar les emosiynol a gwytnwch</a:t>
            </a:r>
            <a:r>
              <a:rPr kumimoji="0" lang="cy-GB" altLang="cy-GB" sz="1050" b="0" i="0" u="none" strike="noStrike" cap="none" normalizeH="0" baseline="0" dirty="0">
                <a:ln>
                  <a:noFill/>
                </a:ln>
                <a:solidFill>
                  <a:schemeClr val="tx1"/>
                </a:solidFill>
                <a:effectLst/>
              </a:rPr>
              <a:t> – Mae’r canllawiau hyn yn cynnig ffyrdd o gefnogi iechyd meddwl a helpu pobl ifanc i ddatblygu gwytnwch emosiynol.</a:t>
            </a:r>
          </a:p>
          <a:p>
            <a:pPr marL="0" marR="0" lvl="0" indent="0" algn="l" defTabSz="914400" rtl="0" eaLnBrk="0" fontAlgn="base" latinLnBrk="0" hangingPunct="0">
              <a:lnSpc>
                <a:spcPct val="100000"/>
              </a:lnSpc>
              <a:spcBef>
                <a:spcPct val="0"/>
              </a:spcBef>
              <a:spcAft>
                <a:spcPct val="0"/>
              </a:spcAft>
              <a:buClrTx/>
              <a:buSzTx/>
              <a:buNone/>
              <a:tabLst/>
            </a:pPr>
            <a:br>
              <a:rPr kumimoji="0" lang="cy-GB" altLang="cy-GB" sz="1050" b="0" i="0" u="none" strike="noStrike" cap="none" normalizeH="0" baseline="0" dirty="0">
                <a:ln>
                  <a:noFill/>
                </a:ln>
                <a:solidFill>
                  <a:schemeClr val="tx1"/>
                </a:solidFill>
                <a:effectLst/>
              </a:rPr>
            </a:br>
            <a:r>
              <a:rPr kumimoji="0" lang="cy-GB" altLang="cy-GB" sz="1050" b="0" i="1" u="none" strike="noStrike" cap="none" normalizeH="0" baseline="0" dirty="0">
                <a:ln>
                  <a:noFill/>
                </a:ln>
                <a:solidFill>
                  <a:schemeClr val="tx1"/>
                </a:solidFill>
                <a:effectLst/>
              </a:rPr>
              <a:t>Enghraifft:</a:t>
            </a:r>
            <a:r>
              <a:rPr kumimoji="0" lang="cy-GB" altLang="cy-GB" sz="1050" b="0" i="0" u="none" strike="noStrike" cap="none" normalizeH="0" baseline="0" dirty="0">
                <a:ln>
                  <a:noFill/>
                </a:ln>
                <a:solidFill>
                  <a:schemeClr val="tx1"/>
                </a:solidFill>
                <a:effectLst/>
              </a:rPr>
              <a:t> Annog gweithgareddau grŵp a thrafodaethau agored i gefnogi lles meddyliol pobl ifanc. </a:t>
            </a:r>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Bronfenbrenner (1979); National Youth Agency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animEffect transition="in" filter="fade">
                                      <p:cBhvr>
                                        <p:cTn id="35" dur="1000"/>
                                        <p:tgtEl>
                                          <p:spTgt spid="6">
                                            <p:txEl>
                                              <p:pRg st="6" end="6"/>
                                            </p:txEl>
                                          </p:spTgt>
                                        </p:tgtEl>
                                      </p:cBhvr>
                                    </p:animEffect>
                                    <p:anim calcmode="lin" valueType="num">
                                      <p:cBhvr>
                                        <p:cTn id="3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1000"/>
                                        <p:tgtEl>
                                          <p:spTgt spid="6">
                                            <p:txEl>
                                              <p:pRg st="7" end="7"/>
                                            </p:txEl>
                                          </p:spTgt>
                                        </p:tgtEl>
                                      </p:cBhvr>
                                    </p:animEffect>
                                    <p:anim calcmode="lin" valueType="num">
                                      <p:cBhvr>
                                        <p:cTn id="4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9" end="9"/>
                                            </p:txEl>
                                          </p:spTgt>
                                        </p:tgtEl>
                                        <p:attrNameLst>
                                          <p:attrName>style.visibility</p:attrName>
                                        </p:attrNameLst>
                                      </p:cBhvr>
                                      <p:to>
                                        <p:strVal val="visible"/>
                                      </p:to>
                                    </p:set>
                                    <p:animEffect transition="in" filter="fade">
                                      <p:cBhvr>
                                        <p:cTn id="49" dur="1000"/>
                                        <p:tgtEl>
                                          <p:spTgt spid="6">
                                            <p:txEl>
                                              <p:pRg st="9" end="9"/>
                                            </p:txEl>
                                          </p:spTgt>
                                        </p:tgtEl>
                                      </p:cBhvr>
                                    </p:animEffect>
                                    <p:anim calcmode="lin" valueType="num">
                                      <p:cBhvr>
                                        <p:cTn id="50"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6">
                                            <p:txEl>
                                              <p:pRg st="10" end="10"/>
                                            </p:txEl>
                                          </p:spTgt>
                                        </p:tgtEl>
                                        <p:attrNameLst>
                                          <p:attrName>style.visibility</p:attrName>
                                        </p:attrNameLst>
                                      </p:cBhvr>
                                      <p:to>
                                        <p:strVal val="visible"/>
                                      </p:to>
                                    </p:set>
                                    <p:animEffect transition="in" filter="barn(inVertical)">
                                      <p:cBhvr>
                                        <p:cTn id="56" dur="500"/>
                                        <p:tgtEl>
                                          <p:spTgt spid="6">
                                            <p:txEl>
                                              <p:pRg st="10" end="1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6">
                                            <p:txEl>
                                              <p:pRg st="12" end="12"/>
                                            </p:txEl>
                                          </p:spTgt>
                                        </p:tgtEl>
                                        <p:attrNameLst>
                                          <p:attrName>style.visibility</p:attrName>
                                        </p:attrNameLst>
                                      </p:cBhvr>
                                      <p:to>
                                        <p:strVal val="visible"/>
                                      </p:to>
                                    </p:set>
                                    <p:animEffect transition="in" filter="fade">
                                      <p:cBhvr>
                                        <p:cTn id="61" dur="1000"/>
                                        <p:tgtEl>
                                          <p:spTgt spid="6">
                                            <p:txEl>
                                              <p:pRg st="12" end="12"/>
                                            </p:txEl>
                                          </p:spTgt>
                                        </p:tgtEl>
                                      </p:cBhvr>
                                    </p:animEffect>
                                    <p:anim calcmode="lin" valueType="num">
                                      <p:cBhvr>
                                        <p:cTn id="62" dur="1000" fill="hold"/>
                                        <p:tgtEl>
                                          <p:spTgt spid="6">
                                            <p:txEl>
                                              <p:pRg st="12" end="12"/>
                                            </p:txEl>
                                          </p:spTgt>
                                        </p:tgtEl>
                                        <p:attrNameLst>
                                          <p:attrName>ppt_x</p:attrName>
                                        </p:attrNameLst>
                                      </p:cBhvr>
                                      <p:tavLst>
                                        <p:tav tm="0">
                                          <p:val>
                                            <p:strVal val="#ppt_x"/>
                                          </p:val>
                                        </p:tav>
                                        <p:tav tm="100000">
                                          <p:val>
                                            <p:strVal val="#ppt_x"/>
                                          </p:val>
                                        </p:tav>
                                      </p:tavLst>
                                    </p:anim>
                                    <p:anim calcmode="lin" valueType="num">
                                      <p:cBhvr>
                                        <p:cTn id="63" dur="1000" fill="hold"/>
                                        <p:tgtEl>
                                          <p:spTgt spid="6">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6">
                                            <p:txEl>
                                              <p:pRg st="13" end="13"/>
                                            </p:txEl>
                                          </p:spTgt>
                                        </p:tgtEl>
                                        <p:attrNameLst>
                                          <p:attrName>style.visibility</p:attrName>
                                        </p:attrNameLst>
                                      </p:cBhvr>
                                      <p:to>
                                        <p:strVal val="visible"/>
                                      </p:to>
                                    </p:set>
                                    <p:animEffect transition="in" filter="fade">
                                      <p:cBhvr>
                                        <p:cTn id="68" dur="1000"/>
                                        <p:tgtEl>
                                          <p:spTgt spid="6">
                                            <p:txEl>
                                              <p:pRg st="13" end="13"/>
                                            </p:txEl>
                                          </p:spTgt>
                                        </p:tgtEl>
                                      </p:cBhvr>
                                    </p:animEffect>
                                    <p:anim calcmode="lin" valueType="num">
                                      <p:cBhvr>
                                        <p:cTn id="69" dur="1000" fill="hold"/>
                                        <p:tgtEl>
                                          <p:spTgt spid="6">
                                            <p:txEl>
                                              <p:pRg st="13" end="13"/>
                                            </p:txEl>
                                          </p:spTgt>
                                        </p:tgtEl>
                                        <p:attrNameLst>
                                          <p:attrName>ppt_x</p:attrName>
                                        </p:attrNameLst>
                                      </p:cBhvr>
                                      <p:tavLst>
                                        <p:tav tm="0">
                                          <p:val>
                                            <p:strVal val="#ppt_x"/>
                                          </p:val>
                                        </p:tav>
                                        <p:tav tm="100000">
                                          <p:val>
                                            <p:strVal val="#ppt_x"/>
                                          </p:val>
                                        </p:tav>
                                      </p:tavLst>
                                    </p:anim>
                                    <p:anim calcmode="lin" valueType="num">
                                      <p:cBhvr>
                                        <p:cTn id="70" dur="1000" fill="hold"/>
                                        <p:tgtEl>
                                          <p:spTgt spid="6">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6">
                                            <p:txEl>
                                              <p:pRg st="15" end="15"/>
                                            </p:txEl>
                                          </p:spTgt>
                                        </p:tgtEl>
                                        <p:attrNameLst>
                                          <p:attrName>style.visibility</p:attrName>
                                        </p:attrNameLst>
                                      </p:cBhvr>
                                      <p:to>
                                        <p:strVal val="visible"/>
                                      </p:to>
                                    </p:set>
                                    <p:animEffect transition="in" filter="fade">
                                      <p:cBhvr>
                                        <p:cTn id="75" dur="1000"/>
                                        <p:tgtEl>
                                          <p:spTgt spid="6">
                                            <p:txEl>
                                              <p:pRg st="15" end="15"/>
                                            </p:txEl>
                                          </p:spTgt>
                                        </p:tgtEl>
                                      </p:cBhvr>
                                    </p:animEffect>
                                    <p:anim calcmode="lin" valueType="num">
                                      <p:cBhvr>
                                        <p:cTn id="76" dur="1000" fill="hold"/>
                                        <p:tgtEl>
                                          <p:spTgt spid="6">
                                            <p:txEl>
                                              <p:pRg st="15" end="15"/>
                                            </p:txEl>
                                          </p:spTgt>
                                        </p:tgtEl>
                                        <p:attrNameLst>
                                          <p:attrName>ppt_x</p:attrName>
                                        </p:attrNameLst>
                                      </p:cBhvr>
                                      <p:tavLst>
                                        <p:tav tm="0">
                                          <p:val>
                                            <p:strVal val="#ppt_x"/>
                                          </p:val>
                                        </p:tav>
                                        <p:tav tm="100000">
                                          <p:val>
                                            <p:strVal val="#ppt_x"/>
                                          </p:val>
                                        </p:tav>
                                      </p:tavLst>
                                    </p:anim>
                                    <p:anim calcmode="lin" valueType="num">
                                      <p:cBhvr>
                                        <p:cTn id="77" dur="1000" fill="hold"/>
                                        <p:tgtEl>
                                          <p:spTgt spid="6">
                                            <p:txEl>
                                              <p:pRg st="15" end="15"/>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nodeType="clickEffect">
                                  <p:stCondLst>
                                    <p:cond delay="0"/>
                                  </p:stCondLst>
                                  <p:childTnLst>
                                    <p:set>
                                      <p:cBhvr>
                                        <p:cTn id="81" dur="1" fill="hold">
                                          <p:stCondLst>
                                            <p:cond delay="0"/>
                                          </p:stCondLst>
                                        </p:cTn>
                                        <p:tgtEl>
                                          <p:spTgt spid="6">
                                            <p:txEl>
                                              <p:pRg st="16" end="16"/>
                                            </p:txEl>
                                          </p:spTgt>
                                        </p:tgtEl>
                                        <p:attrNameLst>
                                          <p:attrName>style.visibility</p:attrName>
                                        </p:attrNameLst>
                                      </p:cBhvr>
                                      <p:to>
                                        <p:strVal val="visible"/>
                                      </p:to>
                                    </p:set>
                                    <p:animEffect transition="in" filter="fade">
                                      <p:cBhvr>
                                        <p:cTn id="82" dur="1000"/>
                                        <p:tgtEl>
                                          <p:spTgt spid="6">
                                            <p:txEl>
                                              <p:pRg st="16" end="16"/>
                                            </p:txEl>
                                          </p:spTgt>
                                        </p:tgtEl>
                                      </p:cBhvr>
                                    </p:animEffect>
                                    <p:anim calcmode="lin" valueType="num">
                                      <p:cBhvr>
                                        <p:cTn id="83" dur="1000" fill="hold"/>
                                        <p:tgtEl>
                                          <p:spTgt spid="6">
                                            <p:txEl>
                                              <p:pRg st="16" end="16"/>
                                            </p:txEl>
                                          </p:spTgt>
                                        </p:tgtEl>
                                        <p:attrNameLst>
                                          <p:attrName>ppt_x</p:attrName>
                                        </p:attrNameLst>
                                      </p:cBhvr>
                                      <p:tavLst>
                                        <p:tav tm="0">
                                          <p:val>
                                            <p:strVal val="#ppt_x"/>
                                          </p:val>
                                        </p:tav>
                                        <p:tav tm="100000">
                                          <p:val>
                                            <p:strVal val="#ppt_x"/>
                                          </p:val>
                                        </p:tav>
                                      </p:tavLst>
                                    </p:anim>
                                    <p:anim calcmode="lin" valueType="num">
                                      <p:cBhvr>
                                        <p:cTn id="84" dur="1000" fill="hold"/>
                                        <p:tgtEl>
                                          <p:spTgt spid="6">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err="1"/>
              <a:t>Casgliad</a:t>
            </a:r>
            <a:endParaRPr dirty="0"/>
          </a:p>
        </p:txBody>
      </p:sp>
      <p:sp>
        <p:nvSpPr>
          <p:cNvPr id="3" name="Content Placeholder 2"/>
          <p:cNvSpPr>
            <a:spLocks noGrp="1"/>
          </p:cNvSpPr>
          <p:nvPr>
            <p:ph idx="1"/>
          </p:nvPr>
        </p:nvSpPr>
        <p:spPr/>
        <p:txBody>
          <a:bodyPr/>
          <a:lstStyle/>
          <a:p>
            <a:pPr>
              <a:defRPr sz="2000"/>
            </a:pPr>
            <a:r>
              <a:rPr dirty="0"/>
              <a:t>Mae </a:t>
            </a:r>
            <a:r>
              <a:rPr dirty="0" err="1"/>
              <a:t>gweithwyr</a:t>
            </a:r>
            <a:r>
              <a:rPr dirty="0"/>
              <a:t> </a:t>
            </a:r>
            <a:r>
              <a:rPr dirty="0" err="1"/>
              <a:t>ieuenctid</a:t>
            </a:r>
            <a:r>
              <a:rPr dirty="0"/>
              <a:t> </a:t>
            </a:r>
            <a:r>
              <a:rPr dirty="0" err="1"/>
              <a:t>yn</a:t>
            </a:r>
            <a:r>
              <a:rPr dirty="0"/>
              <a:t> </a:t>
            </a:r>
            <a:r>
              <a:rPr dirty="0" err="1"/>
              <a:t>cefnogi</a:t>
            </a:r>
            <a:r>
              <a:rPr dirty="0"/>
              <a:t> </a:t>
            </a:r>
            <a:r>
              <a:rPr dirty="0" err="1"/>
              <a:t>datblygiad</a:t>
            </a:r>
            <a:r>
              <a:rPr dirty="0"/>
              <a:t> </a:t>
            </a:r>
            <a:r>
              <a:rPr dirty="0" err="1"/>
              <a:t>hunaniaeth</a:t>
            </a:r>
            <a:r>
              <a:rPr dirty="0"/>
              <a:t> a </a:t>
            </a:r>
            <a:r>
              <a:rPr dirty="0" err="1"/>
              <a:t>lles</a:t>
            </a:r>
            <a:r>
              <a:rPr dirty="0"/>
              <a:t> </a:t>
            </a:r>
            <a:r>
              <a:rPr dirty="0" err="1"/>
              <a:t>emosiynol</a:t>
            </a:r>
            <a:endParaRPr dirty="0"/>
          </a:p>
          <a:p>
            <a:pPr>
              <a:defRPr sz="2000"/>
            </a:pPr>
            <a:r>
              <a:rPr dirty="0" err="1"/>
              <a:t>Maent</a:t>
            </a:r>
            <a:r>
              <a:rPr dirty="0"/>
              <a:t> </a:t>
            </a:r>
            <a:r>
              <a:rPr dirty="0" err="1"/>
              <a:t>yn</a:t>
            </a:r>
            <a:r>
              <a:rPr dirty="0"/>
              <a:t> </a:t>
            </a:r>
            <a:r>
              <a:rPr dirty="0" err="1"/>
              <a:t>darparu</a:t>
            </a:r>
            <a:r>
              <a:rPr dirty="0"/>
              <a:t> </a:t>
            </a:r>
            <a:r>
              <a:rPr dirty="0" err="1"/>
              <a:t>cefnogaeth</a:t>
            </a:r>
            <a:r>
              <a:rPr dirty="0"/>
              <a:t> </a:t>
            </a:r>
            <a:r>
              <a:rPr dirty="0" err="1"/>
              <a:t>anffurfiol</a:t>
            </a:r>
            <a:r>
              <a:rPr dirty="0"/>
              <a:t> </a:t>
            </a:r>
            <a:r>
              <a:rPr dirty="0" err="1"/>
              <a:t>sy’n</a:t>
            </a:r>
            <a:r>
              <a:rPr dirty="0"/>
              <a:t> </a:t>
            </a:r>
            <a:r>
              <a:rPr dirty="0" err="1"/>
              <a:t>seiliedig</a:t>
            </a:r>
            <a:r>
              <a:rPr dirty="0"/>
              <a:t> </a:t>
            </a:r>
            <a:r>
              <a:rPr dirty="0" err="1"/>
              <a:t>ar</a:t>
            </a:r>
            <a:r>
              <a:rPr dirty="0"/>
              <a:t> </a:t>
            </a:r>
            <a:r>
              <a:rPr dirty="0" err="1"/>
              <a:t>gryfderau</a:t>
            </a:r>
            <a:endParaRPr dirty="0"/>
          </a:p>
          <a:p>
            <a:pPr>
              <a:defRPr sz="2000"/>
            </a:pPr>
            <a:r>
              <a:rPr dirty="0"/>
              <a:t>Mae </a:t>
            </a:r>
            <a:r>
              <a:rPr dirty="0" err="1"/>
              <a:t>gwaith</a:t>
            </a:r>
            <a:r>
              <a:rPr dirty="0"/>
              <a:t> </a:t>
            </a:r>
            <a:r>
              <a:rPr dirty="0" err="1"/>
              <a:t>ieuenctid</a:t>
            </a:r>
            <a:r>
              <a:rPr dirty="0"/>
              <a:t> </a:t>
            </a:r>
            <a:r>
              <a:rPr dirty="0" err="1"/>
              <a:t>yn</a:t>
            </a:r>
            <a:r>
              <a:rPr dirty="0"/>
              <a:t> </a:t>
            </a:r>
            <a:r>
              <a:rPr dirty="0" err="1"/>
              <a:t>ategu</a:t>
            </a:r>
            <a:r>
              <a:rPr dirty="0"/>
              <a:t> </a:t>
            </a:r>
            <a:r>
              <a:rPr dirty="0" err="1"/>
              <a:t>ysgolion</a:t>
            </a:r>
            <a:r>
              <a:rPr dirty="0"/>
              <a:t>, </a:t>
            </a:r>
            <a:r>
              <a:rPr dirty="0" err="1"/>
              <a:t>teuluoedd</a:t>
            </a:r>
            <a:r>
              <a:rPr dirty="0"/>
              <a:t> a </a:t>
            </a:r>
            <a:r>
              <a:rPr dirty="0" err="1"/>
              <a:t>gwasanaethau</a:t>
            </a:r>
            <a:r>
              <a:rPr dirty="0"/>
              <a:t> </a:t>
            </a:r>
            <a:r>
              <a:rPr dirty="0" err="1"/>
              <a:t>arbenigol</a:t>
            </a:r>
            <a:endParaRPr dirty="0"/>
          </a:p>
          <a:p>
            <a:pPr>
              <a:defRPr sz="2000"/>
            </a:pPr>
            <a:r>
              <a:rPr dirty="0"/>
              <a:t>Mae </a:t>
            </a:r>
            <a:r>
              <a:rPr dirty="0" err="1"/>
              <a:t>perthnasoedd</a:t>
            </a:r>
            <a:r>
              <a:rPr dirty="0"/>
              <a:t> </a:t>
            </a:r>
            <a:r>
              <a:rPr dirty="0" err="1"/>
              <a:t>positif</a:t>
            </a:r>
            <a:r>
              <a:rPr dirty="0"/>
              <a:t> </a:t>
            </a:r>
            <a:r>
              <a:rPr dirty="0" err="1"/>
              <a:t>yn</a:t>
            </a:r>
            <a:r>
              <a:rPr dirty="0"/>
              <a:t> </a:t>
            </a:r>
            <a:r>
              <a:rPr dirty="0" err="1"/>
              <a:t>helpu</a:t>
            </a:r>
            <a:r>
              <a:rPr dirty="0"/>
              <a:t> </a:t>
            </a:r>
            <a:r>
              <a:rPr dirty="0" err="1"/>
              <a:t>pobl</a:t>
            </a:r>
            <a:r>
              <a:rPr dirty="0"/>
              <a:t> </a:t>
            </a:r>
            <a:r>
              <a:rPr dirty="0" err="1"/>
              <a:t>ifanc</a:t>
            </a:r>
            <a:r>
              <a:rPr dirty="0"/>
              <a:t> </a:t>
            </a:r>
            <a:r>
              <a:rPr dirty="0" err="1"/>
              <a:t>adeiladu</a:t>
            </a:r>
            <a:r>
              <a:rPr dirty="0"/>
              <a:t> </a:t>
            </a:r>
            <a:r>
              <a:rPr dirty="0" err="1"/>
              <a:t>gwytnwch</a:t>
            </a:r>
            <a:r>
              <a:rPr dirty="0"/>
              <a:t> a </a:t>
            </a:r>
            <a:r>
              <a:rPr dirty="0" err="1"/>
              <a:t>hyder</a:t>
            </a:r>
            <a:endParaRPr dirty="0"/>
          </a:p>
        </p:txBody>
      </p:sp>
      <p:sp>
        <p:nvSpPr>
          <p:cNvPr id="4" name="TextBox 3"/>
          <p:cNvSpPr txBox="1"/>
          <p:nvPr/>
        </p:nvSpPr>
        <p:spPr>
          <a:xfrm>
            <a:off x="274320" y="6217920"/>
            <a:ext cx="8229600" cy="365760"/>
          </a:xfrm>
          <a:prstGeom prst="rect">
            <a:avLst/>
          </a:prstGeom>
          <a:noFill/>
        </p:spPr>
        <p:txBody>
          <a:bodyPr wrap="none">
            <a:spAutoFit/>
          </a:bodyPr>
          <a:lstStyle/>
          <a:p>
            <a:pPr>
              <a:defRPr sz="1000"/>
            </a:pPr>
            <a:r>
              <a:t>Cyfeiriad: Erikson (1968); NICE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Cyfeiriadau</a:t>
            </a:r>
          </a:p>
        </p:txBody>
      </p:sp>
      <p:sp>
        <p:nvSpPr>
          <p:cNvPr id="3" name="Content Placeholder 2"/>
          <p:cNvSpPr>
            <a:spLocks noGrp="1"/>
          </p:cNvSpPr>
          <p:nvPr>
            <p:ph idx="1"/>
          </p:nvPr>
        </p:nvSpPr>
        <p:spPr/>
        <p:txBody>
          <a:bodyPr/>
          <a:lstStyle/>
          <a:p>
            <a:pPr>
              <a:defRPr sz="2000"/>
            </a:pPr>
            <a:r>
              <a:rPr dirty="0"/>
              <a:t>Erikson, E. (1968). Identity: Youth and Crisis.</a:t>
            </a:r>
          </a:p>
          <a:p>
            <a:pPr>
              <a:defRPr sz="2000"/>
            </a:pPr>
            <a:r>
              <a:rPr dirty="0"/>
              <a:t>Bronfenbrenner, U. (1979). The Ecology of Human Development.</a:t>
            </a:r>
          </a:p>
          <a:p>
            <a:pPr>
              <a:defRPr sz="2000"/>
            </a:pPr>
            <a:r>
              <a:rPr dirty="0"/>
              <a:t>NICE (2022). </a:t>
            </a:r>
            <a:r>
              <a:rPr dirty="0" err="1"/>
              <a:t>Canllawiau</a:t>
            </a:r>
            <a:r>
              <a:rPr dirty="0"/>
              <a:t> </a:t>
            </a:r>
            <a:r>
              <a:rPr dirty="0" err="1"/>
              <a:t>lles</a:t>
            </a:r>
            <a:r>
              <a:rPr dirty="0"/>
              <a:t> </a:t>
            </a:r>
            <a:r>
              <a:rPr dirty="0" err="1"/>
              <a:t>emosiynol</a:t>
            </a:r>
            <a:r>
              <a:rPr dirty="0"/>
              <a:t> a </a:t>
            </a:r>
            <a:r>
              <a:rPr dirty="0" err="1"/>
              <a:t>meddyliol</a:t>
            </a:r>
            <a:r>
              <a:rPr dirty="0"/>
              <a:t>.</a:t>
            </a:r>
          </a:p>
          <a:p>
            <a:pPr>
              <a:defRPr sz="2000"/>
            </a:pPr>
            <a:r>
              <a:rPr dirty="0"/>
              <a:t>National Youth Agency (2025). National Youth Work Curriculum.</a:t>
            </a:r>
          </a:p>
          <a:p>
            <a:pPr>
              <a:defRPr sz="2000"/>
            </a:pPr>
            <a:r>
              <a:rPr dirty="0"/>
              <a:t>Youth Futures Foundation (2024). Youth Employment Outlook.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459C8-CE25-B8C4-9D9D-BA3EAA98AD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698E2-805F-7B4E-AEEF-CFFBA764D024}"/>
              </a:ext>
            </a:extLst>
          </p:cNvPr>
          <p:cNvSpPr>
            <a:spLocks noGrp="1"/>
          </p:cNvSpPr>
          <p:nvPr>
            <p:ph type="title"/>
          </p:nvPr>
        </p:nvSpPr>
        <p:spPr>
          <a:xfrm>
            <a:off x="555171" y="234261"/>
            <a:ext cx="7772400" cy="669254"/>
          </a:xfrm>
        </p:spPr>
        <p:txBody>
          <a:bodyPr/>
          <a:lstStyle/>
          <a:p>
            <a:r>
              <a:rPr lang="en-GB" dirty="0"/>
              <a:t>DARLLEN YCHWANEGOL</a:t>
            </a:r>
            <a:endParaRPr dirty="0"/>
          </a:p>
        </p:txBody>
      </p:sp>
      <p:sp>
        <p:nvSpPr>
          <p:cNvPr id="4" name="Text Placeholder 2">
            <a:extLst>
              <a:ext uri="{FF2B5EF4-FFF2-40B4-BE49-F238E27FC236}">
                <a16:creationId xmlns:a16="http://schemas.microsoft.com/office/drawing/2014/main" id="{E86F0D32-24B0-7850-AD7B-FFA36623A488}"/>
              </a:ext>
            </a:extLst>
          </p:cNvPr>
          <p:cNvSpPr txBox="1">
            <a:spLocks/>
          </p:cNvSpPr>
          <p:nvPr/>
        </p:nvSpPr>
        <p:spPr>
          <a:xfrm>
            <a:off x="326571" y="1222684"/>
            <a:ext cx="8665029" cy="4927744"/>
          </a:xfrm>
          <a:prstGeom prst="rect">
            <a:avLst/>
          </a:prstGeom>
        </p:spPr>
        <p:txBody>
          <a:bodyPr vert="horz" lIns="91440" tIns="45720" rIns="91440" bIns="45720" rtlCol="0">
            <a:normAutofit fontScale="325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cy-GB" sz="6400" b="1" dirty="0" err="1"/>
              <a:t>Identity</a:t>
            </a:r>
            <a:r>
              <a:rPr lang="cy-GB" sz="6400" b="1" dirty="0"/>
              <a:t>: </a:t>
            </a:r>
            <a:r>
              <a:rPr lang="cy-GB" sz="6400" b="1" dirty="0" err="1"/>
              <a:t>Youth</a:t>
            </a:r>
            <a:r>
              <a:rPr lang="cy-GB" sz="6400" b="1" dirty="0"/>
              <a:t> and </a:t>
            </a:r>
            <a:r>
              <a:rPr lang="cy-GB" sz="6400" b="1" dirty="0" err="1"/>
              <a:t>Crisis</a:t>
            </a:r>
            <a:endParaRPr lang="cy-GB" sz="6400" b="1" dirty="0"/>
          </a:p>
          <a:p>
            <a:pPr marL="0" indent="0">
              <a:buNone/>
            </a:pPr>
            <a:r>
              <a:rPr lang="cy-GB" sz="6400" dirty="0"/>
              <a:t>Mae’r llyfr hwn yn berthnasol oherwydd ei fod yn egluro datblygiad hunaniaeth yn ystod glasoed a’r cam “hunaniaeth yn erbyn dryswch rôl,” sydd yn cael ei drafod drwy’r cyflwyniad wrth edrych ar sut mae pobl ifanc yn datblygu hyder, hunan-barch a synnwyr o hunaniaeth. </a:t>
            </a:r>
          </a:p>
          <a:p>
            <a:pPr marL="0" indent="0">
              <a:buNone/>
            </a:pPr>
            <a:r>
              <a:rPr lang="cy-GB" sz="6400" b="1" dirty="0"/>
              <a:t>The </a:t>
            </a:r>
            <a:r>
              <a:rPr lang="cy-GB" sz="6400" b="1" dirty="0" err="1"/>
              <a:t>Ecology</a:t>
            </a:r>
            <a:r>
              <a:rPr lang="cy-GB" sz="6400" b="1" dirty="0"/>
              <a:t> of </a:t>
            </a:r>
            <a:r>
              <a:rPr lang="cy-GB" sz="6400" b="1" dirty="0" err="1"/>
              <a:t>Human</a:t>
            </a:r>
            <a:r>
              <a:rPr lang="cy-GB" sz="6400" b="1" dirty="0"/>
              <a:t> </a:t>
            </a:r>
            <a:r>
              <a:rPr lang="cy-GB" sz="6400" b="1" dirty="0" err="1"/>
              <a:t>Development</a:t>
            </a:r>
            <a:endParaRPr lang="cy-GB" sz="6400" b="1" dirty="0"/>
          </a:p>
          <a:p>
            <a:pPr marL="0" indent="0">
              <a:buNone/>
            </a:pPr>
            <a:r>
              <a:rPr lang="cy-GB" sz="6400" dirty="0"/>
              <a:t>Mae’r llyfr hwn yn berthnasol oherwydd ei fod yn edrych ar sut mae teulu, cyfoedion, ysgolion a chymdeithas yn dylanwadu ar ddatblygiad pobl ifanc. Mae hyn yn cysylltu’n uniongyrchol â’r adrannau yn y cyflwyniad sy’n trafod perthnasoedd teuluol, dylanwad cyfoedion a phwysau cymdeithasol. </a:t>
            </a:r>
          </a:p>
          <a:p>
            <a:pPr marL="0" indent="0">
              <a:buNone/>
            </a:pPr>
            <a:r>
              <a:rPr lang="cy-GB" sz="6400" b="1" dirty="0"/>
              <a:t>The </a:t>
            </a:r>
            <a:r>
              <a:rPr lang="cy-GB" sz="6400" b="1" dirty="0" err="1"/>
              <a:t>Body</a:t>
            </a:r>
            <a:r>
              <a:rPr lang="cy-GB" sz="6400" b="1" dirty="0"/>
              <a:t> </a:t>
            </a:r>
            <a:r>
              <a:rPr lang="cy-GB" sz="6400" b="1" dirty="0" err="1"/>
              <a:t>Keeps</a:t>
            </a:r>
            <a:r>
              <a:rPr lang="cy-GB" sz="6400" b="1" dirty="0"/>
              <a:t> the </a:t>
            </a:r>
            <a:r>
              <a:rPr lang="cy-GB" sz="6400" b="1" dirty="0" err="1"/>
              <a:t>Score</a:t>
            </a:r>
            <a:endParaRPr lang="cy-GB" sz="6400" b="1" dirty="0"/>
          </a:p>
          <a:p>
            <a:pPr marL="0" indent="0">
              <a:buNone/>
            </a:pPr>
            <a:r>
              <a:rPr lang="cy-GB" sz="6400" dirty="0"/>
              <a:t>Mae’r llyfr hwn yn berthnasol oherwydd ei fod yn archwilio effaith trawma ar les emosiynol ac ymddygiad. Mae’n cefnogi’r drafodaeth yn y cyflwyniad am ymarfer sy’n ymwybodol o drawma, trallod emosiynol, a phwysigrwydd perthnasoedd cefnogol rhwng gweithwyr ieuenctid a phobl ifanc.</a:t>
            </a:r>
          </a:p>
          <a:p>
            <a:endParaRPr lang="cy-GB" dirty="0"/>
          </a:p>
        </p:txBody>
      </p:sp>
    </p:spTree>
    <p:extLst>
      <p:ext uri="{BB962C8B-B14F-4D97-AF65-F5344CB8AC3E}">
        <p14:creationId xmlns:p14="http://schemas.microsoft.com/office/powerpoint/2010/main" val="89656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1000"/>
                                        <p:tgtEl>
                                          <p:spTgt spid="4">
                                            <p:txEl>
                                              <p:pRg st="3" end="3"/>
                                            </p:txEl>
                                          </p:spTgt>
                                        </p:tgtEl>
                                      </p:cBhvr>
                                    </p:animEffect>
                                    <p:anim calcmode="lin" valueType="num">
                                      <p:cBhvr>
                                        <p:cTn id="2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barn(inVertical)">
                                      <p:cBhvr>
                                        <p:cTn id="31" dur="500"/>
                                        <p:tgtEl>
                                          <p:spTgt spid="4">
                                            <p:txEl>
                                              <p:pRg st="4" end="4"/>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4">
                                            <p:txEl>
                                              <p:pRg st="5" end="5"/>
                                            </p:txEl>
                                          </p:spTgt>
                                        </p:tgtEl>
                                        <p:attrNameLst>
                                          <p:attrName>style.visibility</p:attrName>
                                        </p:attrNameLst>
                                      </p:cBhvr>
                                      <p:to>
                                        <p:strVal val="visible"/>
                                      </p:to>
                                    </p:set>
                                    <p:animEffect transition="in" filter="barn(inVertical)">
                                      <p:cBhvr>
                                        <p:cTn id="34"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TM03090434[[fn=Wood Type]]</Template>
  <TotalTime>79</TotalTime>
  <Words>1207</Words>
  <Application>Microsoft Office PowerPoint</Application>
  <PresentationFormat>On-screen Show (4:3)</PresentationFormat>
  <Paragraphs>93</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Rockwell</vt:lpstr>
      <vt:lpstr>Rockwell Condensed</vt:lpstr>
      <vt:lpstr>Wingdings</vt:lpstr>
      <vt:lpstr>Wood Type</vt:lpstr>
      <vt:lpstr>Archwilio Profiadau’r Glasoed (ECYW4012)</vt:lpstr>
      <vt:lpstr>Cyflwyniad</vt:lpstr>
      <vt:lpstr>Trawsnewidiadau’r Glasoed</vt:lpstr>
      <vt:lpstr>Perthnasoedd Teuluol a Chyfoedion</vt:lpstr>
      <vt:lpstr>Pwysau Cymdeithasol ar Bobl Ifanc</vt:lpstr>
      <vt:lpstr>Rôl Gweithwyr Ieuenctid</vt:lpstr>
      <vt:lpstr>Cysylltiadau Theori a Pholisi</vt:lpstr>
      <vt:lpstr>Casgliad</vt:lpstr>
      <vt:lpstr>Cyfeiriadau</vt:lpstr>
      <vt:lpstr>DARLLEN YCHWANEGOL</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Andrew Owen (ADDYSG)</dc:creator>
  <cp:keywords/>
  <dc:description>generated using python-pptx</dc:description>
  <cp:lastModifiedBy>Andrew Owen (ADDYSG)</cp:lastModifiedBy>
  <cp:revision>5</cp:revision>
  <dcterms:created xsi:type="dcterms:W3CDTF">2013-01-27T09:14:16Z</dcterms:created>
  <dcterms:modified xsi:type="dcterms:W3CDTF">2026-05-14T10:01:55Z</dcterms:modified>
  <cp:category/>
</cp:coreProperties>
</file>