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67" r:id="rId4"/>
    <p:sldId id="259" r:id="rId5"/>
    <p:sldId id="262" r:id="rId6"/>
    <p:sldId id="260" r:id="rId7"/>
    <p:sldId id="261" r:id="rId8"/>
    <p:sldId id="263" r:id="rId9"/>
    <p:sldId id="264" r:id="rId10"/>
    <p:sldId id="265"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D4104C2-FB4F-4ADA-8FFA-A20E8312F123}" type="datetimeFigureOut">
              <a:rPr lang="en-GB" smtClean="0"/>
              <a:t>14/02/2017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4053523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4104C2-FB4F-4ADA-8FFA-A20E8312F123}" type="datetimeFigureOut">
              <a:rPr lang="en-GB" smtClean="0"/>
              <a:t>14/02/2017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1416299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4104C2-FB4F-4ADA-8FFA-A20E8312F123}" type="datetimeFigureOut">
              <a:rPr lang="en-GB" smtClean="0"/>
              <a:t>14/02/2017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593030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D4104C2-FB4F-4ADA-8FFA-A20E8312F123}" type="datetimeFigureOut">
              <a:rPr lang="en-GB" smtClean="0"/>
              <a:t>14/02/2017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368957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D4104C2-FB4F-4ADA-8FFA-A20E8312F123}" type="datetimeFigureOut">
              <a:rPr lang="en-GB" smtClean="0"/>
              <a:t>14/02/2017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70867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D4104C2-FB4F-4ADA-8FFA-A20E8312F123}" type="datetimeFigureOut">
              <a:rPr lang="en-GB" smtClean="0"/>
              <a:t>14/02/2017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1803579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4104C2-FB4F-4ADA-8FFA-A20E8312F123}" type="datetimeFigureOut">
              <a:rPr lang="en-GB" smtClean="0"/>
              <a:t>14/02/2017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940193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4104C2-FB4F-4ADA-8FFA-A20E8312F123}" type="datetimeFigureOut">
              <a:rPr lang="en-GB" smtClean="0"/>
              <a:t>14/02/2017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265993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4104C2-FB4F-4ADA-8FFA-A20E8312F123}" type="datetimeFigureOut">
              <a:rPr lang="en-GB" smtClean="0"/>
              <a:t>14/02/2017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24066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4104C2-FB4F-4ADA-8FFA-A20E8312F123}" type="datetimeFigureOut">
              <a:rPr lang="en-GB" smtClean="0"/>
              <a:t>14/02/2017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1521241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D4104C2-FB4F-4ADA-8FFA-A20E8312F123}" type="datetimeFigureOut">
              <a:rPr lang="en-GB" smtClean="0"/>
              <a:t>14/02/2017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73D3E9-693A-4E89-99B7-44B6221FFEE9}" type="slidenum">
              <a:rPr lang="en-GB" smtClean="0"/>
              <a:t>‹#›</a:t>
            </a:fld>
            <a:endParaRPr lang="en-GB"/>
          </a:p>
        </p:txBody>
      </p:sp>
    </p:spTree>
    <p:extLst>
      <p:ext uri="{BB962C8B-B14F-4D97-AF65-F5344CB8AC3E}">
        <p14:creationId xmlns:p14="http://schemas.microsoft.com/office/powerpoint/2010/main" val="4182013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29454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2576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611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5654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60336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66355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2416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33090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01098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03484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7606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4104C2-FB4F-4ADA-8FFA-A20E8312F123}" type="datetimeFigureOut">
              <a:rPr lang="en-GB" smtClean="0"/>
              <a:t>14/02/2017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73D3E9-693A-4E89-99B7-44B6221FFEE9}" type="slidenum">
              <a:rPr lang="en-GB" smtClean="0"/>
              <a:t>‹#›</a:t>
            </a:fld>
            <a:endParaRPr lang="en-GB"/>
          </a:p>
        </p:txBody>
      </p:sp>
    </p:spTree>
    <p:extLst>
      <p:ext uri="{BB962C8B-B14F-4D97-AF65-F5344CB8AC3E}">
        <p14:creationId xmlns:p14="http://schemas.microsoft.com/office/powerpoint/2010/main" val="5819915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32791F-CA10-4461-BCBC-86059F0012C1}" type="datetimeFigureOut">
              <a:rPr lang="en-GB" smtClean="0">
                <a:solidFill>
                  <a:prstClr val="black">
                    <a:tint val="75000"/>
                  </a:prstClr>
                </a:solidFill>
              </a:rPr>
              <a:pPr/>
              <a:t>14/02/2017</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85CF28-5AE7-4D4B-96E1-3FD4773BF83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37176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8136" y="415637"/>
            <a:ext cx="9144000" cy="964190"/>
          </a:xfrm>
        </p:spPr>
        <p:txBody>
          <a:bodyPr>
            <a:normAutofit fontScale="90000"/>
          </a:bodyPr>
          <a:lstStyle/>
          <a:p>
            <a:r>
              <a:rPr lang="en-GB" sz="5400" dirty="0" smtClean="0"/>
              <a:t>Managing People and Projects – Module Aims</a:t>
            </a:r>
            <a:endParaRPr lang="en-GB" sz="5400" dirty="0"/>
          </a:p>
        </p:txBody>
      </p:sp>
      <p:sp>
        <p:nvSpPr>
          <p:cNvPr id="3" name="Subtitle 2"/>
          <p:cNvSpPr>
            <a:spLocks noGrp="1"/>
          </p:cNvSpPr>
          <p:nvPr>
            <p:ph type="subTitle" idx="1"/>
          </p:nvPr>
        </p:nvSpPr>
        <p:spPr>
          <a:xfrm>
            <a:off x="488373" y="1617375"/>
            <a:ext cx="11055927" cy="4201534"/>
          </a:xfrm>
        </p:spPr>
        <p:txBody>
          <a:bodyPr>
            <a:normAutofit/>
          </a:bodyPr>
          <a:lstStyle/>
          <a:p>
            <a:pPr marL="342900" indent="-342900" algn="l">
              <a:buFont typeface="Arial" panose="020B0604020202020204" pitchFamily="34" charset="0"/>
              <a:buChar char="•"/>
            </a:pPr>
            <a:r>
              <a:rPr lang="en-GB" dirty="0" smtClean="0"/>
              <a:t>Facilitate an understanding of why competence in these areas is essential to career development.</a:t>
            </a:r>
          </a:p>
          <a:p>
            <a:pPr marL="342900" indent="-342900" algn="l">
              <a:buFont typeface="Arial" panose="020B0604020202020204" pitchFamily="34" charset="0"/>
              <a:buChar char="•"/>
            </a:pPr>
            <a:r>
              <a:rPr lang="en-GB" dirty="0" smtClean="0"/>
              <a:t>Study key academic work and theory and create a clear understanding as to why a grasp of such theory is critical to skill development.</a:t>
            </a:r>
          </a:p>
          <a:p>
            <a:pPr marL="342900" indent="-342900" algn="l">
              <a:buFont typeface="Arial" panose="020B0604020202020204" pitchFamily="34" charset="0"/>
              <a:buChar char="•"/>
            </a:pPr>
            <a:r>
              <a:rPr lang="en-GB" dirty="0" smtClean="0"/>
              <a:t>Undertake an in-depth analysis of HRM, PM and FM</a:t>
            </a:r>
          </a:p>
          <a:p>
            <a:pPr marL="342900" indent="-342900" algn="l">
              <a:buFont typeface="Arial" panose="020B0604020202020204" pitchFamily="34" charset="0"/>
              <a:buChar char="•"/>
            </a:pPr>
            <a:r>
              <a:rPr lang="en-GB" dirty="0" smtClean="0"/>
              <a:t>Constantly relate to industry and use knowledge and experience in the room to inform debate and knowledge development.</a:t>
            </a:r>
          </a:p>
          <a:p>
            <a:pPr marL="342900" indent="-342900" algn="l">
              <a:buFont typeface="Arial" panose="020B0604020202020204" pitchFamily="34" charset="0"/>
              <a:buChar char="•"/>
            </a:pPr>
            <a:r>
              <a:rPr lang="en-GB" dirty="0" smtClean="0"/>
              <a:t> Give guidance and support for the assignments.</a:t>
            </a:r>
            <a:endParaRPr lang="en-GB" dirty="0"/>
          </a:p>
        </p:txBody>
      </p:sp>
    </p:spTree>
    <p:extLst>
      <p:ext uri="{BB962C8B-B14F-4D97-AF65-F5344CB8AC3E}">
        <p14:creationId xmlns:p14="http://schemas.microsoft.com/office/powerpoint/2010/main" val="3871636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Managing People and Projects:</a:t>
            </a:r>
            <a:br>
              <a:rPr lang="en-GB" dirty="0" smtClean="0"/>
            </a:br>
            <a:r>
              <a:rPr lang="en-GB" dirty="0" smtClean="0"/>
              <a:t>setting you apart</a:t>
            </a:r>
            <a:endParaRPr lang="en-GB" dirty="0"/>
          </a:p>
        </p:txBody>
      </p:sp>
      <p:sp>
        <p:nvSpPr>
          <p:cNvPr id="3" name="Content Placeholder 2"/>
          <p:cNvSpPr>
            <a:spLocks noGrp="1"/>
          </p:cNvSpPr>
          <p:nvPr>
            <p:ph idx="1"/>
          </p:nvPr>
        </p:nvSpPr>
        <p:spPr/>
        <p:txBody>
          <a:bodyPr/>
          <a:lstStyle/>
          <a:p>
            <a:r>
              <a:rPr lang="en-GB" dirty="0" smtClean="0"/>
              <a:t>Managing staff is a reality of developing your career, especially in sport.</a:t>
            </a:r>
          </a:p>
          <a:p>
            <a:r>
              <a:rPr lang="en-GB" dirty="0"/>
              <a:t>Within the sports industry your staff make up a higher % of your product than in other industries</a:t>
            </a:r>
            <a:r>
              <a:rPr lang="en-GB" dirty="0" smtClean="0"/>
              <a:t>?</a:t>
            </a:r>
          </a:p>
          <a:p>
            <a:r>
              <a:rPr lang="en-GB" dirty="0" smtClean="0"/>
              <a:t>Sport is a dynamic industry, across all three sectors, and consequently very project orientated. </a:t>
            </a:r>
          </a:p>
          <a:p>
            <a:r>
              <a:rPr lang="en-GB" dirty="0" smtClean="0"/>
              <a:t>Graduates are at an advantage as an understanding of theory is essential in developing professional competence. </a:t>
            </a:r>
            <a:endParaRPr lang="en-GB" dirty="0"/>
          </a:p>
        </p:txBody>
      </p:sp>
    </p:spTree>
    <p:extLst>
      <p:ext uri="{BB962C8B-B14F-4D97-AF65-F5344CB8AC3E}">
        <p14:creationId xmlns:p14="http://schemas.microsoft.com/office/powerpoint/2010/main" val="1094406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7200" dirty="0" smtClean="0"/>
              <a:t>Organisational culture</a:t>
            </a:r>
            <a:endParaRPr lang="en-GB" sz="7200" dirty="0"/>
          </a:p>
        </p:txBody>
      </p:sp>
      <p:sp>
        <p:nvSpPr>
          <p:cNvPr id="3" name="Content Placeholder 2"/>
          <p:cNvSpPr>
            <a:spLocks noGrp="1"/>
          </p:cNvSpPr>
          <p:nvPr>
            <p:ph idx="1"/>
          </p:nvPr>
        </p:nvSpPr>
        <p:spPr/>
        <p:txBody>
          <a:bodyPr>
            <a:normAutofit/>
          </a:bodyPr>
          <a:lstStyle/>
          <a:p>
            <a:pPr marL="0" indent="0" algn="ctr">
              <a:buNone/>
            </a:pPr>
            <a:endParaRPr lang="en-GB" sz="9600" dirty="0" smtClean="0"/>
          </a:p>
          <a:p>
            <a:pPr marL="0" indent="0" algn="ctr">
              <a:buNone/>
            </a:pPr>
            <a:r>
              <a:rPr lang="en-GB" sz="9600" i="1" dirty="0" smtClean="0"/>
              <a:t>The way we do things around here</a:t>
            </a:r>
            <a:endParaRPr lang="en-GB" sz="9600" i="1" dirty="0"/>
          </a:p>
        </p:txBody>
      </p:sp>
    </p:spTree>
    <p:extLst>
      <p:ext uri="{BB962C8B-B14F-4D97-AF65-F5344CB8AC3E}">
        <p14:creationId xmlns:p14="http://schemas.microsoft.com/office/powerpoint/2010/main" val="3973187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777689"/>
          </a:xfrm>
        </p:spPr>
        <p:txBody>
          <a:bodyPr>
            <a:normAutofit fontScale="90000"/>
          </a:bodyPr>
          <a:lstStyle/>
          <a:p>
            <a:r>
              <a:rPr lang="en-GB" dirty="0" smtClean="0"/>
              <a:t>Culture and its relationship to managing people and projects</a:t>
            </a:r>
            <a:endParaRPr lang="en-GB" dirty="0"/>
          </a:p>
        </p:txBody>
      </p:sp>
      <p:sp>
        <p:nvSpPr>
          <p:cNvPr id="3" name="Subtitle 2"/>
          <p:cNvSpPr>
            <a:spLocks noGrp="1"/>
          </p:cNvSpPr>
          <p:nvPr>
            <p:ph type="subTitle" idx="1"/>
          </p:nvPr>
        </p:nvSpPr>
        <p:spPr>
          <a:xfrm>
            <a:off x="1524000" y="2521383"/>
            <a:ext cx="9144000" cy="3333152"/>
          </a:xfrm>
        </p:spPr>
        <p:txBody>
          <a:bodyPr>
            <a:normAutofit fontScale="92500" lnSpcReduction="20000"/>
          </a:bodyPr>
          <a:lstStyle/>
          <a:p>
            <a:pPr marL="342900" indent="-342900" algn="l">
              <a:buFont typeface="Arial" panose="020B0604020202020204" pitchFamily="34" charset="0"/>
              <a:buChar char="•"/>
            </a:pPr>
            <a:r>
              <a:rPr lang="en-GB" dirty="0" smtClean="0"/>
              <a:t>You have to understand the theory of organisational culture to be able to interpret </a:t>
            </a:r>
            <a:r>
              <a:rPr lang="en-GB" dirty="0"/>
              <a:t>a</a:t>
            </a:r>
            <a:r>
              <a:rPr lang="en-GB" dirty="0" smtClean="0"/>
              <a:t> culture.  </a:t>
            </a:r>
          </a:p>
          <a:p>
            <a:pPr marL="342900" indent="-342900" algn="l">
              <a:buFont typeface="Arial" panose="020B0604020202020204" pitchFamily="34" charset="0"/>
              <a:buChar char="•"/>
            </a:pPr>
            <a:r>
              <a:rPr lang="en-GB" dirty="0" smtClean="0"/>
              <a:t>You have to work ‘with’ culture, not push against it.</a:t>
            </a:r>
          </a:p>
          <a:p>
            <a:pPr marL="342900" indent="-342900" algn="l">
              <a:buFont typeface="Arial" panose="020B0604020202020204" pitchFamily="34" charset="0"/>
              <a:buChar char="•"/>
            </a:pPr>
            <a:r>
              <a:rPr lang="en-GB" dirty="0" smtClean="0"/>
              <a:t>Managing people effectively is essential, in the majority of sporting organisations your staff make up a very high % of your product.</a:t>
            </a:r>
          </a:p>
          <a:p>
            <a:pPr marL="342900" indent="-342900" algn="l">
              <a:buFont typeface="Arial" panose="020B0604020202020204" pitchFamily="34" charset="0"/>
              <a:buChar char="•"/>
            </a:pPr>
            <a:r>
              <a:rPr lang="en-GB" dirty="0" smtClean="0"/>
              <a:t>How staff behave, and conduct themselves, in essence how effective they are, will be largely determined by culture.</a:t>
            </a:r>
          </a:p>
          <a:p>
            <a:pPr marL="342900" indent="-342900" algn="l">
              <a:buFont typeface="Arial" panose="020B0604020202020204" pitchFamily="34" charset="0"/>
              <a:buChar char="•"/>
            </a:pPr>
            <a:r>
              <a:rPr lang="en-GB" dirty="0" smtClean="0"/>
              <a:t>Projects are often new pieces of work, as a piece of work it must bring something new whilst also contributing to the organisation, however it must also work in unity with the organisation.  Therefore the culture of the project needs to run alongside the culture of the organisation.</a:t>
            </a:r>
          </a:p>
          <a:p>
            <a:pPr marL="342900" indent="-342900" algn="l">
              <a:buFont typeface="Arial" panose="020B0604020202020204" pitchFamily="34" charset="0"/>
              <a:buChar char="•"/>
            </a:pPr>
            <a:endParaRPr lang="en-GB" dirty="0" smtClean="0"/>
          </a:p>
          <a:p>
            <a:pPr algn="l"/>
            <a:endParaRPr lang="en-GB" dirty="0" smtClean="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795658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cultural web</a:t>
            </a:r>
            <a:endParaRPr lang="en-GB" dirty="0"/>
          </a:p>
        </p:txBody>
      </p:sp>
      <p:sp>
        <p:nvSpPr>
          <p:cNvPr id="3" name="Content Placeholder 2"/>
          <p:cNvSpPr>
            <a:spLocks noGrp="1"/>
          </p:cNvSpPr>
          <p:nvPr>
            <p:ph idx="1"/>
          </p:nvPr>
        </p:nvSpPr>
        <p:spPr/>
        <p:txBody>
          <a:bodyPr/>
          <a:lstStyle/>
          <a:p>
            <a:pPr marL="0" indent="0">
              <a:buNone/>
            </a:pPr>
            <a:endParaRPr lang="en-GB" dirty="0"/>
          </a:p>
        </p:txBody>
      </p:sp>
      <p:pic>
        <p:nvPicPr>
          <p:cNvPr id="4" name="Picture 3"/>
          <p:cNvPicPr>
            <a:picLocks noChangeAspect="1"/>
          </p:cNvPicPr>
          <p:nvPr/>
        </p:nvPicPr>
        <p:blipFill>
          <a:blip r:embed="rId2"/>
          <a:stretch>
            <a:fillRect/>
          </a:stretch>
        </p:blipFill>
        <p:spPr>
          <a:xfrm>
            <a:off x="3309937" y="1825625"/>
            <a:ext cx="5572125" cy="5429250"/>
          </a:xfrm>
          <a:prstGeom prst="rect">
            <a:avLst/>
          </a:prstGeom>
        </p:spPr>
      </p:pic>
    </p:spTree>
    <p:extLst>
      <p:ext uri="{BB962C8B-B14F-4D97-AF65-F5344CB8AC3E}">
        <p14:creationId xmlns:p14="http://schemas.microsoft.com/office/powerpoint/2010/main" val="263512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75013"/>
            <a:ext cx="10515600" cy="5701950"/>
          </a:xfrm>
        </p:spPr>
        <p:txBody>
          <a:bodyPr>
            <a:normAutofit fontScale="77500" lnSpcReduction="20000"/>
          </a:bodyPr>
          <a:lstStyle/>
          <a:p>
            <a:r>
              <a:rPr lang="en-GB" dirty="0" smtClean="0"/>
              <a:t>Routine behaviours – how members of the organisation behave towards each other.</a:t>
            </a:r>
          </a:p>
          <a:p>
            <a:r>
              <a:rPr lang="en-GB" dirty="0" smtClean="0"/>
              <a:t>Rituals – activities or special events through which the organisation emphasises what is important, can be formal or informal.</a:t>
            </a:r>
          </a:p>
          <a:p>
            <a:r>
              <a:rPr lang="en-GB" dirty="0" smtClean="0"/>
              <a:t>Stories within the organisation that flag up important events and personalities, typical focus on success, failure, heroes and villains!</a:t>
            </a:r>
          </a:p>
          <a:p>
            <a:r>
              <a:rPr lang="en-GB" dirty="0" smtClean="0"/>
              <a:t>Symbols – logos, offices, cars, titles, types of language etc.</a:t>
            </a:r>
          </a:p>
          <a:p>
            <a:r>
              <a:rPr lang="en-GB" dirty="0" smtClean="0"/>
              <a:t>Power structure – who holds power and how is it gained and maintained? What are valued skills and traits in order to gain more power?</a:t>
            </a:r>
          </a:p>
          <a:p>
            <a:r>
              <a:rPr lang="en-GB" dirty="0" smtClean="0"/>
              <a:t>Control systems – how are things measured and rewarded, what is valued?</a:t>
            </a:r>
          </a:p>
          <a:p>
            <a:r>
              <a:rPr lang="en-GB" dirty="0" smtClean="0"/>
              <a:t>Organisational structure – a reflection of power structures and portrays key relationships and activities.</a:t>
            </a:r>
          </a:p>
          <a:p>
            <a:r>
              <a:rPr lang="en-GB" dirty="0" smtClean="0"/>
              <a:t>The paradigm – ‘a typical example or pattern of something’.  This encapsulates and reinforces the behaviours observed in other aspects above</a:t>
            </a:r>
          </a:p>
          <a:p>
            <a:r>
              <a:rPr lang="en-GB" dirty="0" smtClean="0"/>
              <a:t>Using an organisation that you know well give an example for each of the above, for each example note what or who has been the key influencing factors in its development.  How difficult would it be to change, how important is it to the organisation as </a:t>
            </a:r>
            <a:r>
              <a:rPr lang="en-GB" smtClean="0"/>
              <a:t>a whole?</a:t>
            </a:r>
            <a:endParaRPr lang="en-GB" dirty="0" smtClean="0"/>
          </a:p>
          <a:p>
            <a:pPr marL="0" indent="0">
              <a:buNone/>
            </a:pPr>
            <a:endParaRPr lang="en-GB" dirty="0" smtClean="0"/>
          </a:p>
          <a:p>
            <a:pPr marL="0" indent="0">
              <a:buNone/>
            </a:pPr>
            <a:r>
              <a:rPr lang="en-GB" dirty="0" smtClean="0"/>
              <a:t>(interpreted from Mullins 2010 page 744)</a:t>
            </a:r>
          </a:p>
          <a:p>
            <a:endParaRPr lang="en-GB" dirty="0" smtClean="0"/>
          </a:p>
          <a:p>
            <a:endParaRPr lang="en-GB" dirty="0"/>
          </a:p>
        </p:txBody>
      </p:sp>
    </p:spTree>
    <p:extLst>
      <p:ext uri="{BB962C8B-B14F-4D97-AF65-F5344CB8AC3E}">
        <p14:creationId xmlns:p14="http://schemas.microsoft.com/office/powerpoint/2010/main" val="2670620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8000" dirty="0" smtClean="0"/>
              <a:t>advantages</a:t>
            </a:r>
            <a:endParaRPr lang="en-GB" sz="8000" dirty="0"/>
          </a:p>
        </p:txBody>
      </p:sp>
      <p:sp>
        <p:nvSpPr>
          <p:cNvPr id="3" name="Content Placeholder 2"/>
          <p:cNvSpPr>
            <a:spLocks noGrp="1"/>
          </p:cNvSpPr>
          <p:nvPr>
            <p:ph idx="1"/>
          </p:nvPr>
        </p:nvSpPr>
        <p:spPr/>
        <p:txBody>
          <a:bodyPr/>
          <a:lstStyle/>
          <a:p>
            <a:r>
              <a:rPr lang="en-GB" sz="4800" dirty="0" err="1">
                <a:latin typeface="Times New Roman" panose="02020603050405020304" pitchFamily="18" charset="0"/>
              </a:rPr>
              <a:t>Behavioral</a:t>
            </a:r>
            <a:r>
              <a:rPr lang="en-GB" sz="4800" dirty="0">
                <a:latin typeface="Times New Roman" panose="02020603050405020304" pitchFamily="18" charset="0"/>
              </a:rPr>
              <a:t> control</a:t>
            </a:r>
          </a:p>
          <a:p>
            <a:r>
              <a:rPr lang="en-GB" sz="4800" dirty="0">
                <a:latin typeface="Times New Roman" panose="02020603050405020304" pitchFamily="18" charset="0"/>
              </a:rPr>
              <a:t>Encourages stability</a:t>
            </a:r>
          </a:p>
          <a:p>
            <a:r>
              <a:rPr lang="en-GB" sz="4800" dirty="0">
                <a:latin typeface="Times New Roman" panose="02020603050405020304" pitchFamily="18" charset="0"/>
              </a:rPr>
              <a:t>Provides source of identity</a:t>
            </a:r>
          </a:p>
          <a:p>
            <a:endParaRPr lang="en-GB" dirty="0"/>
          </a:p>
        </p:txBody>
      </p:sp>
    </p:spTree>
    <p:extLst>
      <p:ext uri="{BB962C8B-B14F-4D97-AF65-F5344CB8AC3E}">
        <p14:creationId xmlns:p14="http://schemas.microsoft.com/office/powerpoint/2010/main" val="775221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t>Disadvantages </a:t>
            </a:r>
            <a:endParaRPr lang="en-GB" sz="5400" dirty="0"/>
          </a:p>
        </p:txBody>
      </p:sp>
      <p:sp>
        <p:nvSpPr>
          <p:cNvPr id="3" name="Content Placeholder 2"/>
          <p:cNvSpPr>
            <a:spLocks noGrp="1"/>
          </p:cNvSpPr>
          <p:nvPr>
            <p:ph idx="1"/>
          </p:nvPr>
        </p:nvSpPr>
        <p:spPr/>
        <p:txBody>
          <a:bodyPr>
            <a:normAutofit/>
          </a:bodyPr>
          <a:lstStyle/>
          <a:p>
            <a:r>
              <a:rPr lang="en-GB" sz="4000" dirty="0"/>
              <a:t>Barrier to change and improvement</a:t>
            </a:r>
          </a:p>
          <a:p>
            <a:r>
              <a:rPr lang="en-GB" sz="4000" dirty="0" smtClean="0"/>
              <a:t> </a:t>
            </a:r>
            <a:r>
              <a:rPr lang="en-GB" sz="4000" dirty="0"/>
              <a:t>Barrier to diversity</a:t>
            </a:r>
          </a:p>
          <a:p>
            <a:r>
              <a:rPr lang="en-GB" sz="4000" dirty="0" smtClean="0"/>
              <a:t>Barrier </a:t>
            </a:r>
            <a:r>
              <a:rPr lang="en-GB" sz="4000" dirty="0"/>
              <a:t>to cross departmental and cross organizational cooperation</a:t>
            </a:r>
          </a:p>
          <a:p>
            <a:r>
              <a:rPr lang="en-GB" sz="4000" dirty="0" smtClean="0"/>
              <a:t>Barrier </a:t>
            </a:r>
            <a:r>
              <a:rPr lang="en-GB" sz="4000" dirty="0"/>
              <a:t>to mergers and acquisitions</a:t>
            </a:r>
          </a:p>
        </p:txBody>
      </p:sp>
    </p:spTree>
    <p:extLst>
      <p:ext uri="{BB962C8B-B14F-4D97-AF65-F5344CB8AC3E}">
        <p14:creationId xmlns:p14="http://schemas.microsoft.com/office/powerpoint/2010/main" val="2580673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base"/>
            <a:r>
              <a:rPr lang="en-GB" b="1" dirty="0">
                <a:solidFill>
                  <a:srgbClr val="333333"/>
                </a:solidFill>
                <a:latin typeface="ProximaNova"/>
              </a:rPr>
              <a:t>Hofstede's Six Dimensions of Culture</a:t>
            </a:r>
            <a:br>
              <a:rPr lang="en-GB" b="1" dirty="0">
                <a:solidFill>
                  <a:srgbClr val="333333"/>
                </a:solidFill>
                <a:latin typeface="ProximaNova"/>
              </a:rPr>
            </a:br>
            <a:endParaRPr lang="en-GB" dirty="0"/>
          </a:p>
        </p:txBody>
      </p:sp>
      <p:sp>
        <p:nvSpPr>
          <p:cNvPr id="3" name="Content Placeholder 2"/>
          <p:cNvSpPr>
            <a:spLocks noGrp="1"/>
          </p:cNvSpPr>
          <p:nvPr>
            <p:ph idx="1"/>
          </p:nvPr>
        </p:nvSpPr>
        <p:spPr/>
        <p:txBody>
          <a:bodyPr/>
          <a:lstStyle/>
          <a:p>
            <a:pPr fontAlgn="base"/>
            <a:r>
              <a:rPr lang="en-GB" dirty="0"/>
              <a:t>Power Distance Index (high versus low).</a:t>
            </a:r>
          </a:p>
          <a:p>
            <a:pPr fontAlgn="base"/>
            <a:r>
              <a:rPr lang="en-GB" dirty="0"/>
              <a:t>Individualism Versus Collectivism.</a:t>
            </a:r>
          </a:p>
          <a:p>
            <a:pPr fontAlgn="base"/>
            <a:r>
              <a:rPr lang="en-GB" dirty="0"/>
              <a:t>Masculinity Versus Femininity.</a:t>
            </a:r>
          </a:p>
          <a:p>
            <a:pPr fontAlgn="base"/>
            <a:r>
              <a:rPr lang="en-GB" dirty="0"/>
              <a:t>Uncertainty Avoidance Index (high versus low).</a:t>
            </a:r>
          </a:p>
          <a:p>
            <a:pPr fontAlgn="base"/>
            <a:r>
              <a:rPr lang="en-GB" dirty="0"/>
              <a:t>Pragmatic Versus Normative.</a:t>
            </a:r>
          </a:p>
          <a:p>
            <a:pPr fontAlgn="base"/>
            <a:r>
              <a:rPr lang="en-GB" dirty="0"/>
              <a:t>Indulgence Versus Restraint.</a:t>
            </a:r>
          </a:p>
        </p:txBody>
      </p:sp>
    </p:spTree>
    <p:extLst>
      <p:ext uri="{BB962C8B-B14F-4D97-AF65-F5344CB8AC3E}">
        <p14:creationId xmlns:p14="http://schemas.microsoft.com/office/powerpoint/2010/main" val="4124856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613" y="541860"/>
            <a:ext cx="11733779" cy="4364036"/>
          </a:xfrm>
        </p:spPr>
        <p:txBody>
          <a:bodyPr>
            <a:noAutofit/>
          </a:bodyPr>
          <a:lstStyle/>
          <a:p>
            <a:r>
              <a:rPr lang="en-GB" sz="11500" b="1" dirty="0" smtClean="0"/>
              <a:t>Hofstede’s Theories- Summary </a:t>
            </a:r>
            <a:endParaRPr lang="en-GB" sz="11500" b="1" dirty="0"/>
          </a:p>
        </p:txBody>
      </p:sp>
    </p:spTree>
    <p:extLst>
      <p:ext uri="{BB962C8B-B14F-4D97-AF65-F5344CB8AC3E}">
        <p14:creationId xmlns:p14="http://schemas.microsoft.com/office/powerpoint/2010/main" val="40028126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68411" y="667265"/>
            <a:ext cx="10890421" cy="369332"/>
          </a:xfrm>
          <a:prstGeom prst="rect">
            <a:avLst/>
          </a:prstGeom>
          <a:noFill/>
        </p:spPr>
        <p:txBody>
          <a:bodyPr wrap="square" rtlCol="0">
            <a:spAutoFit/>
          </a:bodyPr>
          <a:lstStyle/>
          <a:p>
            <a:endParaRPr lang="en-GB" dirty="0" smtClean="0">
              <a:solidFill>
                <a:prstClr val="black"/>
              </a:solidFill>
            </a:endParaRPr>
          </a:p>
        </p:txBody>
      </p:sp>
      <p:sp>
        <p:nvSpPr>
          <p:cNvPr id="5" name="TextBox 4"/>
          <p:cNvSpPr txBox="1"/>
          <p:nvPr/>
        </p:nvSpPr>
        <p:spPr>
          <a:xfrm>
            <a:off x="0" y="0"/>
            <a:ext cx="11327027" cy="1416908"/>
          </a:xfrm>
          <a:prstGeom prst="rect">
            <a:avLst/>
          </a:prstGeom>
          <a:noFill/>
        </p:spPr>
        <p:txBody>
          <a:bodyPr wrap="square" rtlCol="0">
            <a:spAutoFit/>
          </a:bodyPr>
          <a:lstStyle/>
          <a:p>
            <a:endParaRPr lang="en-GB" dirty="0">
              <a:solidFill>
                <a:prstClr val="black"/>
              </a:solidFill>
            </a:endParaRPr>
          </a:p>
        </p:txBody>
      </p:sp>
      <p:sp>
        <p:nvSpPr>
          <p:cNvPr id="7" name="TextBox 6"/>
          <p:cNvSpPr txBox="1"/>
          <p:nvPr/>
        </p:nvSpPr>
        <p:spPr>
          <a:xfrm>
            <a:off x="1997675" y="39300"/>
            <a:ext cx="8031892" cy="830997"/>
          </a:xfrm>
          <a:prstGeom prst="rect">
            <a:avLst/>
          </a:prstGeom>
          <a:noFill/>
        </p:spPr>
        <p:txBody>
          <a:bodyPr wrap="square" rtlCol="0">
            <a:spAutoFit/>
          </a:bodyPr>
          <a:lstStyle/>
          <a:p>
            <a:r>
              <a:rPr lang="en-GB" sz="4800" u="sng" dirty="0" smtClean="0">
                <a:solidFill>
                  <a:prstClr val="black"/>
                </a:solidFill>
              </a:rPr>
              <a:t>Hofstede’s Cultural Dimensions</a:t>
            </a:r>
            <a:endParaRPr lang="en-GB" sz="4800" u="sng" dirty="0">
              <a:solidFill>
                <a:prstClr val="black"/>
              </a:solidFill>
            </a:endParaRPr>
          </a:p>
        </p:txBody>
      </p:sp>
      <p:sp>
        <p:nvSpPr>
          <p:cNvPr id="8" name="TextBox 7"/>
          <p:cNvSpPr txBox="1"/>
          <p:nvPr/>
        </p:nvSpPr>
        <p:spPr>
          <a:xfrm>
            <a:off x="1252152" y="851931"/>
            <a:ext cx="10775091" cy="6740307"/>
          </a:xfrm>
          <a:prstGeom prst="rect">
            <a:avLst/>
          </a:prstGeom>
          <a:noFill/>
        </p:spPr>
        <p:txBody>
          <a:bodyPr wrap="square" rtlCol="0">
            <a:spAutoFit/>
          </a:bodyPr>
          <a:lstStyle/>
          <a:p>
            <a:r>
              <a:rPr lang="en-GB" sz="4000" b="1" u="sng" dirty="0" smtClean="0">
                <a:solidFill>
                  <a:prstClr val="black"/>
                </a:solidFill>
              </a:rPr>
              <a:t>Individualist- collectivist</a:t>
            </a:r>
          </a:p>
          <a:p>
            <a:pPr marL="342900" indent="-342900">
              <a:buFont typeface="Arial" panose="020B0604020202020204" pitchFamily="34" charset="0"/>
              <a:buChar char="•"/>
            </a:pPr>
            <a:r>
              <a:rPr lang="en-GB" sz="4000" b="1" dirty="0" smtClean="0">
                <a:solidFill>
                  <a:prstClr val="black"/>
                </a:solidFill>
              </a:rPr>
              <a:t>How people define themselves and their relationship to others</a:t>
            </a:r>
          </a:p>
          <a:p>
            <a:r>
              <a:rPr lang="en-GB" sz="4000" b="1" u="sng" dirty="0" smtClean="0">
                <a:solidFill>
                  <a:prstClr val="black"/>
                </a:solidFill>
              </a:rPr>
              <a:t>Individualist</a:t>
            </a:r>
          </a:p>
          <a:p>
            <a:pPr marL="342900" indent="-342900">
              <a:buFont typeface="Arial" panose="020B0604020202020204" pitchFamily="34" charset="0"/>
              <a:buChar char="•"/>
            </a:pPr>
            <a:r>
              <a:rPr lang="en-GB" sz="4000" b="1" dirty="0" smtClean="0">
                <a:solidFill>
                  <a:prstClr val="black"/>
                </a:solidFill>
              </a:rPr>
              <a:t>Believe individual is most important</a:t>
            </a:r>
          </a:p>
          <a:p>
            <a:pPr marL="342900" indent="-342900">
              <a:buFont typeface="Arial" panose="020B0604020202020204" pitchFamily="34" charset="0"/>
              <a:buChar char="•"/>
            </a:pPr>
            <a:r>
              <a:rPr lang="en-GB" sz="4000" b="1" dirty="0" smtClean="0">
                <a:solidFill>
                  <a:prstClr val="black"/>
                </a:solidFill>
              </a:rPr>
              <a:t>Stress independence over </a:t>
            </a:r>
            <a:r>
              <a:rPr lang="en-GB" sz="4000" b="1" dirty="0" err="1" smtClean="0">
                <a:solidFill>
                  <a:prstClr val="black"/>
                </a:solidFill>
              </a:rPr>
              <a:t>depenedence</a:t>
            </a:r>
            <a:endParaRPr lang="en-GB" sz="4000" b="1" dirty="0" smtClean="0">
              <a:solidFill>
                <a:prstClr val="black"/>
              </a:solidFill>
            </a:endParaRPr>
          </a:p>
          <a:p>
            <a:pPr marL="342900" indent="-342900">
              <a:buFont typeface="Arial" panose="020B0604020202020204" pitchFamily="34" charset="0"/>
              <a:buChar char="•"/>
            </a:pPr>
            <a:r>
              <a:rPr lang="en-GB" sz="4000" b="1" dirty="0" smtClean="0">
                <a:solidFill>
                  <a:prstClr val="black"/>
                </a:solidFill>
              </a:rPr>
              <a:t>Reward individual achievement</a:t>
            </a:r>
          </a:p>
          <a:p>
            <a:pPr marL="342900" indent="-342900">
              <a:buFont typeface="Arial" panose="020B0604020202020204" pitchFamily="34" charset="0"/>
              <a:buChar char="•"/>
            </a:pPr>
            <a:r>
              <a:rPr lang="en-GB" sz="4000" b="1" dirty="0" smtClean="0">
                <a:solidFill>
                  <a:prstClr val="black"/>
                </a:solidFill>
              </a:rPr>
              <a:t>Value uniqueness of individual</a:t>
            </a:r>
          </a:p>
          <a:p>
            <a:endParaRPr lang="en-GB" sz="2800" dirty="0">
              <a:solidFill>
                <a:prstClr val="black"/>
              </a:solidFill>
            </a:endParaRPr>
          </a:p>
          <a:p>
            <a:endParaRPr lang="en-GB" sz="2400" dirty="0" smtClean="0">
              <a:solidFill>
                <a:prstClr val="black"/>
              </a:solidFill>
            </a:endParaRPr>
          </a:p>
          <a:p>
            <a:endParaRPr lang="en-GB" sz="2400" dirty="0" smtClean="0">
              <a:solidFill>
                <a:prstClr val="black"/>
              </a:solidFill>
            </a:endParaRPr>
          </a:p>
          <a:p>
            <a:endParaRPr lang="en-GB" dirty="0">
              <a:solidFill>
                <a:prstClr val="black"/>
              </a:solidFill>
            </a:endParaRPr>
          </a:p>
          <a:p>
            <a:endParaRPr lang="en-GB" dirty="0">
              <a:solidFill>
                <a:prstClr val="black"/>
              </a:solidFill>
            </a:endParaRPr>
          </a:p>
        </p:txBody>
      </p:sp>
    </p:spTree>
    <p:extLst>
      <p:ext uri="{BB962C8B-B14F-4D97-AF65-F5344CB8AC3E}">
        <p14:creationId xmlns:p14="http://schemas.microsoft.com/office/powerpoint/2010/main" val="3766719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u="sng" dirty="0" smtClean="0"/>
              <a:t>Collectivist</a:t>
            </a:r>
            <a:endParaRPr lang="en-GB" sz="6000" u="sng" dirty="0"/>
          </a:p>
        </p:txBody>
      </p:sp>
      <p:sp>
        <p:nvSpPr>
          <p:cNvPr id="3" name="Content Placeholder 2"/>
          <p:cNvSpPr>
            <a:spLocks noGrp="1"/>
          </p:cNvSpPr>
          <p:nvPr>
            <p:ph idx="1"/>
          </p:nvPr>
        </p:nvSpPr>
        <p:spPr>
          <a:xfrm>
            <a:off x="838200" y="1598141"/>
            <a:ext cx="10515600" cy="4578822"/>
          </a:xfrm>
        </p:spPr>
        <p:txBody>
          <a:bodyPr>
            <a:normAutofit/>
          </a:bodyPr>
          <a:lstStyle/>
          <a:p>
            <a:pPr marL="0" indent="0">
              <a:buNone/>
            </a:pPr>
            <a:endParaRPr lang="en-GB" sz="4800" b="1" u="sng" dirty="0"/>
          </a:p>
          <a:p>
            <a:pPr marL="342900" indent="-342900"/>
            <a:r>
              <a:rPr lang="en-GB" sz="4800" b="1" dirty="0"/>
              <a:t>Views, needs and goals of group most important</a:t>
            </a:r>
          </a:p>
          <a:p>
            <a:pPr marL="342900" indent="-342900"/>
            <a:r>
              <a:rPr lang="en-GB" sz="4800" b="1" dirty="0"/>
              <a:t>Obligation to the group is the norm</a:t>
            </a:r>
          </a:p>
          <a:p>
            <a:pPr marL="342900" indent="-342900"/>
            <a:r>
              <a:rPr lang="en-GB" sz="4800" b="1" dirty="0"/>
              <a:t>Self is defined in relation to others</a:t>
            </a:r>
          </a:p>
          <a:p>
            <a:pPr marL="342900" indent="-342900"/>
            <a:r>
              <a:rPr lang="en-GB" sz="4800" b="1" dirty="0"/>
              <a:t>Focus on co-operation not competition</a:t>
            </a:r>
          </a:p>
          <a:p>
            <a:pPr marL="0" indent="0">
              <a:buNone/>
            </a:pPr>
            <a:endParaRPr lang="en-GB" dirty="0"/>
          </a:p>
        </p:txBody>
      </p:sp>
    </p:spTree>
    <p:extLst>
      <p:ext uri="{BB962C8B-B14F-4D97-AF65-F5344CB8AC3E}">
        <p14:creationId xmlns:p14="http://schemas.microsoft.com/office/powerpoint/2010/main" val="5851859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u="sng" dirty="0" smtClean="0"/>
              <a:t>Uncertainty avoidance</a:t>
            </a:r>
            <a:endParaRPr lang="en-GB" sz="6000" b="1" u="sng" dirty="0"/>
          </a:p>
        </p:txBody>
      </p:sp>
      <p:sp>
        <p:nvSpPr>
          <p:cNvPr id="3" name="Content Placeholder 2"/>
          <p:cNvSpPr>
            <a:spLocks noGrp="1"/>
          </p:cNvSpPr>
          <p:nvPr>
            <p:ph idx="1"/>
          </p:nvPr>
        </p:nvSpPr>
        <p:spPr/>
        <p:txBody>
          <a:bodyPr>
            <a:noAutofit/>
          </a:bodyPr>
          <a:lstStyle/>
          <a:p>
            <a:r>
              <a:rPr lang="en-GB" sz="4000" b="1" dirty="0" smtClean="0"/>
              <a:t>“People within a culture are made nervous by situations which they perceive as unstructured, unclear, or unpredictable”</a:t>
            </a:r>
          </a:p>
          <a:p>
            <a:pPr marL="0" indent="0">
              <a:buNone/>
            </a:pPr>
            <a:r>
              <a:rPr lang="en-GB" sz="4000" b="1" u="sng" dirty="0" smtClean="0"/>
              <a:t>High uncertainty avoidance</a:t>
            </a:r>
          </a:p>
          <a:p>
            <a:r>
              <a:rPr lang="en-GB" sz="4000" b="1" dirty="0" smtClean="0"/>
              <a:t>Avoid ambiguity</a:t>
            </a:r>
          </a:p>
          <a:p>
            <a:r>
              <a:rPr lang="en-GB" sz="4000" b="1" dirty="0" smtClean="0"/>
              <a:t>Strict codes of behaviour</a:t>
            </a:r>
          </a:p>
          <a:p>
            <a:r>
              <a:rPr lang="en-GB" sz="4000" b="1" dirty="0" smtClean="0"/>
              <a:t>Belief in absolute truths</a:t>
            </a:r>
          </a:p>
        </p:txBody>
      </p:sp>
    </p:spTree>
    <p:extLst>
      <p:ext uri="{BB962C8B-B14F-4D97-AF65-F5344CB8AC3E}">
        <p14:creationId xmlns:p14="http://schemas.microsoft.com/office/powerpoint/2010/main" val="17085246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4676" y="1067744"/>
            <a:ext cx="10515600" cy="4351338"/>
          </a:xfrm>
        </p:spPr>
        <p:txBody>
          <a:bodyPr/>
          <a:lstStyle/>
          <a:p>
            <a:pPr marL="0" indent="0">
              <a:buNone/>
            </a:pPr>
            <a:r>
              <a:rPr lang="en-GB" sz="4800" b="1" u="sng" dirty="0" smtClean="0"/>
              <a:t>Low uncertainty avoidance</a:t>
            </a:r>
          </a:p>
          <a:p>
            <a:r>
              <a:rPr lang="en-GB" sz="4800" dirty="0" smtClean="0"/>
              <a:t>Accept ambiguity and lack of structure</a:t>
            </a:r>
          </a:p>
          <a:p>
            <a:r>
              <a:rPr lang="en-GB" sz="4800" dirty="0" smtClean="0"/>
              <a:t>More inclined to take risks and think outside the box</a:t>
            </a:r>
          </a:p>
          <a:p>
            <a:r>
              <a:rPr lang="en-GB" sz="4800" dirty="0" smtClean="0"/>
              <a:t>Rules are rejected or ignored </a:t>
            </a:r>
          </a:p>
          <a:p>
            <a:pPr marL="0" indent="0">
              <a:buNone/>
            </a:pPr>
            <a:endParaRPr lang="en-GB" dirty="0"/>
          </a:p>
        </p:txBody>
      </p:sp>
    </p:spTree>
    <p:extLst>
      <p:ext uri="{BB962C8B-B14F-4D97-AF65-F5344CB8AC3E}">
        <p14:creationId xmlns:p14="http://schemas.microsoft.com/office/powerpoint/2010/main" val="17196128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600" b="1" u="sng" dirty="0" smtClean="0"/>
              <a:t>Power distance</a:t>
            </a:r>
            <a:endParaRPr lang="en-GB" sz="6600" b="1" u="sng" dirty="0"/>
          </a:p>
        </p:txBody>
      </p:sp>
      <p:sp>
        <p:nvSpPr>
          <p:cNvPr id="3" name="Content Placeholder 2"/>
          <p:cNvSpPr>
            <a:spLocks noGrp="1"/>
          </p:cNvSpPr>
          <p:nvPr>
            <p:ph idx="1"/>
          </p:nvPr>
        </p:nvSpPr>
        <p:spPr>
          <a:xfrm>
            <a:off x="838200" y="1690688"/>
            <a:ext cx="10515600" cy="4351338"/>
          </a:xfrm>
        </p:spPr>
        <p:txBody>
          <a:bodyPr>
            <a:normAutofit/>
          </a:bodyPr>
          <a:lstStyle/>
          <a:p>
            <a:r>
              <a:rPr lang="en-GB" sz="4400" b="1" dirty="0" smtClean="0"/>
              <a:t>Extent to which people view inequality as normal</a:t>
            </a:r>
          </a:p>
          <a:p>
            <a:pPr marL="0" indent="0">
              <a:buNone/>
            </a:pPr>
            <a:r>
              <a:rPr lang="en-GB" sz="4400" b="1" u="sng" dirty="0" smtClean="0"/>
              <a:t>High power distance</a:t>
            </a:r>
          </a:p>
          <a:p>
            <a:r>
              <a:rPr lang="en-GB" sz="4400" b="1" dirty="0" smtClean="0"/>
              <a:t>Power a scarce resource</a:t>
            </a:r>
          </a:p>
          <a:p>
            <a:r>
              <a:rPr lang="en-GB" sz="4400" b="1" dirty="0" smtClean="0"/>
              <a:t>Natural and inevitable</a:t>
            </a:r>
          </a:p>
          <a:p>
            <a:r>
              <a:rPr lang="en-GB" sz="4400" b="1" dirty="0" smtClean="0"/>
              <a:t>Centralisation of power</a:t>
            </a:r>
          </a:p>
          <a:p>
            <a:pPr marL="0" indent="0">
              <a:buNone/>
            </a:pPr>
            <a:endParaRPr lang="en-GB" dirty="0"/>
          </a:p>
        </p:txBody>
      </p:sp>
    </p:spTree>
    <p:extLst>
      <p:ext uri="{BB962C8B-B14F-4D97-AF65-F5344CB8AC3E}">
        <p14:creationId xmlns:p14="http://schemas.microsoft.com/office/powerpoint/2010/main" val="34048477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2913" y="1125408"/>
            <a:ext cx="10851291" cy="4351338"/>
          </a:xfrm>
        </p:spPr>
        <p:txBody>
          <a:bodyPr>
            <a:normAutofit fontScale="92500"/>
          </a:bodyPr>
          <a:lstStyle/>
          <a:p>
            <a:pPr marL="0" indent="0" algn="ctr">
              <a:buNone/>
            </a:pPr>
            <a:endParaRPr lang="en-GB" sz="4400" dirty="0" smtClean="0"/>
          </a:p>
          <a:p>
            <a:pPr marL="0" indent="0" algn="ctr">
              <a:buNone/>
            </a:pPr>
            <a:r>
              <a:rPr lang="en-GB" sz="5800" b="1" u="sng" dirty="0" smtClean="0"/>
              <a:t>Low power distance</a:t>
            </a:r>
          </a:p>
          <a:p>
            <a:pPr algn="ctr"/>
            <a:r>
              <a:rPr lang="en-GB" sz="5800" dirty="0" smtClean="0"/>
              <a:t>Minimal power differences</a:t>
            </a:r>
          </a:p>
          <a:p>
            <a:pPr algn="ctr"/>
            <a:r>
              <a:rPr lang="en-GB" sz="5800" dirty="0" smtClean="0"/>
              <a:t>Power can be achieved through work</a:t>
            </a:r>
          </a:p>
          <a:p>
            <a:pPr algn="ctr"/>
            <a:r>
              <a:rPr lang="en-GB" sz="5800" dirty="0" smtClean="0"/>
              <a:t>Superiority not rigid</a:t>
            </a:r>
          </a:p>
          <a:p>
            <a:pPr marL="0" indent="0" algn="ctr">
              <a:buNone/>
            </a:pPr>
            <a:endParaRPr lang="en-GB" dirty="0"/>
          </a:p>
        </p:txBody>
      </p:sp>
    </p:spTree>
    <p:extLst>
      <p:ext uri="{BB962C8B-B14F-4D97-AF65-F5344CB8AC3E}">
        <p14:creationId xmlns:p14="http://schemas.microsoft.com/office/powerpoint/2010/main" val="12815278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600" b="1" u="sng" dirty="0" smtClean="0"/>
              <a:t>Masculinity- femininity</a:t>
            </a:r>
            <a:endParaRPr lang="en-GB" sz="6600" b="1" u="sng" dirty="0"/>
          </a:p>
        </p:txBody>
      </p:sp>
      <p:sp>
        <p:nvSpPr>
          <p:cNvPr id="3" name="Content Placeholder 2"/>
          <p:cNvSpPr>
            <a:spLocks noGrp="1"/>
          </p:cNvSpPr>
          <p:nvPr>
            <p:ph idx="1"/>
          </p:nvPr>
        </p:nvSpPr>
        <p:spPr>
          <a:xfrm>
            <a:off x="838200" y="1825625"/>
            <a:ext cx="10834816" cy="4351338"/>
          </a:xfrm>
        </p:spPr>
        <p:txBody>
          <a:bodyPr>
            <a:normAutofit/>
          </a:bodyPr>
          <a:lstStyle/>
          <a:p>
            <a:r>
              <a:rPr lang="en-GB" sz="4000" dirty="0" smtClean="0"/>
              <a:t>Relationship between gender and sex-appropriate behaviour</a:t>
            </a:r>
          </a:p>
          <a:p>
            <a:pPr marL="0" indent="0">
              <a:buNone/>
            </a:pPr>
            <a:r>
              <a:rPr lang="en-GB" sz="4000" b="1" u="sng" dirty="0" smtClean="0"/>
              <a:t>Masculinity</a:t>
            </a:r>
          </a:p>
          <a:p>
            <a:r>
              <a:rPr lang="en-GB" sz="4000" dirty="0" smtClean="0"/>
              <a:t>Distinct roles</a:t>
            </a:r>
          </a:p>
          <a:p>
            <a:r>
              <a:rPr lang="en-GB" sz="4000" dirty="0" smtClean="0"/>
              <a:t>Men are assertive, </a:t>
            </a:r>
            <a:r>
              <a:rPr lang="en-GB" sz="4000" dirty="0" err="1" smtClean="0"/>
              <a:t>vicous</a:t>
            </a:r>
            <a:r>
              <a:rPr lang="en-GB" sz="4000" dirty="0" smtClean="0"/>
              <a:t> </a:t>
            </a:r>
            <a:r>
              <a:rPr lang="en-GB" sz="4000" dirty="0" err="1" smtClean="0"/>
              <a:t>ande</a:t>
            </a:r>
            <a:r>
              <a:rPr lang="en-GB" sz="4000" dirty="0" smtClean="0"/>
              <a:t> competitive</a:t>
            </a:r>
          </a:p>
          <a:p>
            <a:r>
              <a:rPr lang="en-GB" sz="4000" dirty="0" smtClean="0"/>
              <a:t>Women are supportive. Nurturing and deferent</a:t>
            </a:r>
          </a:p>
          <a:p>
            <a:pPr marL="0" indent="0">
              <a:buNone/>
            </a:pPr>
            <a:endParaRPr lang="en-GB" dirty="0"/>
          </a:p>
        </p:txBody>
      </p:sp>
    </p:spTree>
    <p:extLst>
      <p:ext uri="{BB962C8B-B14F-4D97-AF65-F5344CB8AC3E}">
        <p14:creationId xmlns:p14="http://schemas.microsoft.com/office/powerpoint/2010/main" val="5565862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1195" y="977128"/>
            <a:ext cx="10703010" cy="4351338"/>
          </a:xfrm>
        </p:spPr>
        <p:txBody>
          <a:bodyPr>
            <a:normAutofit/>
          </a:bodyPr>
          <a:lstStyle/>
          <a:p>
            <a:pPr marL="0" indent="0">
              <a:buNone/>
            </a:pPr>
            <a:r>
              <a:rPr lang="en-GB" sz="6000" b="1" u="sng" dirty="0" smtClean="0"/>
              <a:t>Femininity</a:t>
            </a:r>
          </a:p>
          <a:p>
            <a:r>
              <a:rPr lang="en-GB" sz="6000" dirty="0" smtClean="0"/>
              <a:t>Fewer rigid gender roles</a:t>
            </a:r>
          </a:p>
          <a:p>
            <a:r>
              <a:rPr lang="en-GB" sz="6000" dirty="0" smtClean="0"/>
              <a:t>Men and women are more equal</a:t>
            </a:r>
          </a:p>
          <a:p>
            <a:r>
              <a:rPr lang="en-GB" sz="6000" dirty="0" smtClean="0"/>
              <a:t>Interpersonal relationship</a:t>
            </a:r>
          </a:p>
          <a:p>
            <a:pPr marL="0" indent="0">
              <a:buNone/>
            </a:pPr>
            <a:endParaRPr lang="en-GB" dirty="0"/>
          </a:p>
        </p:txBody>
      </p:sp>
    </p:spTree>
    <p:extLst>
      <p:ext uri="{BB962C8B-B14F-4D97-AF65-F5344CB8AC3E}">
        <p14:creationId xmlns:p14="http://schemas.microsoft.com/office/powerpoint/2010/main" val="41106375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6700" b="1" u="sng" dirty="0" smtClean="0"/>
              <a:t>Long term- short term</a:t>
            </a:r>
            <a:r>
              <a:rPr lang="en-GB" dirty="0" smtClean="0"/>
              <a:t/>
            </a:r>
            <a:br>
              <a:rPr lang="en-GB" dirty="0" smtClean="0"/>
            </a:br>
            <a:endParaRPr lang="en-GB" dirty="0"/>
          </a:p>
        </p:txBody>
      </p:sp>
      <p:sp>
        <p:nvSpPr>
          <p:cNvPr id="3" name="Content Placeholder 2"/>
          <p:cNvSpPr>
            <a:spLocks noGrp="1"/>
          </p:cNvSpPr>
          <p:nvPr>
            <p:ph idx="1"/>
          </p:nvPr>
        </p:nvSpPr>
        <p:spPr>
          <a:xfrm>
            <a:off x="838200" y="1690688"/>
            <a:ext cx="10515600" cy="4351338"/>
          </a:xfrm>
        </p:spPr>
        <p:txBody>
          <a:bodyPr>
            <a:normAutofit/>
          </a:bodyPr>
          <a:lstStyle/>
          <a:p>
            <a:r>
              <a:rPr lang="en-GB" sz="5400" dirty="0" smtClean="0"/>
              <a:t>Based in Confucianism</a:t>
            </a:r>
          </a:p>
          <a:p>
            <a:r>
              <a:rPr lang="en-GB" sz="5400" dirty="0" smtClean="0"/>
              <a:t>Long-term orientation</a:t>
            </a:r>
          </a:p>
          <a:p>
            <a:r>
              <a:rPr lang="en-GB" sz="5400" dirty="0" smtClean="0"/>
              <a:t>Savings</a:t>
            </a:r>
          </a:p>
          <a:p>
            <a:r>
              <a:rPr lang="en-GB" sz="5400" dirty="0" smtClean="0"/>
              <a:t>Doing anything to achieve a goal </a:t>
            </a:r>
          </a:p>
          <a:p>
            <a:r>
              <a:rPr lang="en-GB" sz="5400" dirty="0" smtClean="0"/>
              <a:t>“Eye on the prize”</a:t>
            </a:r>
          </a:p>
          <a:p>
            <a:pPr marL="0" indent="0">
              <a:buNone/>
            </a:pPr>
            <a:endParaRPr lang="en-GB" b="1" u="sng" dirty="0"/>
          </a:p>
        </p:txBody>
      </p:sp>
    </p:spTree>
    <p:extLst>
      <p:ext uri="{BB962C8B-B14F-4D97-AF65-F5344CB8AC3E}">
        <p14:creationId xmlns:p14="http://schemas.microsoft.com/office/powerpoint/2010/main" val="2467785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04102" y="1199549"/>
            <a:ext cx="10515600" cy="4351338"/>
          </a:xfrm>
        </p:spPr>
        <p:txBody>
          <a:bodyPr/>
          <a:lstStyle/>
          <a:p>
            <a:pPr marL="0" indent="0">
              <a:buNone/>
            </a:pPr>
            <a:r>
              <a:rPr lang="en-GB" sz="6000" b="1" u="sng" dirty="0" smtClean="0"/>
              <a:t>Short-term orientation</a:t>
            </a:r>
          </a:p>
          <a:p>
            <a:r>
              <a:rPr lang="en-GB" sz="6000" dirty="0" smtClean="0"/>
              <a:t>Immediate gratification</a:t>
            </a:r>
          </a:p>
          <a:p>
            <a:r>
              <a:rPr lang="en-GB" sz="6000" dirty="0" smtClean="0"/>
              <a:t>“Make money, Spend money”</a:t>
            </a:r>
          </a:p>
          <a:p>
            <a:r>
              <a:rPr lang="en-GB" sz="6000" dirty="0" smtClean="0"/>
              <a:t>Less willing to sacrifice</a:t>
            </a:r>
          </a:p>
          <a:p>
            <a:pPr marL="0" indent="0">
              <a:buNone/>
            </a:pPr>
            <a:endParaRPr lang="en-GB" dirty="0"/>
          </a:p>
        </p:txBody>
      </p:sp>
    </p:spTree>
    <p:extLst>
      <p:ext uri="{BB962C8B-B14F-4D97-AF65-F5344CB8AC3E}">
        <p14:creationId xmlns:p14="http://schemas.microsoft.com/office/powerpoint/2010/main" val="1281560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7537" y="2786564"/>
            <a:ext cx="9144000" cy="2387600"/>
          </a:xfrm>
        </p:spPr>
        <p:txBody>
          <a:bodyPr>
            <a:noAutofit/>
          </a:bodyPr>
          <a:lstStyle/>
          <a:p>
            <a:r>
              <a:rPr lang="en-GB" sz="8800" b="1" dirty="0" smtClean="0"/>
              <a:t>Hall Low and High Context Communicators </a:t>
            </a:r>
            <a:endParaRPr lang="en-GB" sz="8800" b="1" dirty="0"/>
          </a:p>
        </p:txBody>
      </p:sp>
    </p:spTree>
    <p:extLst>
      <p:ext uri="{BB962C8B-B14F-4D97-AF65-F5344CB8AC3E}">
        <p14:creationId xmlns:p14="http://schemas.microsoft.com/office/powerpoint/2010/main" val="16556341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7859" t="6147" r="18210" b="9205"/>
          <a:stretch/>
        </p:blipFill>
        <p:spPr>
          <a:xfrm>
            <a:off x="-320842" y="-343022"/>
            <a:ext cx="12769516" cy="9015766"/>
          </a:xfrm>
          <a:prstGeom prst="rect">
            <a:avLst/>
          </a:prstGeom>
        </p:spPr>
      </p:pic>
    </p:spTree>
    <p:extLst>
      <p:ext uri="{BB962C8B-B14F-4D97-AF65-F5344CB8AC3E}">
        <p14:creationId xmlns:p14="http://schemas.microsoft.com/office/powerpoint/2010/main" val="128477437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8158" t="5594" r="17894" b="9571"/>
          <a:stretch/>
        </p:blipFill>
        <p:spPr>
          <a:xfrm>
            <a:off x="0" y="-336884"/>
            <a:ext cx="12320337" cy="8726906"/>
          </a:xfrm>
          <a:prstGeom prst="rect">
            <a:avLst/>
          </a:prstGeom>
        </p:spPr>
      </p:pic>
    </p:spTree>
    <p:extLst>
      <p:ext uri="{BB962C8B-B14F-4D97-AF65-F5344CB8AC3E}">
        <p14:creationId xmlns:p14="http://schemas.microsoft.com/office/powerpoint/2010/main" val="35499007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7631" t="5750" r="17983" b="9259"/>
          <a:stretch/>
        </p:blipFill>
        <p:spPr>
          <a:xfrm>
            <a:off x="-112296" y="-545432"/>
            <a:ext cx="12304296" cy="8245644"/>
          </a:xfrm>
          <a:prstGeom prst="rect">
            <a:avLst/>
          </a:prstGeom>
        </p:spPr>
      </p:pic>
    </p:spTree>
    <p:extLst>
      <p:ext uri="{BB962C8B-B14F-4D97-AF65-F5344CB8AC3E}">
        <p14:creationId xmlns:p14="http://schemas.microsoft.com/office/powerpoint/2010/main" val="6891686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7895" t="7778" r="17983" b="8947"/>
          <a:stretch/>
        </p:blipFill>
        <p:spPr>
          <a:xfrm>
            <a:off x="0" y="-160421"/>
            <a:ext cx="12192000" cy="8566484"/>
          </a:xfrm>
          <a:prstGeom prst="rect">
            <a:avLst/>
          </a:prstGeom>
        </p:spPr>
      </p:pic>
    </p:spTree>
    <p:extLst>
      <p:ext uri="{BB962C8B-B14F-4D97-AF65-F5344CB8AC3E}">
        <p14:creationId xmlns:p14="http://schemas.microsoft.com/office/powerpoint/2010/main" val="19203458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8245" t="5439" r="17984" b="8323"/>
          <a:stretch/>
        </p:blipFill>
        <p:spPr>
          <a:xfrm>
            <a:off x="0" y="-352926"/>
            <a:ext cx="12192000" cy="8133348"/>
          </a:xfrm>
          <a:prstGeom prst="rect">
            <a:avLst/>
          </a:prstGeom>
        </p:spPr>
      </p:pic>
    </p:spTree>
    <p:extLst>
      <p:ext uri="{BB962C8B-B14F-4D97-AF65-F5344CB8AC3E}">
        <p14:creationId xmlns:p14="http://schemas.microsoft.com/office/powerpoint/2010/main" val="116434903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49179"/>
            <a:ext cx="12192000" cy="7684167"/>
          </a:xfrm>
          <a:prstGeom prst="rect">
            <a:avLst/>
          </a:prstGeom>
        </p:spPr>
      </p:pic>
    </p:spTree>
    <p:extLst>
      <p:ext uri="{BB962C8B-B14F-4D97-AF65-F5344CB8AC3E}">
        <p14:creationId xmlns:p14="http://schemas.microsoft.com/office/powerpoint/2010/main" val="10824797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7807" t="5594" r="17983" b="8947"/>
          <a:stretch/>
        </p:blipFill>
        <p:spPr>
          <a:xfrm>
            <a:off x="0" y="-657727"/>
            <a:ext cx="12544926" cy="8390022"/>
          </a:xfrm>
          <a:prstGeom prst="rect">
            <a:avLst/>
          </a:prstGeom>
        </p:spPr>
      </p:pic>
    </p:spTree>
    <p:extLst>
      <p:ext uri="{BB962C8B-B14F-4D97-AF65-F5344CB8AC3E}">
        <p14:creationId xmlns:p14="http://schemas.microsoft.com/office/powerpoint/2010/main" val="160160605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7807" t="5439" r="18070" b="8791"/>
          <a:stretch/>
        </p:blipFill>
        <p:spPr>
          <a:xfrm>
            <a:off x="0" y="-641684"/>
            <a:ext cx="12192000" cy="8181473"/>
          </a:xfrm>
          <a:prstGeom prst="rect">
            <a:avLst/>
          </a:prstGeom>
        </p:spPr>
      </p:pic>
    </p:spTree>
    <p:extLst>
      <p:ext uri="{BB962C8B-B14F-4D97-AF65-F5344CB8AC3E}">
        <p14:creationId xmlns:p14="http://schemas.microsoft.com/office/powerpoint/2010/main" val="359875192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7631" t="6062" r="17983" b="9104"/>
          <a:stretch/>
        </p:blipFill>
        <p:spPr>
          <a:xfrm>
            <a:off x="-160422" y="-673768"/>
            <a:ext cx="12673264" cy="8149389"/>
          </a:xfrm>
          <a:prstGeom prst="rect">
            <a:avLst/>
          </a:prstGeom>
        </p:spPr>
      </p:pic>
    </p:spTree>
    <p:extLst>
      <p:ext uri="{BB962C8B-B14F-4D97-AF65-F5344CB8AC3E}">
        <p14:creationId xmlns:p14="http://schemas.microsoft.com/office/powerpoint/2010/main" val="397535412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7808" t="6686" r="18245" b="18616"/>
          <a:stretch/>
        </p:blipFill>
        <p:spPr>
          <a:xfrm>
            <a:off x="-176464" y="-208549"/>
            <a:ext cx="12560969" cy="7684169"/>
          </a:xfrm>
          <a:prstGeom prst="rect">
            <a:avLst/>
          </a:prstGeom>
        </p:spPr>
      </p:pic>
    </p:spTree>
    <p:extLst>
      <p:ext uri="{BB962C8B-B14F-4D97-AF65-F5344CB8AC3E}">
        <p14:creationId xmlns:p14="http://schemas.microsoft.com/office/powerpoint/2010/main" val="23454641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430</TotalTime>
  <Words>829</Words>
  <Application>Microsoft Office PowerPoint</Application>
  <PresentationFormat>Widescreen</PresentationFormat>
  <Paragraphs>109</Paragraphs>
  <Slides>31</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Arial</vt:lpstr>
      <vt:lpstr>Calibri</vt:lpstr>
      <vt:lpstr>Calibri Light</vt:lpstr>
      <vt:lpstr>ProximaNova</vt:lpstr>
      <vt:lpstr>Times New Roman</vt:lpstr>
      <vt:lpstr>Office Theme</vt:lpstr>
      <vt:lpstr>1_Office Theme</vt:lpstr>
      <vt:lpstr>Managing People and Projects – Module Aims</vt:lpstr>
      <vt:lpstr>Managing People and Projects: setting you apart</vt:lpstr>
      <vt:lpstr>Organisational culture</vt:lpstr>
      <vt:lpstr>Culture and its relationship to managing people and projects</vt:lpstr>
      <vt:lpstr>The cultural web</vt:lpstr>
      <vt:lpstr>PowerPoint Presentation</vt:lpstr>
      <vt:lpstr>advantages</vt:lpstr>
      <vt:lpstr>Disadvantages </vt:lpstr>
      <vt:lpstr>Hofstede's Six Dimensions of Culture </vt:lpstr>
      <vt:lpstr>Hofstede’s Theories- Summary </vt:lpstr>
      <vt:lpstr>PowerPoint Presentation</vt:lpstr>
      <vt:lpstr>Collectivist</vt:lpstr>
      <vt:lpstr>Uncertainty avoidance</vt:lpstr>
      <vt:lpstr>PowerPoint Presentation</vt:lpstr>
      <vt:lpstr>Power distance</vt:lpstr>
      <vt:lpstr>PowerPoint Presentation</vt:lpstr>
      <vt:lpstr>Masculinity- femininity</vt:lpstr>
      <vt:lpstr>PowerPoint Presentation</vt:lpstr>
      <vt:lpstr>Long term- short term </vt:lpstr>
      <vt:lpstr>PowerPoint Presentation</vt:lpstr>
      <vt:lpstr>Hall Low and High Context Communicators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and Projects – Module Aims</dc:title>
  <dc:creator>Neil Hapgood</dc:creator>
  <cp:lastModifiedBy>Neil Hapgood</cp:lastModifiedBy>
  <cp:revision>8</cp:revision>
  <dcterms:created xsi:type="dcterms:W3CDTF">2016-12-20T12:00:34Z</dcterms:created>
  <dcterms:modified xsi:type="dcterms:W3CDTF">2017-02-14T14:22:24Z</dcterms:modified>
</cp:coreProperties>
</file>