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62" r:id="rId3"/>
    <p:sldId id="270" r:id="rId4"/>
    <p:sldId id="280" r:id="rId5"/>
    <p:sldId id="283" r:id="rId6"/>
    <p:sldId id="281" r:id="rId7"/>
    <p:sldId id="282" r:id="rId8"/>
    <p:sldId id="289" r:id="rId9"/>
    <p:sldId id="284" r:id="rId10"/>
    <p:sldId id="269" r:id="rId11"/>
    <p:sldId id="257" r:id="rId12"/>
    <p:sldId id="268" r:id="rId13"/>
    <p:sldId id="285" r:id="rId14"/>
    <p:sldId id="258" r:id="rId15"/>
    <p:sldId id="259" r:id="rId16"/>
    <p:sldId id="272" r:id="rId17"/>
    <p:sldId id="273" r:id="rId18"/>
    <p:sldId id="271" r:id="rId19"/>
    <p:sldId id="275" r:id="rId20"/>
    <p:sldId id="274" r:id="rId21"/>
    <p:sldId id="286" r:id="rId22"/>
    <p:sldId id="277" r:id="rId23"/>
    <p:sldId id="278" r:id="rId24"/>
    <p:sldId id="279" r:id="rId25"/>
    <p:sldId id="287" r:id="rId26"/>
    <p:sldId id="288" r:id="rId27"/>
    <p:sldId id="290" r:id="rId28"/>
    <p:sldId id="291" r:id="rId29"/>
    <p:sldId id="292" r:id="rId30"/>
    <p:sldId id="260" r:id="rId31"/>
    <p:sldId id="293" r:id="rId32"/>
    <p:sldId id="263"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56" autoAdjust="0"/>
    <p:restoredTop sz="94660"/>
  </p:normalViewPr>
  <p:slideViewPr>
    <p:cSldViewPr snapToGrid="0">
      <p:cViewPr varScale="1">
        <p:scale>
          <a:sx n="107" d="100"/>
          <a:sy n="107" d="100"/>
        </p:scale>
        <p:origin x="496"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1" Type="http://schemas.openxmlformats.org/officeDocument/2006/relationships/hyperlink" Target="https://youtu.be/Hfzq_C4OJ0Q" TargetMode="External"/></Relationships>
</file>

<file path=ppt/diagrams/_rels/drawing2.xml.rels><?xml version="1.0" encoding="UTF-8" standalone="yes"?>
<Relationships xmlns="http://schemas.openxmlformats.org/package/2006/relationships"><Relationship Id="rId1" Type="http://schemas.openxmlformats.org/officeDocument/2006/relationships/hyperlink" Target="https://youtu.be/Hfzq_C4OJ0Q" TargetMode="External"/></Relationships>
</file>

<file path=ppt/diagrams/colors1.xml><?xml version="1.0" encoding="utf-8"?>
<dgm:colorsDef xmlns:dgm="http://schemas.openxmlformats.org/drawingml/2006/diagram" xmlns:a="http://schemas.openxmlformats.org/drawingml/2006/main" uniqueId="urn:microsoft.com/office/officeart/2005/8/colors/colorful2#18">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4">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B09768-F6B7-456E-BAF8-7D61653FB309}" type="doc">
      <dgm:prSet loTypeId="urn:microsoft.com/office/officeart/2005/8/layout/process4" loCatId="process" qsTypeId="urn:microsoft.com/office/officeart/2005/8/quickstyle/simple1#47" qsCatId="simple" csTypeId="urn:microsoft.com/office/officeart/2005/8/colors/colorful2#18" csCatId="colorful"/>
      <dgm:spPr/>
      <dgm:t>
        <a:bodyPr/>
        <a:lstStyle/>
        <a:p>
          <a:endParaRPr lang="en-US"/>
        </a:p>
      </dgm:t>
    </dgm:pt>
    <dgm:pt modelId="{D2996BC0-F51A-4DBD-9E4C-5DCAD905940F}">
      <dgm:prSet/>
      <dgm:spPr/>
      <dgm:t>
        <a:bodyPr/>
        <a:lstStyle/>
        <a:p>
          <a:r>
            <a:rPr lang="en-GB"/>
            <a:t>The term legacy has different meanings for different people, languages and cultures, and since legacy was introduced into the Olympic Charter in 2003, several definitions have coexisted within the Olympic Movement. </a:t>
          </a:r>
          <a:endParaRPr lang="en-US"/>
        </a:p>
      </dgm:t>
    </dgm:pt>
    <dgm:pt modelId="{8C22AE1C-F79C-42B8-A7DB-3D1C8E64772B}" type="parTrans" cxnId="{5A3D138F-2DCB-41E8-AA02-F5349E775F6B}">
      <dgm:prSet/>
      <dgm:spPr/>
      <dgm:t>
        <a:bodyPr/>
        <a:lstStyle/>
        <a:p>
          <a:endParaRPr lang="en-US"/>
        </a:p>
      </dgm:t>
    </dgm:pt>
    <dgm:pt modelId="{B069FEF9-49B9-4E81-9DBA-70F5CB4A93AA}" type="sibTrans" cxnId="{5A3D138F-2DCB-41E8-AA02-F5349E775F6B}">
      <dgm:prSet/>
      <dgm:spPr/>
      <dgm:t>
        <a:bodyPr/>
        <a:lstStyle/>
        <a:p>
          <a:endParaRPr lang="en-US"/>
        </a:p>
      </dgm:t>
    </dgm:pt>
    <dgm:pt modelId="{5971B150-5657-45DA-9493-2FBE64A6BFDC}">
      <dgm:prSet/>
      <dgm:spPr/>
      <dgm:t>
        <a:bodyPr/>
        <a:lstStyle/>
        <a:p>
          <a:r>
            <a:rPr lang="en-GB"/>
            <a:t>The following definition of legacy is conceived as a tool for alignment within the Olympic Movement: </a:t>
          </a:r>
          <a:endParaRPr lang="en-US"/>
        </a:p>
      </dgm:t>
    </dgm:pt>
    <dgm:pt modelId="{4E000F62-769F-4645-8A5F-EAD15CC64CE2}" type="parTrans" cxnId="{04F6AE4D-B9E9-401A-811B-17B9B4C0EA58}">
      <dgm:prSet/>
      <dgm:spPr/>
      <dgm:t>
        <a:bodyPr/>
        <a:lstStyle/>
        <a:p>
          <a:endParaRPr lang="en-US"/>
        </a:p>
      </dgm:t>
    </dgm:pt>
    <dgm:pt modelId="{DC0EE06B-DC08-4755-9DDC-85CB4B1464A0}" type="sibTrans" cxnId="{04F6AE4D-B9E9-401A-811B-17B9B4C0EA58}">
      <dgm:prSet/>
      <dgm:spPr/>
      <dgm:t>
        <a:bodyPr/>
        <a:lstStyle/>
        <a:p>
          <a:endParaRPr lang="en-US"/>
        </a:p>
      </dgm:t>
    </dgm:pt>
    <dgm:pt modelId="{A7C07F81-89D5-4DC0-8A5F-2F568668F94A}">
      <dgm:prSet/>
      <dgm:spPr/>
      <dgm:t>
        <a:bodyPr/>
        <a:lstStyle/>
        <a:p>
          <a:r>
            <a:rPr lang="en-GB"/>
            <a:t>“Olympic legacy is the result of a vision. It encompasses all the tangible and intangible long-term benefits initiated or accelerated by the hosting of the Olympic Games/sport events for people, cities/territories and the Olympic Movement.”</a:t>
          </a:r>
          <a:endParaRPr lang="en-US"/>
        </a:p>
      </dgm:t>
    </dgm:pt>
    <dgm:pt modelId="{04DF3CE2-6877-4AB0-A271-D2248B9E0B8F}" type="parTrans" cxnId="{F5D8B848-A8B9-4344-8613-CA0BE4FA546E}">
      <dgm:prSet/>
      <dgm:spPr/>
      <dgm:t>
        <a:bodyPr/>
        <a:lstStyle/>
        <a:p>
          <a:endParaRPr lang="en-US"/>
        </a:p>
      </dgm:t>
    </dgm:pt>
    <dgm:pt modelId="{B42E8B02-C545-4D8D-8A5E-F2454F27B1A2}" type="sibTrans" cxnId="{F5D8B848-A8B9-4344-8613-CA0BE4FA546E}">
      <dgm:prSet/>
      <dgm:spPr/>
      <dgm:t>
        <a:bodyPr/>
        <a:lstStyle/>
        <a:p>
          <a:endParaRPr lang="en-US"/>
        </a:p>
      </dgm:t>
    </dgm:pt>
    <dgm:pt modelId="{D15D220C-CC11-FC4D-A2A2-6DCA288F8D4E}" type="pres">
      <dgm:prSet presAssocID="{74B09768-F6B7-456E-BAF8-7D61653FB309}" presName="Name0" presStyleCnt="0">
        <dgm:presLayoutVars>
          <dgm:dir/>
          <dgm:animLvl val="lvl"/>
          <dgm:resizeHandles val="exact"/>
        </dgm:presLayoutVars>
      </dgm:prSet>
      <dgm:spPr/>
    </dgm:pt>
    <dgm:pt modelId="{22371885-B19A-2043-9574-100B14C321F3}" type="pres">
      <dgm:prSet presAssocID="{5971B150-5657-45DA-9493-2FBE64A6BFDC}" presName="boxAndChildren" presStyleCnt="0"/>
      <dgm:spPr/>
    </dgm:pt>
    <dgm:pt modelId="{685B0F16-D663-2549-8089-8B03A654A972}" type="pres">
      <dgm:prSet presAssocID="{5971B150-5657-45DA-9493-2FBE64A6BFDC}" presName="parentTextBox" presStyleLbl="node1" presStyleIdx="0" presStyleCnt="2"/>
      <dgm:spPr/>
    </dgm:pt>
    <dgm:pt modelId="{A684E5D9-533A-0B42-8AF1-236F1A9D40D8}" type="pres">
      <dgm:prSet presAssocID="{5971B150-5657-45DA-9493-2FBE64A6BFDC}" presName="entireBox" presStyleLbl="node1" presStyleIdx="0" presStyleCnt="2"/>
      <dgm:spPr/>
    </dgm:pt>
    <dgm:pt modelId="{E6F09B44-257F-464B-8765-E10E1211FFB6}" type="pres">
      <dgm:prSet presAssocID="{5971B150-5657-45DA-9493-2FBE64A6BFDC}" presName="descendantBox" presStyleCnt="0"/>
      <dgm:spPr/>
    </dgm:pt>
    <dgm:pt modelId="{A4802B3E-AB4A-DB46-9033-241F77AFA533}" type="pres">
      <dgm:prSet presAssocID="{A7C07F81-89D5-4DC0-8A5F-2F568668F94A}" presName="childTextBox" presStyleLbl="fgAccFollowNode1" presStyleIdx="0" presStyleCnt="1">
        <dgm:presLayoutVars>
          <dgm:bulletEnabled val="1"/>
        </dgm:presLayoutVars>
      </dgm:prSet>
      <dgm:spPr/>
    </dgm:pt>
    <dgm:pt modelId="{7A49ADF6-F45A-5048-84DC-0096B1DE7F53}" type="pres">
      <dgm:prSet presAssocID="{B069FEF9-49B9-4E81-9DBA-70F5CB4A93AA}" presName="sp" presStyleCnt="0"/>
      <dgm:spPr/>
    </dgm:pt>
    <dgm:pt modelId="{7DAACABA-A128-CB43-97DE-E212BF7F2F2B}" type="pres">
      <dgm:prSet presAssocID="{D2996BC0-F51A-4DBD-9E4C-5DCAD905940F}" presName="arrowAndChildren" presStyleCnt="0"/>
      <dgm:spPr/>
    </dgm:pt>
    <dgm:pt modelId="{7159B9ED-7530-D245-BC86-8BDF4E1A6E16}" type="pres">
      <dgm:prSet presAssocID="{D2996BC0-F51A-4DBD-9E4C-5DCAD905940F}" presName="parentTextArrow" presStyleLbl="node1" presStyleIdx="1" presStyleCnt="2"/>
      <dgm:spPr/>
    </dgm:pt>
  </dgm:ptLst>
  <dgm:cxnLst>
    <dgm:cxn modelId="{E53D5026-7A4A-5143-992C-0D2F431FE4F7}" type="presOf" srcId="{D2996BC0-F51A-4DBD-9E4C-5DCAD905940F}" destId="{7159B9ED-7530-D245-BC86-8BDF4E1A6E16}" srcOrd="0" destOrd="0" presId="urn:microsoft.com/office/officeart/2005/8/layout/process4"/>
    <dgm:cxn modelId="{F5D8B848-A8B9-4344-8613-CA0BE4FA546E}" srcId="{5971B150-5657-45DA-9493-2FBE64A6BFDC}" destId="{A7C07F81-89D5-4DC0-8A5F-2F568668F94A}" srcOrd="0" destOrd="0" parTransId="{04DF3CE2-6877-4AB0-A271-D2248B9E0B8F}" sibTransId="{B42E8B02-C545-4D8D-8A5E-F2454F27B1A2}"/>
    <dgm:cxn modelId="{04F6AE4D-B9E9-401A-811B-17B9B4C0EA58}" srcId="{74B09768-F6B7-456E-BAF8-7D61653FB309}" destId="{5971B150-5657-45DA-9493-2FBE64A6BFDC}" srcOrd="1" destOrd="0" parTransId="{4E000F62-769F-4645-8A5F-EAD15CC64CE2}" sibTransId="{DC0EE06B-DC08-4755-9DDC-85CB4B1464A0}"/>
    <dgm:cxn modelId="{3EA07563-BA25-F44D-9E34-631E3B169293}" type="presOf" srcId="{5971B150-5657-45DA-9493-2FBE64A6BFDC}" destId="{A684E5D9-533A-0B42-8AF1-236F1A9D40D8}" srcOrd="1" destOrd="0" presId="urn:microsoft.com/office/officeart/2005/8/layout/process4"/>
    <dgm:cxn modelId="{87D44178-8FD3-CA4B-852A-EACA9C33720A}" type="presOf" srcId="{A7C07F81-89D5-4DC0-8A5F-2F568668F94A}" destId="{A4802B3E-AB4A-DB46-9033-241F77AFA533}" srcOrd="0" destOrd="0" presId="urn:microsoft.com/office/officeart/2005/8/layout/process4"/>
    <dgm:cxn modelId="{41B96980-95FC-DD40-97FF-E6E43A0C0B03}" type="presOf" srcId="{5971B150-5657-45DA-9493-2FBE64A6BFDC}" destId="{685B0F16-D663-2549-8089-8B03A654A972}" srcOrd="0" destOrd="0" presId="urn:microsoft.com/office/officeart/2005/8/layout/process4"/>
    <dgm:cxn modelId="{5A3D138F-2DCB-41E8-AA02-F5349E775F6B}" srcId="{74B09768-F6B7-456E-BAF8-7D61653FB309}" destId="{D2996BC0-F51A-4DBD-9E4C-5DCAD905940F}" srcOrd="0" destOrd="0" parTransId="{8C22AE1C-F79C-42B8-A7DB-3D1C8E64772B}" sibTransId="{B069FEF9-49B9-4E81-9DBA-70F5CB4A93AA}"/>
    <dgm:cxn modelId="{C52F3DCB-60C0-604A-9D46-3971C1A99A6C}" type="presOf" srcId="{74B09768-F6B7-456E-BAF8-7D61653FB309}" destId="{D15D220C-CC11-FC4D-A2A2-6DCA288F8D4E}" srcOrd="0" destOrd="0" presId="urn:microsoft.com/office/officeart/2005/8/layout/process4"/>
    <dgm:cxn modelId="{F1EFD2C4-9913-BF4F-B715-EDD9E8BF0793}" type="presParOf" srcId="{D15D220C-CC11-FC4D-A2A2-6DCA288F8D4E}" destId="{22371885-B19A-2043-9574-100B14C321F3}" srcOrd="0" destOrd="0" presId="urn:microsoft.com/office/officeart/2005/8/layout/process4"/>
    <dgm:cxn modelId="{D85FC8B6-3F5A-DC4E-AACA-11699ADC0B5B}" type="presParOf" srcId="{22371885-B19A-2043-9574-100B14C321F3}" destId="{685B0F16-D663-2549-8089-8B03A654A972}" srcOrd="0" destOrd="0" presId="urn:microsoft.com/office/officeart/2005/8/layout/process4"/>
    <dgm:cxn modelId="{85D1FEB0-6933-4D47-B9F4-638BFDA2F455}" type="presParOf" srcId="{22371885-B19A-2043-9574-100B14C321F3}" destId="{A684E5D9-533A-0B42-8AF1-236F1A9D40D8}" srcOrd="1" destOrd="0" presId="urn:microsoft.com/office/officeart/2005/8/layout/process4"/>
    <dgm:cxn modelId="{7291137F-C914-B947-BF97-C3DDE1F8AF4F}" type="presParOf" srcId="{22371885-B19A-2043-9574-100B14C321F3}" destId="{E6F09B44-257F-464B-8765-E10E1211FFB6}" srcOrd="2" destOrd="0" presId="urn:microsoft.com/office/officeart/2005/8/layout/process4"/>
    <dgm:cxn modelId="{D5267E0A-F027-B446-B0B7-3B4D5C0DF35F}" type="presParOf" srcId="{E6F09B44-257F-464B-8765-E10E1211FFB6}" destId="{A4802B3E-AB4A-DB46-9033-241F77AFA533}" srcOrd="0" destOrd="0" presId="urn:microsoft.com/office/officeart/2005/8/layout/process4"/>
    <dgm:cxn modelId="{03B5CB8C-2FC6-8E49-A383-BF51B91B34D2}" type="presParOf" srcId="{D15D220C-CC11-FC4D-A2A2-6DCA288F8D4E}" destId="{7A49ADF6-F45A-5048-84DC-0096B1DE7F53}" srcOrd="1" destOrd="0" presId="urn:microsoft.com/office/officeart/2005/8/layout/process4"/>
    <dgm:cxn modelId="{55CF4D85-6113-7E43-AA1F-605E5627976F}" type="presParOf" srcId="{D15D220C-CC11-FC4D-A2A2-6DCA288F8D4E}" destId="{7DAACABA-A128-CB43-97DE-E212BF7F2F2B}" srcOrd="2" destOrd="0" presId="urn:microsoft.com/office/officeart/2005/8/layout/process4"/>
    <dgm:cxn modelId="{4D164511-D6DC-924E-98F1-C997C79CD132}" type="presParOf" srcId="{7DAACABA-A128-CB43-97DE-E212BF7F2F2B}" destId="{7159B9ED-7530-D245-BC86-8BDF4E1A6E16}"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7DA2D0-86BE-4A45-90F3-83C687EA6E81}" type="doc">
      <dgm:prSet loTypeId="urn:microsoft.com/office/officeart/2005/8/layout/vList2" loCatId="list" qsTypeId="urn:microsoft.com/office/officeart/2005/8/quickstyle/simple1#48" qsCatId="simple" csTypeId="urn:microsoft.com/office/officeart/2005/8/colors/colorful5#4" csCatId="colorful"/>
      <dgm:spPr/>
      <dgm:t>
        <a:bodyPr/>
        <a:lstStyle/>
        <a:p>
          <a:endParaRPr lang="en-US"/>
        </a:p>
      </dgm:t>
    </dgm:pt>
    <dgm:pt modelId="{0432C042-ABAD-4DAF-837D-8F50CED29F73}">
      <dgm:prSet/>
      <dgm:spPr/>
      <dgm:t>
        <a:bodyPr/>
        <a:lstStyle/>
        <a:p>
          <a:r>
            <a:rPr lang="en-GB" dirty="0">
              <a:hlinkClick xmlns:r="http://schemas.openxmlformats.org/officeDocument/2006/relationships" r:id="rId1"/>
            </a:rPr>
            <a:t>https://youtu.be/Hfzq_C4OJ0Q</a:t>
          </a:r>
          <a:endParaRPr lang="en-US" dirty="0"/>
        </a:p>
      </dgm:t>
    </dgm:pt>
    <dgm:pt modelId="{54492A78-6519-4F1F-BA7E-139A02412842}" type="parTrans" cxnId="{2EFCB990-AD9B-4876-856A-90A1D2058184}">
      <dgm:prSet/>
      <dgm:spPr/>
      <dgm:t>
        <a:bodyPr/>
        <a:lstStyle/>
        <a:p>
          <a:endParaRPr lang="en-US"/>
        </a:p>
      </dgm:t>
    </dgm:pt>
    <dgm:pt modelId="{A12468CF-7FCF-4E68-A8F4-E3C17A89B692}" type="sibTrans" cxnId="{2EFCB990-AD9B-4876-856A-90A1D2058184}">
      <dgm:prSet/>
      <dgm:spPr/>
      <dgm:t>
        <a:bodyPr/>
        <a:lstStyle/>
        <a:p>
          <a:endParaRPr lang="en-US"/>
        </a:p>
      </dgm:t>
    </dgm:pt>
    <dgm:pt modelId="{C05894C4-8DCA-4329-9298-01894FB6059B}">
      <dgm:prSet/>
      <dgm:spPr/>
      <dgm:t>
        <a:bodyPr/>
        <a:lstStyle/>
        <a:p>
          <a:r>
            <a:rPr lang="en-GB"/>
            <a:t>Apprenticeships</a:t>
          </a:r>
          <a:endParaRPr lang="en-US"/>
        </a:p>
      </dgm:t>
    </dgm:pt>
    <dgm:pt modelId="{C713E57E-0102-4F7A-8BCA-5EEBECE82D9D}" type="parTrans" cxnId="{5075D129-44D5-4D95-974D-FA16343456A2}">
      <dgm:prSet/>
      <dgm:spPr/>
      <dgm:t>
        <a:bodyPr/>
        <a:lstStyle/>
        <a:p>
          <a:endParaRPr lang="en-US"/>
        </a:p>
      </dgm:t>
    </dgm:pt>
    <dgm:pt modelId="{62148F18-0F52-4B53-AF02-AB0AED4DAA25}" type="sibTrans" cxnId="{5075D129-44D5-4D95-974D-FA16343456A2}">
      <dgm:prSet/>
      <dgm:spPr/>
      <dgm:t>
        <a:bodyPr/>
        <a:lstStyle/>
        <a:p>
          <a:endParaRPr lang="en-US"/>
        </a:p>
      </dgm:t>
    </dgm:pt>
    <dgm:pt modelId="{2E744B24-3E46-4860-A304-B7A9CBB3601C}">
      <dgm:prSet/>
      <dgm:spPr/>
      <dgm:t>
        <a:bodyPr/>
        <a:lstStyle/>
        <a:p>
          <a:r>
            <a:rPr lang="en-GB"/>
            <a:t>Volunteering</a:t>
          </a:r>
          <a:endParaRPr lang="en-US"/>
        </a:p>
      </dgm:t>
    </dgm:pt>
    <dgm:pt modelId="{8C0130D4-E63F-4CCC-8D6D-79B871FC6ADE}" type="parTrans" cxnId="{89DC871F-44BD-4404-9305-98895EF67BCC}">
      <dgm:prSet/>
      <dgm:spPr/>
      <dgm:t>
        <a:bodyPr/>
        <a:lstStyle/>
        <a:p>
          <a:endParaRPr lang="en-US"/>
        </a:p>
      </dgm:t>
    </dgm:pt>
    <dgm:pt modelId="{887C4353-5154-4BB1-9670-964A8E2442F1}" type="sibTrans" cxnId="{89DC871F-44BD-4404-9305-98895EF67BCC}">
      <dgm:prSet/>
      <dgm:spPr/>
      <dgm:t>
        <a:bodyPr/>
        <a:lstStyle/>
        <a:p>
          <a:endParaRPr lang="en-US"/>
        </a:p>
      </dgm:t>
    </dgm:pt>
    <dgm:pt modelId="{DC013975-EB50-497E-BC03-26F865883890}">
      <dgm:prSet/>
      <dgm:spPr/>
      <dgm:t>
        <a:bodyPr/>
        <a:lstStyle/>
        <a:p>
          <a:r>
            <a:rPr lang="en-GB"/>
            <a:t>Sports participation</a:t>
          </a:r>
          <a:endParaRPr lang="en-US"/>
        </a:p>
      </dgm:t>
    </dgm:pt>
    <dgm:pt modelId="{97B684E5-1DC1-4997-8E7A-A84EABEB577C}" type="parTrans" cxnId="{11B180DE-D009-4C4F-AD0D-19476B7CA8CD}">
      <dgm:prSet/>
      <dgm:spPr/>
      <dgm:t>
        <a:bodyPr/>
        <a:lstStyle/>
        <a:p>
          <a:endParaRPr lang="en-US"/>
        </a:p>
      </dgm:t>
    </dgm:pt>
    <dgm:pt modelId="{2F00A667-51B3-4FE2-9BC5-18B7B174C9AB}" type="sibTrans" cxnId="{11B180DE-D009-4C4F-AD0D-19476B7CA8CD}">
      <dgm:prSet/>
      <dgm:spPr/>
      <dgm:t>
        <a:bodyPr/>
        <a:lstStyle/>
        <a:p>
          <a:endParaRPr lang="en-US"/>
        </a:p>
      </dgm:t>
    </dgm:pt>
    <dgm:pt modelId="{77DDD78F-56F6-4C96-AAB4-7D9EF78FB3D9}">
      <dgm:prSet/>
      <dgm:spPr/>
      <dgm:t>
        <a:bodyPr/>
        <a:lstStyle/>
        <a:p>
          <a:r>
            <a:rPr lang="en-GB"/>
            <a:t>Education programme – Get Set programme</a:t>
          </a:r>
          <a:endParaRPr lang="en-US"/>
        </a:p>
      </dgm:t>
    </dgm:pt>
    <dgm:pt modelId="{37C6FAD0-BDFA-4D1D-B7E0-2B911950EC72}" type="parTrans" cxnId="{EF4AE4C0-4AE7-4554-A3AD-34023028F0C1}">
      <dgm:prSet/>
      <dgm:spPr/>
      <dgm:t>
        <a:bodyPr/>
        <a:lstStyle/>
        <a:p>
          <a:endParaRPr lang="en-US"/>
        </a:p>
      </dgm:t>
    </dgm:pt>
    <dgm:pt modelId="{E932BA9D-84C2-4CAF-B8CC-5EAEA5C394E5}" type="sibTrans" cxnId="{EF4AE4C0-4AE7-4554-A3AD-34023028F0C1}">
      <dgm:prSet/>
      <dgm:spPr/>
      <dgm:t>
        <a:bodyPr/>
        <a:lstStyle/>
        <a:p>
          <a:endParaRPr lang="en-US"/>
        </a:p>
      </dgm:t>
    </dgm:pt>
    <dgm:pt modelId="{12CCD5CA-E7B1-7047-9F40-45128D42B1B3}" type="pres">
      <dgm:prSet presAssocID="{437DA2D0-86BE-4A45-90F3-83C687EA6E81}" presName="linear" presStyleCnt="0">
        <dgm:presLayoutVars>
          <dgm:animLvl val="lvl"/>
          <dgm:resizeHandles val="exact"/>
        </dgm:presLayoutVars>
      </dgm:prSet>
      <dgm:spPr/>
    </dgm:pt>
    <dgm:pt modelId="{ABCB039E-06F0-0C49-AA14-B6BC8C5EFA81}" type="pres">
      <dgm:prSet presAssocID="{0432C042-ABAD-4DAF-837D-8F50CED29F73}" presName="parentText" presStyleLbl="node1" presStyleIdx="0" presStyleCnt="5">
        <dgm:presLayoutVars>
          <dgm:chMax val="0"/>
          <dgm:bulletEnabled val="1"/>
        </dgm:presLayoutVars>
      </dgm:prSet>
      <dgm:spPr/>
    </dgm:pt>
    <dgm:pt modelId="{7A44FB8E-3620-474D-804A-C6C437C8AF39}" type="pres">
      <dgm:prSet presAssocID="{A12468CF-7FCF-4E68-A8F4-E3C17A89B692}" presName="spacer" presStyleCnt="0"/>
      <dgm:spPr/>
    </dgm:pt>
    <dgm:pt modelId="{96976D47-51D8-D147-BCC7-3C88306E34C0}" type="pres">
      <dgm:prSet presAssocID="{C05894C4-8DCA-4329-9298-01894FB6059B}" presName="parentText" presStyleLbl="node1" presStyleIdx="1" presStyleCnt="5">
        <dgm:presLayoutVars>
          <dgm:chMax val="0"/>
          <dgm:bulletEnabled val="1"/>
        </dgm:presLayoutVars>
      </dgm:prSet>
      <dgm:spPr/>
    </dgm:pt>
    <dgm:pt modelId="{A7C2692F-5C7D-444A-919E-757C248A965B}" type="pres">
      <dgm:prSet presAssocID="{62148F18-0F52-4B53-AF02-AB0AED4DAA25}" presName="spacer" presStyleCnt="0"/>
      <dgm:spPr/>
    </dgm:pt>
    <dgm:pt modelId="{7E789C1D-C1CF-D240-A637-585C03363C81}" type="pres">
      <dgm:prSet presAssocID="{2E744B24-3E46-4860-A304-B7A9CBB3601C}" presName="parentText" presStyleLbl="node1" presStyleIdx="2" presStyleCnt="5">
        <dgm:presLayoutVars>
          <dgm:chMax val="0"/>
          <dgm:bulletEnabled val="1"/>
        </dgm:presLayoutVars>
      </dgm:prSet>
      <dgm:spPr/>
    </dgm:pt>
    <dgm:pt modelId="{57CDE422-B6B4-B64D-A189-020B19FF09E7}" type="pres">
      <dgm:prSet presAssocID="{887C4353-5154-4BB1-9670-964A8E2442F1}" presName="spacer" presStyleCnt="0"/>
      <dgm:spPr/>
    </dgm:pt>
    <dgm:pt modelId="{E5CC6FC1-5834-D04E-9719-07314B8633D7}" type="pres">
      <dgm:prSet presAssocID="{DC013975-EB50-497E-BC03-26F865883890}" presName="parentText" presStyleLbl="node1" presStyleIdx="3" presStyleCnt="5">
        <dgm:presLayoutVars>
          <dgm:chMax val="0"/>
          <dgm:bulletEnabled val="1"/>
        </dgm:presLayoutVars>
      </dgm:prSet>
      <dgm:spPr/>
    </dgm:pt>
    <dgm:pt modelId="{EC8430B4-FE1B-1545-A0CF-8AFC4ECE8482}" type="pres">
      <dgm:prSet presAssocID="{2F00A667-51B3-4FE2-9BC5-18B7B174C9AB}" presName="spacer" presStyleCnt="0"/>
      <dgm:spPr/>
    </dgm:pt>
    <dgm:pt modelId="{EEADFF77-0C29-D644-81D5-E43BCAF36627}" type="pres">
      <dgm:prSet presAssocID="{77DDD78F-56F6-4C96-AAB4-7D9EF78FB3D9}" presName="parentText" presStyleLbl="node1" presStyleIdx="4" presStyleCnt="5">
        <dgm:presLayoutVars>
          <dgm:chMax val="0"/>
          <dgm:bulletEnabled val="1"/>
        </dgm:presLayoutVars>
      </dgm:prSet>
      <dgm:spPr/>
    </dgm:pt>
  </dgm:ptLst>
  <dgm:cxnLst>
    <dgm:cxn modelId="{89DC871F-44BD-4404-9305-98895EF67BCC}" srcId="{437DA2D0-86BE-4A45-90F3-83C687EA6E81}" destId="{2E744B24-3E46-4860-A304-B7A9CBB3601C}" srcOrd="2" destOrd="0" parTransId="{8C0130D4-E63F-4CCC-8D6D-79B871FC6ADE}" sibTransId="{887C4353-5154-4BB1-9670-964A8E2442F1}"/>
    <dgm:cxn modelId="{5075D129-44D5-4D95-974D-FA16343456A2}" srcId="{437DA2D0-86BE-4A45-90F3-83C687EA6E81}" destId="{C05894C4-8DCA-4329-9298-01894FB6059B}" srcOrd="1" destOrd="0" parTransId="{C713E57E-0102-4F7A-8BCA-5EEBECE82D9D}" sibTransId="{62148F18-0F52-4B53-AF02-AB0AED4DAA25}"/>
    <dgm:cxn modelId="{6ADCE629-4D62-004D-B18D-751B87E69171}" type="presOf" srcId="{C05894C4-8DCA-4329-9298-01894FB6059B}" destId="{96976D47-51D8-D147-BCC7-3C88306E34C0}" srcOrd="0" destOrd="0" presId="urn:microsoft.com/office/officeart/2005/8/layout/vList2"/>
    <dgm:cxn modelId="{95CAEC5A-0C17-8445-830A-51073D3325CF}" type="presOf" srcId="{2E744B24-3E46-4860-A304-B7A9CBB3601C}" destId="{7E789C1D-C1CF-D240-A637-585C03363C81}" srcOrd="0" destOrd="0" presId="urn:microsoft.com/office/officeart/2005/8/layout/vList2"/>
    <dgm:cxn modelId="{77278E5E-FDF3-9B4D-913B-4CD1E6853279}" type="presOf" srcId="{0432C042-ABAD-4DAF-837D-8F50CED29F73}" destId="{ABCB039E-06F0-0C49-AA14-B6BC8C5EFA81}" srcOrd="0" destOrd="0" presId="urn:microsoft.com/office/officeart/2005/8/layout/vList2"/>
    <dgm:cxn modelId="{ED6EA15F-FC10-8149-BB36-84B14B12C19D}" type="presOf" srcId="{77DDD78F-56F6-4C96-AAB4-7D9EF78FB3D9}" destId="{EEADFF77-0C29-D644-81D5-E43BCAF36627}" srcOrd="0" destOrd="0" presId="urn:microsoft.com/office/officeart/2005/8/layout/vList2"/>
    <dgm:cxn modelId="{34A1DF67-AAF0-544A-A573-1053E6D50D06}" type="presOf" srcId="{DC013975-EB50-497E-BC03-26F865883890}" destId="{E5CC6FC1-5834-D04E-9719-07314B8633D7}" srcOrd="0" destOrd="0" presId="urn:microsoft.com/office/officeart/2005/8/layout/vList2"/>
    <dgm:cxn modelId="{2EFCB990-AD9B-4876-856A-90A1D2058184}" srcId="{437DA2D0-86BE-4A45-90F3-83C687EA6E81}" destId="{0432C042-ABAD-4DAF-837D-8F50CED29F73}" srcOrd="0" destOrd="0" parTransId="{54492A78-6519-4F1F-BA7E-139A02412842}" sibTransId="{A12468CF-7FCF-4E68-A8F4-E3C17A89B692}"/>
    <dgm:cxn modelId="{EF4AE4C0-4AE7-4554-A3AD-34023028F0C1}" srcId="{437DA2D0-86BE-4A45-90F3-83C687EA6E81}" destId="{77DDD78F-56F6-4C96-AAB4-7D9EF78FB3D9}" srcOrd="4" destOrd="0" parTransId="{37C6FAD0-BDFA-4D1D-B7E0-2B911950EC72}" sibTransId="{E932BA9D-84C2-4CAF-B8CC-5EAEA5C394E5}"/>
    <dgm:cxn modelId="{571DD9CF-1D89-AB45-BC8B-8F47F91E8476}" type="presOf" srcId="{437DA2D0-86BE-4A45-90F3-83C687EA6E81}" destId="{12CCD5CA-E7B1-7047-9F40-45128D42B1B3}" srcOrd="0" destOrd="0" presId="urn:microsoft.com/office/officeart/2005/8/layout/vList2"/>
    <dgm:cxn modelId="{11B180DE-D009-4C4F-AD0D-19476B7CA8CD}" srcId="{437DA2D0-86BE-4A45-90F3-83C687EA6E81}" destId="{DC013975-EB50-497E-BC03-26F865883890}" srcOrd="3" destOrd="0" parTransId="{97B684E5-1DC1-4997-8E7A-A84EABEB577C}" sibTransId="{2F00A667-51B3-4FE2-9BC5-18B7B174C9AB}"/>
    <dgm:cxn modelId="{18702590-13F2-CF4E-8D18-847D7931D758}" type="presParOf" srcId="{12CCD5CA-E7B1-7047-9F40-45128D42B1B3}" destId="{ABCB039E-06F0-0C49-AA14-B6BC8C5EFA81}" srcOrd="0" destOrd="0" presId="urn:microsoft.com/office/officeart/2005/8/layout/vList2"/>
    <dgm:cxn modelId="{F60A1C26-38CE-E642-906F-77BF2942E758}" type="presParOf" srcId="{12CCD5CA-E7B1-7047-9F40-45128D42B1B3}" destId="{7A44FB8E-3620-474D-804A-C6C437C8AF39}" srcOrd="1" destOrd="0" presId="urn:microsoft.com/office/officeart/2005/8/layout/vList2"/>
    <dgm:cxn modelId="{61F0B97E-6B3B-1A42-ABC6-DCB592A39F6F}" type="presParOf" srcId="{12CCD5CA-E7B1-7047-9F40-45128D42B1B3}" destId="{96976D47-51D8-D147-BCC7-3C88306E34C0}" srcOrd="2" destOrd="0" presId="urn:microsoft.com/office/officeart/2005/8/layout/vList2"/>
    <dgm:cxn modelId="{822795D8-7315-E240-B10E-DAD0AC693F8B}" type="presParOf" srcId="{12CCD5CA-E7B1-7047-9F40-45128D42B1B3}" destId="{A7C2692F-5C7D-444A-919E-757C248A965B}" srcOrd="3" destOrd="0" presId="urn:microsoft.com/office/officeart/2005/8/layout/vList2"/>
    <dgm:cxn modelId="{A38CFC49-9C4F-1B45-B20C-399C6B3E70B1}" type="presParOf" srcId="{12CCD5CA-E7B1-7047-9F40-45128D42B1B3}" destId="{7E789C1D-C1CF-D240-A637-585C03363C81}" srcOrd="4" destOrd="0" presId="urn:microsoft.com/office/officeart/2005/8/layout/vList2"/>
    <dgm:cxn modelId="{692E8FBD-AE5E-7548-BAF3-23C06D931600}" type="presParOf" srcId="{12CCD5CA-E7B1-7047-9F40-45128D42B1B3}" destId="{57CDE422-B6B4-B64D-A189-020B19FF09E7}" srcOrd="5" destOrd="0" presId="urn:microsoft.com/office/officeart/2005/8/layout/vList2"/>
    <dgm:cxn modelId="{6E40B3A8-D350-B846-89BC-8C4D17E551D4}" type="presParOf" srcId="{12CCD5CA-E7B1-7047-9F40-45128D42B1B3}" destId="{E5CC6FC1-5834-D04E-9719-07314B8633D7}" srcOrd="6" destOrd="0" presId="urn:microsoft.com/office/officeart/2005/8/layout/vList2"/>
    <dgm:cxn modelId="{803362FC-25E3-2E42-A364-9D378C023D02}" type="presParOf" srcId="{12CCD5CA-E7B1-7047-9F40-45128D42B1B3}" destId="{EC8430B4-FE1B-1545-A0CF-8AFC4ECE8482}" srcOrd="7" destOrd="0" presId="urn:microsoft.com/office/officeart/2005/8/layout/vList2"/>
    <dgm:cxn modelId="{3B24DAED-803B-1140-A870-817CA29F9FCE}" type="presParOf" srcId="{12CCD5CA-E7B1-7047-9F40-45128D42B1B3}" destId="{EEADFF77-0C29-D644-81D5-E43BCAF3662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84E5D9-533A-0B42-8AF1-236F1A9D40D8}">
      <dsp:nvSpPr>
        <dsp:cNvPr id="0" name=""/>
        <dsp:cNvSpPr/>
      </dsp:nvSpPr>
      <dsp:spPr>
        <a:xfrm>
          <a:off x="0" y="3070469"/>
          <a:ext cx="7728267" cy="2014560"/>
        </a:xfrm>
        <a:prstGeom prst="rect">
          <a:avLst/>
        </a:prstGeom>
        <a:solidFill>
          <a:schemeClr val="accent2">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a:t>The following definition of legacy is conceived as a tool for alignment within the Olympic Movement: </a:t>
          </a:r>
          <a:endParaRPr lang="en-US" sz="2400" kern="1200"/>
        </a:p>
      </dsp:txBody>
      <dsp:txXfrm>
        <a:off x="0" y="3070469"/>
        <a:ext cx="7728267" cy="1087862"/>
      </dsp:txXfrm>
    </dsp:sp>
    <dsp:sp modelId="{A4802B3E-AB4A-DB46-9033-241F77AFA533}">
      <dsp:nvSpPr>
        <dsp:cNvPr id="0" name=""/>
        <dsp:cNvSpPr/>
      </dsp:nvSpPr>
      <dsp:spPr>
        <a:xfrm>
          <a:off x="0" y="4118040"/>
          <a:ext cx="7728267" cy="926697"/>
        </a:xfrm>
        <a:prstGeom prst="rect">
          <a:avLst/>
        </a:prstGeom>
        <a:solidFill>
          <a:schemeClr val="accent2">
            <a:tint val="40000"/>
            <a:alpha val="90000"/>
            <a:hueOff val="0"/>
            <a:satOff val="0"/>
            <a:lumOff val="0"/>
            <a:alphaOff val="0"/>
          </a:schemeClr>
        </a:solidFill>
        <a:ln w="1079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marL="0" lvl="0" indent="0" algn="ctr" defTabSz="755650">
            <a:lnSpc>
              <a:spcPct val="90000"/>
            </a:lnSpc>
            <a:spcBef>
              <a:spcPct val="0"/>
            </a:spcBef>
            <a:spcAft>
              <a:spcPct val="35000"/>
            </a:spcAft>
            <a:buNone/>
          </a:pPr>
          <a:r>
            <a:rPr lang="en-GB" sz="1700" kern="1200"/>
            <a:t>“Olympic legacy is the result of a vision. It encompasses all the tangible and intangible long-term benefits initiated or accelerated by the hosting of the Olympic Games/sport events for people, cities/territories and the Olympic Movement.”</a:t>
          </a:r>
          <a:endParaRPr lang="en-US" sz="1700" kern="1200"/>
        </a:p>
      </dsp:txBody>
      <dsp:txXfrm>
        <a:off x="0" y="4118040"/>
        <a:ext cx="7728267" cy="926697"/>
      </dsp:txXfrm>
    </dsp:sp>
    <dsp:sp modelId="{7159B9ED-7530-D245-BC86-8BDF4E1A6E16}">
      <dsp:nvSpPr>
        <dsp:cNvPr id="0" name=""/>
        <dsp:cNvSpPr/>
      </dsp:nvSpPr>
      <dsp:spPr>
        <a:xfrm rot="10800000">
          <a:off x="0" y="2294"/>
          <a:ext cx="7728267" cy="3098393"/>
        </a:xfrm>
        <a:prstGeom prst="upArrowCallout">
          <a:avLst/>
        </a:prstGeom>
        <a:solidFill>
          <a:schemeClr val="accent2">
            <a:hueOff val="1954454"/>
            <a:satOff val="-31534"/>
            <a:lumOff val="-549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kern="1200"/>
            <a:t>The term legacy has different meanings for different people, languages and cultures, and since legacy was introduced into the Olympic Charter in 2003, several definitions have coexisted within the Olympic Movement. </a:t>
          </a:r>
          <a:endParaRPr lang="en-US" sz="2400" kern="1200"/>
        </a:p>
      </dsp:txBody>
      <dsp:txXfrm rot="10800000">
        <a:off x="0" y="2294"/>
        <a:ext cx="7728267" cy="20132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CB039E-06F0-0C49-AA14-B6BC8C5EFA81}">
      <dsp:nvSpPr>
        <dsp:cNvPr id="0" name=""/>
        <dsp:cNvSpPr/>
      </dsp:nvSpPr>
      <dsp:spPr>
        <a:xfrm>
          <a:off x="0" y="506264"/>
          <a:ext cx="7728267" cy="743535"/>
        </a:xfrm>
        <a:prstGeom prst="roundRect">
          <a:avLst/>
        </a:prstGeom>
        <a:solidFill>
          <a:schemeClr val="accent5">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dirty="0">
              <a:hlinkClick xmlns:r="http://schemas.openxmlformats.org/officeDocument/2006/relationships" r:id="rId1"/>
            </a:rPr>
            <a:t>https://youtu.be/Hfzq_C4OJ0Q</a:t>
          </a:r>
          <a:endParaRPr lang="en-US" sz="3100" kern="1200" dirty="0"/>
        </a:p>
      </dsp:txBody>
      <dsp:txXfrm>
        <a:off x="36296" y="542560"/>
        <a:ext cx="7655675" cy="670943"/>
      </dsp:txXfrm>
    </dsp:sp>
    <dsp:sp modelId="{96976D47-51D8-D147-BCC7-3C88306E34C0}">
      <dsp:nvSpPr>
        <dsp:cNvPr id="0" name=""/>
        <dsp:cNvSpPr/>
      </dsp:nvSpPr>
      <dsp:spPr>
        <a:xfrm>
          <a:off x="0" y="1339079"/>
          <a:ext cx="7728267" cy="743535"/>
        </a:xfrm>
        <a:prstGeom prst="roundRect">
          <a:avLst/>
        </a:prstGeom>
        <a:solidFill>
          <a:schemeClr val="accent5">
            <a:hueOff val="2794580"/>
            <a:satOff val="-2409"/>
            <a:lumOff val="3187"/>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Apprenticeships</a:t>
          </a:r>
          <a:endParaRPr lang="en-US" sz="3100" kern="1200"/>
        </a:p>
      </dsp:txBody>
      <dsp:txXfrm>
        <a:off x="36296" y="1375375"/>
        <a:ext cx="7655675" cy="670943"/>
      </dsp:txXfrm>
    </dsp:sp>
    <dsp:sp modelId="{7E789C1D-C1CF-D240-A637-585C03363C81}">
      <dsp:nvSpPr>
        <dsp:cNvPr id="0" name=""/>
        <dsp:cNvSpPr/>
      </dsp:nvSpPr>
      <dsp:spPr>
        <a:xfrm>
          <a:off x="0" y="2171894"/>
          <a:ext cx="7728267" cy="743535"/>
        </a:xfrm>
        <a:prstGeom prst="roundRect">
          <a:avLst/>
        </a:prstGeom>
        <a:solidFill>
          <a:schemeClr val="accent5">
            <a:hueOff val="5589159"/>
            <a:satOff val="-4817"/>
            <a:lumOff val="6373"/>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Volunteering</a:t>
          </a:r>
          <a:endParaRPr lang="en-US" sz="3100" kern="1200"/>
        </a:p>
      </dsp:txBody>
      <dsp:txXfrm>
        <a:off x="36296" y="2208190"/>
        <a:ext cx="7655675" cy="670943"/>
      </dsp:txXfrm>
    </dsp:sp>
    <dsp:sp modelId="{E5CC6FC1-5834-D04E-9719-07314B8633D7}">
      <dsp:nvSpPr>
        <dsp:cNvPr id="0" name=""/>
        <dsp:cNvSpPr/>
      </dsp:nvSpPr>
      <dsp:spPr>
        <a:xfrm>
          <a:off x="0" y="3004709"/>
          <a:ext cx="7728267" cy="743535"/>
        </a:xfrm>
        <a:prstGeom prst="roundRect">
          <a:avLst/>
        </a:prstGeom>
        <a:solidFill>
          <a:schemeClr val="accent5">
            <a:hueOff val="8383739"/>
            <a:satOff val="-7226"/>
            <a:lumOff val="956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Sports participation</a:t>
          </a:r>
          <a:endParaRPr lang="en-US" sz="3100" kern="1200"/>
        </a:p>
      </dsp:txBody>
      <dsp:txXfrm>
        <a:off x="36296" y="3041005"/>
        <a:ext cx="7655675" cy="670943"/>
      </dsp:txXfrm>
    </dsp:sp>
    <dsp:sp modelId="{EEADFF77-0C29-D644-81D5-E43BCAF36627}">
      <dsp:nvSpPr>
        <dsp:cNvPr id="0" name=""/>
        <dsp:cNvSpPr/>
      </dsp:nvSpPr>
      <dsp:spPr>
        <a:xfrm>
          <a:off x="0" y="3837524"/>
          <a:ext cx="7728267" cy="743535"/>
        </a:xfrm>
        <a:prstGeom prst="roundRect">
          <a:avLst/>
        </a:prstGeom>
        <a:solidFill>
          <a:schemeClr val="accent5">
            <a:hueOff val="11178319"/>
            <a:satOff val="-9634"/>
            <a:lumOff val="12746"/>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Education programme – Get Set programme</a:t>
          </a:r>
          <a:endParaRPr lang="en-US" sz="3100" kern="1200"/>
        </a:p>
      </dsp:txBody>
      <dsp:txXfrm>
        <a:off x="36296" y="3873820"/>
        <a:ext cx="7655675" cy="670943"/>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4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4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9/8/26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9/8/26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9/8/26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9/8/26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9/8/26</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9/8/26</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9/8/26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9/8/26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9/8/26</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9/8/26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9/8/26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9/8/26</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d4b1Ny2pKYA" TargetMode="External"/><Relationship Id="rId2" Type="http://schemas.openxmlformats.org/officeDocument/2006/relationships/slideLayout" Target="../slideLayouts/slideLayout2.xml"/><Relationship Id="rId1" Type="http://schemas.openxmlformats.org/officeDocument/2006/relationships/video" Target="https://www.youtube.com/embed/d4b1Ny2pKYA?feature=oembed" TargetMode="Externa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skysports.com/olympics/news/12040/12659301/2012-olympics-organisers-athletes-speak-about-a-legacy-of-inspiration-top-venues-regrets-and-missed-opportunitie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youtube.com/watch?v=NCRdYNyJJTw"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2020games.metro.tokyo.lg.jp/docs/Tokyo2020LegacyReport_EN.pdf"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doi.org/10.3390/ijerph20032408"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japan.go.jp/kizuna/2021/10/tech_innovations_at_tokyo_2020.html"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mmu.ac.uk/news-and-events/news/story/how-has-absence-crowds-affected-athletes-tokyo-2020-0"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EB472E-7CA6-4C2D-81E9-CD39A44F0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AE0A0486-F672-4FEF-A0A9-E6C3B7E3A5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3289875" cy="5334001"/>
          </a:xfrm>
          <a:prstGeom prst="rect">
            <a:avLst/>
          </a:prstGeom>
          <a:solidFill>
            <a:srgbClr val="C8C8C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689BC21-5566-4B70-91EA-44B4299CB3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11870" y="761999"/>
            <a:ext cx="8790301" cy="3810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3722622" y="1298448"/>
            <a:ext cx="7187529" cy="2951819"/>
          </a:xfrm>
        </p:spPr>
        <p:txBody>
          <a:bodyPr anchor="b">
            <a:normAutofit/>
          </a:bodyPr>
          <a:lstStyle/>
          <a:p>
            <a:r>
              <a:rPr lang="en-GB" sz="5800" dirty="0"/>
              <a:t>The Olympic Games –  Legacy?</a:t>
            </a:r>
          </a:p>
        </p:txBody>
      </p:sp>
      <p:sp>
        <p:nvSpPr>
          <p:cNvPr id="14" name="Rectangle 13">
            <a:extLst>
              <a:ext uri="{FF2B5EF4-FFF2-40B4-BE49-F238E27FC236}">
                <a16:creationId xmlns:a16="http://schemas.microsoft.com/office/drawing/2014/main" id="{7F1FCE6A-97BC-41EB-809A-50936E0F9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00889" y="4684418"/>
            <a:ext cx="8801282" cy="1411582"/>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Subtitle 2"/>
          <p:cNvSpPr>
            <a:spLocks noGrp="1"/>
          </p:cNvSpPr>
          <p:nvPr>
            <p:ph type="subTitle" idx="1"/>
          </p:nvPr>
        </p:nvSpPr>
        <p:spPr>
          <a:xfrm>
            <a:off x="3722622" y="5006151"/>
            <a:ext cx="7187529" cy="768116"/>
          </a:xfrm>
        </p:spPr>
        <p:txBody>
          <a:bodyPr anchor="t">
            <a:normAutofit/>
          </a:bodyPr>
          <a:lstStyle/>
          <a:p>
            <a:r>
              <a:rPr lang="en-GB" sz="1900" dirty="0">
                <a:solidFill>
                  <a:schemeClr val="accent1"/>
                </a:solidFill>
              </a:rPr>
              <a:t>Alison Connaughton</a:t>
            </a:r>
          </a:p>
          <a:p>
            <a:r>
              <a:rPr lang="en-GB" sz="1900" dirty="0">
                <a:solidFill>
                  <a:schemeClr val="accent1"/>
                </a:solidFill>
              </a:rPr>
              <a:t>Week 4 – Tuesday </a:t>
            </a:r>
          </a:p>
        </p:txBody>
      </p:sp>
    </p:spTree>
    <p:extLst>
      <p:ext uri="{BB962C8B-B14F-4D97-AF65-F5344CB8AC3E}">
        <p14:creationId xmlns:p14="http://schemas.microsoft.com/office/powerpoint/2010/main" val="3097703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2919" y="1123837"/>
            <a:ext cx="2947482" cy="4601183"/>
          </a:xfrm>
        </p:spPr>
        <p:txBody>
          <a:bodyPr>
            <a:normAutofit/>
          </a:bodyPr>
          <a:lstStyle/>
          <a:p>
            <a:r>
              <a:rPr lang="en-GB" dirty="0"/>
              <a:t>Legacy planning – IOC (2017)</a:t>
            </a:r>
          </a:p>
        </p:txBody>
      </p:sp>
      <p:graphicFrame>
        <p:nvGraphicFramePr>
          <p:cNvPr id="5" name="Content Placeholder 2">
            <a:extLst>
              <a:ext uri="{FF2B5EF4-FFF2-40B4-BE49-F238E27FC236}">
                <a16:creationId xmlns:a16="http://schemas.microsoft.com/office/drawing/2014/main" id="{953C97E4-4C28-7B78-A740-C08C15DE57D2}"/>
              </a:ext>
            </a:extLst>
          </p:cNvPr>
          <p:cNvGraphicFramePr>
            <a:graphicFrameLocks noGrp="1"/>
          </p:cNvGraphicFramePr>
          <p:nvPr>
            <p:ph idx="1"/>
            <p:extLst>
              <p:ext uri="{D42A27DB-BD31-4B8C-83A1-F6EECF244321}">
                <p14:modId xmlns:p14="http://schemas.microsoft.com/office/powerpoint/2010/main" val="3092565125"/>
              </p:ext>
            </p:extLst>
          </p:nvPr>
        </p:nvGraphicFramePr>
        <p:xfrm>
          <a:off x="3759896" y="885459"/>
          <a:ext cx="7728267" cy="5087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5980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sp>
        <p:nvSpPr>
          <p:cNvPr id="5" name="Text Placeholder 4"/>
          <p:cNvSpPr>
            <a:spLocks noGrp="1"/>
          </p:cNvSpPr>
          <p:nvPr>
            <p:ph type="body" idx="1"/>
          </p:nvPr>
        </p:nvSpPr>
        <p:spPr/>
        <p:txBody>
          <a:bodyPr/>
          <a:lstStyle/>
          <a:p>
            <a:endParaRPr lang="en-GB"/>
          </a:p>
        </p:txBody>
      </p:sp>
      <p:sp>
        <p:nvSpPr>
          <p:cNvPr id="6" name="Content Placeholder 5"/>
          <p:cNvSpPr>
            <a:spLocks noGrp="1"/>
          </p:cNvSpPr>
          <p:nvPr>
            <p:ph sz="half" idx="2"/>
          </p:nvPr>
        </p:nvSpPr>
        <p:spPr>
          <a:xfrm>
            <a:off x="3627674" y="1701660"/>
            <a:ext cx="3474720" cy="4023360"/>
          </a:xfrm>
        </p:spPr>
        <p:txBody>
          <a:bodyPr/>
          <a:lstStyle/>
          <a:p>
            <a:r>
              <a:rPr lang="en-GB" dirty="0"/>
              <a:t>The legacy of an international sporting event can take many forms (Veal et al., 2012)</a:t>
            </a:r>
          </a:p>
        </p:txBody>
      </p:sp>
      <p:sp>
        <p:nvSpPr>
          <p:cNvPr id="7" name="Text Placeholder 6"/>
          <p:cNvSpPr>
            <a:spLocks noGrp="1"/>
          </p:cNvSpPr>
          <p:nvPr>
            <p:ph type="body" sz="quarter" idx="3"/>
          </p:nvPr>
        </p:nvSpPr>
        <p:spPr/>
        <p:txBody>
          <a:bodyPr/>
          <a:lstStyle/>
          <a:p>
            <a:endParaRPr lang="en-GB"/>
          </a:p>
        </p:txBody>
      </p:sp>
      <p:pic>
        <p:nvPicPr>
          <p:cNvPr id="9" name="Content Placeholder 8"/>
          <p:cNvPicPr>
            <a:picLocks noGrp="1" noChangeAspect="1"/>
          </p:cNvPicPr>
          <p:nvPr>
            <p:ph sz="quarter" idx="4"/>
          </p:nvPr>
        </p:nvPicPr>
        <p:blipFill>
          <a:blip r:embed="rId2"/>
          <a:stretch>
            <a:fillRect/>
          </a:stretch>
        </p:blipFill>
        <p:spPr>
          <a:xfrm>
            <a:off x="7529668" y="2211955"/>
            <a:ext cx="3518249" cy="3513065"/>
          </a:xfrm>
          <a:prstGeom prst="rect">
            <a:avLst/>
          </a:prstGeom>
        </p:spPr>
      </p:pic>
    </p:spTree>
    <p:extLst>
      <p:ext uri="{BB962C8B-B14F-4D97-AF65-F5344CB8AC3E}">
        <p14:creationId xmlns:p14="http://schemas.microsoft.com/office/powerpoint/2010/main" val="15025751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t>Inspiration for future athletes…(Veal et al., 2012)</a:t>
            </a:r>
          </a:p>
        </p:txBody>
      </p:sp>
      <p:sp>
        <p:nvSpPr>
          <p:cNvPr id="8" name="Content Placeholder 7"/>
          <p:cNvSpPr>
            <a:spLocks noGrp="1"/>
          </p:cNvSpPr>
          <p:nvPr>
            <p:ph idx="1"/>
          </p:nvPr>
        </p:nvSpPr>
        <p:spPr/>
        <p:txBody>
          <a:bodyPr/>
          <a:lstStyle/>
          <a:p>
            <a:r>
              <a:rPr lang="en-GB" dirty="0"/>
              <a:t>Sebastian Coe in his speech to the IOC in July 2005 in support of the London bid for the 2012 Summer Games. He spoke of his experience as a 12-year-old watching, on a black and white television set in a school hall, British athletes John and Shelia Sherwood performing at the 1968 Mexico City Olympics and declared: </a:t>
            </a:r>
          </a:p>
          <a:p>
            <a:pPr marL="0" indent="0">
              <a:buNone/>
            </a:pPr>
            <a:r>
              <a:rPr lang="en-GB" dirty="0"/>
              <a:t>‘That day a window to a new world opened for me. By the time I was back in my classroom, I knew what I wanted to be and what I wanted to do’. </a:t>
            </a:r>
          </a:p>
          <a:p>
            <a:pPr marL="0" indent="0">
              <a:buNone/>
            </a:pPr>
            <a:r>
              <a:rPr lang="en-GB" dirty="0"/>
              <a:t>The following week I stood in line for hours at my local track to catch a glimpse of the medals the Sherwood's had brought home. It didn’t stop there. </a:t>
            </a:r>
          </a:p>
          <a:p>
            <a:pPr marL="0" indent="0">
              <a:buNone/>
            </a:pPr>
            <a:r>
              <a:rPr lang="en-GB" dirty="0"/>
              <a:t>Two days later, I joined their club. Two years later, Sheila gave me my first pair of running spikes. Thirty-five years on, I stand before you with these memories still fresh, still inspired by this great movement’. </a:t>
            </a:r>
          </a:p>
        </p:txBody>
      </p:sp>
    </p:spTree>
    <p:extLst>
      <p:ext uri="{BB962C8B-B14F-4D97-AF65-F5344CB8AC3E}">
        <p14:creationId xmlns:p14="http://schemas.microsoft.com/office/powerpoint/2010/main" val="1211215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162DF2A-64D1-4AA9-BA42-8A4063EAD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a:extLst>
              <a:ext uri="{FF2B5EF4-FFF2-40B4-BE49-F238E27FC236}">
                <a16:creationId xmlns:a16="http://schemas.microsoft.com/office/drawing/2014/main" id="{5D7C1373-63AF-4A75-909E-990E053566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1" name="Rectangle 10">
            <a:extLst>
              <a:ext uri="{FF2B5EF4-FFF2-40B4-BE49-F238E27FC236}">
                <a16:creationId xmlns:a16="http://schemas.microsoft.com/office/drawing/2014/main" id="{2F4AD318-2FB6-4C6E-931E-58E404FA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1A118E35-1CBF-4863-8497-F4DF1A166D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2" y="752748"/>
            <a:ext cx="100148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5" name="Freeform: Shape 14">
            <a:extLst>
              <a:ext uri="{FF2B5EF4-FFF2-40B4-BE49-F238E27FC236}">
                <a16:creationId xmlns:a16="http://schemas.microsoft.com/office/drawing/2014/main" id="{6E187274-5DC2-4BE0-AF99-925D6D973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7094" y="761999"/>
            <a:ext cx="4208489"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1069849" y="1298448"/>
            <a:ext cx="7056444" cy="3255264"/>
          </a:xfrm>
        </p:spPr>
        <p:txBody>
          <a:bodyPr vert="horz" lIns="91440" tIns="45720" rIns="91440" bIns="45720" rtlCol="0" anchor="b">
            <a:normAutofit/>
          </a:bodyPr>
          <a:lstStyle/>
          <a:p>
            <a:pPr algn="r"/>
            <a:r>
              <a:rPr lang="en-US" sz="5900" spc="-100">
                <a:solidFill>
                  <a:schemeClr val="accent1"/>
                </a:solidFill>
              </a:rPr>
              <a:t>Physical Activity in the General Population – Impact of Olympics? </a:t>
            </a:r>
          </a:p>
        </p:txBody>
      </p:sp>
    </p:spTree>
    <p:extLst>
      <p:ext uri="{BB962C8B-B14F-4D97-AF65-F5344CB8AC3E}">
        <p14:creationId xmlns:p14="http://schemas.microsoft.com/office/powerpoint/2010/main" val="3123343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Levels of physical activity in general population – post Sydney 2000 Olympics</a:t>
            </a:r>
          </a:p>
        </p:txBody>
      </p:sp>
      <p:pic>
        <p:nvPicPr>
          <p:cNvPr id="4" name="Content Placeholder 3"/>
          <p:cNvPicPr>
            <a:picLocks noGrp="1" noChangeAspect="1"/>
          </p:cNvPicPr>
          <p:nvPr>
            <p:ph idx="1"/>
          </p:nvPr>
        </p:nvPicPr>
        <p:blipFill>
          <a:blip r:embed="rId2"/>
          <a:stretch>
            <a:fillRect/>
          </a:stretch>
        </p:blipFill>
        <p:spPr>
          <a:xfrm>
            <a:off x="4073237" y="613064"/>
            <a:ext cx="6722918" cy="2576945"/>
          </a:xfrm>
          <a:prstGeom prst="rect">
            <a:avLst/>
          </a:prstGeom>
        </p:spPr>
      </p:pic>
      <p:sp>
        <p:nvSpPr>
          <p:cNvPr id="6" name="Rectangle 5"/>
          <p:cNvSpPr/>
          <p:nvPr/>
        </p:nvSpPr>
        <p:spPr>
          <a:xfrm>
            <a:off x="3574473" y="3424428"/>
            <a:ext cx="8094517" cy="3139321"/>
          </a:xfrm>
          <a:prstGeom prst="rect">
            <a:avLst/>
          </a:prstGeom>
        </p:spPr>
        <p:txBody>
          <a:bodyPr wrap="square">
            <a:spAutoFit/>
          </a:bodyPr>
          <a:lstStyle/>
          <a:p>
            <a:pPr marL="285750" indent="-285750">
              <a:buFont typeface="Arial" panose="020B0604020202020204" pitchFamily="34" charset="0"/>
              <a:buChar char="•"/>
            </a:pPr>
            <a:r>
              <a:rPr lang="en-GB" dirty="0"/>
              <a:t>The table shows a significant decline in male participation rates between 1999 and 2000 and a significant increase in female participation</a:t>
            </a:r>
          </a:p>
          <a:p>
            <a:pPr marL="285750" indent="-285750">
              <a:buFont typeface="Arial" panose="020B0604020202020204" pitchFamily="34" charset="0"/>
              <a:buChar char="•"/>
            </a:pPr>
            <a:r>
              <a:rPr lang="en-GB" dirty="0"/>
              <a:t>When added together, the small overall increase is not statistically significant, so the male increase cancelled out the female increase. </a:t>
            </a:r>
          </a:p>
          <a:p>
            <a:pPr marL="285750" indent="-285750">
              <a:buFont typeface="Arial" panose="020B0604020202020204" pitchFamily="34" charset="0"/>
              <a:buChar char="•"/>
            </a:pPr>
            <a:r>
              <a:rPr lang="en-GB" dirty="0"/>
              <a:t>However, given the substantial earlier fall in the total participation rate of 5.6% between 1997 and 1999, it is just possible that the Olympic Games halted a longer-term decline in participation. </a:t>
            </a:r>
          </a:p>
          <a:p>
            <a:pPr marL="285750" indent="-285750">
              <a:buFont typeface="Arial" panose="020B0604020202020204" pitchFamily="34" charset="0"/>
              <a:buChar char="•"/>
            </a:pPr>
            <a:r>
              <a:rPr lang="en-GB" dirty="0"/>
              <a:t>The 2000 survey also asked respondents whether they had changed their ‘own participation in physical activity or sport in response to the Olympics’: only 4% of respondents said that they had done so</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370150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Further evidence…</a:t>
            </a:r>
          </a:p>
        </p:txBody>
      </p:sp>
      <p:pic>
        <p:nvPicPr>
          <p:cNvPr id="4" name="Content Placeholder 3"/>
          <p:cNvPicPr>
            <a:picLocks noGrp="1" noChangeAspect="1"/>
          </p:cNvPicPr>
          <p:nvPr>
            <p:ph idx="1"/>
          </p:nvPr>
        </p:nvPicPr>
        <p:blipFill>
          <a:blip r:embed="rId2"/>
          <a:stretch>
            <a:fillRect/>
          </a:stretch>
        </p:blipFill>
        <p:spPr>
          <a:xfrm>
            <a:off x="3709554" y="1330036"/>
            <a:ext cx="7949045" cy="2047009"/>
          </a:xfrm>
          <a:prstGeom prst="rect">
            <a:avLst/>
          </a:prstGeom>
        </p:spPr>
      </p:pic>
      <p:pic>
        <p:nvPicPr>
          <p:cNvPr id="5" name="Picture 4"/>
          <p:cNvPicPr>
            <a:picLocks noChangeAspect="1"/>
          </p:cNvPicPr>
          <p:nvPr/>
        </p:nvPicPr>
        <p:blipFill>
          <a:blip r:embed="rId3"/>
          <a:stretch>
            <a:fillRect/>
          </a:stretch>
        </p:blipFill>
        <p:spPr>
          <a:xfrm>
            <a:off x="3738562" y="4055051"/>
            <a:ext cx="7920037" cy="2127539"/>
          </a:xfrm>
          <a:prstGeom prst="rect">
            <a:avLst/>
          </a:prstGeom>
        </p:spPr>
      </p:pic>
    </p:spTree>
    <p:extLst>
      <p:ext uri="{BB962C8B-B14F-4D97-AF65-F5344CB8AC3E}">
        <p14:creationId xmlns:p14="http://schemas.microsoft.com/office/powerpoint/2010/main" val="1723351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E8E82-739D-C974-2F8C-C5ADF6DE0D51}"/>
              </a:ext>
            </a:extLst>
          </p:cNvPr>
          <p:cNvSpPr>
            <a:spLocks noGrp="1"/>
          </p:cNvSpPr>
          <p:nvPr>
            <p:ph type="title"/>
          </p:nvPr>
        </p:nvSpPr>
        <p:spPr>
          <a:xfrm>
            <a:off x="0" y="2506867"/>
            <a:ext cx="3200401" cy="4601183"/>
          </a:xfrm>
        </p:spPr>
        <p:txBody>
          <a:bodyPr/>
          <a:lstStyle/>
          <a:p>
            <a:r>
              <a:rPr lang="en-US" sz="1600" dirty="0"/>
              <a:t>30 mins in total.</a:t>
            </a:r>
            <a:br>
              <a:rPr lang="en-US" sz="1600" dirty="0"/>
            </a:br>
            <a:r>
              <a:rPr lang="en-US" sz="1600" dirty="0"/>
              <a:t>1-9 mins</a:t>
            </a:r>
            <a:br>
              <a:rPr lang="en-US" sz="1600" dirty="0"/>
            </a:br>
            <a:br>
              <a:rPr lang="en-US" sz="1600" dirty="0"/>
            </a:br>
            <a:br>
              <a:rPr lang="en-US" sz="1600" dirty="0"/>
            </a:br>
            <a:br>
              <a:rPr lang="en-US" sz="1600" dirty="0"/>
            </a:br>
            <a:br>
              <a:rPr lang="en-US" sz="1600" dirty="0"/>
            </a:br>
            <a:br>
              <a:rPr lang="en-US" sz="1600" dirty="0"/>
            </a:br>
            <a:br>
              <a:rPr lang="en-US" sz="1600" dirty="0"/>
            </a:br>
            <a:br>
              <a:rPr lang="en-US" sz="1600" dirty="0"/>
            </a:br>
            <a:br>
              <a:rPr lang="en-US" sz="1600" dirty="0"/>
            </a:br>
            <a:br>
              <a:rPr lang="en-US" sz="1600" dirty="0"/>
            </a:br>
            <a:br>
              <a:rPr lang="en-US" sz="1600" dirty="0"/>
            </a:br>
            <a:br>
              <a:rPr lang="en-US" sz="1600" dirty="0"/>
            </a:br>
            <a:br>
              <a:rPr lang="en-US" sz="1600" dirty="0"/>
            </a:br>
            <a:br>
              <a:rPr lang="en-US" sz="1600" dirty="0"/>
            </a:br>
            <a:br>
              <a:rPr lang="en-US" dirty="0"/>
            </a:br>
            <a:r>
              <a:rPr lang="en-US" sz="800" dirty="0">
                <a:hlinkClick r:id="rId3"/>
              </a:rPr>
              <a:t>https://www.youtube.com/watch?v=d4b1Ny2pKYA</a:t>
            </a:r>
            <a:br>
              <a:rPr lang="en-US" sz="800" dirty="0"/>
            </a:br>
            <a:endParaRPr lang="en-US" sz="800" dirty="0"/>
          </a:p>
        </p:txBody>
      </p:sp>
      <p:pic>
        <p:nvPicPr>
          <p:cNvPr id="4" name="Online Media 3" descr="Beyond the Finish Line - Full Film">
            <a:hlinkClick r:id="" action="ppaction://media"/>
            <a:extLst>
              <a:ext uri="{FF2B5EF4-FFF2-40B4-BE49-F238E27FC236}">
                <a16:creationId xmlns:a16="http://schemas.microsoft.com/office/drawing/2014/main" id="{658EAC34-3DC4-731E-D530-626A8623E497}"/>
              </a:ext>
            </a:extLst>
          </p:cNvPr>
          <p:cNvPicPr>
            <a:picLocks noGrp="1" noRot="1" noChangeAspect="1"/>
          </p:cNvPicPr>
          <p:nvPr>
            <p:ph idx="1"/>
            <a:videoFile r:link="rId1"/>
          </p:nvPr>
        </p:nvPicPr>
        <p:blipFill>
          <a:blip r:embed="rId4"/>
          <a:stretch>
            <a:fillRect/>
          </a:stretch>
        </p:blipFill>
        <p:spPr>
          <a:xfrm>
            <a:off x="1325880" y="412955"/>
            <a:ext cx="10866120" cy="6032090"/>
          </a:xfrm>
          <a:prstGeom prst="rect">
            <a:avLst/>
          </a:prstGeom>
        </p:spPr>
      </p:pic>
    </p:spTree>
    <p:extLst>
      <p:ext uri="{BB962C8B-B14F-4D97-AF65-F5344CB8AC3E}">
        <p14:creationId xmlns:p14="http://schemas.microsoft.com/office/powerpoint/2010/main" val="4025829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7115F77-2FAE-4CA7-9A7F-10D5F2C8F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1" name="Rectangle 10">
            <a:extLst>
              <a:ext uri="{FF2B5EF4-FFF2-40B4-BE49-F238E27FC236}">
                <a16:creationId xmlns:a16="http://schemas.microsoft.com/office/drawing/2014/main" id="{5CD4C046-A04C-46CC-AFA3-6B0621F62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useBgFill="1">
        <p:nvSpPr>
          <p:cNvPr id="13" name="Rectangle 12">
            <a:extLst>
              <a:ext uri="{FF2B5EF4-FFF2-40B4-BE49-F238E27FC236}">
                <a16:creationId xmlns:a16="http://schemas.microsoft.com/office/drawing/2014/main" id="{25D5C296-F4B1-4AE5-8EEB-9FEB7ED177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ymnast performing on rings">
            <a:extLst>
              <a:ext uri="{FF2B5EF4-FFF2-40B4-BE49-F238E27FC236}">
                <a16:creationId xmlns:a16="http://schemas.microsoft.com/office/drawing/2014/main" id="{F0865896-7FCA-78C8-EAA8-3ECF69D06841}"/>
              </a:ext>
            </a:extLst>
          </p:cNvPr>
          <p:cNvPicPr>
            <a:picLocks noChangeAspect="1"/>
          </p:cNvPicPr>
          <p:nvPr/>
        </p:nvPicPr>
        <p:blipFill rotWithShape="1">
          <a:blip r:embed="rId2">
            <a:duotone>
              <a:schemeClr val="accent1">
                <a:shade val="45000"/>
                <a:satMod val="135000"/>
              </a:schemeClr>
              <a:prstClr val="white"/>
            </a:duotone>
          </a:blip>
          <a:srcRect t="2645" r="-1" b="12106"/>
          <a:stretch/>
        </p:blipFill>
        <p:spPr>
          <a:xfrm>
            <a:off x="20" y="-1"/>
            <a:ext cx="12188932" cy="6858000"/>
          </a:xfrm>
          <a:prstGeom prst="rect">
            <a:avLst/>
          </a:prstGeom>
        </p:spPr>
      </p:pic>
      <p:sp>
        <p:nvSpPr>
          <p:cNvPr id="15" name="Rectangle 14">
            <a:extLst>
              <a:ext uri="{FF2B5EF4-FFF2-40B4-BE49-F238E27FC236}">
                <a16:creationId xmlns:a16="http://schemas.microsoft.com/office/drawing/2014/main" id="{9C1ACE66-194D-48C4-A14A-6933B3528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lumMod val="50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643467" y="1298448"/>
            <a:ext cx="3685070" cy="3255264"/>
          </a:xfrm>
        </p:spPr>
        <p:txBody>
          <a:bodyPr vert="horz" lIns="91440" tIns="45720" rIns="91440" bIns="45720" rtlCol="0" anchor="b">
            <a:normAutofit/>
          </a:bodyPr>
          <a:lstStyle/>
          <a:p>
            <a:r>
              <a:rPr lang="en-US" sz="5000" spc="-100"/>
              <a:t>The London Olympics - 2012</a:t>
            </a:r>
          </a:p>
        </p:txBody>
      </p:sp>
      <p:sp>
        <p:nvSpPr>
          <p:cNvPr id="17" name="Rectangle 16">
            <a:extLst>
              <a:ext uri="{FF2B5EF4-FFF2-40B4-BE49-F238E27FC236}">
                <a16:creationId xmlns:a16="http://schemas.microsoft.com/office/drawing/2014/main" id="{025B886A-7ED1-4B77-819B-76ACBEFB0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783962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1400" dirty="0"/>
              <a:t>In what is now the Queen Elizabeth Olympic Park, two million tonnes of soil were cleaned of the pollution left behind by 200 years of coal barges, railway works and electric pylons dominating the industrial landscape.</a:t>
            </a:r>
            <a:br>
              <a:rPr lang="en-GB" sz="1400" dirty="0"/>
            </a:br>
            <a:br>
              <a:rPr lang="en-GB" sz="1400" dirty="0"/>
            </a:br>
            <a:br>
              <a:rPr lang="en-GB" sz="1400" dirty="0"/>
            </a:br>
            <a:r>
              <a:rPr lang="en-GB" sz="1400" dirty="0"/>
              <a:t>Before the Olympics, “it was a place where nobody would want to go at night,” said Peter Tudor, head of venues at the London Legacy Development Corporation. “Now: six million visits a year and beautiful green parkland that was a lifesaver during the pandemic.”</a:t>
            </a:r>
          </a:p>
        </p:txBody>
      </p:sp>
      <p:pic>
        <p:nvPicPr>
          <p:cNvPr id="6" name="Content Placeholder 5"/>
          <p:cNvPicPr>
            <a:picLocks noGrp="1" noChangeAspect="1"/>
          </p:cNvPicPr>
          <p:nvPr>
            <p:ph idx="1"/>
          </p:nvPr>
        </p:nvPicPr>
        <p:blipFill>
          <a:blip r:embed="rId2"/>
          <a:stretch>
            <a:fillRect/>
          </a:stretch>
        </p:blipFill>
        <p:spPr>
          <a:xfrm>
            <a:off x="3868738" y="987059"/>
            <a:ext cx="7315200" cy="4874356"/>
          </a:xfrm>
          <a:prstGeom prst="rect">
            <a:avLst/>
          </a:prstGeom>
        </p:spPr>
      </p:pic>
    </p:spTree>
    <p:extLst>
      <p:ext uri="{BB962C8B-B14F-4D97-AF65-F5344CB8AC3E}">
        <p14:creationId xmlns:p14="http://schemas.microsoft.com/office/powerpoint/2010/main" val="476167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2919" y="1123837"/>
            <a:ext cx="2947482" cy="4601183"/>
          </a:xfrm>
        </p:spPr>
        <p:txBody>
          <a:bodyPr>
            <a:normAutofit/>
          </a:bodyPr>
          <a:lstStyle/>
          <a:p>
            <a:r>
              <a:rPr lang="en-GB" dirty="0"/>
              <a:t>London 2012 – Legacy stories</a:t>
            </a:r>
          </a:p>
        </p:txBody>
      </p:sp>
      <p:graphicFrame>
        <p:nvGraphicFramePr>
          <p:cNvPr id="5" name="Content Placeholder 2">
            <a:extLst>
              <a:ext uri="{FF2B5EF4-FFF2-40B4-BE49-F238E27FC236}">
                <a16:creationId xmlns:a16="http://schemas.microsoft.com/office/drawing/2014/main" id="{533AFFD0-6595-016F-1C78-D622D5B7BA22}"/>
              </a:ext>
            </a:extLst>
          </p:cNvPr>
          <p:cNvGraphicFramePr>
            <a:graphicFrameLocks noGrp="1"/>
          </p:cNvGraphicFramePr>
          <p:nvPr>
            <p:ph idx="1"/>
            <p:extLst>
              <p:ext uri="{D42A27DB-BD31-4B8C-83A1-F6EECF244321}">
                <p14:modId xmlns:p14="http://schemas.microsoft.com/office/powerpoint/2010/main" val="3670886760"/>
              </p:ext>
            </p:extLst>
          </p:nvPr>
        </p:nvGraphicFramePr>
        <p:xfrm>
          <a:off x="3759896" y="885459"/>
          <a:ext cx="7728267" cy="5087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9430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Volunteering behaviour post games</a:t>
            </a:r>
          </a:p>
        </p:txBody>
      </p:sp>
      <p:sp>
        <p:nvSpPr>
          <p:cNvPr id="3" name="Content Placeholder 2"/>
          <p:cNvSpPr>
            <a:spLocks noGrp="1"/>
          </p:cNvSpPr>
          <p:nvPr>
            <p:ph idx="1"/>
          </p:nvPr>
        </p:nvSpPr>
        <p:spPr/>
        <p:txBody>
          <a:bodyPr>
            <a:normAutofit/>
          </a:bodyPr>
          <a:lstStyle/>
          <a:p>
            <a:r>
              <a:rPr lang="en-GB" dirty="0"/>
              <a:t>London – 70,000 Games Makers volunteers</a:t>
            </a:r>
          </a:p>
          <a:p>
            <a:r>
              <a:rPr lang="en-GB" dirty="0"/>
              <a:t>Reported that over 35,000 were continuing to volunteer after the games</a:t>
            </a:r>
          </a:p>
          <a:p>
            <a:endParaRPr lang="en-GB" dirty="0"/>
          </a:p>
          <a:p>
            <a:r>
              <a:rPr lang="en-GB" dirty="0"/>
              <a:t>Empirical work has identified a range of common and key benefits that individuals perceive from volunteering at different sporting events, including skill enrichment, social enrichment, and positive life experience (Doherty, 2009). </a:t>
            </a:r>
          </a:p>
          <a:p>
            <a:r>
              <a:rPr lang="en-GB" dirty="0"/>
              <a:t>Nichols and Ralston (2012) reported that volunteers continued to perceive the benefits from volunteering even 7 years after their experience at the 2002 Manchester Commonwealth Games. </a:t>
            </a:r>
          </a:p>
          <a:p>
            <a:r>
              <a:rPr lang="en-GB" dirty="0"/>
              <a:t>Hoff and </a:t>
            </a:r>
            <a:r>
              <a:rPr lang="en-GB" dirty="0" err="1"/>
              <a:t>Leopkey’s</a:t>
            </a:r>
            <a:r>
              <a:rPr lang="en-GB" dirty="0"/>
              <a:t> (2021) study, which they conducted 22 years after the 1996 Atlanta Olympic Games using archival materials </a:t>
            </a:r>
            <a:r>
              <a:rPr lang="en-GB" dirty="0" err="1"/>
              <a:t>andinterviews</a:t>
            </a:r>
            <a:r>
              <a:rPr lang="en-GB" dirty="0"/>
              <a:t>, further supported the idea that the perceived benefits could be durable.</a:t>
            </a:r>
          </a:p>
          <a:p>
            <a:endParaRPr lang="en-GB" dirty="0"/>
          </a:p>
        </p:txBody>
      </p:sp>
    </p:spTree>
    <p:extLst>
      <p:ext uri="{BB962C8B-B14F-4D97-AF65-F5344CB8AC3E}">
        <p14:creationId xmlns:p14="http://schemas.microsoft.com/office/powerpoint/2010/main" val="36346908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a:t>Wang, Y. (2022) - Leveraging the Olympic volunteer legacy: From perceived benefits to sustained volunteer </a:t>
            </a:r>
            <a:r>
              <a:rPr lang="en-GB" sz="2400" dirty="0" err="1"/>
              <a:t>behavior</a:t>
            </a:r>
            <a:r>
              <a:rPr lang="en-GB" sz="2400" dirty="0"/>
              <a:t>.</a:t>
            </a:r>
            <a:br>
              <a:rPr lang="en-GB" sz="2400" dirty="0"/>
            </a:br>
            <a:r>
              <a:rPr lang="en-GB" sz="2400" i="1" dirty="0"/>
              <a:t>Social </a:t>
            </a:r>
            <a:r>
              <a:rPr lang="en-GB" sz="2400" i="1" dirty="0" err="1"/>
              <a:t>Behavior</a:t>
            </a:r>
            <a:r>
              <a:rPr lang="en-GB" sz="2400" i="1" dirty="0"/>
              <a:t> and Personality: An international journal, 50</a:t>
            </a:r>
            <a:r>
              <a:rPr lang="en-GB" sz="2400" dirty="0"/>
              <a:t>(8)</a:t>
            </a:r>
          </a:p>
        </p:txBody>
      </p:sp>
      <p:sp>
        <p:nvSpPr>
          <p:cNvPr id="3" name="Content Placeholder 2"/>
          <p:cNvSpPr>
            <a:spLocks noGrp="1"/>
          </p:cNvSpPr>
          <p:nvPr>
            <p:ph idx="1"/>
          </p:nvPr>
        </p:nvSpPr>
        <p:spPr/>
        <p:txBody>
          <a:bodyPr>
            <a:normAutofit/>
          </a:bodyPr>
          <a:lstStyle/>
          <a:p>
            <a:r>
              <a:rPr lang="en-GB" b="1" dirty="0"/>
              <a:t>Volunteering at other Games…</a:t>
            </a:r>
          </a:p>
          <a:p>
            <a:r>
              <a:rPr lang="en-GB" dirty="0"/>
              <a:t>Participants were 353 volunteers who had been involved with the Beijing 2008, Singapore 2010, or Nanjing 2014 Games. </a:t>
            </a:r>
          </a:p>
          <a:p>
            <a:r>
              <a:rPr lang="en-GB" dirty="0"/>
              <a:t>The results of an online survey reveal that perceived benefits directly influenced sustained volunteering. </a:t>
            </a:r>
          </a:p>
          <a:p>
            <a:r>
              <a:rPr lang="en-GB" dirty="0"/>
              <a:t>A critical relationship between the development of volunteers’ role identity and volunteering afterwards was confirmed.</a:t>
            </a:r>
          </a:p>
          <a:p>
            <a:r>
              <a:rPr lang="en-GB" dirty="0"/>
              <a:t>Perceived benefits were positively associated with role identity and, thus, indirectly promoted sustained volunteering behaviour.</a:t>
            </a:r>
          </a:p>
          <a:p>
            <a:endParaRPr lang="en-GB" dirty="0"/>
          </a:p>
          <a:p>
            <a:r>
              <a:rPr lang="en-GB" dirty="0"/>
              <a:t>Perceived benefits arising from Olympic volunteering are the key to volunteer identity and sustained volunteering.</a:t>
            </a:r>
          </a:p>
        </p:txBody>
      </p:sp>
    </p:spTree>
    <p:extLst>
      <p:ext uri="{BB962C8B-B14F-4D97-AF65-F5344CB8AC3E}">
        <p14:creationId xmlns:p14="http://schemas.microsoft.com/office/powerpoint/2010/main" val="1819806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London 2012</a:t>
            </a:r>
          </a:p>
        </p:txBody>
      </p:sp>
      <p:sp>
        <p:nvSpPr>
          <p:cNvPr id="3" name="Content Placeholder 2"/>
          <p:cNvSpPr>
            <a:spLocks noGrp="1"/>
          </p:cNvSpPr>
          <p:nvPr>
            <p:ph idx="1"/>
          </p:nvPr>
        </p:nvSpPr>
        <p:spPr/>
        <p:txBody>
          <a:bodyPr>
            <a:normAutofit lnSpcReduction="10000"/>
          </a:bodyPr>
          <a:lstStyle/>
          <a:p>
            <a:r>
              <a:rPr lang="en-GB" dirty="0">
                <a:hlinkClick r:id="rId2"/>
              </a:rPr>
              <a:t>https://www.skysports.com/olympics/news/12040/12659301/2012-olympics-organisers-athletes-speak-about-a-legacy-of-inspiration-top-venues-regrets-and-missed-opportunities</a:t>
            </a:r>
            <a:endParaRPr lang="en-GB" dirty="0"/>
          </a:p>
          <a:p>
            <a:r>
              <a:rPr lang="en-GB" dirty="0"/>
              <a:t>Multiple Olympic champions praised the impact of the facilities in London, with two volunteers saying the home Games inspired them to become elite medal-winning athletes.</a:t>
            </a:r>
          </a:p>
          <a:p>
            <a:r>
              <a:rPr lang="en-GB" dirty="0"/>
              <a:t>Lord Coe and Sir Keith Mills who led the successful bid spoke about their regrets over school sport and levels of grassroots participation.  </a:t>
            </a:r>
          </a:p>
          <a:p>
            <a:r>
              <a:rPr lang="en-GB" dirty="0"/>
              <a:t>"I really do think there was a missed opportunity there. I think there was a lot of focus on delivering a great Olympic Games and not enough focus on what we were going to do in terms of turning that into a sporting legacy.</a:t>
            </a:r>
            <a:r>
              <a:rPr lang="en-GB" i="1" dirty="0"/>
              <a:t>"</a:t>
            </a:r>
            <a:endParaRPr lang="en-GB" dirty="0"/>
          </a:p>
          <a:p>
            <a:r>
              <a:rPr lang="en-GB" dirty="0"/>
              <a:t>"We hoped that would be raised as a result of the Olympic and Paralympic Games. It hasn't. There have been successes in among them, but overall sport participation has been flat or slightly declining."</a:t>
            </a:r>
          </a:p>
          <a:p>
            <a:endParaRPr lang="en-GB" dirty="0"/>
          </a:p>
        </p:txBody>
      </p:sp>
    </p:spTree>
    <p:extLst>
      <p:ext uri="{BB962C8B-B14F-4D97-AF65-F5344CB8AC3E}">
        <p14:creationId xmlns:p14="http://schemas.microsoft.com/office/powerpoint/2010/main" val="3429243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London 2012</a:t>
            </a:r>
          </a:p>
        </p:txBody>
      </p:sp>
      <p:sp>
        <p:nvSpPr>
          <p:cNvPr id="5" name="Text Placeholder 4"/>
          <p:cNvSpPr>
            <a:spLocks noGrp="1"/>
          </p:cNvSpPr>
          <p:nvPr>
            <p:ph type="body" idx="1"/>
          </p:nvPr>
        </p:nvSpPr>
        <p:spPr/>
        <p:txBody>
          <a:bodyPr/>
          <a:lstStyle/>
          <a:p>
            <a:r>
              <a:rPr lang="en-GB" dirty="0"/>
              <a:t>Positives</a:t>
            </a:r>
          </a:p>
        </p:txBody>
      </p:sp>
      <p:sp>
        <p:nvSpPr>
          <p:cNvPr id="6" name="Content Placeholder 5"/>
          <p:cNvSpPr>
            <a:spLocks noGrp="1"/>
          </p:cNvSpPr>
          <p:nvPr>
            <p:ph sz="half" idx="2"/>
          </p:nvPr>
        </p:nvSpPr>
        <p:spPr/>
        <p:txBody>
          <a:bodyPr>
            <a:normAutofit lnSpcReduction="10000"/>
          </a:bodyPr>
          <a:lstStyle/>
          <a:p>
            <a:r>
              <a:rPr lang="en-GB" dirty="0"/>
              <a:t>Socially</a:t>
            </a:r>
          </a:p>
          <a:p>
            <a:r>
              <a:rPr lang="en-GB" dirty="0"/>
              <a:t>Athletes village created the East Village housing thousands of people in ‘affordable housing’.</a:t>
            </a:r>
          </a:p>
          <a:p>
            <a:r>
              <a:rPr lang="en-GB" dirty="0"/>
              <a:t>Assisted the development of new schools in the area – previously shortage of places. </a:t>
            </a:r>
          </a:p>
          <a:p>
            <a:r>
              <a:rPr lang="en-GB" dirty="0"/>
              <a:t>Aquatic centre – facilities for the community as well  as elite athletes.</a:t>
            </a:r>
          </a:p>
          <a:p>
            <a:r>
              <a:rPr lang="en-GB" dirty="0"/>
              <a:t>Unemployment in London dropped during the games. </a:t>
            </a:r>
          </a:p>
        </p:txBody>
      </p:sp>
      <p:sp>
        <p:nvSpPr>
          <p:cNvPr id="7" name="Text Placeholder 6"/>
          <p:cNvSpPr>
            <a:spLocks noGrp="1"/>
          </p:cNvSpPr>
          <p:nvPr>
            <p:ph type="body" sz="quarter" idx="3"/>
          </p:nvPr>
        </p:nvSpPr>
        <p:spPr/>
        <p:txBody>
          <a:bodyPr/>
          <a:lstStyle/>
          <a:p>
            <a:r>
              <a:rPr lang="en-GB" dirty="0"/>
              <a:t>Negatives</a:t>
            </a:r>
          </a:p>
        </p:txBody>
      </p:sp>
      <p:sp>
        <p:nvSpPr>
          <p:cNvPr id="8" name="Content Placeholder 7"/>
          <p:cNvSpPr>
            <a:spLocks noGrp="1"/>
          </p:cNvSpPr>
          <p:nvPr>
            <p:ph sz="quarter" idx="4"/>
          </p:nvPr>
        </p:nvSpPr>
        <p:spPr/>
        <p:txBody>
          <a:bodyPr/>
          <a:lstStyle/>
          <a:p>
            <a:r>
              <a:rPr lang="en-GB" dirty="0"/>
              <a:t>Socially</a:t>
            </a:r>
          </a:p>
          <a:p>
            <a:r>
              <a:rPr lang="en-GB" dirty="0"/>
              <a:t>Affordable housing not ‘affordable’ to many. </a:t>
            </a:r>
          </a:p>
          <a:p>
            <a:r>
              <a:rPr lang="en-GB" dirty="0"/>
              <a:t>Properties were demolished to make way for new housing (hundreds of housing association flats).</a:t>
            </a:r>
          </a:p>
          <a:p>
            <a:r>
              <a:rPr lang="en-GB" dirty="0"/>
              <a:t>Unemployment increased in the poorer areas during the Olympics. </a:t>
            </a:r>
          </a:p>
          <a:p>
            <a:endParaRPr lang="en-GB" dirty="0"/>
          </a:p>
        </p:txBody>
      </p:sp>
    </p:spTree>
    <p:extLst>
      <p:ext uri="{BB962C8B-B14F-4D97-AF65-F5344CB8AC3E}">
        <p14:creationId xmlns:p14="http://schemas.microsoft.com/office/powerpoint/2010/main" val="915928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a:t>‘We didn't have much media attention on our relocation. I don't know why. My feeling is that people were so wrapped up in the Olympics that they felt hostile towards the people who were in the way’. </a:t>
            </a:r>
          </a:p>
        </p:txBody>
      </p:sp>
      <p:pic>
        <p:nvPicPr>
          <p:cNvPr id="4" name="Content Placeholder 3"/>
          <p:cNvPicPr>
            <a:picLocks noGrp="1" noChangeAspect="1"/>
          </p:cNvPicPr>
          <p:nvPr>
            <p:ph idx="1"/>
          </p:nvPr>
        </p:nvPicPr>
        <p:blipFill>
          <a:blip r:embed="rId2"/>
          <a:stretch>
            <a:fillRect/>
          </a:stretch>
        </p:blipFill>
        <p:spPr>
          <a:xfrm>
            <a:off x="3652765" y="863790"/>
            <a:ext cx="5066291" cy="5121275"/>
          </a:xfrm>
          <a:prstGeom prst="rect">
            <a:avLst/>
          </a:prstGeom>
        </p:spPr>
      </p:pic>
      <p:pic>
        <p:nvPicPr>
          <p:cNvPr id="5" name="Picture 4"/>
          <p:cNvPicPr>
            <a:picLocks noChangeAspect="1"/>
          </p:cNvPicPr>
          <p:nvPr/>
        </p:nvPicPr>
        <p:blipFill>
          <a:blip r:embed="rId3"/>
          <a:stretch>
            <a:fillRect/>
          </a:stretch>
        </p:blipFill>
        <p:spPr>
          <a:xfrm>
            <a:off x="8582458" y="687966"/>
            <a:ext cx="2924175" cy="1990725"/>
          </a:xfrm>
          <a:prstGeom prst="rect">
            <a:avLst/>
          </a:prstGeom>
        </p:spPr>
      </p:pic>
    </p:spTree>
    <p:extLst>
      <p:ext uri="{BB962C8B-B14F-4D97-AF65-F5344CB8AC3E}">
        <p14:creationId xmlns:p14="http://schemas.microsoft.com/office/powerpoint/2010/main" val="1475408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base"/>
            <a:r>
              <a:rPr lang="en-GB" b="1" dirty="0"/>
              <a:t>Five years after London Olympics, Games' legacy is off-track for locals</a:t>
            </a:r>
            <a:br>
              <a:rPr lang="en-GB" b="1" dirty="0"/>
            </a:br>
            <a:r>
              <a:rPr lang="en-GB" b="1" dirty="0"/>
              <a:t>Reuters article (2017)</a:t>
            </a:r>
            <a:br>
              <a:rPr lang="en-GB" b="1" dirty="0"/>
            </a:br>
            <a:endParaRPr lang="en-GB" sz="1200"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a:t>A medical researcher, working on treatments for diabetes and heart disease, was among a set of locals including nurses and teachers, chosen after the games for reduced-cost housing schemes to help “key workers” afford London’s high rents.</a:t>
            </a:r>
          </a:p>
          <a:p>
            <a:pPr marL="0" indent="0">
              <a:buNone/>
            </a:pPr>
            <a:r>
              <a:rPr lang="en-GB" dirty="0"/>
              <a:t>Moved to live in the apartments built for the games’ sporting stars. </a:t>
            </a:r>
          </a:p>
          <a:p>
            <a:pPr marL="0" indent="0">
              <a:buNone/>
            </a:pPr>
            <a:r>
              <a:rPr lang="en-GB" dirty="0"/>
              <a:t>However, an Olympic legacy of massive inflation in local rents later forced them out of their home city altogether.</a:t>
            </a:r>
          </a:p>
          <a:p>
            <a:pPr marL="0" indent="0">
              <a:buNone/>
            </a:pPr>
            <a:br>
              <a:rPr lang="en-GB" dirty="0"/>
            </a:br>
            <a:r>
              <a:rPr lang="en-GB" dirty="0"/>
              <a:t>O’Callaghan-Evans said the two-bed apartment in the athletes’ village, amid the landscaped hills of the Olympic Park, was a dream - but one that would be short-lived, as the mushrooming costs of the so-called affordable homes became apparent.</a:t>
            </a:r>
          </a:p>
          <a:p>
            <a:pPr marL="0" indent="0">
              <a:buNone/>
            </a:pPr>
            <a:endParaRPr lang="en-GB" dirty="0"/>
          </a:p>
          <a:p>
            <a:pPr marL="0" indent="0">
              <a:buNone/>
            </a:pPr>
            <a:r>
              <a:rPr lang="en-GB" dirty="0"/>
              <a:t>After a year, she was forced to give up her flat after her rents were hiked by nearly a quarter - from 15,000 pounds a year to more than 18,500 pounds.</a:t>
            </a:r>
            <a:br>
              <a:rPr lang="en-GB" dirty="0"/>
            </a:br>
            <a:r>
              <a:rPr lang="en-GB" dirty="0"/>
              <a:t>	“It wasn’t what they told us it would be - it was a lie,” said 	O’Callaghan-Evans, 53, who now lives more than a 100 miles 	from London, near the town of Yeovil in rural Somerset.</a:t>
            </a:r>
            <a:br>
              <a:rPr lang="en-GB" dirty="0"/>
            </a:br>
            <a:endParaRPr lang="en-GB" dirty="0"/>
          </a:p>
          <a:p>
            <a:endParaRPr lang="en-GB" dirty="0"/>
          </a:p>
        </p:txBody>
      </p:sp>
    </p:spTree>
    <p:extLst>
      <p:ext uri="{BB962C8B-B14F-4D97-AF65-F5344CB8AC3E}">
        <p14:creationId xmlns:p14="http://schemas.microsoft.com/office/powerpoint/2010/main" val="4176165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London 2012</a:t>
            </a:r>
          </a:p>
        </p:txBody>
      </p:sp>
      <p:sp>
        <p:nvSpPr>
          <p:cNvPr id="3" name="Text Placeholder 2"/>
          <p:cNvSpPr>
            <a:spLocks noGrp="1"/>
          </p:cNvSpPr>
          <p:nvPr>
            <p:ph type="body" idx="1"/>
          </p:nvPr>
        </p:nvSpPr>
        <p:spPr>
          <a:xfrm>
            <a:off x="3992603" y="622451"/>
            <a:ext cx="3474720" cy="807720"/>
          </a:xfrm>
        </p:spPr>
        <p:txBody>
          <a:bodyPr/>
          <a:lstStyle/>
          <a:p>
            <a:r>
              <a:rPr lang="en-GB" dirty="0"/>
              <a:t>Positives </a:t>
            </a:r>
          </a:p>
        </p:txBody>
      </p:sp>
      <p:sp>
        <p:nvSpPr>
          <p:cNvPr id="4" name="Content Placeholder 3"/>
          <p:cNvSpPr>
            <a:spLocks noGrp="1"/>
          </p:cNvSpPr>
          <p:nvPr>
            <p:ph sz="half" idx="2"/>
          </p:nvPr>
        </p:nvSpPr>
        <p:spPr/>
        <p:txBody>
          <a:bodyPr>
            <a:normAutofit fontScale="77500" lnSpcReduction="20000"/>
          </a:bodyPr>
          <a:lstStyle/>
          <a:p>
            <a:r>
              <a:rPr lang="en-GB" dirty="0"/>
              <a:t>Economically</a:t>
            </a:r>
          </a:p>
          <a:p>
            <a:r>
              <a:rPr lang="en-GB" dirty="0"/>
              <a:t>New tube station – Stratford</a:t>
            </a:r>
          </a:p>
          <a:p>
            <a:r>
              <a:rPr lang="en-GB" dirty="0"/>
              <a:t>£9bn of investment to an area of London that wouldn’t otherwise have had this.</a:t>
            </a:r>
          </a:p>
          <a:p>
            <a:r>
              <a:rPr lang="en-GB" dirty="0"/>
              <a:t>All buildings now sold off.</a:t>
            </a:r>
          </a:p>
          <a:p>
            <a:endParaRPr lang="en-GB" dirty="0"/>
          </a:p>
          <a:p>
            <a:r>
              <a:rPr lang="en-GB" dirty="0"/>
              <a:t>Environmentally</a:t>
            </a:r>
          </a:p>
          <a:p>
            <a:r>
              <a:rPr lang="en-GB" dirty="0"/>
              <a:t>Ground of the Olympic Park are now public parkland.</a:t>
            </a:r>
          </a:p>
          <a:p>
            <a:r>
              <a:rPr lang="en-GB" dirty="0"/>
              <a:t>Especially important during </a:t>
            </a:r>
            <a:r>
              <a:rPr lang="en-GB" dirty="0" err="1"/>
              <a:t>Covid</a:t>
            </a:r>
            <a:r>
              <a:rPr lang="en-GB" dirty="0"/>
              <a:t> – access to outdoor green space.</a:t>
            </a:r>
          </a:p>
          <a:p>
            <a:r>
              <a:rPr lang="en-GB" dirty="0"/>
              <a:t>Urban wasteland cleaned up – previously contaminated.</a:t>
            </a:r>
          </a:p>
          <a:p>
            <a:pPr lvl="1"/>
            <a:r>
              <a:rPr lang="en-GB" dirty="0"/>
              <a:t>Largely built on brownfield sites.</a:t>
            </a:r>
          </a:p>
          <a:p>
            <a:endParaRPr lang="en-GB" dirty="0"/>
          </a:p>
          <a:p>
            <a:endParaRPr lang="en-GB" dirty="0"/>
          </a:p>
        </p:txBody>
      </p:sp>
      <p:sp>
        <p:nvSpPr>
          <p:cNvPr id="5" name="Text Placeholder 4"/>
          <p:cNvSpPr>
            <a:spLocks noGrp="1"/>
          </p:cNvSpPr>
          <p:nvPr>
            <p:ph type="body" sz="quarter" idx="3"/>
          </p:nvPr>
        </p:nvSpPr>
        <p:spPr>
          <a:xfrm>
            <a:off x="7818463" y="617000"/>
            <a:ext cx="3474720" cy="813171"/>
          </a:xfrm>
        </p:spPr>
        <p:txBody>
          <a:bodyPr/>
          <a:lstStyle/>
          <a:p>
            <a:r>
              <a:rPr lang="en-GB" dirty="0"/>
              <a:t>Negatives</a:t>
            </a:r>
          </a:p>
        </p:txBody>
      </p:sp>
      <p:sp>
        <p:nvSpPr>
          <p:cNvPr id="6" name="Content Placeholder 5"/>
          <p:cNvSpPr>
            <a:spLocks noGrp="1"/>
          </p:cNvSpPr>
          <p:nvPr>
            <p:ph sz="quarter" idx="4"/>
          </p:nvPr>
        </p:nvSpPr>
        <p:spPr/>
        <p:txBody>
          <a:bodyPr>
            <a:normAutofit lnSpcReduction="10000"/>
          </a:bodyPr>
          <a:lstStyle/>
          <a:p>
            <a:r>
              <a:rPr lang="en-GB" dirty="0"/>
              <a:t>Economically</a:t>
            </a:r>
          </a:p>
          <a:p>
            <a:r>
              <a:rPr lang="en-GB" dirty="0"/>
              <a:t>The enormous cost!</a:t>
            </a:r>
          </a:p>
          <a:p>
            <a:r>
              <a:rPr lang="en-GB" dirty="0"/>
              <a:t>Existing businesses had to move from the site.</a:t>
            </a:r>
          </a:p>
          <a:p>
            <a:endParaRPr lang="en-GB" dirty="0"/>
          </a:p>
          <a:p>
            <a:r>
              <a:rPr lang="en-GB" dirty="0"/>
              <a:t>Environmentally</a:t>
            </a:r>
          </a:p>
          <a:p>
            <a:r>
              <a:rPr lang="en-GB" dirty="0"/>
              <a:t>Wildlife had to be re-located </a:t>
            </a:r>
          </a:p>
          <a:p>
            <a:pPr lvl="1"/>
            <a:r>
              <a:rPr lang="en-GB" dirty="0"/>
              <a:t>Newts, toads, fish</a:t>
            </a:r>
          </a:p>
          <a:p>
            <a:r>
              <a:rPr lang="en-GB" dirty="0"/>
              <a:t>Materials for the games came from overseas – carbon footprint. </a:t>
            </a:r>
          </a:p>
          <a:p>
            <a:endParaRPr lang="en-GB" dirty="0"/>
          </a:p>
        </p:txBody>
      </p:sp>
    </p:spTree>
    <p:extLst>
      <p:ext uri="{BB962C8B-B14F-4D97-AF65-F5344CB8AC3E}">
        <p14:creationId xmlns:p14="http://schemas.microsoft.com/office/powerpoint/2010/main" val="3294661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 What were the issues surrounding the run up to / during the Rio 2016 Olympic Games?</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4019131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Rio de Janeiro - 2016 </a:t>
            </a:r>
          </a:p>
        </p:txBody>
      </p:sp>
      <p:sp>
        <p:nvSpPr>
          <p:cNvPr id="3" name="Content Placeholder 2"/>
          <p:cNvSpPr>
            <a:spLocks noGrp="1"/>
          </p:cNvSpPr>
          <p:nvPr>
            <p:ph idx="1"/>
          </p:nvPr>
        </p:nvSpPr>
        <p:spPr/>
        <p:txBody>
          <a:bodyPr>
            <a:normAutofit fontScale="92500" lnSpcReduction="20000"/>
          </a:bodyPr>
          <a:lstStyle/>
          <a:p>
            <a:r>
              <a:rPr lang="en-GB" dirty="0"/>
              <a:t>Positive…Legacy - Renovated port and improved transport links.</a:t>
            </a:r>
          </a:p>
          <a:p>
            <a:endParaRPr lang="en-GB" dirty="0"/>
          </a:p>
          <a:p>
            <a:pPr marL="0" indent="0">
              <a:buNone/>
            </a:pPr>
            <a:r>
              <a:rPr lang="en-GB" dirty="0"/>
              <a:t>Problems during the games:</a:t>
            </a:r>
          </a:p>
          <a:p>
            <a:r>
              <a:rPr lang="en-GB" dirty="0"/>
              <a:t>Games dogged with issues…</a:t>
            </a:r>
          </a:p>
          <a:p>
            <a:r>
              <a:rPr lang="en-GB" dirty="0"/>
              <a:t>Poverty hidden from the cameras</a:t>
            </a:r>
          </a:p>
          <a:p>
            <a:r>
              <a:rPr lang="en-GB" dirty="0"/>
              <a:t>Corruption - Rio state’s former governor </a:t>
            </a:r>
            <a:r>
              <a:rPr lang="en-GB" dirty="0" err="1"/>
              <a:t>Sérgio</a:t>
            </a:r>
            <a:r>
              <a:rPr lang="en-GB" dirty="0"/>
              <a:t> Cabral jailed for leading a gang that pocked R$217m in bribes on public works</a:t>
            </a:r>
          </a:p>
          <a:p>
            <a:r>
              <a:rPr lang="en-GB" dirty="0" err="1"/>
              <a:t>Zica</a:t>
            </a:r>
            <a:r>
              <a:rPr lang="en-GB" dirty="0"/>
              <a:t> virus</a:t>
            </a:r>
          </a:p>
          <a:p>
            <a:r>
              <a:rPr lang="en-GB" dirty="0"/>
              <a:t>Transport . Infrastructure issues</a:t>
            </a:r>
          </a:p>
          <a:p>
            <a:r>
              <a:rPr lang="en-GB" dirty="0"/>
              <a:t> Athlete village uninhabitable – blocked toilets / exposed wires</a:t>
            </a:r>
          </a:p>
          <a:p>
            <a:r>
              <a:rPr lang="en-GB" dirty="0"/>
              <a:t>Water safety – raw sewage at venues (e.g. sailing)</a:t>
            </a:r>
          </a:p>
          <a:p>
            <a:pPr lvl="1"/>
            <a:r>
              <a:rPr lang="en-GB" dirty="0">
                <a:hlinkClick r:id="rId2"/>
              </a:rPr>
              <a:t>https://www.youtube.com/watch?v=NCRdYNyJJTw</a:t>
            </a:r>
            <a:endParaRPr lang="en-GB" dirty="0"/>
          </a:p>
          <a:p>
            <a:pPr marL="502920" lvl="1" indent="0">
              <a:buNone/>
            </a:pPr>
            <a:endParaRPr lang="en-GB" dirty="0"/>
          </a:p>
          <a:p>
            <a:r>
              <a:rPr lang="en-GB" dirty="0"/>
              <a:t>Air pollution</a:t>
            </a:r>
          </a:p>
          <a:p>
            <a:r>
              <a:rPr lang="en-GB" dirty="0"/>
              <a:t>British athletes told not to complain – in case it was seen as British arrogance after success of London 2012!</a:t>
            </a:r>
          </a:p>
          <a:p>
            <a:endParaRPr lang="en-GB" dirty="0"/>
          </a:p>
          <a:p>
            <a:endParaRPr lang="en-GB" dirty="0"/>
          </a:p>
        </p:txBody>
      </p:sp>
      <p:pic>
        <p:nvPicPr>
          <p:cNvPr id="4" name="Picture 3"/>
          <p:cNvPicPr>
            <a:picLocks noChangeAspect="1"/>
          </p:cNvPicPr>
          <p:nvPr/>
        </p:nvPicPr>
        <p:blipFill>
          <a:blip r:embed="rId3"/>
          <a:stretch>
            <a:fillRect/>
          </a:stretch>
        </p:blipFill>
        <p:spPr>
          <a:xfrm>
            <a:off x="0" y="363682"/>
            <a:ext cx="3449781" cy="2025873"/>
          </a:xfrm>
          <a:prstGeom prst="rect">
            <a:avLst/>
          </a:prstGeom>
        </p:spPr>
      </p:pic>
    </p:spTree>
    <p:extLst>
      <p:ext uri="{BB962C8B-B14F-4D97-AF65-F5344CB8AC3E}">
        <p14:creationId xmlns:p14="http://schemas.microsoft.com/office/powerpoint/2010/main" val="9896261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Olympic venues post event…</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087678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Aquatic centre – Rio</a:t>
            </a:r>
            <a:br>
              <a:rPr lang="en-GB" dirty="0"/>
            </a:br>
            <a:r>
              <a:rPr lang="en-GB" dirty="0"/>
              <a:t>Unused and dilapidated</a:t>
            </a:r>
            <a:br>
              <a:rPr lang="en-GB" dirty="0"/>
            </a:br>
            <a:br>
              <a:rPr lang="en-GB" dirty="0"/>
            </a:br>
            <a:r>
              <a:rPr lang="en-GB" dirty="0"/>
              <a:t>Year after the games.  </a:t>
            </a:r>
          </a:p>
        </p:txBody>
      </p:sp>
      <p:pic>
        <p:nvPicPr>
          <p:cNvPr id="4" name="Content Placeholder 3"/>
          <p:cNvPicPr>
            <a:picLocks noGrp="1" noChangeAspect="1"/>
          </p:cNvPicPr>
          <p:nvPr>
            <p:ph idx="1"/>
          </p:nvPr>
        </p:nvPicPr>
        <p:blipFill>
          <a:blip r:embed="rId2"/>
          <a:stretch>
            <a:fillRect/>
          </a:stretch>
        </p:blipFill>
        <p:spPr>
          <a:xfrm>
            <a:off x="4183063" y="1195387"/>
            <a:ext cx="6686550" cy="4457700"/>
          </a:xfrm>
          <a:prstGeom prst="rect">
            <a:avLst/>
          </a:prstGeom>
        </p:spPr>
      </p:pic>
    </p:spTree>
    <p:extLst>
      <p:ext uri="{BB962C8B-B14F-4D97-AF65-F5344CB8AC3E}">
        <p14:creationId xmlns:p14="http://schemas.microsoft.com/office/powerpoint/2010/main" val="6650470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Athens – 2004</a:t>
            </a:r>
            <a:br>
              <a:rPr lang="en-GB" dirty="0"/>
            </a:br>
            <a:r>
              <a:rPr lang="en-GB" dirty="0"/>
              <a:t>Sites 10 years on…</a:t>
            </a:r>
          </a:p>
        </p:txBody>
      </p:sp>
      <p:pic>
        <p:nvPicPr>
          <p:cNvPr id="4" name="Content Placeholder 3"/>
          <p:cNvPicPr>
            <a:picLocks noGrp="1" noChangeAspect="1"/>
          </p:cNvPicPr>
          <p:nvPr>
            <p:ph idx="1"/>
          </p:nvPr>
        </p:nvPicPr>
        <p:blipFill>
          <a:blip r:embed="rId2"/>
          <a:stretch>
            <a:fillRect/>
          </a:stretch>
        </p:blipFill>
        <p:spPr>
          <a:xfrm>
            <a:off x="3868738" y="322118"/>
            <a:ext cx="3388346" cy="2930237"/>
          </a:xfrm>
          <a:prstGeom prst="rect">
            <a:avLst/>
          </a:prstGeom>
        </p:spPr>
      </p:pic>
      <p:pic>
        <p:nvPicPr>
          <p:cNvPr id="5" name="Picture 4"/>
          <p:cNvPicPr>
            <a:picLocks noChangeAspect="1"/>
          </p:cNvPicPr>
          <p:nvPr/>
        </p:nvPicPr>
        <p:blipFill>
          <a:blip r:embed="rId3"/>
          <a:stretch>
            <a:fillRect/>
          </a:stretch>
        </p:blipFill>
        <p:spPr>
          <a:xfrm>
            <a:off x="7535573" y="322118"/>
            <a:ext cx="3755793" cy="2930237"/>
          </a:xfrm>
          <a:prstGeom prst="rect">
            <a:avLst/>
          </a:prstGeom>
        </p:spPr>
      </p:pic>
      <p:pic>
        <p:nvPicPr>
          <p:cNvPr id="6" name="Picture 5"/>
          <p:cNvPicPr>
            <a:picLocks noChangeAspect="1"/>
          </p:cNvPicPr>
          <p:nvPr/>
        </p:nvPicPr>
        <p:blipFill>
          <a:blip r:embed="rId4"/>
          <a:stretch>
            <a:fillRect/>
          </a:stretch>
        </p:blipFill>
        <p:spPr>
          <a:xfrm>
            <a:off x="3810393" y="3408218"/>
            <a:ext cx="3446691" cy="2680856"/>
          </a:xfrm>
          <a:prstGeom prst="rect">
            <a:avLst/>
          </a:prstGeom>
        </p:spPr>
      </p:pic>
      <p:pic>
        <p:nvPicPr>
          <p:cNvPr id="7" name="Picture 6"/>
          <p:cNvPicPr>
            <a:picLocks noChangeAspect="1"/>
          </p:cNvPicPr>
          <p:nvPr/>
        </p:nvPicPr>
        <p:blipFill>
          <a:blip r:embed="rId5"/>
          <a:stretch>
            <a:fillRect/>
          </a:stretch>
        </p:blipFill>
        <p:spPr>
          <a:xfrm>
            <a:off x="7511952" y="3408218"/>
            <a:ext cx="3779414" cy="2712028"/>
          </a:xfrm>
          <a:prstGeom prst="rect">
            <a:avLst/>
          </a:prstGeom>
        </p:spPr>
      </p:pic>
      <p:pic>
        <p:nvPicPr>
          <p:cNvPr id="8" name="Picture 7"/>
          <p:cNvPicPr>
            <a:picLocks noChangeAspect="1"/>
          </p:cNvPicPr>
          <p:nvPr/>
        </p:nvPicPr>
        <p:blipFill>
          <a:blip r:embed="rId6"/>
          <a:stretch>
            <a:fillRect/>
          </a:stretch>
        </p:blipFill>
        <p:spPr>
          <a:xfrm>
            <a:off x="0" y="0"/>
            <a:ext cx="3453176" cy="2350943"/>
          </a:xfrm>
          <a:prstGeom prst="rect">
            <a:avLst/>
          </a:prstGeom>
        </p:spPr>
      </p:pic>
    </p:spTree>
    <p:extLst>
      <p:ext uri="{BB962C8B-B14F-4D97-AF65-F5344CB8AC3E}">
        <p14:creationId xmlns:p14="http://schemas.microsoft.com/office/powerpoint/2010/main" val="11666980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00401" y="211398"/>
            <a:ext cx="4587082" cy="2432096"/>
          </a:xfrm>
          <a:prstGeom prst="rect">
            <a:avLst/>
          </a:prstGeom>
        </p:spPr>
      </p:pic>
      <p:pic>
        <p:nvPicPr>
          <p:cNvPr id="3" name="Picture 2"/>
          <p:cNvPicPr>
            <a:picLocks noChangeAspect="1"/>
          </p:cNvPicPr>
          <p:nvPr/>
        </p:nvPicPr>
        <p:blipFill>
          <a:blip r:embed="rId3"/>
          <a:stretch>
            <a:fillRect/>
          </a:stretch>
        </p:blipFill>
        <p:spPr>
          <a:xfrm>
            <a:off x="8107642" y="211398"/>
            <a:ext cx="4084357" cy="2448687"/>
          </a:xfrm>
          <a:prstGeom prst="rect">
            <a:avLst/>
          </a:prstGeom>
        </p:spPr>
      </p:pic>
      <p:sp>
        <p:nvSpPr>
          <p:cNvPr id="6" name="Title 5"/>
          <p:cNvSpPr>
            <a:spLocks noGrp="1"/>
          </p:cNvSpPr>
          <p:nvPr>
            <p:ph type="title"/>
          </p:nvPr>
        </p:nvSpPr>
        <p:spPr/>
        <p:txBody>
          <a:bodyPr>
            <a:normAutofit fontScale="90000"/>
          </a:bodyPr>
          <a:lstStyle/>
          <a:p>
            <a:r>
              <a:rPr lang="en-GB" sz="2000" dirty="0"/>
              <a:t>One venue that has done well post-Games is the </a:t>
            </a:r>
            <a:r>
              <a:rPr lang="en-GB" sz="2000" dirty="0" err="1"/>
              <a:t>Panathenaic</a:t>
            </a:r>
            <a:r>
              <a:rPr lang="en-GB" sz="2000" dirty="0"/>
              <a:t> stadium in Athens. </a:t>
            </a:r>
            <a:br>
              <a:rPr lang="en-GB" sz="2000" dirty="0"/>
            </a:br>
            <a:br>
              <a:rPr lang="en-GB" sz="2000" dirty="0"/>
            </a:br>
            <a:r>
              <a:rPr lang="en-GB" sz="2000" dirty="0"/>
              <a:t>The old Olympic Stadium of Athens, a marble reconstruction of the city’s ancient stadium built for the first modern Olympics held in Athens, is open to ticket-paying visitors who can also visit a small Olympic museum on the site.</a:t>
            </a:r>
            <a:br>
              <a:rPr lang="en-GB" sz="2000" dirty="0"/>
            </a:br>
            <a:br>
              <a:rPr lang="en-GB" sz="2000" dirty="0"/>
            </a:br>
            <a:r>
              <a:rPr lang="en-GB" sz="2000" dirty="0"/>
              <a:t>Morning ‘jogging’ 7:30-8:30</a:t>
            </a:r>
            <a:br>
              <a:rPr lang="en-GB" sz="2000" dirty="0"/>
            </a:br>
            <a:br>
              <a:rPr lang="en-GB" sz="2000" dirty="0"/>
            </a:br>
            <a:r>
              <a:rPr lang="en-GB" sz="2000" dirty="0"/>
              <a:t>Entry – 10Euro</a:t>
            </a:r>
          </a:p>
        </p:txBody>
      </p:sp>
      <p:sp>
        <p:nvSpPr>
          <p:cNvPr id="7" name="Text Placeholder 6"/>
          <p:cNvSpPr>
            <a:spLocks noGrp="1"/>
          </p:cNvSpPr>
          <p:nvPr>
            <p:ph type="body" idx="1"/>
          </p:nvPr>
        </p:nvSpPr>
        <p:spPr/>
        <p:txBody>
          <a:bodyPr/>
          <a:lstStyle/>
          <a:p>
            <a:endParaRPr lang="en-GB" dirty="0"/>
          </a:p>
        </p:txBody>
      </p:sp>
      <p:pic>
        <p:nvPicPr>
          <p:cNvPr id="11" name="Content Placeholder 10"/>
          <p:cNvPicPr>
            <a:picLocks noGrp="1" noChangeAspect="1"/>
          </p:cNvPicPr>
          <p:nvPr>
            <p:ph sz="half" idx="2"/>
          </p:nvPr>
        </p:nvPicPr>
        <p:blipFill>
          <a:blip r:embed="rId4"/>
          <a:stretch>
            <a:fillRect/>
          </a:stretch>
        </p:blipFill>
        <p:spPr>
          <a:xfrm>
            <a:off x="3200401" y="3080073"/>
            <a:ext cx="8991598" cy="3777927"/>
          </a:xfrm>
          <a:prstGeom prst="rect">
            <a:avLst/>
          </a:prstGeom>
        </p:spPr>
      </p:pic>
      <p:sp>
        <p:nvSpPr>
          <p:cNvPr id="9" name="Text Placeholder 8"/>
          <p:cNvSpPr>
            <a:spLocks noGrp="1"/>
          </p:cNvSpPr>
          <p:nvPr>
            <p:ph type="body" sz="quarter" idx="3"/>
          </p:nvPr>
        </p:nvSpPr>
        <p:spPr/>
        <p:txBody>
          <a:bodyPr/>
          <a:lstStyle/>
          <a:p>
            <a:endParaRPr lang="en-GB" dirty="0"/>
          </a:p>
        </p:txBody>
      </p:sp>
      <p:sp>
        <p:nvSpPr>
          <p:cNvPr id="10" name="Content Placeholder 9"/>
          <p:cNvSpPr>
            <a:spLocks noGrp="1"/>
          </p:cNvSpPr>
          <p:nvPr>
            <p:ph sz="quarter" idx="4"/>
          </p:nvPr>
        </p:nvSpPr>
        <p:spPr/>
        <p:txBody>
          <a:bodyPr/>
          <a:lstStyle/>
          <a:p>
            <a:endParaRPr lang="en-GB" dirty="0"/>
          </a:p>
        </p:txBody>
      </p:sp>
    </p:spTree>
    <p:extLst>
      <p:ext uri="{BB962C8B-B14F-4D97-AF65-F5344CB8AC3E}">
        <p14:creationId xmlns:p14="http://schemas.microsoft.com/office/powerpoint/2010/main" val="2608124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3F36F0A-7C5E-1DD7-F0FB-ED5BECD9B638}"/>
              </a:ext>
            </a:extLst>
          </p:cNvPr>
          <p:cNvSpPr>
            <a:spLocks noGrp="1"/>
          </p:cNvSpPr>
          <p:nvPr>
            <p:ph type="title"/>
          </p:nvPr>
        </p:nvSpPr>
        <p:spPr>
          <a:xfrm>
            <a:off x="457200" y="1123837"/>
            <a:ext cx="2743201" cy="4601183"/>
          </a:xfrm>
        </p:spPr>
        <p:txBody>
          <a:bodyPr>
            <a:normAutofit/>
          </a:bodyPr>
          <a:lstStyle/>
          <a:p>
            <a:r>
              <a:rPr lang="en-GB" sz="2000" dirty="0"/>
              <a:t>Tokyo 2020 Legacy:</a:t>
            </a:r>
            <a:br>
              <a:rPr lang="en-GB" sz="2000" dirty="0"/>
            </a:br>
            <a:br>
              <a:rPr lang="en-GB" sz="2000" dirty="0"/>
            </a:br>
            <a:r>
              <a:rPr lang="en-GB" sz="2000" dirty="0"/>
              <a:t>Wang, N., &amp; Jiang, Y. (2021). Legacy of the Tokyo 2020 Summer Olympic Games. </a:t>
            </a:r>
            <a:r>
              <a:rPr lang="en-GB" sz="2000" i="1" dirty="0"/>
              <a:t>Innovation (Cambridge (Mass.))</a:t>
            </a:r>
            <a:r>
              <a:rPr lang="en-GB" sz="2000" dirty="0"/>
              <a:t>, </a:t>
            </a:r>
            <a:r>
              <a:rPr lang="en-GB" sz="2000" i="1" dirty="0"/>
              <a:t>2</a:t>
            </a:r>
            <a:r>
              <a:rPr lang="en-GB" sz="2000" dirty="0"/>
              <a:t>(4), 100178. https://</a:t>
            </a:r>
            <a:r>
              <a:rPr lang="en-GB" sz="2000" dirty="0" err="1"/>
              <a:t>doi.org</a:t>
            </a:r>
            <a:r>
              <a:rPr lang="en-GB" sz="2000" dirty="0"/>
              <a:t>/10.1016/j.xinn.2021.100178</a:t>
            </a:r>
            <a:endParaRPr lang="en-US" sz="2000" dirty="0"/>
          </a:p>
        </p:txBody>
      </p:sp>
      <p:sp>
        <p:nvSpPr>
          <p:cNvPr id="10" name="Content Placeholder 9">
            <a:extLst>
              <a:ext uri="{FF2B5EF4-FFF2-40B4-BE49-F238E27FC236}">
                <a16:creationId xmlns:a16="http://schemas.microsoft.com/office/drawing/2014/main" id="{9A8ED434-EC5A-3945-75CA-43FA45BFE9C5}"/>
              </a:ext>
            </a:extLst>
          </p:cNvPr>
          <p:cNvSpPr>
            <a:spLocks noGrp="1"/>
          </p:cNvSpPr>
          <p:nvPr>
            <p:ph idx="1"/>
          </p:nvPr>
        </p:nvSpPr>
        <p:spPr>
          <a:xfrm>
            <a:off x="3846408" y="864108"/>
            <a:ext cx="7315200" cy="5120640"/>
          </a:xfrm>
        </p:spPr>
        <p:txBody>
          <a:bodyPr>
            <a:normAutofit/>
          </a:bodyPr>
          <a:lstStyle/>
          <a:p>
            <a:endParaRPr lang="en-US" dirty="0"/>
          </a:p>
        </p:txBody>
      </p:sp>
      <p:pic>
        <p:nvPicPr>
          <p:cNvPr id="1026" name="Picture 2" descr="Figure 1">
            <a:extLst>
              <a:ext uri="{FF2B5EF4-FFF2-40B4-BE49-F238E27FC236}">
                <a16:creationId xmlns:a16="http://schemas.microsoft.com/office/drawing/2014/main" id="{33B5D6B6-ED9D-8460-ECCE-149C36324A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0584" y="744728"/>
            <a:ext cx="6766847" cy="535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6467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394AF-88C7-76D8-F216-95192B87AB11}"/>
            </a:ext>
          </a:extLst>
        </p:cNvPr>
        <p:cNvGrpSpPr/>
        <p:nvPr/>
      </p:nvGrpSpPr>
      <p:grpSpPr>
        <a:xfrm>
          <a:off x="0" y="0"/>
          <a:ext cx="0" cy="0"/>
          <a:chOff x="0" y="0"/>
          <a:chExt cx="0" cy="0"/>
        </a:xfrm>
      </p:grpSpPr>
      <p:sp>
        <p:nvSpPr>
          <p:cNvPr id="9" name="Title 8">
            <a:extLst>
              <a:ext uri="{FF2B5EF4-FFF2-40B4-BE49-F238E27FC236}">
                <a16:creationId xmlns:a16="http://schemas.microsoft.com/office/drawing/2014/main" id="{1A8FCC51-36D8-1368-FB98-A7C7475D2EF0}"/>
              </a:ext>
            </a:extLst>
          </p:cNvPr>
          <p:cNvSpPr>
            <a:spLocks noGrp="1"/>
          </p:cNvSpPr>
          <p:nvPr>
            <p:ph type="title"/>
          </p:nvPr>
        </p:nvSpPr>
        <p:spPr>
          <a:xfrm>
            <a:off x="1103625" y="1123837"/>
            <a:ext cx="2096776" cy="4601183"/>
          </a:xfrm>
        </p:spPr>
        <p:txBody>
          <a:bodyPr/>
          <a:lstStyle/>
          <a:p>
            <a:r>
              <a:rPr lang="en-GB" dirty="0"/>
              <a:t>Tokyo 2020 Legacy</a:t>
            </a:r>
            <a:endParaRPr lang="en-US" dirty="0"/>
          </a:p>
        </p:txBody>
      </p:sp>
      <p:sp>
        <p:nvSpPr>
          <p:cNvPr id="10" name="Content Placeholder 9">
            <a:extLst>
              <a:ext uri="{FF2B5EF4-FFF2-40B4-BE49-F238E27FC236}">
                <a16:creationId xmlns:a16="http://schemas.microsoft.com/office/drawing/2014/main" id="{3A81C79B-B6F6-EA75-AB11-21A913191EBA}"/>
              </a:ext>
            </a:extLst>
          </p:cNvPr>
          <p:cNvSpPr>
            <a:spLocks noGrp="1"/>
          </p:cNvSpPr>
          <p:nvPr>
            <p:ph idx="1"/>
          </p:nvPr>
        </p:nvSpPr>
        <p:spPr>
          <a:xfrm>
            <a:off x="3846408" y="864108"/>
            <a:ext cx="7315200" cy="5468112"/>
          </a:xfrm>
        </p:spPr>
        <p:txBody>
          <a:bodyPr>
            <a:normAutofit fontScale="77500" lnSpcReduction="20000"/>
          </a:bodyPr>
          <a:lstStyle/>
          <a:p>
            <a:r>
              <a:rPr lang="en-GB" dirty="0"/>
              <a:t>Tokyo 2020 Legacy</a:t>
            </a:r>
          </a:p>
          <a:p>
            <a:endParaRPr lang="en-GB" dirty="0"/>
          </a:p>
          <a:p>
            <a:r>
              <a:rPr lang="en-GB" dirty="0"/>
              <a:t>Key points:</a:t>
            </a:r>
          </a:p>
          <a:p>
            <a:r>
              <a:rPr lang="en-GB" dirty="0"/>
              <a:t>Pandemic management and adaptability</a:t>
            </a:r>
          </a:p>
          <a:p>
            <a:r>
              <a:rPr lang="en-GB" dirty="0"/>
              <a:t>Technological and environmental innovations (e.g. hydrogen energy, robotics)</a:t>
            </a:r>
          </a:p>
          <a:p>
            <a:r>
              <a:rPr lang="en-GB" dirty="0"/>
              <a:t>Digital broadcasting advancements due to empty stadiums</a:t>
            </a:r>
          </a:p>
          <a:p>
            <a:endParaRPr lang="en-GB" dirty="0"/>
          </a:p>
          <a:p>
            <a:r>
              <a:rPr lang="en-GB" dirty="0"/>
              <a:t>Resources:</a:t>
            </a:r>
          </a:p>
          <a:p>
            <a:r>
              <a:rPr lang="en-GB" dirty="0"/>
              <a:t>Legacy of the Tokyo 2020 Summer Olympic Games </a:t>
            </a:r>
          </a:p>
          <a:p>
            <a:r>
              <a:rPr lang="en-GB" dirty="0"/>
              <a:t>Tokyo 2020 Legacy Report  </a:t>
            </a:r>
            <a:r>
              <a:rPr lang="en-GB" dirty="0">
                <a:hlinkClick r:id="rId2"/>
              </a:rPr>
              <a:t>https://www.2020games.metro.tokyo.lg.jp/docs/Tokyo2020LegacyReport_EN.pdf</a:t>
            </a:r>
            <a:endParaRPr lang="en-GB" dirty="0"/>
          </a:p>
          <a:p>
            <a:endParaRPr lang="en-GB" dirty="0"/>
          </a:p>
          <a:p>
            <a:r>
              <a:rPr lang="en-GB" dirty="0"/>
              <a:t>Points to consider:</a:t>
            </a:r>
          </a:p>
          <a:p>
            <a:r>
              <a:rPr lang="en-GB" dirty="0"/>
              <a:t>1. In what ways did Tokyo 2020 redefine large-scale event management during global crises?</a:t>
            </a:r>
          </a:p>
          <a:p>
            <a:r>
              <a:rPr lang="en-GB" dirty="0"/>
              <a:t>2. How might Tokyo’s technological innovations shape future Olympics or global events?</a:t>
            </a:r>
          </a:p>
          <a:p>
            <a:r>
              <a:rPr lang="en-GB" dirty="0"/>
              <a:t>3. Did Tokyo’s lack of physical spectators weaken or strengthen its legacy impact?</a:t>
            </a:r>
          </a:p>
          <a:p>
            <a:endParaRPr lang="en-US" dirty="0"/>
          </a:p>
        </p:txBody>
      </p:sp>
    </p:spTree>
    <p:extLst>
      <p:ext uri="{BB962C8B-B14F-4D97-AF65-F5344CB8AC3E}">
        <p14:creationId xmlns:p14="http://schemas.microsoft.com/office/powerpoint/2010/main" val="37939385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3F2F7-D0B0-1BF5-25F9-88A0FA139670}"/>
              </a:ext>
            </a:extLst>
          </p:cNvPr>
          <p:cNvSpPr>
            <a:spLocks noGrp="1"/>
          </p:cNvSpPr>
          <p:nvPr>
            <p:ph type="title"/>
          </p:nvPr>
        </p:nvSpPr>
        <p:spPr/>
        <p:txBody>
          <a:bodyPr/>
          <a:lstStyle/>
          <a:p>
            <a:r>
              <a:rPr lang="en-GB" dirty="0"/>
              <a:t>1. In what ways did Tokyo 2020 redefine large-scale event management during global crises?</a:t>
            </a:r>
            <a:br>
              <a:rPr lang="en-GB" dirty="0"/>
            </a:br>
            <a:endParaRPr lang="en-US" dirty="0"/>
          </a:p>
        </p:txBody>
      </p:sp>
      <p:sp>
        <p:nvSpPr>
          <p:cNvPr id="3" name="Content Placeholder 2">
            <a:extLst>
              <a:ext uri="{FF2B5EF4-FFF2-40B4-BE49-F238E27FC236}">
                <a16:creationId xmlns:a16="http://schemas.microsoft.com/office/drawing/2014/main" id="{957C96BB-2E1B-FEEC-FA8C-F353D7114199}"/>
              </a:ext>
            </a:extLst>
          </p:cNvPr>
          <p:cNvSpPr>
            <a:spLocks noGrp="1"/>
          </p:cNvSpPr>
          <p:nvPr>
            <p:ph idx="1"/>
          </p:nvPr>
        </p:nvSpPr>
        <p:spPr/>
        <p:txBody>
          <a:bodyPr>
            <a:normAutofit lnSpcReduction="10000"/>
          </a:bodyPr>
          <a:lstStyle/>
          <a:p>
            <a:r>
              <a:rPr lang="en-GB" dirty="0"/>
              <a:t>Tokyo 2020 became a global benchmark for organizing mega-events amid a public health crisis. </a:t>
            </a:r>
          </a:p>
          <a:p>
            <a:r>
              <a:rPr lang="en-GB" dirty="0"/>
              <a:t>The Games introduced rigorous infection control protocols including a “bubble” system, daily testing regimes, and restricted mobility for athletes and staff, which effectively limited COVID-19 transmission despite the global Delta variant surge. </a:t>
            </a:r>
          </a:p>
          <a:p>
            <a:r>
              <a:rPr lang="en-GB" dirty="0"/>
              <a:t>Organizers combined epidemiological models with logistical planning, creating risk assessment frameworks that have since guided subsequent events such as Beijing 2022 and large-scale summits.</a:t>
            </a:r>
          </a:p>
          <a:p>
            <a:endParaRPr lang="en-US" dirty="0"/>
          </a:p>
          <a:p>
            <a:r>
              <a:rPr lang="en-GB" dirty="0"/>
              <a:t>Yao, Y., Wang, P., &amp; Zhang, H. (2023). The Impact of Preventive Strategies Adopted during Large Events on the COVID-19 Pandemic: A Case Study of the Tokyo Olympics to Provide Guidance for Future Large Events. </a:t>
            </a:r>
            <a:r>
              <a:rPr lang="en-GB" i="1" dirty="0"/>
              <a:t>International journal of environmental research and public health</a:t>
            </a:r>
            <a:r>
              <a:rPr lang="en-GB" dirty="0"/>
              <a:t>, </a:t>
            </a:r>
            <a:r>
              <a:rPr lang="en-GB" i="1" dirty="0"/>
              <a:t>20</a:t>
            </a:r>
            <a:r>
              <a:rPr lang="en-GB" dirty="0"/>
              <a:t>(3), 2408. </a:t>
            </a:r>
            <a:r>
              <a:rPr lang="en-GB" dirty="0">
                <a:hlinkClick r:id="rId2"/>
              </a:rPr>
              <a:t>https://doi.org/10.3390/ijerph20032408</a:t>
            </a:r>
            <a:endParaRPr lang="en-GB" dirty="0"/>
          </a:p>
          <a:p>
            <a:endParaRPr lang="en-US" dirty="0"/>
          </a:p>
        </p:txBody>
      </p:sp>
    </p:spTree>
    <p:extLst>
      <p:ext uri="{BB962C8B-B14F-4D97-AF65-F5344CB8AC3E}">
        <p14:creationId xmlns:p14="http://schemas.microsoft.com/office/powerpoint/2010/main" val="41073282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48B5E-C090-A201-72C2-8679D63CC4C1}"/>
              </a:ext>
            </a:extLst>
          </p:cNvPr>
          <p:cNvSpPr>
            <a:spLocks noGrp="1"/>
          </p:cNvSpPr>
          <p:nvPr>
            <p:ph type="title"/>
          </p:nvPr>
        </p:nvSpPr>
        <p:spPr/>
        <p:txBody>
          <a:bodyPr/>
          <a:lstStyle/>
          <a:p>
            <a:r>
              <a:rPr lang="en-GB" dirty="0"/>
              <a:t>2. How might Tokyo’s technological innovations shape future Olympics or global events?</a:t>
            </a:r>
            <a:br>
              <a:rPr lang="en-GB" dirty="0"/>
            </a:br>
            <a:endParaRPr lang="en-US" dirty="0"/>
          </a:p>
        </p:txBody>
      </p:sp>
      <p:sp>
        <p:nvSpPr>
          <p:cNvPr id="3" name="Content Placeholder 2">
            <a:extLst>
              <a:ext uri="{FF2B5EF4-FFF2-40B4-BE49-F238E27FC236}">
                <a16:creationId xmlns:a16="http://schemas.microsoft.com/office/drawing/2014/main" id="{379483EE-98AE-0DAA-FD33-AC43C889F6D7}"/>
              </a:ext>
            </a:extLst>
          </p:cNvPr>
          <p:cNvSpPr>
            <a:spLocks noGrp="1"/>
          </p:cNvSpPr>
          <p:nvPr>
            <p:ph idx="1"/>
          </p:nvPr>
        </p:nvSpPr>
        <p:spPr/>
        <p:txBody>
          <a:bodyPr>
            <a:normAutofit fontScale="92500" lnSpcReduction="10000"/>
          </a:bodyPr>
          <a:lstStyle/>
          <a:p>
            <a:r>
              <a:rPr lang="en-GB" dirty="0"/>
              <a:t>Tokyo 2020 was branded as the most technologically advanced Games in Olympic history. </a:t>
            </a:r>
          </a:p>
          <a:p>
            <a:r>
              <a:rPr lang="en-GB" dirty="0"/>
              <a:t>Key innovations included 5G broadcasting, AI-driven robotics, and sustainable hydrogen energy systems. </a:t>
            </a:r>
          </a:p>
          <a:p>
            <a:r>
              <a:rPr lang="en-GB" dirty="0"/>
              <a:t>Robots developed by Toyota such as Field Support Robots (FSRs) and Human Support Robots (HSRs) demonstrated how automation could reduce staff workload and human contact during pandemics while improving operational efficiency.​</a:t>
            </a:r>
            <a:br>
              <a:rPr lang="en-GB" dirty="0"/>
            </a:br>
            <a:endParaRPr lang="en-GB" dirty="0"/>
          </a:p>
          <a:p>
            <a:r>
              <a:rPr lang="en-GB" dirty="0"/>
              <a:t>The Games also introduced virtual fan engagement technologies, such as “Fan Walls” and “Virtual Cheers,” to replace in-person spectatorship, logging over 250 million digital interactions globally. </a:t>
            </a:r>
          </a:p>
          <a:p>
            <a:r>
              <a:rPr lang="en-GB" dirty="0"/>
              <a:t>These achievements positioned Tokyo as a model for hybrid event formats that blend physical and digital experiences an approach expected to influence Los Angeles 2028 where AI, VR, and sustainability integration will be central to planning.</a:t>
            </a:r>
          </a:p>
          <a:p>
            <a:r>
              <a:rPr lang="en-GB" dirty="0">
                <a:hlinkClick r:id="rId2"/>
              </a:rPr>
              <a:t>https://www.japan.go.jp/kizuna/2021/10/tech_innovations_at_tokyo_2020.html</a:t>
            </a:r>
            <a:endParaRPr lang="en-GB" dirty="0"/>
          </a:p>
          <a:p>
            <a:endParaRPr lang="en-GB" dirty="0"/>
          </a:p>
          <a:p>
            <a:endParaRPr lang="en-US" dirty="0"/>
          </a:p>
        </p:txBody>
      </p:sp>
    </p:spTree>
    <p:extLst>
      <p:ext uri="{BB962C8B-B14F-4D97-AF65-F5344CB8AC3E}">
        <p14:creationId xmlns:p14="http://schemas.microsoft.com/office/powerpoint/2010/main" val="12563336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6D6E7-0CF8-1954-D910-7EEFAE66DBDD}"/>
              </a:ext>
            </a:extLst>
          </p:cNvPr>
          <p:cNvSpPr>
            <a:spLocks noGrp="1"/>
          </p:cNvSpPr>
          <p:nvPr>
            <p:ph type="title"/>
          </p:nvPr>
        </p:nvSpPr>
        <p:spPr/>
        <p:txBody>
          <a:bodyPr/>
          <a:lstStyle/>
          <a:p>
            <a:r>
              <a:rPr lang="en-GB" dirty="0"/>
              <a:t>3. Did Tokyo’s lack of physical spectators weaken or strengthen its legacy impact?</a:t>
            </a:r>
            <a:br>
              <a:rPr lang="en-GB" dirty="0"/>
            </a:br>
            <a:endParaRPr lang="en-US" dirty="0"/>
          </a:p>
        </p:txBody>
      </p:sp>
      <p:sp>
        <p:nvSpPr>
          <p:cNvPr id="3" name="Content Placeholder 2">
            <a:extLst>
              <a:ext uri="{FF2B5EF4-FFF2-40B4-BE49-F238E27FC236}">
                <a16:creationId xmlns:a16="http://schemas.microsoft.com/office/drawing/2014/main" id="{F41B4A12-304B-9C74-582E-04B66C699005}"/>
              </a:ext>
            </a:extLst>
          </p:cNvPr>
          <p:cNvSpPr>
            <a:spLocks noGrp="1"/>
          </p:cNvSpPr>
          <p:nvPr>
            <p:ph idx="1"/>
          </p:nvPr>
        </p:nvSpPr>
        <p:spPr/>
        <p:txBody>
          <a:bodyPr>
            <a:normAutofit fontScale="92500" lnSpcReduction="20000"/>
          </a:bodyPr>
          <a:lstStyle/>
          <a:p>
            <a:r>
              <a:rPr lang="en-GB" dirty="0"/>
              <a:t>Despite initial fears, the absence of spectators did not diminish the symbolic or technological legacy of Tokyo 2020. </a:t>
            </a:r>
          </a:p>
          <a:p>
            <a:r>
              <a:rPr lang="en-GB" dirty="0"/>
              <a:t>While athletes like Simone Biles and Adam Peaty noted emotional challenges due to empty stands , the Games achieved record-breaking digital engagement, marking a cultural shift in how Olympic audiences connect remotely.​</a:t>
            </a:r>
            <a:br>
              <a:rPr lang="en-GB" dirty="0"/>
            </a:br>
            <a:endParaRPr lang="en-GB" dirty="0"/>
          </a:p>
          <a:p>
            <a:r>
              <a:rPr lang="en-GB" dirty="0"/>
              <a:t>From a legacy standpoint, this transformation broadened accessibility, allowing millions worldwide to participate virtually thus strengthening the </a:t>
            </a:r>
            <a:r>
              <a:rPr lang="en-GB" i="1" dirty="0"/>
              <a:t>intangible legacy</a:t>
            </a:r>
            <a:r>
              <a:rPr lang="en-GB" dirty="0"/>
              <a:t> of inclusivity and global unity amid isolation. </a:t>
            </a:r>
          </a:p>
          <a:p>
            <a:r>
              <a:rPr lang="en-GB" dirty="0"/>
              <a:t>However, Japan’s tourism and local economic gains were limited, leading some researchers to describe the outcome as a “digital rather than economic legacy”. </a:t>
            </a:r>
          </a:p>
          <a:p>
            <a:r>
              <a:rPr lang="en-GB" dirty="0"/>
              <a:t>Overall, Tokyo’s spectator-free model redefined participation in global events and demonstrated resilience through innovation rather than attendance.</a:t>
            </a:r>
          </a:p>
          <a:p>
            <a:r>
              <a:rPr lang="en-GB" dirty="0">
                <a:hlinkClick r:id="rId2"/>
              </a:rPr>
              <a:t>https://www.mmu.ac.uk/news-and-events/news/story/how-has-absence-crowds-affected-athletes-tokyo-2020-0</a:t>
            </a:r>
            <a:endParaRPr lang="en-GB" dirty="0"/>
          </a:p>
          <a:p>
            <a:endParaRPr lang="en-GB" dirty="0"/>
          </a:p>
          <a:p>
            <a:endParaRPr lang="en-US" dirty="0"/>
          </a:p>
        </p:txBody>
      </p:sp>
    </p:spTree>
    <p:extLst>
      <p:ext uri="{BB962C8B-B14F-4D97-AF65-F5344CB8AC3E}">
        <p14:creationId xmlns:p14="http://schemas.microsoft.com/office/powerpoint/2010/main" val="35789413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Olympic games…</a:t>
            </a:r>
          </a:p>
        </p:txBody>
      </p:sp>
      <p:sp>
        <p:nvSpPr>
          <p:cNvPr id="3" name="Content Placeholder 2"/>
          <p:cNvSpPr>
            <a:spLocks noGrp="1"/>
          </p:cNvSpPr>
          <p:nvPr>
            <p:ph idx="1"/>
          </p:nvPr>
        </p:nvSpPr>
        <p:spPr/>
        <p:txBody>
          <a:bodyPr/>
          <a:lstStyle/>
          <a:p>
            <a:r>
              <a:rPr lang="en-GB" dirty="0"/>
              <a:t>If you have not already done so, pick an Olympic games of your choice and examine the legacy of this…</a:t>
            </a:r>
          </a:p>
          <a:p>
            <a:endParaRPr lang="en-GB" dirty="0"/>
          </a:p>
        </p:txBody>
      </p:sp>
    </p:spTree>
    <p:extLst>
      <p:ext uri="{BB962C8B-B14F-4D97-AF65-F5344CB8AC3E}">
        <p14:creationId xmlns:p14="http://schemas.microsoft.com/office/powerpoint/2010/main" val="40011642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F410B-5570-1ACA-CE01-07A83A64B650}"/>
              </a:ext>
            </a:extLst>
          </p:cNvPr>
          <p:cNvSpPr>
            <a:spLocks noGrp="1"/>
          </p:cNvSpPr>
          <p:nvPr>
            <p:ph type="title"/>
          </p:nvPr>
        </p:nvSpPr>
        <p:spPr/>
        <p:txBody>
          <a:bodyPr/>
          <a:lstStyle/>
          <a:p>
            <a:r>
              <a:rPr lang="en-US" dirty="0"/>
              <a:t>Finally…</a:t>
            </a:r>
            <a:br>
              <a:rPr lang="en-US" dirty="0"/>
            </a:br>
            <a:r>
              <a:rPr lang="en-US" dirty="0"/>
              <a:t>Moving forward to 2028</a:t>
            </a:r>
          </a:p>
        </p:txBody>
      </p:sp>
      <p:sp>
        <p:nvSpPr>
          <p:cNvPr id="3" name="Content Placeholder 2">
            <a:extLst>
              <a:ext uri="{FF2B5EF4-FFF2-40B4-BE49-F238E27FC236}">
                <a16:creationId xmlns:a16="http://schemas.microsoft.com/office/drawing/2014/main" id="{2BEA830A-D3EE-3B92-00BB-4D00445EAE36}"/>
              </a:ext>
            </a:extLst>
          </p:cNvPr>
          <p:cNvSpPr>
            <a:spLocks noGrp="1"/>
          </p:cNvSpPr>
          <p:nvPr>
            <p:ph idx="1"/>
          </p:nvPr>
        </p:nvSpPr>
        <p:spPr/>
        <p:txBody>
          <a:bodyPr/>
          <a:lstStyle/>
          <a:p>
            <a:r>
              <a:rPr lang="en-GB" dirty="0"/>
              <a:t>“If you were advising Los Angeles 2028, what lessons would you take from Tokyo and Paris?”</a:t>
            </a:r>
          </a:p>
          <a:p>
            <a:endParaRPr lang="en-GB" dirty="0"/>
          </a:p>
          <a:p>
            <a:r>
              <a:rPr lang="en-GB" b="1" dirty="0"/>
              <a:t>Think about:</a:t>
            </a:r>
          </a:p>
          <a:p>
            <a:r>
              <a:rPr lang="en-GB" dirty="0"/>
              <a:t>Resilience to challenges…</a:t>
            </a:r>
          </a:p>
          <a:p>
            <a:r>
              <a:rPr lang="en-GB" dirty="0"/>
              <a:t>Use of technology </a:t>
            </a:r>
          </a:p>
          <a:p>
            <a:r>
              <a:rPr lang="en-GB" dirty="0"/>
              <a:t>Community impact</a:t>
            </a:r>
          </a:p>
          <a:p>
            <a:endParaRPr lang="en-GB" dirty="0"/>
          </a:p>
          <a:p>
            <a:r>
              <a:rPr lang="en-GB" dirty="0"/>
              <a:t>Are there any issues you can foresee with the location for this Olympic games?</a:t>
            </a:r>
            <a:endParaRPr lang="en-US" dirty="0"/>
          </a:p>
        </p:txBody>
      </p:sp>
    </p:spTree>
    <p:extLst>
      <p:ext uri="{BB962C8B-B14F-4D97-AF65-F5344CB8AC3E}">
        <p14:creationId xmlns:p14="http://schemas.microsoft.com/office/powerpoint/2010/main" val="8792921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p:txBody>
          <a:bodyPr/>
          <a:lstStyle/>
          <a:p>
            <a:r>
              <a:rPr lang="en-GB" dirty="0"/>
              <a:t>Scheu et al. (2021) The Legacy of the Olympic Games: A Review</a:t>
            </a:r>
          </a:p>
          <a:p>
            <a:r>
              <a:rPr lang="en-GB" dirty="0"/>
              <a:t>On Moodle (plus other articles)</a:t>
            </a:r>
          </a:p>
        </p:txBody>
      </p:sp>
    </p:spTree>
    <p:extLst>
      <p:ext uri="{BB962C8B-B14F-4D97-AF65-F5344CB8AC3E}">
        <p14:creationId xmlns:p14="http://schemas.microsoft.com/office/powerpoint/2010/main" val="1258604406"/>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TM03457475[[fn=Frame]]</Template>
  <TotalTime>244</TotalTime>
  <Words>2489</Words>
  <Application>Microsoft Macintosh PowerPoint</Application>
  <PresentationFormat>Widescreen</PresentationFormat>
  <Paragraphs>162</Paragraphs>
  <Slides>32</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Corbel</vt:lpstr>
      <vt:lpstr>Wingdings 2</vt:lpstr>
      <vt:lpstr>Frame</vt:lpstr>
      <vt:lpstr>The Olympic Games –  Legacy?</vt:lpstr>
      <vt:lpstr>Legacy planning – IOC (2017)</vt:lpstr>
      <vt:lpstr>PowerPoint Presentation</vt:lpstr>
      <vt:lpstr>Inspiration for future athletes…(Veal et al., 2012)</vt:lpstr>
      <vt:lpstr>Physical Activity in the General Population – Impact of Olympics? </vt:lpstr>
      <vt:lpstr>Levels of physical activity in general population – post Sydney 2000 Olympics</vt:lpstr>
      <vt:lpstr>Further evidence…</vt:lpstr>
      <vt:lpstr>30 mins in total. 1-9 mins               https://www.youtube.com/watch?v=d4b1Ny2pKYA </vt:lpstr>
      <vt:lpstr>The London Olympics - 2012</vt:lpstr>
      <vt:lpstr>In what is now the Queen Elizabeth Olympic Park, two million tonnes of soil were cleaned of the pollution left behind by 200 years of coal barges, railway works and electric pylons dominating the industrial landscape.   Before the Olympics, “it was a place where nobody would want to go at night,” said Peter Tudor, head of venues at the London Legacy Development Corporation. “Now: six million visits a year and beautiful green parkland that was a lifesaver during the pandemic.”</vt:lpstr>
      <vt:lpstr>London 2012 – Legacy stories</vt:lpstr>
      <vt:lpstr>Volunteering behaviour post games</vt:lpstr>
      <vt:lpstr>Wang, Y. (2022) - Leveraging the Olympic volunteer legacy: From perceived benefits to sustained volunteer behavior. Social Behavior and Personality: An international journal, 50(8)</vt:lpstr>
      <vt:lpstr>London 2012</vt:lpstr>
      <vt:lpstr>London 2012</vt:lpstr>
      <vt:lpstr>‘We didn't have much media attention on our relocation. I don't know why. My feeling is that people were so wrapped up in the Olympics that they felt hostile towards the people who were in the way’. </vt:lpstr>
      <vt:lpstr>Five years after London Olympics, Games' legacy is off-track for locals Reuters article (2017) </vt:lpstr>
      <vt:lpstr>London 2012</vt:lpstr>
      <vt:lpstr>Task: What were the issues surrounding the run up to / during the Rio 2016 Olympic Games?</vt:lpstr>
      <vt:lpstr>Rio de Janeiro - 2016 </vt:lpstr>
      <vt:lpstr>Olympic venues post event…</vt:lpstr>
      <vt:lpstr>Aquatic centre – Rio Unused and dilapidated  Year after the games.  </vt:lpstr>
      <vt:lpstr>Athens – 2004 Sites 10 years on…</vt:lpstr>
      <vt:lpstr>One venue that has done well post-Games is the Panathenaic stadium in Athens.   The old Olympic Stadium of Athens, a marble reconstruction of the city’s ancient stadium built for the first modern Olympics held in Athens, is open to ticket-paying visitors who can also visit a small Olympic museum on the site.  Morning ‘jogging’ 7:30-8:30  Entry – 10Euro</vt:lpstr>
      <vt:lpstr>Tokyo 2020 Legacy:  Wang, N., &amp; Jiang, Y. (2021). Legacy of the Tokyo 2020 Summer Olympic Games. Innovation (Cambridge (Mass.)), 2(4), 100178. https://doi.org/10.1016/j.xinn.2021.100178</vt:lpstr>
      <vt:lpstr>Tokyo 2020 Legacy</vt:lpstr>
      <vt:lpstr>1. In what ways did Tokyo 2020 redefine large-scale event management during global crises? </vt:lpstr>
      <vt:lpstr>2. How might Tokyo’s technological innovations shape future Olympics or global events? </vt:lpstr>
      <vt:lpstr>3. Did Tokyo’s lack of physical spectators weaken or strengthen its legacy impact? </vt:lpstr>
      <vt:lpstr>Other Olympic games…</vt:lpstr>
      <vt:lpstr>Finally… Moving forward to 2028</vt:lpstr>
      <vt:lpstr>Reading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Olympic games – a legacy?</dc:title>
  <dc:creator>Administrator</dc:creator>
  <cp:lastModifiedBy>Alison Connaughton</cp:lastModifiedBy>
  <cp:revision>24</cp:revision>
  <dcterms:created xsi:type="dcterms:W3CDTF">2022-11-16T14:35:16Z</dcterms:created>
  <dcterms:modified xsi:type="dcterms:W3CDTF">2026-09-08T15:07:46Z</dcterms:modified>
</cp:coreProperties>
</file>