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1"/>
  </p:sldMasterIdLst>
  <p:notesMasterIdLst>
    <p:notesMasterId r:id="rId19"/>
  </p:notesMasterIdLst>
  <p:sldIdLst>
    <p:sldId id="256" r:id="rId2"/>
    <p:sldId id="257" r:id="rId3"/>
    <p:sldId id="258" r:id="rId4"/>
    <p:sldId id="269" r:id="rId5"/>
    <p:sldId id="270" r:id="rId6"/>
    <p:sldId id="271" r:id="rId7"/>
    <p:sldId id="272" r:id="rId8"/>
    <p:sldId id="259" r:id="rId9"/>
    <p:sldId id="260" r:id="rId10"/>
    <p:sldId id="261" r:id="rId11"/>
    <p:sldId id="262" r:id="rId12"/>
    <p:sldId id="263" r:id="rId13"/>
    <p:sldId id="264" r:id="rId14"/>
    <p:sldId id="265" r:id="rId15"/>
    <p:sldId id="268" r:id="rId16"/>
    <p:sldId id="266" r:id="rId17"/>
    <p:sldId id="267" r:id="rId18"/>
  </p:sldIdLst>
  <p:sldSz cx="9144000" cy="5143500" type="screen16x9"/>
  <p:notesSz cx="5143500" cy="9144000"/>
  <p:defaultTextStyle>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611"/>
    <p:restoredTop sz="94610"/>
  </p:normalViewPr>
  <p:slideViewPr>
    <p:cSldViewPr snapToGrid="0" snapToObjects="1">
      <p:cViewPr>
        <p:scale>
          <a:sx n="120" d="100"/>
          <a:sy n="120" d="100"/>
        </p:scale>
        <p:origin x="1944" y="1000"/>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viewProps" Target="view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notesMaster" Target="notesMasters/notesMaster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4281549563"/>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1</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2</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3</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8</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9</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10</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11</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12</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13</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14</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16</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17</a:t>
            </a:fld>
            <a:endParaRPr lang="en-US"/>
          </a:p>
        </p:txBody>
      </p:sp>
    </p:spTree>
    <p:extLst>
      <p:ext uri="{BB962C8B-B14F-4D97-AF65-F5344CB8AC3E}">
        <p14:creationId xmlns:p14="http://schemas.microsoft.com/office/powerpoint/2010/main" val="102408699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name="DEFAULT">
    <p:bg>
      <p:bgRef idx="1001">
        <a:schemeClr val="bg1"/>
      </p:bgRef>
    </p:bg>
    <p:spTree>
      <p:nvGrpSpPr>
        <p:cNvPr id="1" name=""/>
        <p:cNvGrpSpPr/>
        <p:nvPr/>
      </p:nvGrpSpPr>
      <p:grpSpPr>
        <a:xfrm>
          <a:off x="0" y="0"/>
          <a:ext cx="0" cy="0"/>
          <a:chOff x="0" y="0"/>
          <a:chExt cx="0" cy="0"/>
        </a:xfrm>
      </p:grpSpPr>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a:p>
        </p:txBody>
      </p:sp>
      <p:sp>
        <p:nvSpPr>
          <p:cNvPr id="3" name="Content Placeholder 2"/>
          <p:cNvSpPr>
            <a:spLocks noGrp="1"/>
          </p:cNvSpPr>
          <p:nvPr>
            <p:ph idx="1"/>
          </p:nvPr>
        </p:nvSpPr>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p:cNvSpPr>
            <a:spLocks noGrp="1"/>
          </p:cNvSpPr>
          <p:nvPr>
            <p:ph type="dt" sz="half" idx="10"/>
          </p:nvPr>
        </p:nvSpPr>
        <p:spPr/>
        <p:txBody>
          <a:bodyPr/>
          <a:lstStyle/>
          <a:p>
            <a:fld id="{A930BAEA-F056-BD45-8C8A-40E3B6A87E92}" type="datetimeFigureOut">
              <a:rPr lang="en-US" smtClean="0"/>
              <a:t>2/2/26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26E758A-0869-2044-88A1-4D1728F10A4C}" type="slidenum">
              <a:rPr lang="en-US" smtClean="0"/>
              <a:t>‹#›</a:t>
            </a:fld>
            <a:endParaRPr lang="en-US"/>
          </a:p>
        </p:txBody>
      </p:sp>
    </p:spTree>
    <p:extLst>
      <p:ext uri="{BB962C8B-B14F-4D97-AF65-F5344CB8AC3E}">
        <p14:creationId xmlns:p14="http://schemas.microsoft.com/office/powerpoint/2010/main" val="2640381501"/>
      </p:ext>
    </p:extLst>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147483649" r:id="rId1"/>
    <p:sldLayoutId id="2147483650" r:id="rId2"/>
  </p:sldLayoutIdLst>
  <p:hf sldNum="0" hdr="0" ftr="0" dt="0"/>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hyperlink" Target="https://www.youtube.com/watch?v=Stk2CVh3yvs" TargetMode="Externa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12.xml"/><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showMasterSp="0">
  <p:cSld name="Slide 1">
    <p:spTree>
      <p:nvGrpSpPr>
        <p:cNvPr id="1" name=""/>
        <p:cNvGrpSpPr/>
        <p:nvPr/>
      </p:nvGrpSpPr>
      <p:grpSpPr>
        <a:xfrm>
          <a:off x="0" y="0"/>
          <a:ext cx="0" cy="0"/>
          <a:chOff x="0" y="0"/>
          <a:chExt cx="0" cy="0"/>
        </a:xfrm>
      </p:grpSpPr>
      <p:sp>
        <p:nvSpPr>
          <p:cNvPr id="2" name="Text 0"/>
          <p:cNvSpPr/>
          <p:nvPr/>
        </p:nvSpPr>
        <p:spPr>
          <a:xfrm>
            <a:off x="457200" y="1103729"/>
            <a:ext cx="8229600" cy="731520"/>
          </a:xfrm>
          <a:prstGeom prst="rect">
            <a:avLst/>
          </a:prstGeom>
          <a:noFill/>
          <a:ln/>
        </p:spPr>
        <p:txBody>
          <a:bodyPr wrap="square" lIns="0" tIns="0" rIns="0" bIns="0" rtlCol="0" anchor="ctr"/>
          <a:lstStyle/>
          <a:p>
            <a:pPr marL="0" indent="0" algn="ctr">
              <a:buNone/>
            </a:pPr>
            <a:r>
              <a:rPr lang="en-US" sz="2800" b="1" dirty="0">
                <a:latin typeface="Georgia" pitchFamily="34" charset="0"/>
                <a:ea typeface="Georgia" pitchFamily="34" charset="-122"/>
                <a:cs typeface="Georgia" pitchFamily="34" charset="-120"/>
              </a:rPr>
              <a:t>ADAD7017 Week 2</a:t>
            </a:r>
          </a:p>
          <a:p>
            <a:pPr marL="0" indent="0" algn="ctr">
              <a:buNone/>
            </a:pPr>
            <a:endParaRPr lang="en-US" sz="2800" b="1" dirty="0">
              <a:latin typeface="Georgia" pitchFamily="34" charset="0"/>
              <a:ea typeface="Georgia" pitchFamily="34" charset="-122"/>
              <a:cs typeface="Georgia" pitchFamily="34" charset="-120"/>
            </a:endParaRPr>
          </a:p>
          <a:p>
            <a:pPr marL="0" indent="0" algn="ctr">
              <a:buNone/>
            </a:pPr>
            <a:r>
              <a:rPr lang="en-US" sz="2000" b="1" dirty="0">
                <a:latin typeface="Georgia" pitchFamily="34" charset="0"/>
                <a:ea typeface="Georgia" pitchFamily="34" charset="-122"/>
                <a:cs typeface="Georgia" pitchFamily="34" charset="-120"/>
              </a:rPr>
              <a:t>Timi O’Neill</a:t>
            </a:r>
          </a:p>
          <a:p>
            <a:pPr marL="0" indent="0" algn="ctr">
              <a:buNone/>
            </a:pPr>
            <a:endParaRPr lang="en-US" sz="2800" b="1" dirty="0">
              <a:latin typeface="Georgia" pitchFamily="34" charset="0"/>
              <a:ea typeface="Georgia" pitchFamily="34" charset="-122"/>
              <a:cs typeface="Georgia" pitchFamily="34" charset="-120"/>
            </a:endParaRPr>
          </a:p>
          <a:p>
            <a:pPr marL="0" indent="0" algn="ctr">
              <a:buNone/>
            </a:pPr>
            <a:r>
              <a:rPr lang="en-US" b="1" dirty="0">
                <a:latin typeface="Georgia" pitchFamily="34" charset="0"/>
                <a:ea typeface="Georgia" pitchFamily="34" charset="-122"/>
                <a:cs typeface="Georgia" pitchFamily="34" charset="-120"/>
              </a:rPr>
              <a:t>A Methodological Blueprint for your conference</a:t>
            </a:r>
          </a:p>
          <a:p>
            <a:pPr marL="0" indent="0" algn="ctr">
              <a:buNone/>
            </a:pPr>
            <a:r>
              <a:rPr lang="en-US" b="1" dirty="0">
                <a:latin typeface="Georgia" pitchFamily="34" charset="0"/>
                <a:ea typeface="Georgia" pitchFamily="34" charset="-122"/>
                <a:cs typeface="Georgia" pitchFamily="34" charset="-120"/>
              </a:rPr>
              <a:t>FROM RESEARCH GAP TO CONFERENCE PAPER</a:t>
            </a:r>
            <a:endParaRPr lang="en-US" dirty="0"/>
          </a:p>
        </p:txBody>
      </p:sp>
      <p:sp>
        <p:nvSpPr>
          <p:cNvPr id="3" name="Text 1"/>
          <p:cNvSpPr/>
          <p:nvPr/>
        </p:nvSpPr>
        <p:spPr>
          <a:xfrm>
            <a:off x="457200" y="3038448"/>
            <a:ext cx="8229600" cy="457200"/>
          </a:xfrm>
          <a:prstGeom prst="rect">
            <a:avLst/>
          </a:prstGeom>
          <a:noFill/>
          <a:ln/>
        </p:spPr>
        <p:txBody>
          <a:bodyPr wrap="square" lIns="0" tIns="0" rIns="0" bIns="0" rtlCol="0" anchor="ctr"/>
          <a:lstStyle/>
          <a:p>
            <a:pPr marL="0" indent="0" algn="ctr">
              <a:buNone/>
            </a:pPr>
            <a:endParaRPr lang="en-US" dirty="0"/>
          </a:p>
        </p:txBody>
      </p:sp>
      <p:sp>
        <p:nvSpPr>
          <p:cNvPr id="4" name="Text 2"/>
          <p:cNvSpPr/>
          <p:nvPr/>
        </p:nvSpPr>
        <p:spPr>
          <a:xfrm>
            <a:off x="457200" y="2901288"/>
            <a:ext cx="8229600" cy="365760"/>
          </a:xfrm>
          <a:prstGeom prst="rect">
            <a:avLst/>
          </a:prstGeom>
          <a:noFill/>
          <a:ln/>
        </p:spPr>
        <p:txBody>
          <a:bodyPr wrap="square" lIns="0" tIns="0" rIns="0" bIns="0" rtlCol="0" anchor="ctr"/>
          <a:lstStyle/>
          <a:p>
            <a:pPr marL="0" indent="0" algn="ctr">
              <a:buNone/>
            </a:pPr>
            <a:r>
              <a:rPr lang="en-US" sz="1400" dirty="0">
                <a:latin typeface="Calibri" pitchFamily="34" charset="0"/>
                <a:ea typeface="Calibri" pitchFamily="34" charset="-122"/>
                <a:cs typeface="Calibri" pitchFamily="34" charset="-120"/>
              </a:rPr>
              <a:t>Case Study: </a:t>
            </a:r>
            <a:r>
              <a:rPr lang="en-US" sz="1400" i="1" dirty="0">
                <a:latin typeface="Calibri" pitchFamily="34" charset="0"/>
                <a:ea typeface="Calibri" pitchFamily="34" charset="-122"/>
                <a:cs typeface="Calibri" pitchFamily="34" charset="-120"/>
              </a:rPr>
              <a:t>Transforming Beckett's </a:t>
            </a:r>
            <a:r>
              <a:rPr lang="en-US" sz="1400" b="1" i="1" dirty="0">
                <a:latin typeface="Calibri" pitchFamily="34" charset="0"/>
                <a:ea typeface="Calibri" pitchFamily="34" charset="-122"/>
                <a:cs typeface="Calibri" pitchFamily="34" charset="-120"/>
              </a:rPr>
              <a:t>Texts for Nothing 4</a:t>
            </a:r>
            <a:r>
              <a:rPr lang="en-US" sz="1400" i="1" dirty="0">
                <a:latin typeface="Calibri" pitchFamily="34" charset="0"/>
                <a:ea typeface="Calibri" pitchFamily="34" charset="-122"/>
                <a:cs typeface="Calibri" pitchFamily="34" charset="-120"/>
              </a:rPr>
              <a:t> into Immersive Experience</a:t>
            </a:r>
            <a:endParaRPr lang="en-US" sz="1400" dirty="0"/>
          </a:p>
        </p:txBody>
      </p:sp>
      <p:pic>
        <p:nvPicPr>
          <p:cNvPr id="5" name="Picture 4" descr="Art-JMorgan:Users:art-to2:Desktop:UWTSD SCA Small.jpg">
            <a:extLst>
              <a:ext uri="{FF2B5EF4-FFF2-40B4-BE49-F238E27FC236}">
                <a16:creationId xmlns:a16="http://schemas.microsoft.com/office/drawing/2014/main" id="{C4F61B13-6E5E-BC82-0AAB-CECC10C2FD6D}"/>
              </a:ext>
            </a:extLst>
          </p:cNvPr>
          <p:cNvPicPr/>
          <p:nvPr/>
        </p:nvPicPr>
        <p:blipFill>
          <a:blip r:embed="rId3">
            <a:extLst>
              <a:ext uri="{28A0092B-C50C-407E-A947-70E740481C1C}">
                <a14:useLocalDpi xmlns:a14="http://schemas.microsoft.com/office/drawing/2010/main" val="0"/>
              </a:ext>
            </a:extLst>
          </a:blip>
          <a:srcRect/>
          <a:stretch>
            <a:fillRect/>
          </a:stretch>
        </p:blipFill>
        <p:spPr bwMode="auto">
          <a:xfrm>
            <a:off x="1787906" y="3998567"/>
            <a:ext cx="5732780" cy="1017270"/>
          </a:xfrm>
          <a:prstGeom prst="rect">
            <a:avLst/>
          </a:prstGeom>
          <a:noFill/>
          <a:ln>
            <a:noFill/>
          </a:ln>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name="Slide 2">
    <p:bg>
      <p:bgPr>
        <a:solidFill>
          <a:srgbClr val="F5F5F5"/>
        </a:solidFill>
        <a:effectLst/>
      </p:bgPr>
    </p:bg>
    <p:spTree>
      <p:nvGrpSpPr>
        <p:cNvPr id="1" name=""/>
        <p:cNvGrpSpPr/>
        <p:nvPr/>
      </p:nvGrpSpPr>
      <p:grpSpPr>
        <a:xfrm>
          <a:off x="0" y="0"/>
          <a:ext cx="0" cy="0"/>
          <a:chOff x="0" y="0"/>
          <a:chExt cx="0" cy="0"/>
        </a:xfrm>
      </p:grpSpPr>
      <p:sp>
        <p:nvSpPr>
          <p:cNvPr id="2" name="Text 0"/>
          <p:cNvSpPr/>
          <p:nvPr/>
        </p:nvSpPr>
        <p:spPr>
          <a:xfrm>
            <a:off x="457200" y="365760"/>
            <a:ext cx="8229600" cy="457200"/>
          </a:xfrm>
          <a:prstGeom prst="rect">
            <a:avLst/>
          </a:prstGeom>
          <a:noFill/>
          <a:ln/>
        </p:spPr>
        <p:txBody>
          <a:bodyPr wrap="square" lIns="0" tIns="0" rIns="0" bIns="0" rtlCol="0" anchor="ctr"/>
          <a:lstStyle/>
          <a:p>
            <a:pPr marL="0" indent="0" algn="l">
              <a:buNone/>
            </a:pPr>
            <a:r>
              <a:rPr lang="en-US" sz="4000" b="1" dirty="0">
                <a:solidFill>
                  <a:srgbClr val="2C5F2D"/>
                </a:solidFill>
                <a:latin typeface="Georgia" pitchFamily="34" charset="0"/>
                <a:ea typeface="Georgia" pitchFamily="34" charset="-122"/>
                <a:cs typeface="Georgia" pitchFamily="34" charset="-120"/>
              </a:rPr>
              <a:t>THE RESEARCH JOURNEY</a:t>
            </a:r>
            <a:endParaRPr lang="en-US" sz="4000" dirty="0"/>
          </a:p>
        </p:txBody>
      </p:sp>
      <p:sp>
        <p:nvSpPr>
          <p:cNvPr id="3" name="Shape 1"/>
          <p:cNvSpPr/>
          <p:nvPr/>
        </p:nvSpPr>
        <p:spPr>
          <a:xfrm>
            <a:off x="640080" y="1188720"/>
            <a:ext cx="457200" cy="457200"/>
          </a:xfrm>
          <a:prstGeom prst="ellipse">
            <a:avLst/>
          </a:prstGeom>
          <a:solidFill>
            <a:srgbClr val="97BC62"/>
          </a:solidFill>
          <a:ln/>
        </p:spPr>
        <p:txBody>
          <a:bodyPr/>
          <a:lstStyle/>
          <a:p>
            <a:endParaRPr lang="en-US"/>
          </a:p>
        </p:txBody>
      </p:sp>
      <p:sp>
        <p:nvSpPr>
          <p:cNvPr id="4" name="Text 2"/>
          <p:cNvSpPr/>
          <p:nvPr/>
        </p:nvSpPr>
        <p:spPr>
          <a:xfrm>
            <a:off x="640080" y="1188720"/>
            <a:ext cx="457200" cy="457200"/>
          </a:xfrm>
          <a:prstGeom prst="rect">
            <a:avLst/>
          </a:prstGeom>
          <a:noFill/>
          <a:ln/>
        </p:spPr>
        <p:txBody>
          <a:bodyPr wrap="square" lIns="0" tIns="0" rIns="0" bIns="0" rtlCol="0" anchor="ctr"/>
          <a:lstStyle/>
          <a:p>
            <a:pPr marL="0" indent="0" algn="ctr">
              <a:buNone/>
            </a:pPr>
            <a:r>
              <a:rPr lang="en-US" sz="2000" b="1" dirty="0">
                <a:solidFill>
                  <a:srgbClr val="FFFFFF"/>
                </a:solidFill>
                <a:latin typeface="Calibri" pitchFamily="34" charset="0"/>
                <a:ea typeface="Calibri" pitchFamily="34" charset="-122"/>
                <a:cs typeface="Calibri" pitchFamily="34" charset="-120"/>
              </a:rPr>
              <a:t>1</a:t>
            </a:r>
            <a:endParaRPr lang="en-US" sz="2000" dirty="0"/>
          </a:p>
        </p:txBody>
      </p:sp>
      <p:sp>
        <p:nvSpPr>
          <p:cNvPr id="5" name="Text 3"/>
          <p:cNvSpPr/>
          <p:nvPr/>
        </p:nvSpPr>
        <p:spPr>
          <a:xfrm>
            <a:off x="1280160" y="1143000"/>
            <a:ext cx="7132320" cy="274320"/>
          </a:xfrm>
          <a:prstGeom prst="rect">
            <a:avLst/>
          </a:prstGeom>
          <a:noFill/>
          <a:ln/>
        </p:spPr>
        <p:txBody>
          <a:bodyPr wrap="square" lIns="0" tIns="0" rIns="0" bIns="0" rtlCol="0" anchor="ctr"/>
          <a:lstStyle/>
          <a:p>
            <a:pPr marL="0" indent="0">
              <a:buNone/>
            </a:pPr>
            <a:r>
              <a:rPr lang="en-US" sz="1600" b="1" dirty="0">
                <a:solidFill>
                  <a:srgbClr val="2D2D2D"/>
                </a:solidFill>
                <a:latin typeface="Calibri" pitchFamily="34" charset="0"/>
                <a:ea typeface="Calibri" pitchFamily="34" charset="-122"/>
                <a:cs typeface="Calibri" pitchFamily="34" charset="-120"/>
              </a:rPr>
              <a:t>Identify Key Aspects</a:t>
            </a:r>
            <a:endParaRPr lang="en-US" sz="1600" dirty="0"/>
          </a:p>
        </p:txBody>
      </p:sp>
      <p:sp>
        <p:nvSpPr>
          <p:cNvPr id="6" name="Text 4"/>
          <p:cNvSpPr/>
          <p:nvPr/>
        </p:nvSpPr>
        <p:spPr>
          <a:xfrm>
            <a:off x="1280160" y="1417320"/>
            <a:ext cx="7132320" cy="228600"/>
          </a:xfrm>
          <a:prstGeom prst="rect">
            <a:avLst/>
          </a:prstGeom>
          <a:noFill/>
          <a:ln/>
        </p:spPr>
        <p:txBody>
          <a:bodyPr wrap="square" lIns="0" tIns="0" rIns="0" bIns="0" rtlCol="0" anchor="ctr"/>
          <a:lstStyle/>
          <a:p>
            <a:pPr marL="0" indent="0">
              <a:buNone/>
            </a:pPr>
            <a:r>
              <a:rPr lang="en-US" sz="1200" dirty="0">
                <a:solidFill>
                  <a:srgbClr val="64748B"/>
                </a:solidFill>
                <a:latin typeface="Calibri" pitchFamily="34" charset="0"/>
                <a:ea typeface="Calibri" pitchFamily="34" charset="-122"/>
                <a:cs typeface="Calibri" pitchFamily="34" charset="-120"/>
              </a:rPr>
              <a:t>Establish foundational understanding of your subject</a:t>
            </a:r>
            <a:endParaRPr lang="en-US" sz="1200" dirty="0"/>
          </a:p>
        </p:txBody>
      </p:sp>
      <p:sp>
        <p:nvSpPr>
          <p:cNvPr id="7" name="Shape 5"/>
          <p:cNvSpPr/>
          <p:nvPr/>
        </p:nvSpPr>
        <p:spPr>
          <a:xfrm>
            <a:off x="640080" y="1828800"/>
            <a:ext cx="457200" cy="457200"/>
          </a:xfrm>
          <a:prstGeom prst="ellipse">
            <a:avLst/>
          </a:prstGeom>
          <a:solidFill>
            <a:srgbClr val="97BC62"/>
          </a:solidFill>
          <a:ln/>
        </p:spPr>
        <p:txBody>
          <a:bodyPr/>
          <a:lstStyle/>
          <a:p>
            <a:endParaRPr lang="en-US"/>
          </a:p>
        </p:txBody>
      </p:sp>
      <p:sp>
        <p:nvSpPr>
          <p:cNvPr id="8" name="Text 6"/>
          <p:cNvSpPr/>
          <p:nvPr/>
        </p:nvSpPr>
        <p:spPr>
          <a:xfrm>
            <a:off x="640080" y="1828800"/>
            <a:ext cx="457200" cy="457200"/>
          </a:xfrm>
          <a:prstGeom prst="rect">
            <a:avLst/>
          </a:prstGeom>
          <a:noFill/>
          <a:ln/>
        </p:spPr>
        <p:txBody>
          <a:bodyPr wrap="square" lIns="0" tIns="0" rIns="0" bIns="0" rtlCol="0" anchor="ctr"/>
          <a:lstStyle/>
          <a:p>
            <a:pPr marL="0" indent="0" algn="ctr">
              <a:buNone/>
            </a:pPr>
            <a:r>
              <a:rPr lang="en-US" sz="2000" b="1" dirty="0">
                <a:solidFill>
                  <a:srgbClr val="FFFFFF"/>
                </a:solidFill>
                <a:latin typeface="Calibri" pitchFamily="34" charset="0"/>
                <a:ea typeface="Calibri" pitchFamily="34" charset="-122"/>
                <a:cs typeface="Calibri" pitchFamily="34" charset="-120"/>
              </a:rPr>
              <a:t>2</a:t>
            </a:r>
            <a:endParaRPr lang="en-US" sz="2000" dirty="0"/>
          </a:p>
        </p:txBody>
      </p:sp>
      <p:sp>
        <p:nvSpPr>
          <p:cNvPr id="9" name="Text 7"/>
          <p:cNvSpPr/>
          <p:nvPr/>
        </p:nvSpPr>
        <p:spPr>
          <a:xfrm>
            <a:off x="1280160" y="1783080"/>
            <a:ext cx="7132320" cy="274320"/>
          </a:xfrm>
          <a:prstGeom prst="rect">
            <a:avLst/>
          </a:prstGeom>
          <a:noFill/>
          <a:ln/>
        </p:spPr>
        <p:txBody>
          <a:bodyPr wrap="square" lIns="0" tIns="0" rIns="0" bIns="0" rtlCol="0" anchor="ctr"/>
          <a:lstStyle/>
          <a:p>
            <a:pPr marL="0" indent="0">
              <a:buNone/>
            </a:pPr>
            <a:r>
              <a:rPr lang="en-US" sz="1600" b="1" dirty="0">
                <a:solidFill>
                  <a:srgbClr val="2D2D2D"/>
                </a:solidFill>
                <a:latin typeface="Calibri" pitchFamily="34" charset="0"/>
                <a:ea typeface="Calibri" pitchFamily="34" charset="-122"/>
                <a:cs typeface="Calibri" pitchFamily="34" charset="-120"/>
              </a:rPr>
              <a:t>Map Dominant Readings/Interpretations/Discourses</a:t>
            </a:r>
            <a:endParaRPr lang="en-US" sz="1600" dirty="0"/>
          </a:p>
        </p:txBody>
      </p:sp>
      <p:sp>
        <p:nvSpPr>
          <p:cNvPr id="10" name="Text 8"/>
          <p:cNvSpPr/>
          <p:nvPr/>
        </p:nvSpPr>
        <p:spPr>
          <a:xfrm>
            <a:off x="1280160" y="2057400"/>
            <a:ext cx="7132320" cy="228600"/>
          </a:xfrm>
          <a:prstGeom prst="rect">
            <a:avLst/>
          </a:prstGeom>
          <a:noFill/>
          <a:ln/>
        </p:spPr>
        <p:txBody>
          <a:bodyPr wrap="square" lIns="0" tIns="0" rIns="0" bIns="0" rtlCol="0" anchor="ctr"/>
          <a:lstStyle/>
          <a:p>
            <a:pPr marL="0" indent="0">
              <a:buNone/>
            </a:pPr>
            <a:r>
              <a:rPr lang="en-US" sz="1200" dirty="0">
                <a:solidFill>
                  <a:srgbClr val="64748B"/>
                </a:solidFill>
                <a:latin typeface="Calibri" pitchFamily="34" charset="0"/>
                <a:ea typeface="Calibri" pitchFamily="34" charset="-122"/>
                <a:cs typeface="Calibri" pitchFamily="34" charset="-120"/>
              </a:rPr>
              <a:t>Survey existing scholarly discourse and interpretations</a:t>
            </a:r>
            <a:endParaRPr lang="en-US" sz="1200" dirty="0"/>
          </a:p>
        </p:txBody>
      </p:sp>
      <p:sp>
        <p:nvSpPr>
          <p:cNvPr id="11" name="Shape 9"/>
          <p:cNvSpPr/>
          <p:nvPr/>
        </p:nvSpPr>
        <p:spPr>
          <a:xfrm>
            <a:off x="640080" y="2468880"/>
            <a:ext cx="457200" cy="457200"/>
          </a:xfrm>
          <a:prstGeom prst="ellipse">
            <a:avLst/>
          </a:prstGeom>
          <a:solidFill>
            <a:srgbClr val="97BC62"/>
          </a:solidFill>
          <a:ln/>
        </p:spPr>
        <p:txBody>
          <a:bodyPr/>
          <a:lstStyle/>
          <a:p>
            <a:endParaRPr lang="en-US"/>
          </a:p>
        </p:txBody>
      </p:sp>
      <p:sp>
        <p:nvSpPr>
          <p:cNvPr id="12" name="Text 10"/>
          <p:cNvSpPr/>
          <p:nvPr/>
        </p:nvSpPr>
        <p:spPr>
          <a:xfrm>
            <a:off x="640080" y="2468880"/>
            <a:ext cx="457200" cy="457200"/>
          </a:xfrm>
          <a:prstGeom prst="rect">
            <a:avLst/>
          </a:prstGeom>
          <a:noFill/>
          <a:ln/>
        </p:spPr>
        <p:txBody>
          <a:bodyPr wrap="square" lIns="0" tIns="0" rIns="0" bIns="0" rtlCol="0" anchor="ctr"/>
          <a:lstStyle/>
          <a:p>
            <a:pPr marL="0" indent="0" algn="ctr">
              <a:buNone/>
            </a:pPr>
            <a:r>
              <a:rPr lang="en-US" sz="2000" b="1" dirty="0">
                <a:solidFill>
                  <a:srgbClr val="FFFFFF"/>
                </a:solidFill>
                <a:latin typeface="Calibri" pitchFamily="34" charset="0"/>
                <a:ea typeface="Calibri" pitchFamily="34" charset="-122"/>
                <a:cs typeface="Calibri" pitchFamily="34" charset="-120"/>
              </a:rPr>
              <a:t>3</a:t>
            </a:r>
            <a:endParaRPr lang="en-US" sz="2000" dirty="0"/>
          </a:p>
        </p:txBody>
      </p:sp>
      <p:sp>
        <p:nvSpPr>
          <p:cNvPr id="13" name="Text 11"/>
          <p:cNvSpPr/>
          <p:nvPr/>
        </p:nvSpPr>
        <p:spPr>
          <a:xfrm>
            <a:off x="1280160" y="2423160"/>
            <a:ext cx="7132320" cy="274320"/>
          </a:xfrm>
          <a:prstGeom prst="rect">
            <a:avLst/>
          </a:prstGeom>
          <a:noFill/>
          <a:ln/>
        </p:spPr>
        <p:txBody>
          <a:bodyPr wrap="square" lIns="0" tIns="0" rIns="0" bIns="0" rtlCol="0" anchor="ctr"/>
          <a:lstStyle/>
          <a:p>
            <a:pPr marL="0" indent="0">
              <a:buNone/>
            </a:pPr>
            <a:r>
              <a:rPr lang="en-US" sz="1600" b="1" dirty="0">
                <a:solidFill>
                  <a:srgbClr val="2D2D2D"/>
                </a:solidFill>
                <a:latin typeface="Calibri" pitchFamily="34" charset="0"/>
                <a:ea typeface="Calibri" pitchFamily="34" charset="-122"/>
                <a:cs typeface="Calibri" pitchFamily="34" charset="-120"/>
              </a:rPr>
              <a:t>Conduct Thematic Analysis</a:t>
            </a:r>
            <a:endParaRPr lang="en-US" sz="1600" dirty="0"/>
          </a:p>
        </p:txBody>
      </p:sp>
      <p:sp>
        <p:nvSpPr>
          <p:cNvPr id="14" name="Text 12"/>
          <p:cNvSpPr/>
          <p:nvPr/>
        </p:nvSpPr>
        <p:spPr>
          <a:xfrm>
            <a:off x="1280160" y="2697480"/>
            <a:ext cx="7132320" cy="228600"/>
          </a:xfrm>
          <a:prstGeom prst="rect">
            <a:avLst/>
          </a:prstGeom>
          <a:noFill/>
          <a:ln/>
        </p:spPr>
        <p:txBody>
          <a:bodyPr wrap="square" lIns="0" tIns="0" rIns="0" bIns="0" rtlCol="0" anchor="ctr"/>
          <a:lstStyle/>
          <a:p>
            <a:pPr marL="0" indent="0">
              <a:buNone/>
            </a:pPr>
            <a:r>
              <a:rPr lang="en-US" sz="1200" dirty="0">
                <a:solidFill>
                  <a:srgbClr val="64748B"/>
                </a:solidFill>
                <a:latin typeface="Calibri" pitchFamily="34" charset="0"/>
                <a:ea typeface="Calibri" pitchFamily="34" charset="-122"/>
                <a:cs typeface="Calibri" pitchFamily="34" charset="-120"/>
              </a:rPr>
              <a:t>Deep analysis into primary texts and materials</a:t>
            </a:r>
            <a:endParaRPr lang="en-US" sz="1200" dirty="0"/>
          </a:p>
        </p:txBody>
      </p:sp>
      <p:sp>
        <p:nvSpPr>
          <p:cNvPr id="15" name="Shape 13"/>
          <p:cNvSpPr/>
          <p:nvPr/>
        </p:nvSpPr>
        <p:spPr>
          <a:xfrm>
            <a:off x="640080" y="3108960"/>
            <a:ext cx="457200" cy="457200"/>
          </a:xfrm>
          <a:prstGeom prst="ellipse">
            <a:avLst/>
          </a:prstGeom>
          <a:solidFill>
            <a:srgbClr val="1E2761"/>
          </a:solidFill>
          <a:ln/>
        </p:spPr>
        <p:txBody>
          <a:bodyPr/>
          <a:lstStyle/>
          <a:p>
            <a:endParaRPr lang="en-US"/>
          </a:p>
        </p:txBody>
      </p:sp>
      <p:sp>
        <p:nvSpPr>
          <p:cNvPr id="16" name="Text 14"/>
          <p:cNvSpPr/>
          <p:nvPr/>
        </p:nvSpPr>
        <p:spPr>
          <a:xfrm>
            <a:off x="640080" y="3108960"/>
            <a:ext cx="457200" cy="457200"/>
          </a:xfrm>
          <a:prstGeom prst="rect">
            <a:avLst/>
          </a:prstGeom>
          <a:noFill/>
          <a:ln/>
        </p:spPr>
        <p:txBody>
          <a:bodyPr wrap="square" lIns="0" tIns="0" rIns="0" bIns="0" rtlCol="0" anchor="ctr"/>
          <a:lstStyle/>
          <a:p>
            <a:pPr marL="0" indent="0" algn="ctr">
              <a:buNone/>
            </a:pPr>
            <a:r>
              <a:rPr lang="en-US" sz="2000" b="1" dirty="0">
                <a:solidFill>
                  <a:srgbClr val="FFFFFF"/>
                </a:solidFill>
                <a:latin typeface="Calibri" pitchFamily="34" charset="0"/>
                <a:ea typeface="Calibri" pitchFamily="34" charset="-122"/>
                <a:cs typeface="Calibri" pitchFamily="34" charset="-120"/>
              </a:rPr>
              <a:t>4</a:t>
            </a:r>
            <a:endParaRPr lang="en-US" sz="2000" dirty="0"/>
          </a:p>
        </p:txBody>
      </p:sp>
      <p:sp>
        <p:nvSpPr>
          <p:cNvPr id="17" name="Text 15"/>
          <p:cNvSpPr/>
          <p:nvPr/>
        </p:nvSpPr>
        <p:spPr>
          <a:xfrm>
            <a:off x="1280160" y="3131820"/>
            <a:ext cx="7132320" cy="274320"/>
          </a:xfrm>
          <a:prstGeom prst="rect">
            <a:avLst/>
          </a:prstGeom>
          <a:noFill/>
          <a:ln/>
        </p:spPr>
        <p:txBody>
          <a:bodyPr wrap="square" lIns="0" tIns="0" rIns="0" bIns="0" rtlCol="0" anchor="ctr"/>
          <a:lstStyle/>
          <a:p>
            <a:pPr marL="0" indent="0">
              <a:buNone/>
            </a:pPr>
            <a:r>
              <a:rPr lang="en-US" sz="1600" b="1" dirty="0">
                <a:solidFill>
                  <a:srgbClr val="2D2D2D"/>
                </a:solidFill>
                <a:latin typeface="Calibri" pitchFamily="34" charset="0"/>
                <a:ea typeface="Calibri" pitchFamily="34" charset="-122"/>
                <a:cs typeface="Calibri" pitchFamily="34" charset="-120"/>
              </a:rPr>
              <a:t>Locate Your Perspective</a:t>
            </a:r>
            <a:endParaRPr lang="en-US" sz="1600" dirty="0"/>
          </a:p>
        </p:txBody>
      </p:sp>
      <p:sp>
        <p:nvSpPr>
          <p:cNvPr id="18" name="Text 16"/>
          <p:cNvSpPr/>
          <p:nvPr/>
        </p:nvSpPr>
        <p:spPr>
          <a:xfrm>
            <a:off x="1280160" y="3337560"/>
            <a:ext cx="7132320" cy="228600"/>
          </a:xfrm>
          <a:prstGeom prst="rect">
            <a:avLst/>
          </a:prstGeom>
          <a:noFill/>
          <a:ln/>
        </p:spPr>
        <p:txBody>
          <a:bodyPr wrap="square" lIns="0" tIns="0" rIns="0" bIns="0" rtlCol="0" anchor="ctr"/>
          <a:lstStyle/>
          <a:p>
            <a:pPr marL="0" indent="0">
              <a:buNone/>
            </a:pPr>
            <a:r>
              <a:rPr lang="en-US" sz="1200" dirty="0">
                <a:solidFill>
                  <a:srgbClr val="64748B"/>
                </a:solidFill>
                <a:latin typeface="Calibri" pitchFamily="34" charset="0"/>
                <a:ea typeface="Calibri" pitchFamily="34" charset="-122"/>
                <a:cs typeface="Calibri" pitchFamily="34" charset="-120"/>
              </a:rPr>
              <a:t>Identify the gap—what's missing or misread?</a:t>
            </a:r>
            <a:endParaRPr lang="en-US" sz="1200" dirty="0"/>
          </a:p>
        </p:txBody>
      </p:sp>
      <p:sp>
        <p:nvSpPr>
          <p:cNvPr id="19" name="Shape 17"/>
          <p:cNvSpPr/>
          <p:nvPr/>
        </p:nvSpPr>
        <p:spPr>
          <a:xfrm>
            <a:off x="640080" y="3749040"/>
            <a:ext cx="457200" cy="457200"/>
          </a:xfrm>
          <a:prstGeom prst="ellipse">
            <a:avLst/>
          </a:prstGeom>
          <a:solidFill>
            <a:srgbClr val="97BC62"/>
          </a:solidFill>
          <a:ln/>
        </p:spPr>
        <p:txBody>
          <a:bodyPr/>
          <a:lstStyle/>
          <a:p>
            <a:endParaRPr lang="en-US"/>
          </a:p>
        </p:txBody>
      </p:sp>
      <p:sp>
        <p:nvSpPr>
          <p:cNvPr id="20" name="Text 18"/>
          <p:cNvSpPr/>
          <p:nvPr/>
        </p:nvSpPr>
        <p:spPr>
          <a:xfrm>
            <a:off x="640080" y="3749040"/>
            <a:ext cx="457200" cy="457200"/>
          </a:xfrm>
          <a:prstGeom prst="rect">
            <a:avLst/>
          </a:prstGeom>
          <a:noFill/>
          <a:ln/>
        </p:spPr>
        <p:txBody>
          <a:bodyPr wrap="square" lIns="0" tIns="0" rIns="0" bIns="0" rtlCol="0" anchor="ctr"/>
          <a:lstStyle/>
          <a:p>
            <a:pPr marL="0" indent="0" algn="ctr">
              <a:buNone/>
            </a:pPr>
            <a:r>
              <a:rPr lang="en-US" sz="2000" b="1" dirty="0">
                <a:solidFill>
                  <a:srgbClr val="FFFFFF"/>
                </a:solidFill>
                <a:latin typeface="Calibri" pitchFamily="34" charset="0"/>
                <a:ea typeface="Calibri" pitchFamily="34" charset="-122"/>
                <a:cs typeface="Calibri" pitchFamily="34" charset="-120"/>
              </a:rPr>
              <a:t>5</a:t>
            </a:r>
            <a:endParaRPr lang="en-US" sz="2000" dirty="0"/>
          </a:p>
        </p:txBody>
      </p:sp>
      <p:sp>
        <p:nvSpPr>
          <p:cNvPr id="21" name="Text 19"/>
          <p:cNvSpPr/>
          <p:nvPr/>
        </p:nvSpPr>
        <p:spPr>
          <a:xfrm>
            <a:off x="1280160" y="3703320"/>
            <a:ext cx="7132320" cy="274320"/>
          </a:xfrm>
          <a:prstGeom prst="rect">
            <a:avLst/>
          </a:prstGeom>
          <a:noFill/>
          <a:ln/>
        </p:spPr>
        <p:txBody>
          <a:bodyPr wrap="square" lIns="0" tIns="0" rIns="0" bIns="0" rtlCol="0" anchor="ctr"/>
          <a:lstStyle/>
          <a:p>
            <a:pPr marL="0" indent="0">
              <a:buNone/>
            </a:pPr>
            <a:r>
              <a:rPr lang="en-US" sz="1600" b="1" dirty="0">
                <a:solidFill>
                  <a:srgbClr val="2D2D2D"/>
                </a:solidFill>
                <a:latin typeface="Calibri" pitchFamily="34" charset="0"/>
                <a:ea typeface="Calibri" pitchFamily="34" charset="-122"/>
                <a:cs typeface="Calibri" pitchFamily="34" charset="-120"/>
              </a:rPr>
              <a:t>Build Methodology</a:t>
            </a:r>
            <a:endParaRPr lang="en-US" sz="1600" dirty="0"/>
          </a:p>
        </p:txBody>
      </p:sp>
      <p:sp>
        <p:nvSpPr>
          <p:cNvPr id="22" name="Text 20"/>
          <p:cNvSpPr/>
          <p:nvPr/>
        </p:nvSpPr>
        <p:spPr>
          <a:xfrm>
            <a:off x="1280160" y="3977640"/>
            <a:ext cx="7132320" cy="228600"/>
          </a:xfrm>
          <a:prstGeom prst="rect">
            <a:avLst/>
          </a:prstGeom>
          <a:noFill/>
          <a:ln/>
        </p:spPr>
        <p:txBody>
          <a:bodyPr wrap="square" lIns="0" tIns="0" rIns="0" bIns="0" rtlCol="0" anchor="ctr"/>
          <a:lstStyle/>
          <a:p>
            <a:pPr marL="0" indent="0">
              <a:buNone/>
            </a:pPr>
            <a:r>
              <a:rPr lang="en-US" sz="1200" dirty="0">
                <a:solidFill>
                  <a:srgbClr val="64748B"/>
                </a:solidFill>
                <a:latin typeface="Calibri" pitchFamily="34" charset="0"/>
                <a:ea typeface="Calibri" pitchFamily="34" charset="-122"/>
                <a:cs typeface="Calibri" pitchFamily="34" charset="-120"/>
              </a:rPr>
              <a:t>Design research approach appropriate to your claim</a:t>
            </a:r>
            <a:endParaRPr lang="en-US" sz="1200" dirty="0"/>
          </a:p>
        </p:txBody>
      </p:sp>
      <p:sp>
        <p:nvSpPr>
          <p:cNvPr id="23" name="Shape 21"/>
          <p:cNvSpPr/>
          <p:nvPr/>
        </p:nvSpPr>
        <p:spPr>
          <a:xfrm>
            <a:off x="640080" y="4389120"/>
            <a:ext cx="457200" cy="457200"/>
          </a:xfrm>
          <a:prstGeom prst="ellipse">
            <a:avLst/>
          </a:prstGeom>
          <a:solidFill>
            <a:srgbClr val="97BC62"/>
          </a:solidFill>
          <a:ln/>
        </p:spPr>
        <p:txBody>
          <a:bodyPr/>
          <a:lstStyle/>
          <a:p>
            <a:endParaRPr lang="en-US"/>
          </a:p>
        </p:txBody>
      </p:sp>
      <p:sp>
        <p:nvSpPr>
          <p:cNvPr id="24" name="Text 22"/>
          <p:cNvSpPr/>
          <p:nvPr/>
        </p:nvSpPr>
        <p:spPr>
          <a:xfrm>
            <a:off x="640080" y="4389120"/>
            <a:ext cx="457200" cy="457200"/>
          </a:xfrm>
          <a:prstGeom prst="rect">
            <a:avLst/>
          </a:prstGeom>
          <a:noFill/>
          <a:ln/>
        </p:spPr>
        <p:txBody>
          <a:bodyPr wrap="square" lIns="0" tIns="0" rIns="0" bIns="0" rtlCol="0" anchor="ctr"/>
          <a:lstStyle/>
          <a:p>
            <a:pPr marL="0" indent="0" algn="ctr">
              <a:buNone/>
            </a:pPr>
            <a:r>
              <a:rPr lang="en-US" sz="2000" b="1" dirty="0">
                <a:solidFill>
                  <a:srgbClr val="FFFFFF"/>
                </a:solidFill>
                <a:latin typeface="Calibri" pitchFamily="34" charset="0"/>
                <a:ea typeface="Calibri" pitchFamily="34" charset="-122"/>
                <a:cs typeface="Calibri" pitchFamily="34" charset="-120"/>
              </a:rPr>
              <a:t>6</a:t>
            </a:r>
            <a:endParaRPr lang="en-US" sz="2000" dirty="0"/>
          </a:p>
        </p:txBody>
      </p:sp>
      <p:sp>
        <p:nvSpPr>
          <p:cNvPr id="25" name="Text 23"/>
          <p:cNvSpPr/>
          <p:nvPr/>
        </p:nvSpPr>
        <p:spPr>
          <a:xfrm>
            <a:off x="1280160" y="4343400"/>
            <a:ext cx="7132320" cy="274320"/>
          </a:xfrm>
          <a:prstGeom prst="rect">
            <a:avLst/>
          </a:prstGeom>
          <a:noFill/>
          <a:ln/>
        </p:spPr>
        <p:txBody>
          <a:bodyPr wrap="square" lIns="0" tIns="0" rIns="0" bIns="0" rtlCol="0" anchor="ctr"/>
          <a:lstStyle/>
          <a:p>
            <a:pPr marL="0" indent="0">
              <a:buNone/>
            </a:pPr>
            <a:r>
              <a:rPr lang="en-US" sz="1600" b="1" dirty="0">
                <a:solidFill>
                  <a:srgbClr val="2D2D2D"/>
                </a:solidFill>
                <a:latin typeface="Calibri" pitchFamily="34" charset="0"/>
                <a:ea typeface="Calibri" pitchFamily="34" charset="-122"/>
                <a:cs typeface="Calibri" pitchFamily="34" charset="-120"/>
              </a:rPr>
              <a:t>Design Implementation</a:t>
            </a:r>
            <a:endParaRPr lang="en-US" sz="1600" dirty="0"/>
          </a:p>
        </p:txBody>
      </p:sp>
      <p:sp>
        <p:nvSpPr>
          <p:cNvPr id="26" name="Text 24"/>
          <p:cNvSpPr/>
          <p:nvPr/>
        </p:nvSpPr>
        <p:spPr>
          <a:xfrm>
            <a:off x="1280160" y="4617720"/>
            <a:ext cx="7132320" cy="228600"/>
          </a:xfrm>
          <a:prstGeom prst="rect">
            <a:avLst/>
          </a:prstGeom>
          <a:noFill/>
          <a:ln/>
        </p:spPr>
        <p:txBody>
          <a:bodyPr wrap="square" lIns="0" tIns="0" rIns="0" bIns="0" rtlCol="0" anchor="ctr"/>
          <a:lstStyle/>
          <a:p>
            <a:pPr marL="0" indent="0">
              <a:buNone/>
            </a:pPr>
            <a:r>
              <a:rPr lang="en-US" sz="1200" dirty="0">
                <a:solidFill>
                  <a:srgbClr val="64748B"/>
                </a:solidFill>
                <a:latin typeface="Calibri" pitchFamily="34" charset="0"/>
                <a:ea typeface="Calibri" pitchFamily="34" charset="-122"/>
                <a:cs typeface="Calibri" pitchFamily="34" charset="-120"/>
              </a:rPr>
              <a:t>Create the artifact, event, or intervention</a:t>
            </a:r>
            <a:endParaRPr lang="en-US" sz="1200" dirty="0"/>
          </a:p>
        </p:txBody>
      </p:sp>
      <p:sp>
        <p:nvSpPr>
          <p:cNvPr id="27" name="Shape 25"/>
          <p:cNvSpPr/>
          <p:nvPr/>
        </p:nvSpPr>
        <p:spPr>
          <a:xfrm>
            <a:off x="502920" y="3073090"/>
            <a:ext cx="8138160" cy="640080"/>
          </a:xfrm>
          <a:prstGeom prst="rect">
            <a:avLst/>
          </a:prstGeom>
          <a:solidFill>
            <a:srgbClr val="000000">
              <a:alpha val="0"/>
            </a:srgbClr>
          </a:solidFill>
          <a:ln w="25400">
            <a:solidFill>
              <a:srgbClr val="1E2761"/>
            </a:solidFill>
            <a:prstDash val="dash"/>
          </a:ln>
        </p:spPr>
        <p:txBody>
          <a:bodyPr/>
          <a:lstStyle/>
          <a:p>
            <a:endParaRPr lang="en-US"/>
          </a:p>
        </p:txBody>
      </p:sp>
      <p:sp>
        <p:nvSpPr>
          <p:cNvPr id="28" name="Text 26"/>
          <p:cNvSpPr/>
          <p:nvPr/>
        </p:nvSpPr>
        <p:spPr>
          <a:xfrm>
            <a:off x="5524686" y="4000500"/>
            <a:ext cx="3116394" cy="1028700"/>
          </a:xfrm>
          <a:prstGeom prst="rect">
            <a:avLst/>
          </a:prstGeom>
          <a:noFill/>
          <a:ln/>
        </p:spPr>
        <p:txBody>
          <a:bodyPr wrap="square" lIns="0" tIns="0" rIns="0" bIns="0" rtlCol="0" anchor="ctr"/>
          <a:lstStyle/>
          <a:p>
            <a:pPr marL="0" indent="0">
              <a:buNone/>
            </a:pPr>
            <a:r>
              <a:rPr lang="en-US" sz="1100" i="1" dirty="0">
                <a:solidFill>
                  <a:srgbClr val="1E2761"/>
                </a:solidFill>
                <a:latin typeface="Calibri" pitchFamily="34" charset="0"/>
                <a:ea typeface="Calibri" pitchFamily="34" charset="-122"/>
                <a:cs typeface="Calibri" pitchFamily="34" charset="-120"/>
              </a:rPr>
              <a:t>← The critical turn: finding your unique contribution</a:t>
            </a:r>
            <a:endParaRPr lang="en-US" sz="1100" dirty="0"/>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name="Slide 3">
    <p:bg>
      <p:bgPr>
        <a:solidFill>
          <a:srgbClr val="F5F5F5"/>
        </a:solidFill>
        <a:effectLst/>
      </p:bgPr>
    </p:bg>
    <p:spTree>
      <p:nvGrpSpPr>
        <p:cNvPr id="1" name=""/>
        <p:cNvGrpSpPr/>
        <p:nvPr/>
      </p:nvGrpSpPr>
      <p:grpSpPr>
        <a:xfrm>
          <a:off x="0" y="0"/>
          <a:ext cx="0" cy="0"/>
          <a:chOff x="0" y="0"/>
          <a:chExt cx="0" cy="0"/>
        </a:xfrm>
      </p:grpSpPr>
      <p:sp>
        <p:nvSpPr>
          <p:cNvPr id="2" name="Text 0"/>
          <p:cNvSpPr/>
          <p:nvPr/>
        </p:nvSpPr>
        <p:spPr>
          <a:xfrm>
            <a:off x="457200" y="365760"/>
            <a:ext cx="8229600" cy="457200"/>
          </a:xfrm>
          <a:prstGeom prst="rect">
            <a:avLst/>
          </a:prstGeom>
          <a:noFill/>
          <a:ln/>
        </p:spPr>
        <p:txBody>
          <a:bodyPr wrap="square" lIns="0" tIns="0" rIns="0" bIns="0" rtlCol="0" anchor="ctr"/>
          <a:lstStyle/>
          <a:p>
            <a:pPr marL="0" indent="0">
              <a:buNone/>
            </a:pPr>
            <a:r>
              <a:rPr lang="en-US" sz="3600" b="1" dirty="0">
                <a:solidFill>
                  <a:srgbClr val="2C5F2D"/>
                </a:solidFill>
                <a:latin typeface="Georgia" pitchFamily="34" charset="0"/>
                <a:ea typeface="Georgia" pitchFamily="34" charset="-122"/>
                <a:cs typeface="Georgia" pitchFamily="34" charset="-120"/>
              </a:rPr>
              <a:t>STEP 1: IDENTIFY KEY ASPECTS</a:t>
            </a:r>
            <a:endParaRPr lang="en-US" sz="3600" dirty="0"/>
          </a:p>
        </p:txBody>
      </p:sp>
      <p:sp>
        <p:nvSpPr>
          <p:cNvPr id="3" name="Text 1"/>
          <p:cNvSpPr/>
          <p:nvPr/>
        </p:nvSpPr>
        <p:spPr>
          <a:xfrm>
            <a:off x="457200" y="960120"/>
            <a:ext cx="8229600" cy="228600"/>
          </a:xfrm>
          <a:prstGeom prst="rect">
            <a:avLst/>
          </a:prstGeom>
          <a:noFill/>
          <a:ln/>
        </p:spPr>
        <p:txBody>
          <a:bodyPr wrap="square" lIns="0" tIns="0" rIns="0" bIns="0" rtlCol="0" anchor="ctr"/>
          <a:lstStyle/>
          <a:p>
            <a:pPr marL="0" indent="0">
              <a:buNone/>
            </a:pPr>
            <a:r>
              <a:rPr lang="en-US" sz="1400" i="1" dirty="0">
                <a:solidFill>
                  <a:srgbClr val="64748B"/>
                </a:solidFill>
                <a:latin typeface="Calibri" pitchFamily="34" charset="0"/>
                <a:ea typeface="Calibri" pitchFamily="34" charset="-122"/>
                <a:cs typeface="Calibri" pitchFamily="34" charset="-120"/>
              </a:rPr>
              <a:t>Establish foundational knowledge</a:t>
            </a:r>
            <a:endParaRPr lang="en-US" sz="1400" dirty="0"/>
          </a:p>
        </p:txBody>
      </p:sp>
      <p:sp>
        <p:nvSpPr>
          <p:cNvPr id="4" name="Shape 2"/>
          <p:cNvSpPr/>
          <p:nvPr/>
        </p:nvSpPr>
        <p:spPr>
          <a:xfrm>
            <a:off x="457200" y="1371600"/>
            <a:ext cx="3931920" cy="3383280"/>
          </a:xfrm>
          <a:prstGeom prst="rect">
            <a:avLst/>
          </a:prstGeom>
          <a:solidFill>
            <a:srgbClr val="FFFFFF"/>
          </a:solidFill>
          <a:ln w="12700">
            <a:solidFill>
              <a:srgbClr val="97BC62"/>
            </a:solidFill>
            <a:prstDash val="solid"/>
          </a:ln>
        </p:spPr>
        <p:txBody>
          <a:bodyPr/>
          <a:lstStyle/>
          <a:p>
            <a:endParaRPr lang="en-US"/>
          </a:p>
        </p:txBody>
      </p:sp>
      <p:sp>
        <p:nvSpPr>
          <p:cNvPr id="5" name="Text 3"/>
          <p:cNvSpPr/>
          <p:nvPr/>
        </p:nvSpPr>
        <p:spPr>
          <a:xfrm>
            <a:off x="640080" y="1554480"/>
            <a:ext cx="3566160" cy="274320"/>
          </a:xfrm>
          <a:prstGeom prst="rect">
            <a:avLst/>
          </a:prstGeom>
          <a:noFill/>
          <a:ln/>
        </p:spPr>
        <p:txBody>
          <a:bodyPr wrap="square" lIns="0" tIns="0" rIns="0" bIns="0" rtlCol="0" anchor="ctr"/>
          <a:lstStyle/>
          <a:p>
            <a:pPr marL="0" indent="0">
              <a:buNone/>
            </a:pPr>
            <a:r>
              <a:rPr lang="en-US" sz="1400" b="1" dirty="0">
                <a:solidFill>
                  <a:srgbClr val="2C5F2D"/>
                </a:solidFill>
                <a:latin typeface="Calibri" pitchFamily="34" charset="0"/>
                <a:ea typeface="Calibri" pitchFamily="34" charset="-122"/>
                <a:cs typeface="Calibri" pitchFamily="34" charset="-120"/>
              </a:rPr>
              <a:t>BECKETT EXAMPLE</a:t>
            </a:r>
            <a:endParaRPr lang="en-US" sz="1400" dirty="0"/>
          </a:p>
        </p:txBody>
      </p:sp>
      <p:sp>
        <p:nvSpPr>
          <p:cNvPr id="6" name="Text 4"/>
          <p:cNvSpPr/>
          <p:nvPr/>
        </p:nvSpPr>
        <p:spPr>
          <a:xfrm>
            <a:off x="640080" y="1920240"/>
            <a:ext cx="3566160" cy="2651760"/>
          </a:xfrm>
          <a:prstGeom prst="rect">
            <a:avLst/>
          </a:prstGeom>
          <a:noFill/>
          <a:ln/>
        </p:spPr>
        <p:txBody>
          <a:bodyPr wrap="square" lIns="635" tIns="635" rIns="635" bIns="635" rtlCol="0" anchor="ctr"/>
          <a:lstStyle/>
          <a:p>
            <a:pPr marL="0" indent="0">
              <a:buNone/>
            </a:pPr>
            <a:r>
              <a:rPr lang="en-US" sz="1300" b="1" dirty="0">
                <a:solidFill>
                  <a:srgbClr val="2D2D2D"/>
                </a:solidFill>
                <a:latin typeface="Calibri" pitchFamily="34" charset="0"/>
                <a:ea typeface="Calibri" pitchFamily="34" charset="-122"/>
                <a:cs typeface="Calibri" pitchFamily="34" charset="-120"/>
              </a:rPr>
              <a:t>Who is Samuel Beckett?</a:t>
            </a:r>
            <a:endParaRPr lang="en-US" sz="1300" dirty="0"/>
          </a:p>
          <a:p>
            <a:pPr marL="0" indent="0">
              <a:buNone/>
            </a:pPr>
            <a:r>
              <a:rPr lang="en-US" sz="1200" dirty="0">
                <a:solidFill>
                  <a:srgbClr val="2D2D2D"/>
                </a:solidFill>
                <a:latin typeface="Calibri" pitchFamily="34" charset="0"/>
                <a:ea typeface="Calibri" pitchFamily="34" charset="-122"/>
                <a:cs typeface="Calibri" pitchFamily="34" charset="-120"/>
              </a:rPr>
              <a:t>Irish modernist/postmodernist writer</a:t>
            </a:r>
            <a:endParaRPr lang="en-US" sz="1300" dirty="0"/>
          </a:p>
          <a:p>
            <a:pPr marL="0" indent="0">
              <a:buNone/>
            </a:pPr>
            <a:endParaRPr lang="en-US" sz="1300" dirty="0"/>
          </a:p>
          <a:p>
            <a:pPr marL="0" indent="0">
              <a:buNone/>
            </a:pPr>
            <a:r>
              <a:rPr lang="en-US" sz="1200" dirty="0">
                <a:solidFill>
                  <a:srgbClr val="2D2D2D"/>
                </a:solidFill>
                <a:latin typeface="Calibri" pitchFamily="34" charset="0"/>
                <a:ea typeface="Calibri" pitchFamily="34" charset="-122"/>
                <a:cs typeface="Calibri" pitchFamily="34" charset="-120"/>
              </a:rPr>
              <a:t>What is </a:t>
            </a:r>
            <a:r>
              <a:rPr lang="en-US" sz="1200" i="1" dirty="0">
                <a:solidFill>
                  <a:srgbClr val="2D2D2D"/>
                </a:solidFill>
                <a:latin typeface="Calibri" pitchFamily="34" charset="0"/>
                <a:ea typeface="Calibri" pitchFamily="34" charset="-122"/>
                <a:cs typeface="Calibri" pitchFamily="34" charset="-120"/>
              </a:rPr>
              <a:t>Texts for Nothing</a:t>
            </a:r>
            <a:r>
              <a:rPr lang="en-US" sz="1200" dirty="0">
                <a:solidFill>
                  <a:srgbClr val="2D2D2D"/>
                </a:solidFill>
                <a:latin typeface="Calibri" pitchFamily="34" charset="0"/>
                <a:ea typeface="Calibri" pitchFamily="34" charset="-122"/>
                <a:cs typeface="Calibri" pitchFamily="34" charset="-120"/>
              </a:rPr>
              <a:t>?</a:t>
            </a:r>
            <a:endParaRPr lang="en-US" sz="1300" dirty="0"/>
          </a:p>
          <a:p>
            <a:pPr marL="0" indent="0">
              <a:buNone/>
            </a:pPr>
            <a:r>
              <a:rPr lang="en-US" sz="1200" dirty="0">
                <a:solidFill>
                  <a:srgbClr val="2D2D2D"/>
                </a:solidFill>
                <a:latin typeface="Calibri" pitchFamily="34" charset="0"/>
                <a:ea typeface="Calibri" pitchFamily="34" charset="-122"/>
                <a:cs typeface="Calibri" pitchFamily="34" charset="-120"/>
              </a:rPr>
              <a:t>13 prose pieces (1950s)</a:t>
            </a:r>
            <a:endParaRPr lang="en-US" sz="1300" dirty="0"/>
          </a:p>
          <a:p>
            <a:pPr marL="0" indent="0">
              <a:buNone/>
            </a:pPr>
            <a:r>
              <a:rPr lang="en-US" sz="1200" dirty="0">
                <a:solidFill>
                  <a:srgbClr val="2D2D2D"/>
                </a:solidFill>
                <a:latin typeface="Calibri" pitchFamily="34" charset="0"/>
                <a:ea typeface="Calibri" pitchFamily="34" charset="-122"/>
                <a:cs typeface="Calibri" pitchFamily="34" charset="-120"/>
              </a:rPr>
              <a:t>Written between </a:t>
            </a:r>
            <a:r>
              <a:rPr lang="en-US" sz="1200" i="1" dirty="0">
                <a:solidFill>
                  <a:srgbClr val="2D2D2D"/>
                </a:solidFill>
                <a:latin typeface="Calibri" pitchFamily="34" charset="0"/>
                <a:ea typeface="Calibri" pitchFamily="34" charset="-122"/>
                <a:cs typeface="Calibri" pitchFamily="34" charset="-120"/>
              </a:rPr>
              <a:t>Molloy</a:t>
            </a:r>
            <a:r>
              <a:rPr lang="en-US" sz="1200" dirty="0">
                <a:solidFill>
                  <a:srgbClr val="2D2D2D"/>
                </a:solidFill>
                <a:latin typeface="Calibri" pitchFamily="34" charset="0"/>
                <a:ea typeface="Calibri" pitchFamily="34" charset="-122"/>
                <a:cs typeface="Calibri" pitchFamily="34" charset="-120"/>
              </a:rPr>
              <a:t> and </a:t>
            </a:r>
            <a:r>
              <a:rPr lang="en-US" sz="1200" i="1" dirty="0">
                <a:solidFill>
                  <a:srgbClr val="2D2D2D"/>
                </a:solidFill>
                <a:latin typeface="Calibri" pitchFamily="34" charset="0"/>
                <a:ea typeface="Calibri" pitchFamily="34" charset="-122"/>
                <a:cs typeface="Calibri" pitchFamily="34" charset="-120"/>
              </a:rPr>
              <a:t>The Unnamable</a:t>
            </a:r>
            <a:endParaRPr lang="en-US" sz="1300" dirty="0"/>
          </a:p>
          <a:p>
            <a:pPr marL="0" indent="0">
              <a:buNone/>
            </a:pPr>
            <a:endParaRPr lang="en-US" sz="1300" dirty="0"/>
          </a:p>
          <a:p>
            <a:pPr marL="0" indent="0">
              <a:buNone/>
            </a:pPr>
            <a:r>
              <a:rPr lang="en-US" sz="1300" b="1" dirty="0">
                <a:solidFill>
                  <a:srgbClr val="2D2D2D"/>
                </a:solidFill>
                <a:latin typeface="Calibri" pitchFamily="34" charset="0"/>
                <a:ea typeface="Calibri" pitchFamily="34" charset="-122"/>
                <a:cs typeface="Calibri" pitchFamily="34" charset="-120"/>
              </a:rPr>
              <a:t>Key Characteristics:</a:t>
            </a:r>
            <a:endParaRPr lang="en-US" sz="1300" dirty="0"/>
          </a:p>
          <a:p>
            <a:pPr marL="0" indent="0">
              <a:buNone/>
            </a:pPr>
            <a:r>
              <a:rPr lang="en-US" sz="1200" dirty="0">
                <a:solidFill>
                  <a:srgbClr val="2D2D2D"/>
                </a:solidFill>
                <a:latin typeface="Calibri" pitchFamily="34" charset="0"/>
                <a:ea typeface="Calibri" pitchFamily="34" charset="-122"/>
                <a:cs typeface="Calibri" pitchFamily="34" charset="-120"/>
              </a:rPr>
              <a:t>Voice(s) in void, circularity, negation, silence, textual self-awareness</a:t>
            </a:r>
            <a:endParaRPr lang="en-US" sz="1300" dirty="0"/>
          </a:p>
        </p:txBody>
      </p:sp>
      <p:sp>
        <p:nvSpPr>
          <p:cNvPr id="7" name="Shape 5"/>
          <p:cNvSpPr/>
          <p:nvPr/>
        </p:nvSpPr>
        <p:spPr>
          <a:xfrm>
            <a:off x="4754880" y="1371600"/>
            <a:ext cx="3931920" cy="3383280"/>
          </a:xfrm>
          <a:prstGeom prst="rect">
            <a:avLst/>
          </a:prstGeom>
          <a:solidFill>
            <a:srgbClr val="2C5F2D"/>
          </a:solidFill>
          <a:ln w="12700">
            <a:solidFill>
              <a:srgbClr val="333333">
                <a:alpha val="0"/>
              </a:srgbClr>
            </a:solidFill>
            <a:prstDash val="solid"/>
          </a:ln>
        </p:spPr>
        <p:txBody>
          <a:bodyPr/>
          <a:lstStyle/>
          <a:p>
            <a:endParaRPr lang="en-US"/>
          </a:p>
        </p:txBody>
      </p:sp>
      <p:sp>
        <p:nvSpPr>
          <p:cNvPr id="8" name="Text 6"/>
          <p:cNvSpPr/>
          <p:nvPr/>
        </p:nvSpPr>
        <p:spPr>
          <a:xfrm>
            <a:off x="4937760" y="1554480"/>
            <a:ext cx="3566160" cy="274320"/>
          </a:xfrm>
          <a:prstGeom prst="rect">
            <a:avLst/>
          </a:prstGeom>
          <a:noFill/>
          <a:ln/>
        </p:spPr>
        <p:txBody>
          <a:bodyPr wrap="square" lIns="0" tIns="0" rIns="0" bIns="0" rtlCol="0" anchor="ctr"/>
          <a:lstStyle/>
          <a:p>
            <a:pPr marL="0" indent="0">
              <a:buNone/>
            </a:pPr>
            <a:r>
              <a:rPr lang="en-US" sz="1400" b="1" dirty="0">
                <a:solidFill>
                  <a:srgbClr val="97BC62"/>
                </a:solidFill>
                <a:latin typeface="Calibri" pitchFamily="34" charset="0"/>
                <a:ea typeface="Calibri" pitchFamily="34" charset="-122"/>
                <a:cs typeface="Calibri" pitchFamily="34" charset="-120"/>
              </a:rPr>
              <a:t>MY APPROACH</a:t>
            </a:r>
            <a:endParaRPr lang="en-US" sz="1400" dirty="0"/>
          </a:p>
        </p:txBody>
      </p:sp>
      <p:sp>
        <p:nvSpPr>
          <p:cNvPr id="9" name="Text 7"/>
          <p:cNvSpPr/>
          <p:nvPr/>
        </p:nvSpPr>
        <p:spPr>
          <a:xfrm>
            <a:off x="4937760" y="1920240"/>
            <a:ext cx="3566160" cy="2286000"/>
          </a:xfrm>
          <a:prstGeom prst="rect">
            <a:avLst/>
          </a:prstGeom>
          <a:noFill/>
          <a:ln/>
        </p:spPr>
        <p:txBody>
          <a:bodyPr wrap="square" lIns="635" tIns="635" rIns="635" bIns="635" rtlCol="0" anchor="ctr"/>
          <a:lstStyle/>
          <a:p>
            <a:pPr marL="342900" indent="-342900">
              <a:buSzPct val="100000"/>
              <a:buChar char="•"/>
            </a:pPr>
            <a:r>
              <a:rPr lang="en-US" sz="1600" dirty="0">
                <a:solidFill>
                  <a:srgbClr val="FFFFFF"/>
                </a:solidFill>
                <a:latin typeface="Calibri" pitchFamily="34" charset="0"/>
                <a:ea typeface="Calibri" pitchFamily="34" charset="-122"/>
                <a:cs typeface="Calibri" pitchFamily="34" charset="-120"/>
              </a:rPr>
              <a:t>Read primary sources thoroughly</a:t>
            </a:r>
            <a:endParaRPr lang="en-US" sz="1600" dirty="0"/>
          </a:p>
          <a:p>
            <a:pPr marL="342900" indent="-342900">
              <a:buSzPct val="100000"/>
              <a:buChar char="•"/>
            </a:pPr>
            <a:r>
              <a:rPr lang="en-US" sz="1600" dirty="0">
                <a:solidFill>
                  <a:srgbClr val="FFFFFF"/>
                </a:solidFill>
                <a:latin typeface="Calibri" pitchFamily="34" charset="0"/>
                <a:ea typeface="Calibri" pitchFamily="34" charset="-122"/>
                <a:cs typeface="Calibri" pitchFamily="34" charset="-120"/>
              </a:rPr>
              <a:t>Identify formal characteristics</a:t>
            </a:r>
            <a:endParaRPr lang="en-US" sz="1600" dirty="0"/>
          </a:p>
          <a:p>
            <a:pPr marL="342900" indent="-342900">
              <a:buSzPct val="100000"/>
              <a:buChar char="•"/>
            </a:pPr>
            <a:r>
              <a:rPr lang="en-US" sz="1600" dirty="0">
                <a:solidFill>
                  <a:srgbClr val="FFFFFF"/>
                </a:solidFill>
                <a:latin typeface="Calibri" pitchFamily="34" charset="0"/>
                <a:ea typeface="Calibri" pitchFamily="34" charset="-122"/>
                <a:cs typeface="Calibri" pitchFamily="34" charset="-120"/>
              </a:rPr>
              <a:t>Note recurring patterns, motifs</a:t>
            </a:r>
            <a:endParaRPr lang="en-US" sz="1600" dirty="0"/>
          </a:p>
          <a:p>
            <a:pPr marL="342900" indent="-342900">
              <a:buSzPct val="100000"/>
              <a:buChar char="•"/>
            </a:pPr>
            <a:r>
              <a:rPr lang="en-US" sz="1600" dirty="0">
                <a:solidFill>
                  <a:srgbClr val="FFFFFF"/>
                </a:solidFill>
                <a:latin typeface="Calibri" pitchFamily="34" charset="0"/>
                <a:ea typeface="Calibri" pitchFamily="34" charset="-122"/>
                <a:cs typeface="Calibri" pitchFamily="34" charset="-120"/>
              </a:rPr>
              <a:t>Map historical/biographical context</a:t>
            </a:r>
            <a:endParaRPr lang="en-US" sz="1600" dirty="0"/>
          </a:p>
          <a:p>
            <a:pPr marL="342900" indent="-342900">
              <a:buSzPct val="100000"/>
              <a:buChar char="•"/>
            </a:pPr>
            <a:r>
              <a:rPr lang="en-US" sz="1600" dirty="0">
                <a:solidFill>
                  <a:srgbClr val="FFFFFF"/>
                </a:solidFill>
                <a:latin typeface="Calibri" pitchFamily="34" charset="0"/>
                <a:ea typeface="Calibri" pitchFamily="34" charset="-122"/>
                <a:cs typeface="Calibri" pitchFamily="34" charset="-120"/>
              </a:rPr>
              <a:t>Document genre conventions</a:t>
            </a:r>
            <a:endParaRPr lang="en-US" sz="1600" dirty="0"/>
          </a:p>
        </p:txBody>
      </p:sp>
      <p:sp>
        <p:nvSpPr>
          <p:cNvPr id="10" name="Text 8"/>
          <p:cNvSpPr/>
          <p:nvPr/>
        </p:nvSpPr>
        <p:spPr>
          <a:xfrm>
            <a:off x="4937760" y="4434840"/>
            <a:ext cx="3566160" cy="228600"/>
          </a:xfrm>
          <a:prstGeom prst="rect">
            <a:avLst/>
          </a:prstGeom>
          <a:noFill/>
          <a:ln/>
        </p:spPr>
        <p:txBody>
          <a:bodyPr wrap="square" lIns="0" tIns="0" rIns="0" bIns="0" rtlCol="0" anchor="ctr"/>
          <a:lstStyle/>
          <a:p>
            <a:pPr marL="0" indent="0" algn="ctr">
              <a:buNone/>
            </a:pPr>
            <a:r>
              <a:rPr lang="en-US" sz="1100" i="1" dirty="0">
                <a:solidFill>
                  <a:srgbClr val="F5F5F5"/>
                </a:solidFill>
                <a:latin typeface="Calibri" pitchFamily="34" charset="0"/>
                <a:ea typeface="Calibri" pitchFamily="34" charset="-122"/>
                <a:cs typeface="Calibri" pitchFamily="34" charset="-120"/>
              </a:rPr>
              <a:t>Build a comprehensive picture before you theorize</a:t>
            </a:r>
            <a:endParaRPr lang="en-US" sz="1100" dirty="0"/>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pPr marL="0" indent="0" algn="ctr">
              <a:buNone/>
            </a:pPr>
            <a:endParaRPr lang="en-US" sz="2800" dirty="0"/>
          </a:p>
        </p:txBody>
      </p:sp>
      <p:sp>
        <p:nvSpPr>
          <p:cNvPr id="2" name="TextBox 1">
            <a:extLst>
              <a:ext uri="{FF2B5EF4-FFF2-40B4-BE49-F238E27FC236}">
                <a16:creationId xmlns:a16="http://schemas.microsoft.com/office/drawing/2014/main" id="{A7A1C420-E9C4-C7EC-DE71-7276B72847C6}"/>
              </a:ext>
            </a:extLst>
          </p:cNvPr>
          <p:cNvSpPr txBox="1"/>
          <p:nvPr/>
        </p:nvSpPr>
        <p:spPr>
          <a:xfrm>
            <a:off x="1033347" y="1747024"/>
            <a:ext cx="6943492" cy="1477328"/>
          </a:xfrm>
          <a:prstGeom prst="rect">
            <a:avLst/>
          </a:prstGeom>
          <a:noFill/>
        </p:spPr>
        <p:txBody>
          <a:bodyPr wrap="square" rtlCol="0">
            <a:spAutoFit/>
          </a:bodyPr>
          <a:lstStyle/>
          <a:p>
            <a:pPr algn="ctr"/>
            <a:r>
              <a:rPr lang="en-US" sz="2400" dirty="0"/>
              <a:t>“</a:t>
            </a:r>
            <a:r>
              <a:rPr lang="en-US" sz="2400" i="1" dirty="0"/>
              <a:t>A fictional technique always relates back to </a:t>
            </a:r>
          </a:p>
          <a:p>
            <a:pPr algn="ctr"/>
            <a:r>
              <a:rPr lang="en-US" sz="2400" i="1" dirty="0"/>
              <a:t>the novelist’s metaphysics. The critic’s task is to define the latter before evaluating the former</a:t>
            </a:r>
            <a:r>
              <a:rPr lang="en-US" sz="2400" dirty="0"/>
              <a:t>.”</a:t>
            </a:r>
          </a:p>
          <a:p>
            <a:endParaRPr lang="en-US" dirty="0"/>
          </a:p>
        </p:txBody>
      </p:sp>
      <p:sp>
        <p:nvSpPr>
          <p:cNvPr id="4" name="TextBox 3">
            <a:extLst>
              <a:ext uri="{FF2B5EF4-FFF2-40B4-BE49-F238E27FC236}">
                <a16:creationId xmlns:a16="http://schemas.microsoft.com/office/drawing/2014/main" id="{4FA4C81A-6941-6923-5D6A-4351B2BB750B}"/>
              </a:ext>
            </a:extLst>
          </p:cNvPr>
          <p:cNvSpPr txBox="1"/>
          <p:nvPr/>
        </p:nvSpPr>
        <p:spPr>
          <a:xfrm>
            <a:off x="2735766" y="4215162"/>
            <a:ext cx="4014817" cy="646331"/>
          </a:xfrm>
          <a:prstGeom prst="rect">
            <a:avLst/>
          </a:prstGeom>
          <a:noFill/>
        </p:spPr>
        <p:txBody>
          <a:bodyPr wrap="none" rtlCol="0">
            <a:spAutoFit/>
          </a:bodyPr>
          <a:lstStyle/>
          <a:p>
            <a:r>
              <a:rPr lang="en-US" dirty="0"/>
              <a:t>Jean-Paul Sartre cited in Edith Kern </a:t>
            </a:r>
            <a:r>
              <a:rPr lang="en-US" dirty="0" err="1"/>
              <a:t>pp.vii</a:t>
            </a:r>
            <a:endParaRPr lang="en-US" dirty="0"/>
          </a:p>
          <a:p>
            <a:endParaRPr lang="en-US" dirty="0"/>
          </a:p>
        </p:txBody>
      </p:sp>
    </p:spTree>
    <p:extLst>
      <p:ext uri="{BB962C8B-B14F-4D97-AF65-F5344CB8AC3E}">
        <p14:creationId xmlns:p14="http://schemas.microsoft.com/office/powerpoint/2010/main" val="1893112685"/>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dirty="0"/>
          </a:p>
        </p:txBody>
      </p:sp>
      <p:sp>
        <p:nvSpPr>
          <p:cNvPr id="3" name="Content Placeholder 2"/>
          <p:cNvSpPr>
            <a:spLocks noGrp="1"/>
          </p:cNvSpPr>
          <p:nvPr>
            <p:ph idx="1"/>
          </p:nvPr>
        </p:nvSpPr>
        <p:spPr/>
        <p:txBody>
          <a:bodyPr/>
          <a:lstStyle/>
          <a:p>
            <a:pPr algn="r"/>
            <a:endParaRPr lang="en-US" dirty="0">
              <a:solidFill>
                <a:srgbClr val="954F72"/>
              </a:solidFill>
              <a:hlinkClick r:id="rId2">
                <a:extLst>
                  <a:ext uri="{A12FA001-AC4F-418D-AE19-62706E023703}">
                    <ahyp:hlinkClr xmlns:ahyp="http://schemas.microsoft.com/office/drawing/2018/hyperlinkcolor" val="tx"/>
                  </a:ext>
                </a:extLst>
              </a:hlinkClick>
            </a:endParaRPr>
          </a:p>
          <a:p>
            <a:endParaRPr lang="en-US" dirty="0"/>
          </a:p>
          <a:p>
            <a:endParaRPr lang="en-US" dirty="0"/>
          </a:p>
        </p:txBody>
      </p:sp>
      <p:sp>
        <p:nvSpPr>
          <p:cNvPr id="4" name="TextBox 3">
            <a:extLst>
              <a:ext uri="{FF2B5EF4-FFF2-40B4-BE49-F238E27FC236}">
                <a16:creationId xmlns:a16="http://schemas.microsoft.com/office/drawing/2014/main" id="{6657D590-BC44-4A47-A6E0-72A9DFB24588}"/>
              </a:ext>
            </a:extLst>
          </p:cNvPr>
          <p:cNvSpPr txBox="1"/>
          <p:nvPr/>
        </p:nvSpPr>
        <p:spPr>
          <a:xfrm>
            <a:off x="2007220" y="1865971"/>
            <a:ext cx="4857548" cy="1200329"/>
          </a:xfrm>
          <a:prstGeom prst="rect">
            <a:avLst/>
          </a:prstGeom>
          <a:noFill/>
        </p:spPr>
        <p:txBody>
          <a:bodyPr wrap="none" rtlCol="0">
            <a:spAutoFit/>
          </a:bodyPr>
          <a:lstStyle/>
          <a:p>
            <a:r>
              <a:rPr lang="en-US" dirty="0">
                <a:hlinkClick r:id="rId2">
                  <a:extLst>
                    <a:ext uri="{A12FA001-AC4F-418D-AE19-62706E023703}">
                      <ahyp:hlinkClr xmlns:ahyp="http://schemas.microsoft.com/office/drawing/2018/hyperlinkcolor" val="tx"/>
                    </a:ext>
                  </a:extLst>
                </a:hlinkClick>
              </a:rPr>
              <a:t>Translating Beckett’s short prose to film</a:t>
            </a:r>
          </a:p>
          <a:p>
            <a:endParaRPr lang="en-US" dirty="0">
              <a:solidFill>
                <a:srgbClr val="954F72"/>
              </a:solidFill>
              <a:hlinkClick r:id="" action="ppaction://noaction">
                <a:extLst>
                  <a:ext uri="{A12FA001-AC4F-418D-AE19-62706E023703}">
                    <ahyp:hlinkClr xmlns:ahyp="http://schemas.microsoft.com/office/drawing/2018/hyperlinkcolor" val="tx"/>
                  </a:ext>
                </a:extLst>
              </a:hlinkClick>
            </a:endParaRPr>
          </a:p>
          <a:p>
            <a:r>
              <a:rPr lang="en-US" dirty="0">
                <a:hlinkClick r:id="" action="ppaction://noaction">
                  <a:extLst>
                    <a:ext uri="{A12FA001-AC4F-418D-AE19-62706E023703}">
                      <ahyp:hlinkClr xmlns:ahyp="http://schemas.microsoft.com/office/drawing/2018/hyperlinkcolor" val="tx"/>
                    </a:ext>
                  </a:extLst>
                </a:hlinkClick>
              </a:rPr>
              <a:t>https://www.youtube.com/watch?v=Stk2CVh3yvs</a:t>
            </a:r>
            <a:endParaRPr lang="en-US" dirty="0"/>
          </a:p>
          <a:p>
            <a:endParaRPr lang="en-US" dirty="0"/>
          </a:p>
        </p:txBody>
      </p:sp>
    </p:spTree>
    <p:extLst>
      <p:ext uri="{BB962C8B-B14F-4D97-AF65-F5344CB8AC3E}">
        <p14:creationId xmlns:p14="http://schemas.microsoft.com/office/powerpoint/2010/main" val="373670205"/>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96112" y="334838"/>
            <a:ext cx="7141464" cy="4319458"/>
          </a:xfrm>
        </p:spPr>
        <p:txBody>
          <a:bodyPr>
            <a:normAutofit fontScale="62500" lnSpcReduction="20000"/>
          </a:bodyPr>
          <a:lstStyle/>
          <a:p>
            <a:pPr marL="0" indent="0">
              <a:buNone/>
            </a:pPr>
            <a:r>
              <a:rPr lang="en-GB" dirty="0"/>
              <a:t>Where would I go, if I could go, who would I be, if I could be, what would I say, if I had a voice, who says this, saying it's me? Answer simply, someone answer simply. It's the same old stranger as ever, for whom alone accusative I exist, in the pit of my inexistence, of his, of ours, there's a simple answer. It's not with thinking he'll find me, but what is he to do, living and bewildered, yes, living, say what he may. Forget me, know me not, yes, that would be the wisest, none better able than he. Why this sudden affability after such desertion, it's easy to understand, that's what he says, but he doesn't understand. I'm not in his head, nowhere in his old body, and yet I'm there, for him I'm there, with him, hence all the confusion. That should have been enough for him, to have found me absent, but it's not, he wants me there, with a form and a world, like him, in spite of him, me who am everything, like him who is nothing.</a:t>
            </a:r>
          </a:p>
          <a:p>
            <a:endParaRPr lang="en-US" dirty="0"/>
          </a:p>
        </p:txBody>
      </p:sp>
    </p:spTree>
    <p:extLst>
      <p:ext uri="{BB962C8B-B14F-4D97-AF65-F5344CB8AC3E}">
        <p14:creationId xmlns:p14="http://schemas.microsoft.com/office/powerpoint/2010/main" val="3991711527"/>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40059" y="334839"/>
            <a:ext cx="7151648" cy="4281766"/>
          </a:xfrm>
        </p:spPr>
        <p:txBody>
          <a:bodyPr>
            <a:normAutofit fontScale="62500" lnSpcReduction="20000"/>
          </a:bodyPr>
          <a:lstStyle/>
          <a:p>
            <a:pPr marL="0" indent="0" algn="just">
              <a:buNone/>
            </a:pPr>
            <a:r>
              <a:rPr lang="en-GB" dirty="0"/>
              <a:t>Where would I go, </a:t>
            </a:r>
            <a:r>
              <a:rPr lang="en-GB" dirty="0">
                <a:solidFill>
                  <a:schemeClr val="accent2"/>
                </a:solidFill>
              </a:rPr>
              <a:t>if I could go</a:t>
            </a:r>
            <a:r>
              <a:rPr lang="en-GB" dirty="0"/>
              <a:t>, who would I be, </a:t>
            </a:r>
            <a:r>
              <a:rPr lang="en-GB" dirty="0">
                <a:solidFill>
                  <a:srgbClr val="C0504D"/>
                </a:solidFill>
              </a:rPr>
              <a:t>if I could be,</a:t>
            </a:r>
            <a:r>
              <a:rPr lang="en-GB" dirty="0"/>
              <a:t> what would I say, </a:t>
            </a:r>
            <a:r>
              <a:rPr lang="en-GB" dirty="0">
                <a:solidFill>
                  <a:srgbClr val="C0504D"/>
                </a:solidFill>
              </a:rPr>
              <a:t>if I had a voice</a:t>
            </a:r>
            <a:r>
              <a:rPr lang="en-GB" dirty="0"/>
              <a:t>, who says this, </a:t>
            </a:r>
            <a:r>
              <a:rPr lang="en-GB" dirty="0">
                <a:solidFill>
                  <a:srgbClr val="C0504D"/>
                </a:solidFill>
              </a:rPr>
              <a:t>saying it's me? </a:t>
            </a:r>
            <a:r>
              <a:rPr lang="en-GB" dirty="0"/>
              <a:t>Answer simply, </a:t>
            </a:r>
            <a:r>
              <a:rPr lang="en-GB" dirty="0">
                <a:solidFill>
                  <a:srgbClr val="C0504D"/>
                </a:solidFill>
              </a:rPr>
              <a:t>someone answer simply</a:t>
            </a:r>
            <a:r>
              <a:rPr lang="en-GB" dirty="0"/>
              <a:t>. It's the same old stranger as ever, </a:t>
            </a:r>
            <a:r>
              <a:rPr lang="en-GB" dirty="0">
                <a:solidFill>
                  <a:srgbClr val="C0504D"/>
                </a:solidFill>
              </a:rPr>
              <a:t>for whom alone accusative I exist</a:t>
            </a:r>
            <a:r>
              <a:rPr lang="en-GB" dirty="0"/>
              <a:t>, in the pit of my inexistence, </a:t>
            </a:r>
            <a:r>
              <a:rPr lang="en-GB" dirty="0">
                <a:solidFill>
                  <a:srgbClr val="C0504D"/>
                </a:solidFill>
              </a:rPr>
              <a:t>of his</a:t>
            </a:r>
            <a:r>
              <a:rPr lang="en-GB" dirty="0"/>
              <a:t>, of ours, </a:t>
            </a:r>
            <a:r>
              <a:rPr lang="en-GB" dirty="0">
                <a:solidFill>
                  <a:srgbClr val="C0504D"/>
                </a:solidFill>
              </a:rPr>
              <a:t>there's a simple answer</a:t>
            </a:r>
            <a:r>
              <a:rPr lang="en-GB" dirty="0"/>
              <a:t>. It's not with thinking he'll find me, </a:t>
            </a:r>
            <a:r>
              <a:rPr lang="en-GB" dirty="0">
                <a:solidFill>
                  <a:srgbClr val="C0504D"/>
                </a:solidFill>
              </a:rPr>
              <a:t>but what is he to do,</a:t>
            </a:r>
            <a:r>
              <a:rPr lang="en-GB" dirty="0"/>
              <a:t> living and bewildered, </a:t>
            </a:r>
            <a:r>
              <a:rPr lang="en-GB" dirty="0">
                <a:solidFill>
                  <a:srgbClr val="C0504D"/>
                </a:solidFill>
              </a:rPr>
              <a:t>yes,</a:t>
            </a:r>
            <a:r>
              <a:rPr lang="en-GB" dirty="0"/>
              <a:t> living, </a:t>
            </a:r>
            <a:r>
              <a:rPr lang="en-GB" dirty="0">
                <a:solidFill>
                  <a:srgbClr val="C0504D"/>
                </a:solidFill>
              </a:rPr>
              <a:t>say what he may</a:t>
            </a:r>
            <a:r>
              <a:rPr lang="en-GB" dirty="0"/>
              <a:t>. Forget me, </a:t>
            </a:r>
            <a:r>
              <a:rPr lang="en-GB" dirty="0">
                <a:solidFill>
                  <a:srgbClr val="C0504D"/>
                </a:solidFill>
              </a:rPr>
              <a:t>know me not</a:t>
            </a:r>
            <a:r>
              <a:rPr lang="en-GB" dirty="0"/>
              <a:t>, yes, </a:t>
            </a:r>
            <a:r>
              <a:rPr lang="en-GB" dirty="0">
                <a:solidFill>
                  <a:srgbClr val="C0504D"/>
                </a:solidFill>
              </a:rPr>
              <a:t>that would be the wisest, </a:t>
            </a:r>
            <a:r>
              <a:rPr lang="en-GB" dirty="0"/>
              <a:t>none better able than he. </a:t>
            </a:r>
            <a:r>
              <a:rPr lang="en-GB" dirty="0">
                <a:solidFill>
                  <a:srgbClr val="C0504D"/>
                </a:solidFill>
              </a:rPr>
              <a:t>Why this sudden affability after such desertion</a:t>
            </a:r>
            <a:r>
              <a:rPr lang="en-GB" dirty="0"/>
              <a:t>, it's easy to understand, </a:t>
            </a:r>
            <a:r>
              <a:rPr lang="en-GB" dirty="0">
                <a:solidFill>
                  <a:srgbClr val="C0504D"/>
                </a:solidFill>
              </a:rPr>
              <a:t>that's what he says</a:t>
            </a:r>
            <a:r>
              <a:rPr lang="en-GB" dirty="0"/>
              <a:t>, but he doesn't understand. </a:t>
            </a:r>
            <a:r>
              <a:rPr lang="en-GB" dirty="0">
                <a:solidFill>
                  <a:srgbClr val="C0504D"/>
                </a:solidFill>
              </a:rPr>
              <a:t>I'm not in his head</a:t>
            </a:r>
            <a:r>
              <a:rPr lang="en-GB" dirty="0"/>
              <a:t>, nowhere in his old body, </a:t>
            </a:r>
            <a:r>
              <a:rPr lang="en-GB" dirty="0">
                <a:solidFill>
                  <a:srgbClr val="C0504D"/>
                </a:solidFill>
              </a:rPr>
              <a:t>and yet I'm there</a:t>
            </a:r>
            <a:r>
              <a:rPr lang="en-GB" dirty="0"/>
              <a:t>, for him I'm there, </a:t>
            </a:r>
            <a:r>
              <a:rPr lang="en-GB" dirty="0">
                <a:solidFill>
                  <a:srgbClr val="C0504D"/>
                </a:solidFill>
              </a:rPr>
              <a:t>with him</a:t>
            </a:r>
            <a:r>
              <a:rPr lang="en-GB" dirty="0"/>
              <a:t>, hence all the confusion. </a:t>
            </a:r>
            <a:r>
              <a:rPr lang="en-GB" dirty="0">
                <a:solidFill>
                  <a:srgbClr val="C0504D"/>
                </a:solidFill>
              </a:rPr>
              <a:t>That should have been enough for him, </a:t>
            </a:r>
            <a:r>
              <a:rPr lang="en-GB" dirty="0"/>
              <a:t>to have found me absent, </a:t>
            </a:r>
            <a:r>
              <a:rPr lang="en-GB" dirty="0">
                <a:solidFill>
                  <a:srgbClr val="C0504D"/>
                </a:solidFill>
              </a:rPr>
              <a:t>but it's not, </a:t>
            </a:r>
            <a:r>
              <a:rPr lang="en-GB" dirty="0"/>
              <a:t>he wants me there, </a:t>
            </a:r>
            <a:r>
              <a:rPr lang="en-GB" dirty="0">
                <a:solidFill>
                  <a:srgbClr val="C0504D"/>
                </a:solidFill>
              </a:rPr>
              <a:t>with a form and a world</a:t>
            </a:r>
            <a:r>
              <a:rPr lang="en-GB" dirty="0"/>
              <a:t>, like him, </a:t>
            </a:r>
            <a:r>
              <a:rPr lang="en-GB" dirty="0">
                <a:solidFill>
                  <a:srgbClr val="C0504D"/>
                </a:solidFill>
              </a:rPr>
              <a:t>in spite of him</a:t>
            </a:r>
            <a:r>
              <a:rPr lang="en-GB" dirty="0"/>
              <a:t>, me who am everything, </a:t>
            </a:r>
            <a:r>
              <a:rPr lang="en-GB" dirty="0">
                <a:solidFill>
                  <a:srgbClr val="C0504D"/>
                </a:solidFill>
              </a:rPr>
              <a:t>like him who is nothing.</a:t>
            </a:r>
          </a:p>
          <a:p>
            <a:endParaRPr lang="en-US" dirty="0"/>
          </a:p>
        </p:txBody>
      </p:sp>
    </p:spTree>
    <p:extLst>
      <p:ext uri="{BB962C8B-B14F-4D97-AF65-F5344CB8AC3E}">
        <p14:creationId xmlns:p14="http://schemas.microsoft.com/office/powerpoint/2010/main" val="4238031995"/>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name="Slide 4">
    <p:bg>
      <p:bgPr>
        <a:solidFill>
          <a:srgbClr val="F5F5F5"/>
        </a:solidFill>
        <a:effectLst/>
      </p:bgPr>
    </p:bg>
    <p:spTree>
      <p:nvGrpSpPr>
        <p:cNvPr id="1" name=""/>
        <p:cNvGrpSpPr/>
        <p:nvPr/>
      </p:nvGrpSpPr>
      <p:grpSpPr>
        <a:xfrm>
          <a:off x="0" y="0"/>
          <a:ext cx="0" cy="0"/>
          <a:chOff x="0" y="0"/>
          <a:chExt cx="0" cy="0"/>
        </a:xfrm>
      </p:grpSpPr>
      <p:sp>
        <p:nvSpPr>
          <p:cNvPr id="2" name="Text 0"/>
          <p:cNvSpPr/>
          <p:nvPr/>
        </p:nvSpPr>
        <p:spPr>
          <a:xfrm>
            <a:off x="466121" y="411480"/>
            <a:ext cx="8229600" cy="457200"/>
          </a:xfrm>
          <a:prstGeom prst="rect">
            <a:avLst/>
          </a:prstGeom>
          <a:noFill/>
          <a:ln/>
        </p:spPr>
        <p:txBody>
          <a:bodyPr wrap="square" lIns="0" tIns="0" rIns="0" bIns="0" rtlCol="0" anchor="ctr"/>
          <a:lstStyle/>
          <a:p>
            <a:pPr marL="0" indent="0" algn="ctr">
              <a:buNone/>
            </a:pPr>
            <a:r>
              <a:rPr lang="en-US" sz="2800" b="1" dirty="0">
                <a:solidFill>
                  <a:srgbClr val="2C5F2D"/>
                </a:solidFill>
                <a:latin typeface="Georgia" pitchFamily="34" charset="0"/>
                <a:ea typeface="Georgia" pitchFamily="34" charset="-122"/>
                <a:cs typeface="Georgia" pitchFamily="34" charset="-120"/>
              </a:rPr>
              <a:t>STEP 2: MAP DOMINANT READINGS</a:t>
            </a:r>
            <a:endParaRPr lang="en-US" sz="2800" dirty="0"/>
          </a:p>
        </p:txBody>
      </p:sp>
      <p:sp>
        <p:nvSpPr>
          <p:cNvPr id="3" name="Text 1"/>
          <p:cNvSpPr/>
          <p:nvPr/>
        </p:nvSpPr>
        <p:spPr>
          <a:xfrm>
            <a:off x="457200" y="868680"/>
            <a:ext cx="8229600" cy="228600"/>
          </a:xfrm>
          <a:prstGeom prst="rect">
            <a:avLst/>
          </a:prstGeom>
          <a:noFill/>
          <a:ln/>
        </p:spPr>
        <p:txBody>
          <a:bodyPr wrap="square" lIns="0" tIns="0" rIns="0" bIns="0" rtlCol="0" anchor="ctr"/>
          <a:lstStyle/>
          <a:p>
            <a:pPr marL="0" indent="0" algn="ctr">
              <a:buNone/>
            </a:pPr>
            <a:r>
              <a:rPr lang="en-US" sz="1400" i="1" dirty="0">
                <a:solidFill>
                  <a:srgbClr val="64748B"/>
                </a:solidFill>
                <a:latin typeface="Calibri" pitchFamily="34" charset="0"/>
                <a:ea typeface="Calibri" pitchFamily="34" charset="-122"/>
                <a:cs typeface="Calibri" pitchFamily="34" charset="-120"/>
              </a:rPr>
              <a:t>What does it mean to survey the scholarly landscape?</a:t>
            </a:r>
            <a:endParaRPr lang="en-US" sz="1400" dirty="0"/>
          </a:p>
        </p:txBody>
      </p:sp>
      <p:sp>
        <p:nvSpPr>
          <p:cNvPr id="4" name="Text 2"/>
          <p:cNvSpPr/>
          <p:nvPr/>
        </p:nvSpPr>
        <p:spPr>
          <a:xfrm>
            <a:off x="457200" y="1280160"/>
            <a:ext cx="8229600" cy="274320"/>
          </a:xfrm>
          <a:prstGeom prst="rect">
            <a:avLst/>
          </a:prstGeom>
          <a:noFill/>
          <a:ln/>
        </p:spPr>
        <p:txBody>
          <a:bodyPr wrap="square" lIns="0" tIns="0" rIns="0" bIns="0" rtlCol="0" anchor="ctr"/>
          <a:lstStyle/>
          <a:p>
            <a:pPr marL="0" indent="0">
              <a:buNone/>
            </a:pPr>
            <a:r>
              <a:rPr lang="en-US" sz="1800" b="1" dirty="0">
                <a:solidFill>
                  <a:srgbClr val="1E2761"/>
                </a:solidFill>
                <a:latin typeface="Calibri" pitchFamily="34" charset="0"/>
                <a:ea typeface="Calibri" pitchFamily="34" charset="-122"/>
                <a:cs typeface="Calibri" pitchFamily="34" charset="-120"/>
              </a:rPr>
              <a:t>THIS REQUIRES EXTENSIVE READING</a:t>
            </a:r>
            <a:endParaRPr lang="en-US" sz="1800" dirty="0"/>
          </a:p>
        </p:txBody>
      </p:sp>
      <p:sp>
        <p:nvSpPr>
          <p:cNvPr id="5" name="Shape 3"/>
          <p:cNvSpPr/>
          <p:nvPr/>
        </p:nvSpPr>
        <p:spPr>
          <a:xfrm>
            <a:off x="457200" y="1828800"/>
            <a:ext cx="2651760" cy="2560320"/>
          </a:xfrm>
          <a:prstGeom prst="rect">
            <a:avLst/>
          </a:prstGeom>
          <a:solidFill>
            <a:srgbClr val="FFFFFF"/>
          </a:solidFill>
          <a:ln w="12700">
            <a:solidFill>
              <a:srgbClr val="333333">
                <a:alpha val="0"/>
              </a:srgbClr>
            </a:solidFill>
            <a:prstDash val="solid"/>
          </a:ln>
        </p:spPr>
        <p:txBody>
          <a:bodyPr/>
          <a:lstStyle/>
          <a:p>
            <a:endParaRPr lang="en-US"/>
          </a:p>
        </p:txBody>
      </p:sp>
      <p:sp>
        <p:nvSpPr>
          <p:cNvPr id="6" name="Shape 4"/>
          <p:cNvSpPr/>
          <p:nvPr/>
        </p:nvSpPr>
        <p:spPr>
          <a:xfrm>
            <a:off x="457200" y="1828800"/>
            <a:ext cx="73152" cy="2560320"/>
          </a:xfrm>
          <a:prstGeom prst="rect">
            <a:avLst/>
          </a:prstGeom>
          <a:solidFill>
            <a:srgbClr val="97BC62"/>
          </a:solidFill>
          <a:ln w="12700">
            <a:solidFill>
              <a:srgbClr val="333333">
                <a:alpha val="0"/>
              </a:srgbClr>
            </a:solidFill>
            <a:prstDash val="solid"/>
          </a:ln>
        </p:spPr>
        <p:txBody>
          <a:bodyPr/>
          <a:lstStyle/>
          <a:p>
            <a:endParaRPr lang="en-US"/>
          </a:p>
        </p:txBody>
      </p:sp>
      <p:sp>
        <p:nvSpPr>
          <p:cNvPr id="7" name="Text 5"/>
          <p:cNvSpPr/>
          <p:nvPr/>
        </p:nvSpPr>
        <p:spPr>
          <a:xfrm>
            <a:off x="640080" y="1965960"/>
            <a:ext cx="2377440" cy="365760"/>
          </a:xfrm>
          <a:prstGeom prst="rect">
            <a:avLst/>
          </a:prstGeom>
          <a:noFill/>
          <a:ln/>
        </p:spPr>
        <p:txBody>
          <a:bodyPr wrap="square" lIns="0" tIns="0" rIns="0" bIns="0" rtlCol="0" anchor="ctr"/>
          <a:lstStyle/>
          <a:p>
            <a:pPr marL="0" indent="0">
              <a:buNone/>
            </a:pPr>
            <a:r>
              <a:rPr lang="en-US" sz="1400" b="1" dirty="0">
                <a:solidFill>
                  <a:srgbClr val="2C5F2D"/>
                </a:solidFill>
                <a:latin typeface="Calibri" pitchFamily="34" charset="0"/>
                <a:ea typeface="Calibri" pitchFamily="34" charset="-122"/>
                <a:cs typeface="Calibri" pitchFamily="34" charset="-120"/>
              </a:rPr>
              <a:t>Modernist Reading</a:t>
            </a:r>
            <a:endParaRPr lang="en-US" sz="1400" dirty="0"/>
          </a:p>
        </p:txBody>
      </p:sp>
      <p:sp>
        <p:nvSpPr>
          <p:cNvPr id="8" name="Text 6"/>
          <p:cNvSpPr/>
          <p:nvPr/>
        </p:nvSpPr>
        <p:spPr>
          <a:xfrm>
            <a:off x="640080" y="2423160"/>
            <a:ext cx="2377440" cy="228600"/>
          </a:xfrm>
          <a:prstGeom prst="rect">
            <a:avLst/>
          </a:prstGeom>
          <a:noFill/>
          <a:ln/>
        </p:spPr>
        <p:txBody>
          <a:bodyPr wrap="square" lIns="0" tIns="0" rIns="0" bIns="0" rtlCol="0" anchor="ctr"/>
          <a:lstStyle/>
          <a:p>
            <a:pPr marL="0" indent="0">
              <a:buNone/>
            </a:pPr>
            <a:r>
              <a:rPr lang="en-US" sz="1100" b="1" dirty="0">
                <a:solidFill>
                  <a:srgbClr val="2D2D2D"/>
                </a:solidFill>
                <a:latin typeface="Calibri" pitchFamily="34" charset="0"/>
                <a:ea typeface="Calibri" pitchFamily="34" charset="-122"/>
                <a:cs typeface="Calibri" pitchFamily="34" charset="-120"/>
              </a:rPr>
              <a:t>Key Scholars:</a:t>
            </a:r>
            <a:endParaRPr lang="en-US" sz="1100" dirty="0"/>
          </a:p>
        </p:txBody>
      </p:sp>
      <p:sp>
        <p:nvSpPr>
          <p:cNvPr id="9" name="Text 7"/>
          <p:cNvSpPr/>
          <p:nvPr/>
        </p:nvSpPr>
        <p:spPr>
          <a:xfrm>
            <a:off x="640080" y="2651760"/>
            <a:ext cx="2377440" cy="365760"/>
          </a:xfrm>
          <a:prstGeom prst="rect">
            <a:avLst/>
          </a:prstGeom>
          <a:noFill/>
          <a:ln/>
        </p:spPr>
        <p:txBody>
          <a:bodyPr wrap="square" lIns="0" tIns="0" rIns="0" bIns="0" rtlCol="0" anchor="ctr"/>
          <a:lstStyle/>
          <a:p>
            <a:pPr marL="0" indent="0">
              <a:buNone/>
            </a:pPr>
            <a:r>
              <a:rPr lang="en-US" sz="1000" i="1" dirty="0">
                <a:solidFill>
                  <a:srgbClr val="64748B"/>
                </a:solidFill>
                <a:latin typeface="Calibri" pitchFamily="34" charset="0"/>
                <a:ea typeface="Calibri" pitchFamily="34" charset="-122"/>
                <a:cs typeface="Calibri" pitchFamily="34" charset="-120"/>
              </a:rPr>
              <a:t>Hugh Kenner, Ruby Cohn</a:t>
            </a:r>
            <a:endParaRPr lang="en-US" sz="1000" dirty="0"/>
          </a:p>
        </p:txBody>
      </p:sp>
      <p:sp>
        <p:nvSpPr>
          <p:cNvPr id="10" name="Text 8"/>
          <p:cNvSpPr/>
          <p:nvPr/>
        </p:nvSpPr>
        <p:spPr>
          <a:xfrm>
            <a:off x="640080" y="3108960"/>
            <a:ext cx="2377440" cy="228600"/>
          </a:xfrm>
          <a:prstGeom prst="rect">
            <a:avLst/>
          </a:prstGeom>
          <a:noFill/>
          <a:ln/>
        </p:spPr>
        <p:txBody>
          <a:bodyPr wrap="square" lIns="0" tIns="0" rIns="0" bIns="0" rtlCol="0" anchor="ctr"/>
          <a:lstStyle/>
          <a:p>
            <a:pPr marL="0" indent="0">
              <a:buNone/>
            </a:pPr>
            <a:r>
              <a:rPr lang="en-US" sz="1100" b="1" dirty="0">
                <a:solidFill>
                  <a:srgbClr val="2D2D2D"/>
                </a:solidFill>
                <a:latin typeface="Calibri" pitchFamily="34" charset="0"/>
                <a:ea typeface="Calibri" pitchFamily="34" charset="-122"/>
                <a:cs typeface="Calibri" pitchFamily="34" charset="-120"/>
              </a:rPr>
              <a:t>Focus:</a:t>
            </a:r>
            <a:endParaRPr lang="en-US" sz="1100" dirty="0"/>
          </a:p>
        </p:txBody>
      </p:sp>
      <p:sp>
        <p:nvSpPr>
          <p:cNvPr id="11" name="Text 9"/>
          <p:cNvSpPr/>
          <p:nvPr/>
        </p:nvSpPr>
        <p:spPr>
          <a:xfrm>
            <a:off x="640080" y="3337560"/>
            <a:ext cx="2377440" cy="868680"/>
          </a:xfrm>
          <a:prstGeom prst="rect">
            <a:avLst/>
          </a:prstGeom>
          <a:noFill/>
          <a:ln/>
        </p:spPr>
        <p:txBody>
          <a:bodyPr wrap="square" lIns="0" tIns="0" rIns="0" bIns="0" rtlCol="0" anchor="ctr"/>
          <a:lstStyle/>
          <a:p>
            <a:pPr marL="0" indent="0">
              <a:buNone/>
            </a:pPr>
            <a:r>
              <a:rPr lang="en-US" sz="1000" dirty="0">
                <a:solidFill>
                  <a:srgbClr val="2D2D2D"/>
                </a:solidFill>
                <a:latin typeface="Calibri" pitchFamily="34" charset="0"/>
                <a:ea typeface="Calibri" pitchFamily="34" charset="-122"/>
                <a:cs typeface="Calibri" pitchFamily="34" charset="-120"/>
              </a:rPr>
              <a:t>Fragmentation, linguistic experimentation, crisis of representation</a:t>
            </a:r>
            <a:endParaRPr lang="en-US" sz="1000" dirty="0"/>
          </a:p>
        </p:txBody>
      </p:sp>
      <p:sp>
        <p:nvSpPr>
          <p:cNvPr id="12" name="Shape 10"/>
          <p:cNvSpPr/>
          <p:nvPr/>
        </p:nvSpPr>
        <p:spPr>
          <a:xfrm>
            <a:off x="3337560" y="1828800"/>
            <a:ext cx="2651760" cy="2560320"/>
          </a:xfrm>
          <a:prstGeom prst="rect">
            <a:avLst/>
          </a:prstGeom>
          <a:solidFill>
            <a:srgbClr val="FFFFFF"/>
          </a:solidFill>
          <a:ln w="12700">
            <a:solidFill>
              <a:srgbClr val="333333">
                <a:alpha val="0"/>
              </a:srgbClr>
            </a:solidFill>
            <a:prstDash val="solid"/>
          </a:ln>
        </p:spPr>
        <p:txBody>
          <a:bodyPr/>
          <a:lstStyle/>
          <a:p>
            <a:endParaRPr lang="en-US"/>
          </a:p>
        </p:txBody>
      </p:sp>
      <p:sp>
        <p:nvSpPr>
          <p:cNvPr id="13" name="Shape 11"/>
          <p:cNvSpPr/>
          <p:nvPr/>
        </p:nvSpPr>
        <p:spPr>
          <a:xfrm>
            <a:off x="3337560" y="1828800"/>
            <a:ext cx="73152" cy="2560320"/>
          </a:xfrm>
          <a:prstGeom prst="rect">
            <a:avLst/>
          </a:prstGeom>
          <a:solidFill>
            <a:srgbClr val="97BC62"/>
          </a:solidFill>
          <a:ln w="12700">
            <a:solidFill>
              <a:srgbClr val="333333">
                <a:alpha val="0"/>
              </a:srgbClr>
            </a:solidFill>
            <a:prstDash val="solid"/>
          </a:ln>
        </p:spPr>
        <p:txBody>
          <a:bodyPr/>
          <a:lstStyle/>
          <a:p>
            <a:endParaRPr lang="en-US"/>
          </a:p>
        </p:txBody>
      </p:sp>
      <p:sp>
        <p:nvSpPr>
          <p:cNvPr id="14" name="Text 12"/>
          <p:cNvSpPr/>
          <p:nvPr/>
        </p:nvSpPr>
        <p:spPr>
          <a:xfrm>
            <a:off x="3520440" y="1965960"/>
            <a:ext cx="2377440" cy="365760"/>
          </a:xfrm>
          <a:prstGeom prst="rect">
            <a:avLst/>
          </a:prstGeom>
          <a:noFill/>
          <a:ln/>
        </p:spPr>
        <p:txBody>
          <a:bodyPr wrap="square" lIns="0" tIns="0" rIns="0" bIns="0" rtlCol="0" anchor="ctr"/>
          <a:lstStyle/>
          <a:p>
            <a:pPr marL="0" indent="0">
              <a:buNone/>
            </a:pPr>
            <a:r>
              <a:rPr lang="en-US" sz="1400" b="1" dirty="0">
                <a:solidFill>
                  <a:srgbClr val="2C5F2D"/>
                </a:solidFill>
                <a:latin typeface="Calibri" pitchFamily="34" charset="0"/>
                <a:ea typeface="Calibri" pitchFamily="34" charset="-122"/>
                <a:cs typeface="Calibri" pitchFamily="34" charset="-120"/>
              </a:rPr>
              <a:t>Irish Literary Tradition</a:t>
            </a:r>
            <a:endParaRPr lang="en-US" sz="1400" dirty="0"/>
          </a:p>
        </p:txBody>
      </p:sp>
      <p:sp>
        <p:nvSpPr>
          <p:cNvPr id="15" name="Text 13"/>
          <p:cNvSpPr/>
          <p:nvPr/>
        </p:nvSpPr>
        <p:spPr>
          <a:xfrm>
            <a:off x="3520440" y="2423160"/>
            <a:ext cx="2377440" cy="228600"/>
          </a:xfrm>
          <a:prstGeom prst="rect">
            <a:avLst/>
          </a:prstGeom>
          <a:noFill/>
          <a:ln/>
        </p:spPr>
        <p:txBody>
          <a:bodyPr wrap="square" lIns="0" tIns="0" rIns="0" bIns="0" rtlCol="0" anchor="ctr"/>
          <a:lstStyle/>
          <a:p>
            <a:pPr marL="0" indent="0">
              <a:buNone/>
            </a:pPr>
            <a:r>
              <a:rPr lang="en-US" sz="1100" b="1" dirty="0">
                <a:solidFill>
                  <a:srgbClr val="2D2D2D"/>
                </a:solidFill>
                <a:latin typeface="Calibri" pitchFamily="34" charset="0"/>
                <a:ea typeface="Calibri" pitchFamily="34" charset="-122"/>
                <a:cs typeface="Calibri" pitchFamily="34" charset="-120"/>
              </a:rPr>
              <a:t>Key Scholars:</a:t>
            </a:r>
            <a:endParaRPr lang="en-US" sz="1100" dirty="0"/>
          </a:p>
        </p:txBody>
      </p:sp>
      <p:sp>
        <p:nvSpPr>
          <p:cNvPr id="16" name="Text 14"/>
          <p:cNvSpPr/>
          <p:nvPr/>
        </p:nvSpPr>
        <p:spPr>
          <a:xfrm>
            <a:off x="3520440" y="2651760"/>
            <a:ext cx="2377440" cy="365760"/>
          </a:xfrm>
          <a:prstGeom prst="rect">
            <a:avLst/>
          </a:prstGeom>
          <a:noFill/>
          <a:ln/>
        </p:spPr>
        <p:txBody>
          <a:bodyPr wrap="square" lIns="0" tIns="0" rIns="0" bIns="0" rtlCol="0" anchor="ctr"/>
          <a:lstStyle/>
          <a:p>
            <a:pPr marL="0" indent="0">
              <a:buNone/>
            </a:pPr>
            <a:r>
              <a:rPr lang="en-US" sz="1000" i="1" dirty="0">
                <a:solidFill>
                  <a:srgbClr val="64748B"/>
                </a:solidFill>
                <a:latin typeface="Calibri" pitchFamily="34" charset="0"/>
                <a:ea typeface="Calibri" pitchFamily="34" charset="-122"/>
                <a:cs typeface="Calibri" pitchFamily="34" charset="-120"/>
              </a:rPr>
              <a:t>Declan Kiberd, Anthony Cronin</a:t>
            </a:r>
            <a:endParaRPr lang="en-US" sz="1000" dirty="0"/>
          </a:p>
        </p:txBody>
      </p:sp>
      <p:sp>
        <p:nvSpPr>
          <p:cNvPr id="17" name="Text 15"/>
          <p:cNvSpPr/>
          <p:nvPr/>
        </p:nvSpPr>
        <p:spPr>
          <a:xfrm>
            <a:off x="3520440" y="3108960"/>
            <a:ext cx="2377440" cy="228600"/>
          </a:xfrm>
          <a:prstGeom prst="rect">
            <a:avLst/>
          </a:prstGeom>
          <a:noFill/>
          <a:ln/>
        </p:spPr>
        <p:txBody>
          <a:bodyPr wrap="square" lIns="0" tIns="0" rIns="0" bIns="0" rtlCol="0" anchor="ctr"/>
          <a:lstStyle/>
          <a:p>
            <a:pPr marL="0" indent="0">
              <a:buNone/>
            </a:pPr>
            <a:r>
              <a:rPr lang="en-US" sz="1100" b="1" dirty="0">
                <a:solidFill>
                  <a:srgbClr val="2D2D2D"/>
                </a:solidFill>
                <a:latin typeface="Calibri" pitchFamily="34" charset="0"/>
                <a:ea typeface="Calibri" pitchFamily="34" charset="-122"/>
                <a:cs typeface="Calibri" pitchFamily="34" charset="-120"/>
              </a:rPr>
              <a:t>Focus:</a:t>
            </a:r>
            <a:endParaRPr lang="en-US" sz="1100" dirty="0"/>
          </a:p>
        </p:txBody>
      </p:sp>
      <p:sp>
        <p:nvSpPr>
          <p:cNvPr id="18" name="Text 16"/>
          <p:cNvSpPr/>
          <p:nvPr/>
        </p:nvSpPr>
        <p:spPr>
          <a:xfrm>
            <a:off x="3520440" y="3337560"/>
            <a:ext cx="2377440" cy="868680"/>
          </a:xfrm>
          <a:prstGeom prst="rect">
            <a:avLst/>
          </a:prstGeom>
          <a:noFill/>
          <a:ln/>
        </p:spPr>
        <p:txBody>
          <a:bodyPr wrap="square" lIns="0" tIns="0" rIns="0" bIns="0" rtlCol="0" anchor="ctr"/>
          <a:lstStyle/>
          <a:p>
            <a:pPr marL="0" indent="0">
              <a:buNone/>
            </a:pPr>
            <a:r>
              <a:rPr lang="en-US" sz="1000" dirty="0">
                <a:solidFill>
                  <a:srgbClr val="2D2D2D"/>
                </a:solidFill>
                <a:latin typeface="Calibri" pitchFamily="34" charset="0"/>
                <a:ea typeface="Calibri" pitchFamily="34" charset="-122"/>
                <a:cs typeface="Calibri" pitchFamily="34" charset="-120"/>
              </a:rPr>
              <a:t>Post-colonial context, language politics, national identity</a:t>
            </a:r>
            <a:endParaRPr lang="en-US" sz="1000" dirty="0"/>
          </a:p>
        </p:txBody>
      </p:sp>
      <p:sp>
        <p:nvSpPr>
          <p:cNvPr id="19" name="Shape 17"/>
          <p:cNvSpPr/>
          <p:nvPr/>
        </p:nvSpPr>
        <p:spPr>
          <a:xfrm>
            <a:off x="6217920" y="1828800"/>
            <a:ext cx="2651760" cy="2560320"/>
          </a:xfrm>
          <a:prstGeom prst="rect">
            <a:avLst/>
          </a:prstGeom>
          <a:solidFill>
            <a:srgbClr val="FFFFFF"/>
          </a:solidFill>
          <a:ln w="12700">
            <a:solidFill>
              <a:srgbClr val="333333">
                <a:alpha val="0"/>
              </a:srgbClr>
            </a:solidFill>
            <a:prstDash val="solid"/>
          </a:ln>
        </p:spPr>
        <p:txBody>
          <a:bodyPr/>
          <a:lstStyle/>
          <a:p>
            <a:endParaRPr lang="en-US"/>
          </a:p>
        </p:txBody>
      </p:sp>
      <p:sp>
        <p:nvSpPr>
          <p:cNvPr id="20" name="Shape 18"/>
          <p:cNvSpPr/>
          <p:nvPr/>
        </p:nvSpPr>
        <p:spPr>
          <a:xfrm>
            <a:off x="6217920" y="1828800"/>
            <a:ext cx="73152" cy="2560320"/>
          </a:xfrm>
          <a:prstGeom prst="rect">
            <a:avLst/>
          </a:prstGeom>
          <a:solidFill>
            <a:srgbClr val="97BC62"/>
          </a:solidFill>
          <a:ln w="12700">
            <a:solidFill>
              <a:srgbClr val="333333">
                <a:alpha val="0"/>
              </a:srgbClr>
            </a:solidFill>
            <a:prstDash val="solid"/>
          </a:ln>
        </p:spPr>
        <p:txBody>
          <a:bodyPr/>
          <a:lstStyle/>
          <a:p>
            <a:endParaRPr lang="en-US"/>
          </a:p>
        </p:txBody>
      </p:sp>
      <p:sp>
        <p:nvSpPr>
          <p:cNvPr id="21" name="Text 19"/>
          <p:cNvSpPr/>
          <p:nvPr/>
        </p:nvSpPr>
        <p:spPr>
          <a:xfrm>
            <a:off x="6400800" y="1965960"/>
            <a:ext cx="2377440" cy="365760"/>
          </a:xfrm>
          <a:prstGeom prst="rect">
            <a:avLst/>
          </a:prstGeom>
          <a:noFill/>
          <a:ln/>
        </p:spPr>
        <p:txBody>
          <a:bodyPr wrap="square" lIns="0" tIns="0" rIns="0" bIns="0" rtlCol="0" anchor="ctr"/>
          <a:lstStyle/>
          <a:p>
            <a:pPr marL="0" indent="0">
              <a:buNone/>
            </a:pPr>
            <a:r>
              <a:rPr lang="en-US" sz="1400" b="1" dirty="0">
                <a:solidFill>
                  <a:srgbClr val="2C5F2D"/>
                </a:solidFill>
                <a:latin typeface="Calibri" pitchFamily="34" charset="0"/>
                <a:ea typeface="Calibri" pitchFamily="34" charset="-122"/>
                <a:cs typeface="Calibri" pitchFamily="34" charset="-120"/>
              </a:rPr>
              <a:t>Postmodernist/Poststructuralist</a:t>
            </a:r>
            <a:endParaRPr lang="en-US" sz="1400" dirty="0"/>
          </a:p>
        </p:txBody>
      </p:sp>
      <p:sp>
        <p:nvSpPr>
          <p:cNvPr id="22" name="Text 20"/>
          <p:cNvSpPr/>
          <p:nvPr/>
        </p:nvSpPr>
        <p:spPr>
          <a:xfrm>
            <a:off x="6400800" y="2423160"/>
            <a:ext cx="2377440" cy="228600"/>
          </a:xfrm>
          <a:prstGeom prst="rect">
            <a:avLst/>
          </a:prstGeom>
          <a:noFill/>
          <a:ln/>
        </p:spPr>
        <p:txBody>
          <a:bodyPr wrap="square" lIns="0" tIns="0" rIns="0" bIns="0" rtlCol="0" anchor="ctr"/>
          <a:lstStyle/>
          <a:p>
            <a:pPr marL="0" indent="0">
              <a:buNone/>
            </a:pPr>
            <a:r>
              <a:rPr lang="en-US" sz="1100" b="1" dirty="0">
                <a:solidFill>
                  <a:srgbClr val="2D2D2D"/>
                </a:solidFill>
                <a:latin typeface="Calibri" pitchFamily="34" charset="0"/>
                <a:ea typeface="Calibri" pitchFamily="34" charset="-122"/>
                <a:cs typeface="Calibri" pitchFamily="34" charset="-120"/>
              </a:rPr>
              <a:t>Key Scholars:</a:t>
            </a:r>
            <a:endParaRPr lang="en-US" sz="1100" dirty="0"/>
          </a:p>
        </p:txBody>
      </p:sp>
      <p:sp>
        <p:nvSpPr>
          <p:cNvPr id="23" name="Text 21"/>
          <p:cNvSpPr/>
          <p:nvPr/>
        </p:nvSpPr>
        <p:spPr>
          <a:xfrm>
            <a:off x="6400800" y="2651760"/>
            <a:ext cx="2377440" cy="365760"/>
          </a:xfrm>
          <a:prstGeom prst="rect">
            <a:avLst/>
          </a:prstGeom>
          <a:noFill/>
          <a:ln/>
        </p:spPr>
        <p:txBody>
          <a:bodyPr wrap="square" lIns="0" tIns="0" rIns="0" bIns="0" rtlCol="0" anchor="ctr"/>
          <a:lstStyle/>
          <a:p>
            <a:pPr marL="0" indent="0">
              <a:buNone/>
            </a:pPr>
            <a:r>
              <a:rPr lang="en-US" sz="1000" i="1" dirty="0">
                <a:solidFill>
                  <a:srgbClr val="64748B"/>
                </a:solidFill>
                <a:latin typeface="Calibri" pitchFamily="34" charset="0"/>
                <a:ea typeface="Calibri" pitchFamily="34" charset="-122"/>
                <a:cs typeface="Calibri" pitchFamily="34" charset="-120"/>
              </a:rPr>
              <a:t>Wolfgang Iser, Gilles Deleuze</a:t>
            </a:r>
            <a:endParaRPr lang="en-US" sz="1000" dirty="0"/>
          </a:p>
        </p:txBody>
      </p:sp>
      <p:sp>
        <p:nvSpPr>
          <p:cNvPr id="24" name="Text 22"/>
          <p:cNvSpPr/>
          <p:nvPr/>
        </p:nvSpPr>
        <p:spPr>
          <a:xfrm>
            <a:off x="6400800" y="3108960"/>
            <a:ext cx="2377440" cy="228600"/>
          </a:xfrm>
          <a:prstGeom prst="rect">
            <a:avLst/>
          </a:prstGeom>
          <a:noFill/>
          <a:ln/>
        </p:spPr>
        <p:txBody>
          <a:bodyPr wrap="square" lIns="0" tIns="0" rIns="0" bIns="0" rtlCol="0" anchor="ctr"/>
          <a:lstStyle/>
          <a:p>
            <a:pPr marL="0" indent="0">
              <a:buNone/>
            </a:pPr>
            <a:r>
              <a:rPr lang="en-US" sz="1100" b="1" dirty="0">
                <a:solidFill>
                  <a:srgbClr val="2D2D2D"/>
                </a:solidFill>
                <a:latin typeface="Calibri" pitchFamily="34" charset="0"/>
                <a:ea typeface="Calibri" pitchFamily="34" charset="-122"/>
                <a:cs typeface="Calibri" pitchFamily="34" charset="-120"/>
              </a:rPr>
              <a:t>Focus:</a:t>
            </a:r>
            <a:endParaRPr lang="en-US" sz="1100" dirty="0"/>
          </a:p>
        </p:txBody>
      </p:sp>
      <p:sp>
        <p:nvSpPr>
          <p:cNvPr id="25" name="Text 23"/>
          <p:cNvSpPr/>
          <p:nvPr/>
        </p:nvSpPr>
        <p:spPr>
          <a:xfrm>
            <a:off x="6400800" y="3337560"/>
            <a:ext cx="2377440" cy="868680"/>
          </a:xfrm>
          <a:prstGeom prst="rect">
            <a:avLst/>
          </a:prstGeom>
          <a:noFill/>
          <a:ln/>
        </p:spPr>
        <p:txBody>
          <a:bodyPr wrap="square" lIns="0" tIns="0" rIns="0" bIns="0" rtlCol="0" anchor="ctr"/>
          <a:lstStyle/>
          <a:p>
            <a:pPr marL="0" indent="0">
              <a:buNone/>
            </a:pPr>
            <a:r>
              <a:rPr lang="en-US" sz="1000" dirty="0">
                <a:solidFill>
                  <a:srgbClr val="2D2D2D"/>
                </a:solidFill>
                <a:latin typeface="Calibri" pitchFamily="34" charset="0"/>
                <a:ea typeface="Calibri" pitchFamily="34" charset="-122"/>
                <a:cs typeface="Calibri" pitchFamily="34" charset="-120"/>
              </a:rPr>
              <a:t>Death of author, textuality, différance, becoming</a:t>
            </a:r>
            <a:endParaRPr lang="en-US" sz="1000" dirty="0"/>
          </a:p>
        </p:txBody>
      </p:sp>
      <p:sp>
        <p:nvSpPr>
          <p:cNvPr id="26" name="Text 24"/>
          <p:cNvSpPr/>
          <p:nvPr/>
        </p:nvSpPr>
        <p:spPr>
          <a:xfrm>
            <a:off x="457200" y="4572000"/>
            <a:ext cx="8229600" cy="228600"/>
          </a:xfrm>
          <a:prstGeom prst="rect">
            <a:avLst/>
          </a:prstGeom>
          <a:noFill/>
          <a:ln/>
        </p:spPr>
        <p:txBody>
          <a:bodyPr wrap="square" lIns="0" tIns="0" rIns="0" bIns="0" rtlCol="0" anchor="ctr"/>
          <a:lstStyle/>
          <a:p>
            <a:pPr marL="0" indent="0" algn="ctr">
              <a:buNone/>
            </a:pPr>
            <a:r>
              <a:rPr lang="en-US" sz="1200" i="1" dirty="0">
                <a:solidFill>
                  <a:srgbClr val="1E2761"/>
                </a:solidFill>
                <a:latin typeface="Calibri" pitchFamily="34" charset="0"/>
                <a:ea typeface="Calibri" pitchFamily="34" charset="-122"/>
                <a:cs typeface="Calibri" pitchFamily="34" charset="-120"/>
              </a:rPr>
              <a:t>Your task: understand how scholars currently frame your subject</a:t>
            </a:r>
            <a:endParaRPr lang="en-US" sz="1200" dirty="0"/>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name="Slide 5">
    <p:bg>
      <p:bgPr>
        <a:solidFill>
          <a:srgbClr val="F5F5F5"/>
        </a:solidFill>
        <a:effectLst/>
      </p:bgPr>
    </p:bg>
    <p:spTree>
      <p:nvGrpSpPr>
        <p:cNvPr id="1" name=""/>
        <p:cNvGrpSpPr/>
        <p:nvPr/>
      </p:nvGrpSpPr>
      <p:grpSpPr>
        <a:xfrm>
          <a:off x="0" y="0"/>
          <a:ext cx="0" cy="0"/>
          <a:chOff x="0" y="0"/>
          <a:chExt cx="0" cy="0"/>
        </a:xfrm>
      </p:grpSpPr>
      <p:sp>
        <p:nvSpPr>
          <p:cNvPr id="2" name="Text 0"/>
          <p:cNvSpPr/>
          <p:nvPr/>
        </p:nvSpPr>
        <p:spPr>
          <a:xfrm>
            <a:off x="457200" y="365760"/>
            <a:ext cx="8229600" cy="457200"/>
          </a:xfrm>
          <a:prstGeom prst="rect">
            <a:avLst/>
          </a:prstGeom>
          <a:noFill/>
          <a:ln/>
        </p:spPr>
        <p:txBody>
          <a:bodyPr wrap="square" lIns="0" tIns="0" rIns="0" bIns="0" rtlCol="0" anchor="ctr"/>
          <a:lstStyle/>
          <a:p>
            <a:pPr marL="0" indent="0">
              <a:buNone/>
            </a:pPr>
            <a:r>
              <a:rPr lang="en-US" sz="3600" b="1" dirty="0">
                <a:solidFill>
                  <a:srgbClr val="2C5F2D"/>
                </a:solidFill>
                <a:latin typeface="Georgia" pitchFamily="34" charset="0"/>
                <a:ea typeface="Georgia" pitchFamily="34" charset="-122"/>
                <a:cs typeface="Georgia" pitchFamily="34" charset="-120"/>
              </a:rPr>
              <a:t>STEP 3: THEMATIC ANALYSIS</a:t>
            </a:r>
            <a:endParaRPr lang="en-US" sz="3600" dirty="0"/>
          </a:p>
        </p:txBody>
      </p:sp>
      <p:sp>
        <p:nvSpPr>
          <p:cNvPr id="3" name="Text 1"/>
          <p:cNvSpPr/>
          <p:nvPr/>
        </p:nvSpPr>
        <p:spPr>
          <a:xfrm>
            <a:off x="457200" y="868680"/>
            <a:ext cx="8229600" cy="228600"/>
          </a:xfrm>
          <a:prstGeom prst="rect">
            <a:avLst/>
          </a:prstGeom>
          <a:noFill/>
          <a:ln/>
        </p:spPr>
        <p:txBody>
          <a:bodyPr wrap="square" lIns="0" tIns="0" rIns="0" bIns="0" rtlCol="0" anchor="ctr"/>
          <a:lstStyle/>
          <a:p>
            <a:pPr marL="0" indent="0">
              <a:buNone/>
            </a:pPr>
            <a:r>
              <a:rPr lang="en-US" sz="1400" i="1" dirty="0">
                <a:solidFill>
                  <a:srgbClr val="64748B"/>
                </a:solidFill>
                <a:latin typeface="Calibri" pitchFamily="34" charset="0"/>
                <a:ea typeface="Calibri" pitchFamily="34" charset="-122"/>
                <a:cs typeface="Calibri" pitchFamily="34" charset="-120"/>
              </a:rPr>
              <a:t>Deep immersion in primary material</a:t>
            </a:r>
            <a:endParaRPr lang="en-US" sz="1400" dirty="0"/>
          </a:p>
        </p:txBody>
      </p:sp>
      <p:sp>
        <p:nvSpPr>
          <p:cNvPr id="4" name="Shape 2"/>
          <p:cNvSpPr/>
          <p:nvPr/>
        </p:nvSpPr>
        <p:spPr>
          <a:xfrm>
            <a:off x="457200" y="1371600"/>
            <a:ext cx="3931920" cy="3383280"/>
          </a:xfrm>
          <a:prstGeom prst="rect">
            <a:avLst/>
          </a:prstGeom>
          <a:solidFill>
            <a:srgbClr val="FFFFFF"/>
          </a:solidFill>
          <a:ln w="12700">
            <a:solidFill>
              <a:srgbClr val="97BC62"/>
            </a:solidFill>
            <a:prstDash val="solid"/>
          </a:ln>
        </p:spPr>
        <p:txBody>
          <a:bodyPr/>
          <a:lstStyle/>
          <a:p>
            <a:endParaRPr lang="en-US"/>
          </a:p>
        </p:txBody>
      </p:sp>
      <p:sp>
        <p:nvSpPr>
          <p:cNvPr id="5" name="Text 3"/>
          <p:cNvSpPr/>
          <p:nvPr/>
        </p:nvSpPr>
        <p:spPr>
          <a:xfrm>
            <a:off x="640080" y="1554480"/>
            <a:ext cx="3566160" cy="274320"/>
          </a:xfrm>
          <a:prstGeom prst="rect">
            <a:avLst/>
          </a:prstGeom>
          <a:noFill/>
          <a:ln/>
        </p:spPr>
        <p:txBody>
          <a:bodyPr wrap="square" lIns="0" tIns="0" rIns="0" bIns="0" rtlCol="0" anchor="ctr"/>
          <a:lstStyle/>
          <a:p>
            <a:pPr marL="0" indent="0">
              <a:buNone/>
            </a:pPr>
            <a:r>
              <a:rPr lang="en-US" sz="1400" b="1" dirty="0">
                <a:solidFill>
                  <a:srgbClr val="2C5F2D"/>
                </a:solidFill>
                <a:latin typeface="Calibri" pitchFamily="34" charset="0"/>
                <a:ea typeface="Calibri" pitchFamily="34" charset="-122"/>
                <a:cs typeface="Calibri" pitchFamily="34" charset="-120"/>
              </a:rPr>
              <a:t>ANALYTICAL METHODS</a:t>
            </a:r>
            <a:endParaRPr lang="en-US" sz="1400" dirty="0"/>
          </a:p>
        </p:txBody>
      </p:sp>
      <p:sp>
        <p:nvSpPr>
          <p:cNvPr id="6" name="Text 4"/>
          <p:cNvSpPr/>
          <p:nvPr/>
        </p:nvSpPr>
        <p:spPr>
          <a:xfrm>
            <a:off x="640080" y="1920240"/>
            <a:ext cx="3566160" cy="2743200"/>
          </a:xfrm>
          <a:prstGeom prst="rect">
            <a:avLst/>
          </a:prstGeom>
          <a:noFill/>
          <a:ln/>
        </p:spPr>
        <p:txBody>
          <a:bodyPr wrap="square" lIns="635" tIns="635" rIns="635" bIns="635" rtlCol="0" anchor="ctr"/>
          <a:lstStyle/>
          <a:p>
            <a:pPr marL="0" indent="0">
              <a:buNone/>
            </a:pPr>
            <a:r>
              <a:rPr lang="en-US" sz="1200" b="1" dirty="0">
                <a:solidFill>
                  <a:srgbClr val="2D2D2D"/>
                </a:solidFill>
                <a:latin typeface="Calibri" pitchFamily="34" charset="0"/>
                <a:ea typeface="Calibri" pitchFamily="34" charset="-122"/>
                <a:cs typeface="Calibri" pitchFamily="34" charset="-120"/>
              </a:rPr>
              <a:t>Close Reading</a:t>
            </a:r>
            <a:endParaRPr lang="en-US" sz="1200" dirty="0"/>
          </a:p>
          <a:p>
            <a:pPr marL="0" indent="0">
              <a:buNone/>
            </a:pPr>
            <a:r>
              <a:rPr lang="en-US" sz="1100" dirty="0">
                <a:solidFill>
                  <a:srgbClr val="2D2D2D"/>
                </a:solidFill>
                <a:latin typeface="Calibri" pitchFamily="34" charset="0"/>
                <a:ea typeface="Calibri" pitchFamily="34" charset="-122"/>
                <a:cs typeface="Calibri" pitchFamily="34" charset="-120"/>
              </a:rPr>
              <a:t>Line-by-line analysis of language</a:t>
            </a:r>
            <a:endParaRPr lang="en-US" sz="1200" dirty="0"/>
          </a:p>
          <a:p>
            <a:pPr marL="0" indent="0">
              <a:buNone/>
            </a:pPr>
            <a:endParaRPr lang="en-US" sz="1200" dirty="0"/>
          </a:p>
          <a:p>
            <a:pPr marL="0" indent="0">
              <a:buNone/>
            </a:pPr>
            <a:r>
              <a:rPr lang="en-US" sz="1200" b="1" dirty="0">
                <a:solidFill>
                  <a:srgbClr val="2D2D2D"/>
                </a:solidFill>
                <a:latin typeface="Calibri" pitchFamily="34" charset="0"/>
                <a:ea typeface="Calibri" pitchFamily="34" charset="-122"/>
                <a:cs typeface="Calibri" pitchFamily="34" charset="-120"/>
              </a:rPr>
              <a:t>Pattern Recognition</a:t>
            </a:r>
            <a:endParaRPr lang="en-US" sz="1200" dirty="0"/>
          </a:p>
          <a:p>
            <a:pPr marL="0" indent="0">
              <a:buNone/>
            </a:pPr>
            <a:r>
              <a:rPr lang="en-US" sz="1100" dirty="0">
                <a:solidFill>
                  <a:srgbClr val="2D2D2D"/>
                </a:solidFill>
                <a:latin typeface="Calibri" pitchFamily="34" charset="0"/>
                <a:ea typeface="Calibri" pitchFamily="34" charset="-122"/>
                <a:cs typeface="Calibri" pitchFamily="34" charset="-120"/>
              </a:rPr>
              <a:t>Repetitions, variations, structures</a:t>
            </a:r>
            <a:endParaRPr lang="en-US" sz="1200" dirty="0"/>
          </a:p>
          <a:p>
            <a:pPr marL="0" indent="0">
              <a:buNone/>
            </a:pPr>
            <a:endParaRPr lang="en-US" sz="1200" dirty="0"/>
          </a:p>
          <a:p>
            <a:pPr marL="0" indent="0">
              <a:buNone/>
            </a:pPr>
            <a:r>
              <a:rPr lang="en-US" sz="1200" b="1" dirty="0">
                <a:solidFill>
                  <a:srgbClr val="2D2D2D"/>
                </a:solidFill>
                <a:latin typeface="Calibri" pitchFamily="34" charset="0"/>
                <a:ea typeface="Calibri" pitchFamily="34" charset="-122"/>
                <a:cs typeface="Calibri" pitchFamily="34" charset="-120"/>
              </a:rPr>
              <a:t>Comparative Analysis</a:t>
            </a:r>
            <a:endParaRPr lang="en-US" sz="1200" dirty="0"/>
          </a:p>
          <a:p>
            <a:pPr marL="0" indent="0">
              <a:buNone/>
            </a:pPr>
            <a:r>
              <a:rPr lang="en-US" sz="1100" dirty="0">
                <a:solidFill>
                  <a:srgbClr val="2D2D2D"/>
                </a:solidFill>
                <a:latin typeface="Calibri" pitchFamily="34" charset="0"/>
                <a:ea typeface="Calibri" pitchFamily="34" charset="-122"/>
                <a:cs typeface="Calibri" pitchFamily="34" charset="-120"/>
              </a:rPr>
              <a:t>Text 1 vs. Text 13, recurring motifs</a:t>
            </a:r>
            <a:endParaRPr lang="en-US" sz="1200" dirty="0"/>
          </a:p>
          <a:p>
            <a:pPr marL="0" indent="0">
              <a:buNone/>
            </a:pPr>
            <a:endParaRPr lang="en-US" sz="1200" dirty="0"/>
          </a:p>
          <a:p>
            <a:pPr marL="0" indent="0">
              <a:buNone/>
            </a:pPr>
            <a:r>
              <a:rPr lang="en-US" sz="1200" b="1" dirty="0">
                <a:solidFill>
                  <a:srgbClr val="2D2D2D"/>
                </a:solidFill>
                <a:latin typeface="Calibri" pitchFamily="34" charset="0"/>
                <a:ea typeface="Calibri" pitchFamily="34" charset="-122"/>
                <a:cs typeface="Calibri" pitchFamily="34" charset="-120"/>
              </a:rPr>
              <a:t>Annotation &amp; Coding</a:t>
            </a:r>
            <a:endParaRPr lang="en-US" sz="1200" dirty="0"/>
          </a:p>
          <a:p>
            <a:pPr marL="0" indent="0">
              <a:buNone/>
            </a:pPr>
            <a:r>
              <a:rPr lang="en-US" sz="1100" dirty="0">
                <a:solidFill>
                  <a:srgbClr val="2D2D2D"/>
                </a:solidFill>
                <a:latin typeface="Calibri" pitchFamily="34" charset="0"/>
                <a:ea typeface="Calibri" pitchFamily="34" charset="-122"/>
                <a:cs typeface="Calibri" pitchFamily="34" charset="-120"/>
              </a:rPr>
              <a:t>Mark key passages, track themes</a:t>
            </a:r>
            <a:endParaRPr lang="en-US" sz="1200" dirty="0"/>
          </a:p>
        </p:txBody>
      </p:sp>
      <p:sp>
        <p:nvSpPr>
          <p:cNvPr id="7" name="Shape 5"/>
          <p:cNvSpPr/>
          <p:nvPr/>
        </p:nvSpPr>
        <p:spPr>
          <a:xfrm>
            <a:off x="4754880" y="1371600"/>
            <a:ext cx="3931920" cy="3383280"/>
          </a:xfrm>
          <a:prstGeom prst="rect">
            <a:avLst/>
          </a:prstGeom>
          <a:solidFill>
            <a:srgbClr val="2C5F2D"/>
          </a:solidFill>
          <a:ln w="12700">
            <a:solidFill>
              <a:srgbClr val="333333">
                <a:alpha val="0"/>
              </a:srgbClr>
            </a:solidFill>
            <a:prstDash val="solid"/>
          </a:ln>
        </p:spPr>
        <p:txBody>
          <a:bodyPr/>
          <a:lstStyle/>
          <a:p>
            <a:endParaRPr lang="en-US"/>
          </a:p>
        </p:txBody>
      </p:sp>
      <p:sp>
        <p:nvSpPr>
          <p:cNvPr id="8" name="Text 6"/>
          <p:cNvSpPr/>
          <p:nvPr/>
        </p:nvSpPr>
        <p:spPr>
          <a:xfrm>
            <a:off x="4937760" y="1554480"/>
            <a:ext cx="3566160" cy="274320"/>
          </a:xfrm>
          <a:prstGeom prst="rect">
            <a:avLst/>
          </a:prstGeom>
          <a:noFill/>
          <a:ln/>
        </p:spPr>
        <p:txBody>
          <a:bodyPr wrap="square" lIns="0" tIns="0" rIns="0" bIns="0" rtlCol="0" anchor="ctr"/>
          <a:lstStyle/>
          <a:p>
            <a:pPr marL="0" indent="0">
              <a:buNone/>
            </a:pPr>
            <a:r>
              <a:rPr lang="en-US" sz="1400" b="1" dirty="0">
                <a:solidFill>
                  <a:srgbClr val="97BC62"/>
                </a:solidFill>
                <a:latin typeface="Calibri" pitchFamily="34" charset="0"/>
                <a:ea typeface="Calibri" pitchFamily="34" charset="-122"/>
                <a:cs typeface="Calibri" pitchFamily="34" charset="-120"/>
              </a:rPr>
              <a:t>BECKETT FINDINGS</a:t>
            </a:r>
            <a:endParaRPr lang="en-US" sz="1400" dirty="0"/>
          </a:p>
        </p:txBody>
      </p:sp>
      <p:sp>
        <p:nvSpPr>
          <p:cNvPr id="9" name="Text 7"/>
          <p:cNvSpPr/>
          <p:nvPr/>
        </p:nvSpPr>
        <p:spPr>
          <a:xfrm>
            <a:off x="4937760" y="1920240"/>
            <a:ext cx="3566160" cy="2651760"/>
          </a:xfrm>
          <a:prstGeom prst="rect">
            <a:avLst/>
          </a:prstGeom>
          <a:noFill/>
          <a:ln/>
        </p:spPr>
        <p:txBody>
          <a:bodyPr wrap="square" lIns="635" tIns="635" rIns="635" bIns="635" rtlCol="0" anchor="ctr"/>
          <a:lstStyle/>
          <a:p>
            <a:pPr marL="0" indent="0">
              <a:buNone/>
            </a:pPr>
            <a:r>
              <a:rPr lang="en-US" sz="1200" b="1" dirty="0">
                <a:solidFill>
                  <a:srgbClr val="FFFFFF"/>
                </a:solidFill>
                <a:latin typeface="Calibri" pitchFamily="34" charset="0"/>
                <a:ea typeface="Calibri" pitchFamily="34" charset="-122"/>
                <a:cs typeface="Calibri" pitchFamily="34" charset="-120"/>
              </a:rPr>
              <a:t>Voice Instability</a:t>
            </a:r>
            <a:endParaRPr lang="en-US" sz="1200" dirty="0"/>
          </a:p>
          <a:p>
            <a:pPr marL="0" indent="0">
              <a:buNone/>
            </a:pPr>
            <a:r>
              <a:rPr lang="en-US" sz="1100" i="1" dirty="0">
                <a:solidFill>
                  <a:srgbClr val="F5F5F5"/>
                </a:solidFill>
                <a:latin typeface="Calibri" pitchFamily="34" charset="0"/>
                <a:ea typeface="Calibri" pitchFamily="34" charset="-122"/>
                <a:cs typeface="Calibri" pitchFamily="34" charset="-120"/>
              </a:rPr>
              <a:t>'I say I, knowing it's not I'</a:t>
            </a:r>
            <a:endParaRPr lang="en-US" sz="1200" dirty="0"/>
          </a:p>
          <a:p>
            <a:pPr marL="0" indent="0">
              <a:buNone/>
            </a:pPr>
            <a:endParaRPr lang="en-US" sz="1200" dirty="0"/>
          </a:p>
          <a:p>
            <a:pPr marL="0" indent="0">
              <a:buNone/>
            </a:pPr>
            <a:r>
              <a:rPr lang="en-US" sz="1200" b="1" dirty="0">
                <a:solidFill>
                  <a:srgbClr val="FFFFFF"/>
                </a:solidFill>
                <a:latin typeface="Calibri" pitchFamily="34" charset="0"/>
                <a:ea typeface="Calibri" pitchFamily="34" charset="-122"/>
                <a:cs typeface="Calibri" pitchFamily="34" charset="-120"/>
              </a:rPr>
              <a:t>Spatial Ambiguity</a:t>
            </a:r>
            <a:endParaRPr lang="en-US" sz="1200" dirty="0"/>
          </a:p>
          <a:p>
            <a:pPr marL="0" indent="0">
              <a:buNone/>
            </a:pPr>
            <a:r>
              <a:rPr lang="en-US" sz="1100" dirty="0">
                <a:solidFill>
                  <a:srgbClr val="F5F5F5"/>
                </a:solidFill>
                <a:latin typeface="Calibri" pitchFamily="34" charset="0"/>
                <a:ea typeface="Calibri" pitchFamily="34" charset="-122"/>
                <a:cs typeface="Calibri" pitchFamily="34" charset="-120"/>
              </a:rPr>
              <a:t>Nowhere/somewhere tension</a:t>
            </a:r>
            <a:endParaRPr lang="en-US" sz="1200" dirty="0"/>
          </a:p>
          <a:p>
            <a:pPr marL="0" indent="0">
              <a:buNone/>
            </a:pPr>
            <a:endParaRPr lang="en-US" sz="1200" dirty="0"/>
          </a:p>
          <a:p>
            <a:pPr marL="0" indent="0">
              <a:buNone/>
            </a:pPr>
            <a:r>
              <a:rPr lang="en-US" sz="1200" b="1" dirty="0">
                <a:solidFill>
                  <a:srgbClr val="FFFFFF"/>
                </a:solidFill>
                <a:latin typeface="Calibri" pitchFamily="34" charset="0"/>
                <a:ea typeface="Calibri" pitchFamily="34" charset="-122"/>
                <a:cs typeface="Calibri" pitchFamily="34" charset="-120"/>
              </a:rPr>
              <a:t>Compulsive Storytelling</a:t>
            </a:r>
            <a:endParaRPr lang="en-US" sz="1200" dirty="0"/>
          </a:p>
          <a:p>
            <a:pPr marL="0" indent="0">
              <a:buNone/>
            </a:pPr>
            <a:r>
              <a:rPr lang="en-US" sz="1100" dirty="0">
                <a:solidFill>
                  <a:srgbClr val="F5F5F5"/>
                </a:solidFill>
                <a:latin typeface="Calibri" pitchFamily="34" charset="0"/>
                <a:ea typeface="Calibri" pitchFamily="34" charset="-122"/>
                <a:cs typeface="Calibri" pitchFamily="34" charset="-120"/>
              </a:rPr>
              <a:t>Must go on / can't go on dialectic</a:t>
            </a:r>
            <a:endParaRPr lang="en-US" sz="1200" dirty="0"/>
          </a:p>
          <a:p>
            <a:pPr marL="0" indent="0">
              <a:buNone/>
            </a:pPr>
            <a:endParaRPr lang="en-US" sz="1200" dirty="0"/>
          </a:p>
          <a:p>
            <a:pPr marL="0" indent="0">
              <a:buNone/>
            </a:pPr>
            <a:r>
              <a:rPr lang="en-US" sz="1200" b="1" dirty="0">
                <a:solidFill>
                  <a:srgbClr val="FFFFFF"/>
                </a:solidFill>
                <a:latin typeface="Calibri" pitchFamily="34" charset="0"/>
                <a:ea typeface="Calibri" pitchFamily="34" charset="-122"/>
                <a:cs typeface="Calibri" pitchFamily="34" charset="-120"/>
              </a:rPr>
              <a:t>Self-Reflexivity</a:t>
            </a:r>
            <a:endParaRPr lang="en-US" sz="1200" dirty="0"/>
          </a:p>
          <a:p>
            <a:pPr marL="0" indent="0">
              <a:buNone/>
            </a:pPr>
            <a:r>
              <a:rPr lang="en-US" sz="1100" dirty="0">
                <a:solidFill>
                  <a:srgbClr val="F5F5F5"/>
                </a:solidFill>
                <a:latin typeface="Calibri" pitchFamily="34" charset="0"/>
                <a:ea typeface="Calibri" pitchFamily="34" charset="-122"/>
                <a:cs typeface="Calibri" pitchFamily="34" charset="-120"/>
              </a:rPr>
              <a:t>Text commenting on its own production</a:t>
            </a:r>
            <a:endParaRPr lang="en-US" sz="1200" dirty="0"/>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name="Slide 6">
    <p:bg>
      <p:bgPr>
        <a:solidFill>
          <a:srgbClr val="1E2761"/>
        </a:solidFill>
        <a:effectLst/>
      </p:bgPr>
    </p:bg>
    <p:spTree>
      <p:nvGrpSpPr>
        <p:cNvPr id="1" name=""/>
        <p:cNvGrpSpPr/>
        <p:nvPr/>
      </p:nvGrpSpPr>
      <p:grpSpPr>
        <a:xfrm>
          <a:off x="0" y="0"/>
          <a:ext cx="0" cy="0"/>
          <a:chOff x="0" y="0"/>
          <a:chExt cx="0" cy="0"/>
        </a:xfrm>
      </p:grpSpPr>
      <p:sp>
        <p:nvSpPr>
          <p:cNvPr id="2" name="Text 0"/>
          <p:cNvSpPr/>
          <p:nvPr/>
        </p:nvSpPr>
        <p:spPr>
          <a:xfrm>
            <a:off x="457200" y="457200"/>
            <a:ext cx="8229600" cy="548640"/>
          </a:xfrm>
          <a:prstGeom prst="rect">
            <a:avLst/>
          </a:prstGeom>
          <a:noFill/>
          <a:ln/>
        </p:spPr>
        <p:txBody>
          <a:bodyPr wrap="square" lIns="0" tIns="0" rIns="0" bIns="0" rtlCol="0" anchor="ctr"/>
          <a:lstStyle/>
          <a:p>
            <a:pPr marL="0" indent="0" algn="ctr">
              <a:buNone/>
            </a:pPr>
            <a:r>
              <a:rPr lang="en-US" sz="3600" b="1" dirty="0">
                <a:solidFill>
                  <a:srgbClr val="FFFFFF"/>
                </a:solidFill>
                <a:latin typeface="Georgia" pitchFamily="34" charset="0"/>
                <a:ea typeface="Georgia" pitchFamily="34" charset="-122"/>
                <a:cs typeface="Georgia" pitchFamily="34" charset="-120"/>
              </a:rPr>
              <a:t>STEP 4: IDENTIFY YOUR PERSPECTIVE</a:t>
            </a:r>
            <a:endParaRPr lang="en-US" sz="3600" dirty="0"/>
          </a:p>
        </p:txBody>
      </p:sp>
      <p:sp>
        <p:nvSpPr>
          <p:cNvPr id="3" name="Text 1"/>
          <p:cNvSpPr/>
          <p:nvPr/>
        </p:nvSpPr>
        <p:spPr>
          <a:xfrm>
            <a:off x="457200" y="1280160"/>
            <a:ext cx="8229600" cy="274320"/>
          </a:xfrm>
          <a:prstGeom prst="rect">
            <a:avLst/>
          </a:prstGeom>
          <a:noFill/>
          <a:ln/>
        </p:spPr>
        <p:txBody>
          <a:bodyPr wrap="square" lIns="0" tIns="0" rIns="0" bIns="0" rtlCol="0" anchor="ctr"/>
          <a:lstStyle/>
          <a:p>
            <a:pPr marL="0" indent="0" algn="ctr">
              <a:buNone/>
            </a:pPr>
            <a:r>
              <a:rPr lang="en-US" sz="1800" i="1" dirty="0">
                <a:solidFill>
                  <a:srgbClr val="97BC62"/>
                </a:solidFill>
                <a:latin typeface="Calibri" pitchFamily="34" charset="0"/>
                <a:ea typeface="Calibri" pitchFamily="34" charset="-122"/>
                <a:cs typeface="Calibri" pitchFamily="34" charset="-120"/>
              </a:rPr>
              <a:t>The Critical Turn: Finding the Gap</a:t>
            </a:r>
            <a:endParaRPr lang="en-US" sz="1800" dirty="0"/>
          </a:p>
        </p:txBody>
      </p:sp>
      <p:sp>
        <p:nvSpPr>
          <p:cNvPr id="4" name="Shape 2"/>
          <p:cNvSpPr/>
          <p:nvPr/>
        </p:nvSpPr>
        <p:spPr>
          <a:xfrm>
            <a:off x="914400" y="1737361"/>
            <a:ext cx="7151649" cy="2743200"/>
          </a:xfrm>
          <a:prstGeom prst="rect">
            <a:avLst/>
          </a:prstGeom>
          <a:solidFill>
            <a:srgbClr val="FFFFFF"/>
          </a:solidFill>
          <a:ln w="12700">
            <a:solidFill>
              <a:srgbClr val="333333">
                <a:alpha val="0"/>
              </a:srgbClr>
            </a:solidFill>
            <a:prstDash val="solid"/>
          </a:ln>
        </p:spPr>
        <p:txBody>
          <a:bodyPr/>
          <a:lstStyle/>
          <a:p>
            <a:endParaRPr lang="en-US"/>
          </a:p>
        </p:txBody>
      </p:sp>
      <p:sp>
        <p:nvSpPr>
          <p:cNvPr id="5" name="Text 3"/>
          <p:cNvSpPr/>
          <p:nvPr/>
        </p:nvSpPr>
        <p:spPr>
          <a:xfrm>
            <a:off x="1188720" y="2011680"/>
            <a:ext cx="6766560" cy="274320"/>
          </a:xfrm>
          <a:prstGeom prst="rect">
            <a:avLst/>
          </a:prstGeom>
          <a:noFill/>
          <a:ln/>
        </p:spPr>
        <p:txBody>
          <a:bodyPr wrap="square" lIns="0" tIns="0" rIns="0" bIns="0" rtlCol="0" anchor="ctr"/>
          <a:lstStyle/>
          <a:p>
            <a:pPr marL="0" indent="0">
              <a:buNone/>
            </a:pPr>
            <a:r>
              <a:rPr lang="en-US" sz="1600" b="1" dirty="0">
                <a:solidFill>
                  <a:srgbClr val="1E2761"/>
                </a:solidFill>
                <a:latin typeface="Calibri" pitchFamily="34" charset="0"/>
                <a:ea typeface="Calibri" pitchFamily="34" charset="-122"/>
                <a:cs typeface="Calibri" pitchFamily="34" charset="-120"/>
              </a:rPr>
              <a:t>THE BECKETTIAN EXAMPLE</a:t>
            </a:r>
            <a:endParaRPr lang="en-US" sz="1600" dirty="0"/>
          </a:p>
        </p:txBody>
      </p:sp>
      <p:sp>
        <p:nvSpPr>
          <p:cNvPr id="6" name="Text 4"/>
          <p:cNvSpPr/>
          <p:nvPr/>
        </p:nvSpPr>
        <p:spPr>
          <a:xfrm>
            <a:off x="1188720" y="2377440"/>
            <a:ext cx="6766560" cy="2103120"/>
          </a:xfrm>
          <a:prstGeom prst="rect">
            <a:avLst/>
          </a:prstGeom>
          <a:noFill/>
          <a:ln/>
        </p:spPr>
        <p:txBody>
          <a:bodyPr wrap="square" lIns="635" tIns="635" rIns="635" bIns="635" rtlCol="0" anchor="ctr"/>
          <a:lstStyle/>
          <a:p>
            <a:pPr marL="0" indent="0">
              <a:buNone/>
            </a:pPr>
            <a:r>
              <a:rPr lang="en-US" sz="1300" b="1" dirty="0">
                <a:solidFill>
                  <a:srgbClr val="2D2D2D"/>
                </a:solidFill>
                <a:latin typeface="Calibri" pitchFamily="34" charset="0"/>
                <a:ea typeface="Calibri" pitchFamily="34" charset="-122"/>
                <a:cs typeface="Calibri" pitchFamily="34" charset="-120"/>
              </a:rPr>
              <a:t>Dominant Reading: </a:t>
            </a:r>
            <a:r>
              <a:rPr lang="en-US" sz="1300" dirty="0">
                <a:solidFill>
                  <a:srgbClr val="2D2D2D"/>
                </a:solidFill>
                <a:latin typeface="Calibri" pitchFamily="34" charset="0"/>
                <a:ea typeface="Calibri" pitchFamily="34" charset="-122"/>
                <a:cs typeface="Calibri" pitchFamily="34" charset="-120"/>
              </a:rPr>
              <a:t>Single, fragmented voice in existential void</a:t>
            </a:r>
            <a:endParaRPr lang="en-US" sz="1300" dirty="0"/>
          </a:p>
          <a:p>
            <a:pPr marL="0" indent="0">
              <a:buNone/>
            </a:pPr>
            <a:endParaRPr lang="en-US" sz="1300" dirty="0"/>
          </a:p>
          <a:p>
            <a:pPr marL="0" indent="0">
              <a:buNone/>
            </a:pPr>
            <a:r>
              <a:rPr lang="en-US" sz="1300" b="1" dirty="0">
                <a:solidFill>
                  <a:srgbClr val="2C5F2D"/>
                </a:solidFill>
                <a:latin typeface="Calibri" pitchFamily="34" charset="0"/>
                <a:ea typeface="Calibri" pitchFamily="34" charset="-122"/>
                <a:cs typeface="Calibri" pitchFamily="34" charset="-120"/>
              </a:rPr>
              <a:t>My Counter-Reading: </a:t>
            </a:r>
            <a:r>
              <a:rPr lang="en-US" sz="1300" dirty="0">
                <a:solidFill>
                  <a:srgbClr val="2C5F2D"/>
                </a:solidFill>
                <a:latin typeface="Calibri" pitchFamily="34" charset="0"/>
                <a:ea typeface="Calibri" pitchFamily="34" charset="-122"/>
                <a:cs typeface="Calibri" pitchFamily="34" charset="-120"/>
              </a:rPr>
              <a:t>At least </a:t>
            </a:r>
            <a:r>
              <a:rPr lang="en-US" sz="1300" b="1" dirty="0">
                <a:solidFill>
                  <a:srgbClr val="2C5F2D"/>
                </a:solidFill>
                <a:latin typeface="Calibri" pitchFamily="34" charset="0"/>
                <a:ea typeface="Calibri" pitchFamily="34" charset="-122"/>
                <a:cs typeface="Calibri" pitchFamily="34" charset="-120"/>
              </a:rPr>
              <a:t>two distinct voices</a:t>
            </a:r>
            <a:r>
              <a:rPr lang="en-US" sz="1300" dirty="0">
                <a:solidFill>
                  <a:srgbClr val="2C5F2D"/>
                </a:solidFill>
                <a:latin typeface="Calibri" pitchFamily="34" charset="0"/>
                <a:ea typeface="Calibri" pitchFamily="34" charset="-122"/>
                <a:cs typeface="Calibri" pitchFamily="34" charset="-120"/>
              </a:rPr>
              <a:t> in dialogue</a:t>
            </a:r>
            <a:endParaRPr lang="en-US" sz="1300" dirty="0"/>
          </a:p>
          <a:p>
            <a:pPr marL="0" indent="0">
              <a:buNone/>
            </a:pPr>
            <a:endParaRPr lang="en-US" sz="1300" dirty="0"/>
          </a:p>
          <a:p>
            <a:pPr marL="342900" indent="-342900">
              <a:buSzPct val="100000"/>
              <a:buChar char="•"/>
            </a:pPr>
            <a:r>
              <a:rPr lang="en-US" sz="1200" dirty="0">
                <a:solidFill>
                  <a:srgbClr val="2D2D2D"/>
                </a:solidFill>
                <a:latin typeface="Calibri" pitchFamily="34" charset="0"/>
                <a:ea typeface="Calibri" pitchFamily="34" charset="-122"/>
                <a:cs typeface="Calibri" pitchFamily="34" charset="-120"/>
              </a:rPr>
              <a:t>Voice 1: The compulsive narrator (must tell stories)</a:t>
            </a:r>
            <a:endParaRPr lang="en-US" sz="1300" dirty="0"/>
          </a:p>
          <a:p>
            <a:pPr marL="342900" indent="-342900">
              <a:buSzPct val="100000"/>
              <a:buChar char="•"/>
            </a:pPr>
            <a:r>
              <a:rPr lang="en-US" sz="1200" dirty="0">
                <a:solidFill>
                  <a:srgbClr val="2D2D2D"/>
                </a:solidFill>
                <a:latin typeface="Calibri" pitchFamily="34" charset="0"/>
                <a:ea typeface="Calibri" pitchFamily="34" charset="-122"/>
                <a:cs typeface="Calibri" pitchFamily="34" charset="-120"/>
              </a:rPr>
              <a:t>Voice 2: The critical commentator (knows they're not real)</a:t>
            </a:r>
            <a:endParaRPr lang="en-US" sz="1300" dirty="0"/>
          </a:p>
          <a:p>
            <a:pPr marL="0" indent="0">
              <a:buNone/>
            </a:pPr>
            <a:endParaRPr lang="en-US" sz="1300" dirty="0"/>
          </a:p>
          <a:p>
            <a:pPr marL="0" indent="0">
              <a:buNone/>
            </a:pPr>
            <a:r>
              <a:rPr lang="en-US" sz="1300" b="1" dirty="0">
                <a:solidFill>
                  <a:srgbClr val="1E2761"/>
                </a:solidFill>
                <a:latin typeface="Calibri" pitchFamily="34" charset="0"/>
                <a:ea typeface="Calibri" pitchFamily="34" charset="-122"/>
                <a:cs typeface="Calibri" pitchFamily="34" charset="-120"/>
              </a:rPr>
              <a:t>The Gap: </a:t>
            </a:r>
            <a:r>
              <a:rPr lang="en-US" sz="1300" dirty="0">
                <a:solidFill>
                  <a:srgbClr val="1E2761"/>
                </a:solidFill>
                <a:latin typeface="Calibri" pitchFamily="34" charset="0"/>
                <a:ea typeface="Calibri" pitchFamily="34" charset="-122"/>
                <a:cs typeface="Calibri" pitchFamily="34" charset="-120"/>
              </a:rPr>
              <a:t>No one has experientially explored this dialogic structure through immersive spatial storytelling</a:t>
            </a:r>
            <a:endParaRPr lang="en-US" sz="1300" dirty="0"/>
          </a:p>
        </p:txBody>
      </p:sp>
      <p:sp>
        <p:nvSpPr>
          <p:cNvPr id="7" name="Text 5"/>
          <p:cNvSpPr/>
          <p:nvPr/>
        </p:nvSpPr>
        <p:spPr>
          <a:xfrm>
            <a:off x="397727" y="4686300"/>
            <a:ext cx="8229600" cy="182880"/>
          </a:xfrm>
          <a:prstGeom prst="rect">
            <a:avLst/>
          </a:prstGeom>
          <a:noFill/>
          <a:ln/>
        </p:spPr>
        <p:txBody>
          <a:bodyPr wrap="square" lIns="0" tIns="0" rIns="0" bIns="0" rtlCol="0" anchor="ctr"/>
          <a:lstStyle/>
          <a:p>
            <a:pPr marL="0" indent="0" algn="ctr">
              <a:buNone/>
            </a:pPr>
            <a:r>
              <a:rPr lang="en-US" sz="1100" i="1" dirty="0">
                <a:solidFill>
                  <a:srgbClr val="F5F5F5"/>
                </a:solidFill>
                <a:latin typeface="Calibri" pitchFamily="34" charset="0"/>
                <a:ea typeface="Calibri" pitchFamily="34" charset="-122"/>
                <a:cs typeface="Calibri" pitchFamily="34" charset="-120"/>
              </a:rPr>
              <a:t>Questions to ask: What's assumed but unexplored? What's misread? What needs a new method?</a:t>
            </a:r>
            <a:endParaRPr lang="en-US" sz="1100" dirty="0"/>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name="Slide 7">
    <p:bg>
      <p:bgPr>
        <a:solidFill>
          <a:srgbClr val="F5F5F5"/>
        </a:solidFill>
        <a:effectLst/>
      </p:bgPr>
    </p:bg>
    <p:spTree>
      <p:nvGrpSpPr>
        <p:cNvPr id="1" name=""/>
        <p:cNvGrpSpPr/>
        <p:nvPr/>
      </p:nvGrpSpPr>
      <p:grpSpPr>
        <a:xfrm>
          <a:off x="0" y="0"/>
          <a:ext cx="0" cy="0"/>
          <a:chOff x="0" y="0"/>
          <a:chExt cx="0" cy="0"/>
        </a:xfrm>
      </p:grpSpPr>
      <p:sp>
        <p:nvSpPr>
          <p:cNvPr id="2" name="Text 0"/>
          <p:cNvSpPr/>
          <p:nvPr/>
        </p:nvSpPr>
        <p:spPr>
          <a:xfrm>
            <a:off x="279152" y="332530"/>
            <a:ext cx="8229600" cy="457200"/>
          </a:xfrm>
          <a:prstGeom prst="rect">
            <a:avLst/>
          </a:prstGeom>
          <a:noFill/>
          <a:ln/>
        </p:spPr>
        <p:txBody>
          <a:bodyPr wrap="square" lIns="0" tIns="0" rIns="0" bIns="0" rtlCol="0" anchor="ctr"/>
          <a:lstStyle/>
          <a:p>
            <a:pPr marL="0" indent="0" algn="ctr">
              <a:buNone/>
            </a:pPr>
            <a:r>
              <a:rPr lang="en-US" sz="3200" b="1" dirty="0">
                <a:solidFill>
                  <a:srgbClr val="2C5F2D"/>
                </a:solidFill>
                <a:latin typeface="Georgia" pitchFamily="34" charset="0"/>
                <a:ea typeface="Georgia" pitchFamily="34" charset="-122"/>
                <a:cs typeface="Georgia" pitchFamily="34" charset="-120"/>
              </a:rPr>
              <a:t>STEP 5: BUILD YOUR METHODOLOGY</a:t>
            </a:r>
            <a:endParaRPr lang="en-US" sz="3200" dirty="0"/>
          </a:p>
        </p:txBody>
      </p:sp>
      <p:sp>
        <p:nvSpPr>
          <p:cNvPr id="3" name="Text 1"/>
          <p:cNvSpPr/>
          <p:nvPr/>
        </p:nvSpPr>
        <p:spPr>
          <a:xfrm>
            <a:off x="457200" y="1124749"/>
            <a:ext cx="8229600" cy="228600"/>
          </a:xfrm>
          <a:prstGeom prst="rect">
            <a:avLst/>
          </a:prstGeom>
          <a:noFill/>
          <a:ln/>
        </p:spPr>
        <p:txBody>
          <a:bodyPr wrap="square" lIns="0" tIns="0" rIns="0" bIns="0" rtlCol="0" anchor="ctr"/>
          <a:lstStyle/>
          <a:p>
            <a:pPr marL="0" indent="0" algn="ctr">
              <a:buNone/>
            </a:pPr>
            <a:r>
              <a:rPr lang="en-US" sz="1400" i="1" dirty="0">
                <a:latin typeface="Calibri" pitchFamily="34" charset="0"/>
                <a:ea typeface="Calibri" pitchFamily="34" charset="-122"/>
                <a:cs typeface="Calibri" pitchFamily="34" charset="-120"/>
              </a:rPr>
              <a:t>Match method to research question</a:t>
            </a:r>
            <a:endParaRPr lang="en-US" sz="1400" dirty="0"/>
          </a:p>
        </p:txBody>
      </p:sp>
      <p:sp>
        <p:nvSpPr>
          <p:cNvPr id="4" name="Text 2"/>
          <p:cNvSpPr/>
          <p:nvPr/>
        </p:nvSpPr>
        <p:spPr>
          <a:xfrm>
            <a:off x="457200" y="1371600"/>
            <a:ext cx="8229600" cy="274320"/>
          </a:xfrm>
          <a:prstGeom prst="rect">
            <a:avLst/>
          </a:prstGeom>
          <a:noFill/>
          <a:ln/>
        </p:spPr>
        <p:txBody>
          <a:bodyPr wrap="square" lIns="0" tIns="0" rIns="0" bIns="0" rtlCol="0" anchor="ctr"/>
          <a:lstStyle/>
          <a:p>
            <a:pPr marL="0" indent="0" algn="ctr">
              <a:buNone/>
            </a:pPr>
            <a:r>
              <a:rPr lang="en-US" sz="1600" b="1" dirty="0">
                <a:solidFill>
                  <a:srgbClr val="2D2D2D"/>
                </a:solidFill>
                <a:latin typeface="Calibri" pitchFamily="34" charset="0"/>
                <a:ea typeface="Calibri" pitchFamily="34" charset="-122"/>
                <a:cs typeface="Calibri" pitchFamily="34" charset="-120"/>
              </a:rPr>
              <a:t>THE METHODOLOGICAL SEQUENCE</a:t>
            </a:r>
            <a:endParaRPr lang="en-US" sz="1600" dirty="0"/>
          </a:p>
        </p:txBody>
      </p:sp>
      <p:sp>
        <p:nvSpPr>
          <p:cNvPr id="5" name="Shape 3"/>
          <p:cNvSpPr/>
          <p:nvPr/>
        </p:nvSpPr>
        <p:spPr>
          <a:xfrm>
            <a:off x="133816" y="1778917"/>
            <a:ext cx="4809892" cy="594360"/>
          </a:xfrm>
          <a:prstGeom prst="rect">
            <a:avLst/>
          </a:prstGeom>
          <a:solidFill>
            <a:srgbClr val="FFFFFF"/>
          </a:solidFill>
          <a:ln w="12700">
            <a:solidFill>
              <a:srgbClr val="97BC62"/>
            </a:solidFill>
            <a:prstDash val="solid"/>
          </a:ln>
        </p:spPr>
        <p:txBody>
          <a:bodyPr/>
          <a:lstStyle/>
          <a:p>
            <a:endParaRPr lang="en-US"/>
          </a:p>
        </p:txBody>
      </p:sp>
      <p:sp>
        <p:nvSpPr>
          <p:cNvPr id="6" name="Text 4"/>
          <p:cNvSpPr/>
          <p:nvPr/>
        </p:nvSpPr>
        <p:spPr>
          <a:xfrm>
            <a:off x="279152" y="1977242"/>
            <a:ext cx="2103120" cy="228600"/>
          </a:xfrm>
          <a:prstGeom prst="rect">
            <a:avLst/>
          </a:prstGeom>
          <a:noFill/>
          <a:ln/>
        </p:spPr>
        <p:txBody>
          <a:bodyPr wrap="square" lIns="0" tIns="0" rIns="0" bIns="0" rtlCol="0" anchor="ctr"/>
          <a:lstStyle/>
          <a:p>
            <a:pPr marL="0" indent="0">
              <a:buNone/>
            </a:pPr>
            <a:r>
              <a:rPr lang="en-US" sz="1200" b="1" dirty="0">
                <a:solidFill>
                  <a:srgbClr val="2C5F2D"/>
                </a:solidFill>
                <a:latin typeface="Calibri" pitchFamily="34" charset="0"/>
                <a:ea typeface="Calibri" pitchFamily="34" charset="-122"/>
                <a:cs typeface="Calibri" pitchFamily="34" charset="-120"/>
              </a:rPr>
              <a:t>Research Question</a:t>
            </a:r>
            <a:endParaRPr lang="en-US" sz="1200" dirty="0"/>
          </a:p>
        </p:txBody>
      </p:sp>
      <p:sp>
        <p:nvSpPr>
          <p:cNvPr id="7" name="Text 5"/>
          <p:cNvSpPr/>
          <p:nvPr/>
        </p:nvSpPr>
        <p:spPr>
          <a:xfrm>
            <a:off x="1668967" y="1875598"/>
            <a:ext cx="5029200" cy="457200"/>
          </a:xfrm>
          <a:prstGeom prst="rect">
            <a:avLst/>
          </a:prstGeom>
          <a:noFill/>
          <a:ln/>
        </p:spPr>
        <p:txBody>
          <a:bodyPr wrap="square" lIns="0" tIns="0" rIns="0" bIns="0" rtlCol="0" anchor="ctr"/>
          <a:lstStyle/>
          <a:p>
            <a:pPr marL="0" indent="0">
              <a:buNone/>
            </a:pPr>
            <a:r>
              <a:rPr lang="en-US" sz="1100" dirty="0">
                <a:solidFill>
                  <a:srgbClr val="2D2D2D"/>
                </a:solidFill>
                <a:latin typeface="Calibri" pitchFamily="34" charset="0"/>
                <a:ea typeface="Calibri" pitchFamily="34" charset="-122"/>
                <a:cs typeface="Calibri" pitchFamily="34" charset="-120"/>
              </a:rPr>
              <a:t>How can voice multiplicity be experientially understood?</a:t>
            </a:r>
            <a:endParaRPr lang="en-US" sz="1100" dirty="0"/>
          </a:p>
        </p:txBody>
      </p:sp>
      <p:sp>
        <p:nvSpPr>
          <p:cNvPr id="8" name="Shape 6"/>
          <p:cNvSpPr/>
          <p:nvPr/>
        </p:nvSpPr>
        <p:spPr>
          <a:xfrm>
            <a:off x="921834" y="2402586"/>
            <a:ext cx="0" cy="182880"/>
          </a:xfrm>
          <a:prstGeom prst="line">
            <a:avLst/>
          </a:prstGeom>
          <a:noFill/>
          <a:ln w="38100">
            <a:solidFill>
              <a:srgbClr val="97BC62"/>
            </a:solidFill>
            <a:prstDash val="solid"/>
            <a:tailEnd type="triangle"/>
          </a:ln>
        </p:spPr>
        <p:txBody>
          <a:bodyPr/>
          <a:lstStyle/>
          <a:p>
            <a:endParaRPr lang="en-US"/>
          </a:p>
        </p:txBody>
      </p:sp>
      <p:sp>
        <p:nvSpPr>
          <p:cNvPr id="9" name="Shape 7"/>
          <p:cNvSpPr/>
          <p:nvPr/>
        </p:nvSpPr>
        <p:spPr>
          <a:xfrm>
            <a:off x="133816" y="2585466"/>
            <a:ext cx="4809890" cy="594360"/>
          </a:xfrm>
          <a:prstGeom prst="rect">
            <a:avLst/>
          </a:prstGeom>
          <a:solidFill>
            <a:srgbClr val="FFFFFF"/>
          </a:solidFill>
          <a:ln w="12700">
            <a:solidFill>
              <a:srgbClr val="97BC62"/>
            </a:solidFill>
            <a:prstDash val="solid"/>
          </a:ln>
        </p:spPr>
        <p:txBody>
          <a:bodyPr/>
          <a:lstStyle/>
          <a:p>
            <a:endParaRPr lang="en-US"/>
          </a:p>
        </p:txBody>
      </p:sp>
      <p:sp>
        <p:nvSpPr>
          <p:cNvPr id="10" name="Text 8"/>
          <p:cNvSpPr/>
          <p:nvPr/>
        </p:nvSpPr>
        <p:spPr>
          <a:xfrm>
            <a:off x="279152" y="2791467"/>
            <a:ext cx="2103120" cy="228600"/>
          </a:xfrm>
          <a:prstGeom prst="rect">
            <a:avLst/>
          </a:prstGeom>
          <a:noFill/>
          <a:ln/>
        </p:spPr>
        <p:txBody>
          <a:bodyPr wrap="square" lIns="0" tIns="0" rIns="0" bIns="0" rtlCol="0" anchor="ctr"/>
          <a:lstStyle/>
          <a:p>
            <a:pPr marL="0" indent="0">
              <a:buNone/>
            </a:pPr>
            <a:r>
              <a:rPr lang="en-US" sz="1200" b="1" dirty="0">
                <a:solidFill>
                  <a:srgbClr val="2C5F2D"/>
                </a:solidFill>
                <a:latin typeface="Calibri" pitchFamily="34" charset="0"/>
                <a:ea typeface="Calibri" pitchFamily="34" charset="-122"/>
                <a:cs typeface="Calibri" pitchFamily="34" charset="-120"/>
              </a:rPr>
              <a:t>Methodological Frame</a:t>
            </a:r>
            <a:endParaRPr lang="en-US" sz="1200" dirty="0"/>
          </a:p>
        </p:txBody>
      </p:sp>
      <p:sp>
        <p:nvSpPr>
          <p:cNvPr id="11" name="Text 9"/>
          <p:cNvSpPr/>
          <p:nvPr/>
        </p:nvSpPr>
        <p:spPr>
          <a:xfrm>
            <a:off x="1745539" y="2672456"/>
            <a:ext cx="5029200" cy="457200"/>
          </a:xfrm>
          <a:prstGeom prst="rect">
            <a:avLst/>
          </a:prstGeom>
          <a:noFill/>
          <a:ln/>
        </p:spPr>
        <p:txBody>
          <a:bodyPr wrap="square" lIns="0" tIns="0" rIns="0" bIns="0" rtlCol="0" anchor="ctr"/>
          <a:lstStyle/>
          <a:p>
            <a:pPr marL="0" indent="0">
              <a:buNone/>
            </a:pPr>
            <a:r>
              <a:rPr lang="en-US" sz="1050" dirty="0">
                <a:solidFill>
                  <a:srgbClr val="2D2D2D"/>
                </a:solidFill>
                <a:latin typeface="Calibri" pitchFamily="34" charset="0"/>
                <a:ea typeface="Calibri" pitchFamily="34" charset="-122"/>
                <a:cs typeface="Calibri" pitchFamily="34" charset="-120"/>
              </a:rPr>
              <a:t>Narrative inquiry → focuses on lived experience of stories</a:t>
            </a:r>
            <a:endParaRPr lang="en-US" sz="1050" dirty="0"/>
          </a:p>
        </p:txBody>
      </p:sp>
      <p:sp>
        <p:nvSpPr>
          <p:cNvPr id="12" name="Shape 10"/>
          <p:cNvSpPr/>
          <p:nvPr/>
        </p:nvSpPr>
        <p:spPr>
          <a:xfrm>
            <a:off x="4051609" y="3179826"/>
            <a:ext cx="0" cy="182880"/>
          </a:xfrm>
          <a:prstGeom prst="line">
            <a:avLst/>
          </a:prstGeom>
          <a:noFill/>
          <a:ln w="38100">
            <a:solidFill>
              <a:srgbClr val="97BC62"/>
            </a:solidFill>
            <a:prstDash val="solid"/>
            <a:tailEnd type="triangle"/>
          </a:ln>
        </p:spPr>
        <p:txBody>
          <a:bodyPr/>
          <a:lstStyle/>
          <a:p>
            <a:endParaRPr lang="en-US"/>
          </a:p>
        </p:txBody>
      </p:sp>
      <p:sp>
        <p:nvSpPr>
          <p:cNvPr id="13" name="Shape 11"/>
          <p:cNvSpPr/>
          <p:nvPr/>
        </p:nvSpPr>
        <p:spPr>
          <a:xfrm>
            <a:off x="133816" y="3369694"/>
            <a:ext cx="4809890" cy="594360"/>
          </a:xfrm>
          <a:prstGeom prst="rect">
            <a:avLst/>
          </a:prstGeom>
          <a:solidFill>
            <a:srgbClr val="FFFFFF"/>
          </a:solidFill>
          <a:ln w="12700">
            <a:solidFill>
              <a:srgbClr val="97BC62"/>
            </a:solidFill>
            <a:prstDash val="solid"/>
          </a:ln>
        </p:spPr>
        <p:txBody>
          <a:bodyPr/>
          <a:lstStyle/>
          <a:p>
            <a:endParaRPr lang="en-US"/>
          </a:p>
        </p:txBody>
      </p:sp>
      <p:sp>
        <p:nvSpPr>
          <p:cNvPr id="14" name="Text 12"/>
          <p:cNvSpPr/>
          <p:nvPr/>
        </p:nvSpPr>
        <p:spPr>
          <a:xfrm>
            <a:off x="279152" y="3534788"/>
            <a:ext cx="2103120" cy="228600"/>
          </a:xfrm>
          <a:prstGeom prst="rect">
            <a:avLst/>
          </a:prstGeom>
          <a:noFill/>
          <a:ln/>
        </p:spPr>
        <p:txBody>
          <a:bodyPr wrap="square" lIns="0" tIns="0" rIns="0" bIns="0" rtlCol="0" anchor="ctr"/>
          <a:lstStyle/>
          <a:p>
            <a:pPr marL="0" indent="0">
              <a:buNone/>
            </a:pPr>
            <a:r>
              <a:rPr lang="en-US" sz="1200" b="1" dirty="0">
                <a:solidFill>
                  <a:srgbClr val="2C5F2D"/>
                </a:solidFill>
                <a:latin typeface="Calibri" pitchFamily="34" charset="0"/>
                <a:ea typeface="Calibri" pitchFamily="34" charset="-122"/>
                <a:cs typeface="Calibri" pitchFamily="34" charset="-120"/>
              </a:rPr>
              <a:t>Theoretical Lens</a:t>
            </a:r>
            <a:endParaRPr lang="en-US" sz="1200" dirty="0"/>
          </a:p>
        </p:txBody>
      </p:sp>
      <p:sp>
        <p:nvSpPr>
          <p:cNvPr id="15" name="Text 13"/>
          <p:cNvSpPr/>
          <p:nvPr/>
        </p:nvSpPr>
        <p:spPr>
          <a:xfrm>
            <a:off x="1495750" y="3420999"/>
            <a:ext cx="5029200" cy="457200"/>
          </a:xfrm>
          <a:prstGeom prst="rect">
            <a:avLst/>
          </a:prstGeom>
          <a:noFill/>
          <a:ln/>
        </p:spPr>
        <p:txBody>
          <a:bodyPr wrap="square" lIns="0" tIns="0" rIns="0" bIns="0" rtlCol="0" anchor="ctr"/>
          <a:lstStyle/>
          <a:p>
            <a:pPr marL="0" indent="0">
              <a:buNone/>
            </a:pPr>
            <a:r>
              <a:rPr lang="en-US" sz="1100" dirty="0">
                <a:solidFill>
                  <a:srgbClr val="2D2D2D"/>
                </a:solidFill>
                <a:latin typeface="Calibri" pitchFamily="34" charset="0"/>
                <a:ea typeface="Calibri" pitchFamily="34" charset="-122"/>
                <a:cs typeface="Calibri" pitchFamily="34" charset="-120"/>
              </a:rPr>
              <a:t>Phenomenology → examines first-person consciousness</a:t>
            </a:r>
            <a:endParaRPr lang="en-US" sz="1100" dirty="0"/>
          </a:p>
        </p:txBody>
      </p:sp>
      <p:sp>
        <p:nvSpPr>
          <p:cNvPr id="16" name="Shape 14"/>
          <p:cNvSpPr/>
          <p:nvPr/>
        </p:nvSpPr>
        <p:spPr>
          <a:xfrm>
            <a:off x="973874" y="3964054"/>
            <a:ext cx="0" cy="182880"/>
          </a:xfrm>
          <a:prstGeom prst="line">
            <a:avLst/>
          </a:prstGeom>
          <a:noFill/>
          <a:ln w="38100">
            <a:solidFill>
              <a:srgbClr val="97BC62"/>
            </a:solidFill>
            <a:prstDash val="solid"/>
            <a:tailEnd type="triangle"/>
          </a:ln>
        </p:spPr>
        <p:txBody>
          <a:bodyPr/>
          <a:lstStyle/>
          <a:p>
            <a:endParaRPr lang="en-US"/>
          </a:p>
        </p:txBody>
      </p:sp>
      <p:sp>
        <p:nvSpPr>
          <p:cNvPr id="17" name="Shape 15"/>
          <p:cNvSpPr/>
          <p:nvPr/>
        </p:nvSpPr>
        <p:spPr>
          <a:xfrm>
            <a:off x="133816" y="4117086"/>
            <a:ext cx="4809890" cy="594360"/>
          </a:xfrm>
          <a:prstGeom prst="rect">
            <a:avLst/>
          </a:prstGeom>
          <a:solidFill>
            <a:srgbClr val="FFFFFF"/>
          </a:solidFill>
          <a:ln w="12700">
            <a:solidFill>
              <a:srgbClr val="97BC62"/>
            </a:solidFill>
            <a:prstDash val="solid"/>
          </a:ln>
        </p:spPr>
        <p:txBody>
          <a:bodyPr/>
          <a:lstStyle/>
          <a:p>
            <a:endParaRPr lang="en-US"/>
          </a:p>
        </p:txBody>
      </p:sp>
      <p:sp>
        <p:nvSpPr>
          <p:cNvPr id="18" name="Text 16"/>
          <p:cNvSpPr/>
          <p:nvPr/>
        </p:nvSpPr>
        <p:spPr>
          <a:xfrm>
            <a:off x="279152" y="4299873"/>
            <a:ext cx="2103120" cy="228600"/>
          </a:xfrm>
          <a:prstGeom prst="rect">
            <a:avLst/>
          </a:prstGeom>
          <a:noFill/>
          <a:ln/>
        </p:spPr>
        <p:txBody>
          <a:bodyPr wrap="square" lIns="0" tIns="0" rIns="0" bIns="0" rtlCol="0" anchor="ctr"/>
          <a:lstStyle/>
          <a:p>
            <a:pPr marL="0" indent="0">
              <a:buNone/>
            </a:pPr>
            <a:r>
              <a:rPr lang="en-US" sz="1200" b="1" dirty="0">
                <a:solidFill>
                  <a:srgbClr val="2C5F2D"/>
                </a:solidFill>
                <a:latin typeface="Calibri" pitchFamily="34" charset="0"/>
                <a:ea typeface="Calibri" pitchFamily="34" charset="-122"/>
                <a:cs typeface="Calibri" pitchFamily="34" charset="-120"/>
              </a:rPr>
              <a:t>Method Design</a:t>
            </a:r>
            <a:endParaRPr lang="en-US" sz="1200" dirty="0"/>
          </a:p>
        </p:txBody>
      </p:sp>
      <p:sp>
        <p:nvSpPr>
          <p:cNvPr id="19" name="Text 17"/>
          <p:cNvSpPr/>
          <p:nvPr/>
        </p:nvSpPr>
        <p:spPr>
          <a:xfrm>
            <a:off x="1386468" y="4193537"/>
            <a:ext cx="5029200" cy="457200"/>
          </a:xfrm>
          <a:prstGeom prst="rect">
            <a:avLst/>
          </a:prstGeom>
          <a:noFill/>
          <a:ln/>
        </p:spPr>
        <p:txBody>
          <a:bodyPr wrap="square" lIns="0" tIns="0" rIns="0" bIns="0" rtlCol="0" anchor="ctr"/>
          <a:lstStyle/>
          <a:p>
            <a:pPr marL="0" indent="0">
              <a:buNone/>
            </a:pPr>
            <a:r>
              <a:rPr lang="en-US" sz="1100" dirty="0">
                <a:solidFill>
                  <a:srgbClr val="2D2D2D"/>
                </a:solidFill>
                <a:latin typeface="Calibri" pitchFamily="34" charset="0"/>
                <a:ea typeface="Calibri" pitchFamily="34" charset="-122"/>
                <a:cs typeface="Calibri" pitchFamily="34" charset="-120"/>
              </a:rPr>
              <a:t>Immersive installation → embodies dialogic structure spatially</a:t>
            </a:r>
            <a:endParaRPr lang="en-US" sz="1100" dirty="0"/>
          </a:p>
        </p:txBody>
      </p:sp>
      <p:sp>
        <p:nvSpPr>
          <p:cNvPr id="20" name="Text 18"/>
          <p:cNvSpPr/>
          <p:nvPr/>
        </p:nvSpPr>
        <p:spPr>
          <a:xfrm>
            <a:off x="6122022" y="1915643"/>
            <a:ext cx="3931920" cy="228600"/>
          </a:xfrm>
          <a:prstGeom prst="rect">
            <a:avLst/>
          </a:prstGeom>
          <a:noFill/>
          <a:ln/>
        </p:spPr>
        <p:txBody>
          <a:bodyPr wrap="square" lIns="0" tIns="0" rIns="0" bIns="0" rtlCol="0" anchor="ctr"/>
          <a:lstStyle/>
          <a:p>
            <a:pPr marL="0" indent="0">
              <a:buNone/>
            </a:pPr>
            <a:r>
              <a:rPr lang="en-US" sz="1300" b="1" dirty="0">
                <a:solidFill>
                  <a:srgbClr val="1E2761"/>
                </a:solidFill>
                <a:latin typeface="Calibri" pitchFamily="34" charset="0"/>
                <a:ea typeface="Calibri" pitchFamily="34" charset="-122"/>
                <a:cs typeface="Calibri" pitchFamily="34" charset="-120"/>
              </a:rPr>
              <a:t>WHY NARRATIVE INQUIRY?</a:t>
            </a:r>
            <a:endParaRPr lang="en-US" sz="1300" dirty="0"/>
          </a:p>
        </p:txBody>
      </p:sp>
      <p:sp>
        <p:nvSpPr>
          <p:cNvPr id="21" name="Text 19"/>
          <p:cNvSpPr/>
          <p:nvPr/>
        </p:nvSpPr>
        <p:spPr>
          <a:xfrm>
            <a:off x="5768914" y="2501768"/>
            <a:ext cx="2917886" cy="2148969"/>
          </a:xfrm>
          <a:prstGeom prst="rect">
            <a:avLst/>
          </a:prstGeom>
          <a:noFill/>
          <a:ln/>
        </p:spPr>
        <p:txBody>
          <a:bodyPr wrap="square" lIns="0" tIns="0" rIns="0" bIns="0" rtlCol="0" anchor="ctr"/>
          <a:lstStyle/>
          <a:p>
            <a:pPr marL="0" indent="0">
              <a:buNone/>
            </a:pPr>
            <a:r>
              <a:rPr lang="en-US" sz="2000" dirty="0">
                <a:solidFill>
                  <a:srgbClr val="2D2D2D"/>
                </a:solidFill>
                <a:latin typeface="Calibri" pitchFamily="34" charset="0"/>
                <a:ea typeface="Calibri" pitchFamily="34" charset="-122"/>
                <a:cs typeface="Calibri" pitchFamily="34" charset="-120"/>
              </a:rPr>
              <a:t>Clandinin &amp; Connelly: narrative inquiry examines how people make meaning through stories—perfect for exploring Beckett's storytelling compulsion and voice dynamics.</a:t>
            </a:r>
            <a:endParaRPr lang="en-US" sz="2000" dirty="0"/>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name="Slide 8">
    <p:bg>
      <p:bgPr>
        <a:solidFill>
          <a:srgbClr val="F5F5F5"/>
        </a:solidFill>
        <a:effectLst/>
      </p:bgPr>
    </p:bg>
    <p:spTree>
      <p:nvGrpSpPr>
        <p:cNvPr id="1" name=""/>
        <p:cNvGrpSpPr/>
        <p:nvPr/>
      </p:nvGrpSpPr>
      <p:grpSpPr>
        <a:xfrm>
          <a:off x="0" y="0"/>
          <a:ext cx="0" cy="0"/>
          <a:chOff x="0" y="0"/>
          <a:chExt cx="0" cy="0"/>
        </a:xfrm>
      </p:grpSpPr>
      <p:sp>
        <p:nvSpPr>
          <p:cNvPr id="2" name="Text 0"/>
          <p:cNvSpPr/>
          <p:nvPr/>
        </p:nvSpPr>
        <p:spPr>
          <a:xfrm>
            <a:off x="457200" y="365760"/>
            <a:ext cx="8229600" cy="457200"/>
          </a:xfrm>
          <a:prstGeom prst="rect">
            <a:avLst/>
          </a:prstGeom>
          <a:noFill/>
          <a:ln/>
        </p:spPr>
        <p:txBody>
          <a:bodyPr wrap="square" lIns="0" tIns="0" rIns="0" bIns="0" rtlCol="0" anchor="ctr"/>
          <a:lstStyle/>
          <a:p>
            <a:pPr marL="0" indent="0" algn="ctr">
              <a:buNone/>
            </a:pPr>
            <a:r>
              <a:rPr lang="en-US" sz="3200" b="1" dirty="0">
                <a:solidFill>
                  <a:srgbClr val="2C5F2D"/>
                </a:solidFill>
                <a:latin typeface="Georgia" pitchFamily="34" charset="0"/>
                <a:ea typeface="Georgia" pitchFamily="34" charset="-122"/>
                <a:cs typeface="Georgia" pitchFamily="34" charset="-120"/>
              </a:rPr>
              <a:t>STEP 6: DESIGN THE IMPLEMENTATION</a:t>
            </a:r>
            <a:endParaRPr lang="en-US" sz="3200" dirty="0"/>
          </a:p>
        </p:txBody>
      </p:sp>
      <p:sp>
        <p:nvSpPr>
          <p:cNvPr id="3" name="Text 1"/>
          <p:cNvSpPr/>
          <p:nvPr/>
        </p:nvSpPr>
        <p:spPr>
          <a:xfrm>
            <a:off x="3051717" y="1051560"/>
            <a:ext cx="8229600" cy="228600"/>
          </a:xfrm>
          <a:prstGeom prst="rect">
            <a:avLst/>
          </a:prstGeom>
          <a:noFill/>
          <a:ln/>
        </p:spPr>
        <p:txBody>
          <a:bodyPr wrap="square" lIns="0" tIns="0" rIns="0" bIns="0" rtlCol="0" anchor="ctr"/>
          <a:lstStyle/>
          <a:p>
            <a:pPr marL="0" indent="0">
              <a:buNone/>
            </a:pPr>
            <a:r>
              <a:rPr lang="en-US" sz="1400" i="1" dirty="0">
                <a:solidFill>
                  <a:srgbClr val="64748B"/>
                </a:solidFill>
                <a:latin typeface="Calibri" pitchFamily="34" charset="0"/>
                <a:ea typeface="Calibri" pitchFamily="34" charset="-122"/>
                <a:cs typeface="Calibri" pitchFamily="34" charset="-120"/>
              </a:rPr>
              <a:t>From theory to experiential artifact</a:t>
            </a:r>
            <a:endParaRPr lang="en-US" sz="1400" dirty="0"/>
          </a:p>
        </p:txBody>
      </p:sp>
      <p:sp>
        <p:nvSpPr>
          <p:cNvPr id="4" name="Shape 2"/>
          <p:cNvSpPr/>
          <p:nvPr/>
        </p:nvSpPr>
        <p:spPr>
          <a:xfrm>
            <a:off x="457200" y="1508760"/>
            <a:ext cx="3931920" cy="3383280"/>
          </a:xfrm>
          <a:prstGeom prst="rect">
            <a:avLst/>
          </a:prstGeom>
          <a:solidFill>
            <a:srgbClr val="FFFFFF"/>
          </a:solidFill>
          <a:ln w="12700">
            <a:solidFill>
              <a:srgbClr val="97BC62"/>
            </a:solidFill>
            <a:prstDash val="solid"/>
          </a:ln>
        </p:spPr>
        <p:txBody>
          <a:bodyPr/>
          <a:lstStyle/>
          <a:p>
            <a:endParaRPr lang="en-US"/>
          </a:p>
        </p:txBody>
      </p:sp>
      <p:sp>
        <p:nvSpPr>
          <p:cNvPr id="5" name="Text 3"/>
          <p:cNvSpPr/>
          <p:nvPr/>
        </p:nvSpPr>
        <p:spPr>
          <a:xfrm>
            <a:off x="640080" y="1554480"/>
            <a:ext cx="3566160" cy="274320"/>
          </a:xfrm>
          <a:prstGeom prst="rect">
            <a:avLst/>
          </a:prstGeom>
          <a:noFill/>
          <a:ln/>
        </p:spPr>
        <p:txBody>
          <a:bodyPr wrap="square" lIns="0" tIns="0" rIns="0" bIns="0" rtlCol="0" anchor="ctr"/>
          <a:lstStyle/>
          <a:p>
            <a:pPr marL="0" indent="0">
              <a:buNone/>
            </a:pPr>
            <a:r>
              <a:rPr lang="en-US" sz="1400" b="1" dirty="0">
                <a:solidFill>
                  <a:srgbClr val="2C5F2D"/>
                </a:solidFill>
                <a:latin typeface="Calibri" pitchFamily="34" charset="0"/>
                <a:ea typeface="Calibri" pitchFamily="34" charset="-122"/>
                <a:cs typeface="Calibri" pitchFamily="34" charset="-120"/>
              </a:rPr>
              <a:t>DESIGN PRINCIPLES</a:t>
            </a:r>
            <a:endParaRPr lang="en-US" sz="1400" dirty="0"/>
          </a:p>
        </p:txBody>
      </p:sp>
      <p:sp>
        <p:nvSpPr>
          <p:cNvPr id="6" name="Text 4"/>
          <p:cNvSpPr/>
          <p:nvPr/>
        </p:nvSpPr>
        <p:spPr>
          <a:xfrm>
            <a:off x="640080" y="1920240"/>
            <a:ext cx="3566160" cy="2743200"/>
          </a:xfrm>
          <a:prstGeom prst="rect">
            <a:avLst/>
          </a:prstGeom>
          <a:noFill/>
          <a:ln/>
        </p:spPr>
        <p:txBody>
          <a:bodyPr wrap="square" lIns="635" tIns="635" rIns="635" bIns="635" rtlCol="0" anchor="ctr"/>
          <a:lstStyle/>
          <a:p>
            <a:pPr marL="0" indent="0">
              <a:buNone/>
            </a:pPr>
            <a:r>
              <a:rPr lang="en-US" sz="1200" b="1" dirty="0">
                <a:solidFill>
                  <a:srgbClr val="2D2D2D"/>
                </a:solidFill>
                <a:latin typeface="Calibri" pitchFamily="34" charset="0"/>
                <a:ea typeface="Calibri" pitchFamily="34" charset="-122"/>
                <a:cs typeface="Calibri" pitchFamily="34" charset="-120"/>
              </a:rPr>
              <a:t>Spatial Logic</a:t>
            </a:r>
            <a:endParaRPr lang="en-US" sz="1200" dirty="0"/>
          </a:p>
          <a:p>
            <a:pPr marL="0" indent="0">
              <a:buNone/>
            </a:pPr>
            <a:r>
              <a:rPr lang="en-US" sz="1100" dirty="0">
                <a:solidFill>
                  <a:srgbClr val="2D2D2D"/>
                </a:solidFill>
                <a:latin typeface="Calibri" pitchFamily="34" charset="0"/>
                <a:ea typeface="Calibri" pitchFamily="34" charset="-122"/>
                <a:cs typeface="Calibri" pitchFamily="34" charset="-120"/>
              </a:rPr>
              <a:t>Two distinct audio zones = two voices</a:t>
            </a:r>
            <a:endParaRPr lang="en-US" sz="1200" dirty="0"/>
          </a:p>
          <a:p>
            <a:pPr marL="0" indent="0">
              <a:buNone/>
            </a:pPr>
            <a:endParaRPr lang="en-US" sz="1200" dirty="0"/>
          </a:p>
          <a:p>
            <a:pPr marL="0" indent="0">
              <a:buNone/>
            </a:pPr>
            <a:r>
              <a:rPr lang="en-US" sz="1200" b="1" dirty="0">
                <a:solidFill>
                  <a:srgbClr val="2D2D2D"/>
                </a:solidFill>
                <a:latin typeface="Calibri" pitchFamily="34" charset="0"/>
                <a:ea typeface="Calibri" pitchFamily="34" charset="-122"/>
                <a:cs typeface="Calibri" pitchFamily="34" charset="-120"/>
              </a:rPr>
              <a:t>Movement as Method</a:t>
            </a:r>
            <a:endParaRPr lang="en-US" sz="1200" dirty="0"/>
          </a:p>
          <a:p>
            <a:pPr marL="0" indent="0">
              <a:buNone/>
            </a:pPr>
            <a:r>
              <a:rPr lang="en-US" sz="1100" dirty="0">
                <a:solidFill>
                  <a:srgbClr val="2D2D2D"/>
                </a:solidFill>
                <a:latin typeface="Calibri" pitchFamily="34" charset="0"/>
                <a:ea typeface="Calibri" pitchFamily="34" charset="-122"/>
                <a:cs typeface="Calibri" pitchFamily="34" charset="-120"/>
              </a:rPr>
              <a:t>Participant navigates between voices</a:t>
            </a:r>
            <a:endParaRPr lang="en-US" sz="1200" dirty="0"/>
          </a:p>
          <a:p>
            <a:pPr marL="0" indent="0">
              <a:buNone/>
            </a:pPr>
            <a:endParaRPr lang="en-US" sz="1200" dirty="0"/>
          </a:p>
          <a:p>
            <a:pPr marL="0" indent="0">
              <a:buNone/>
            </a:pPr>
            <a:r>
              <a:rPr lang="en-US" sz="1200" b="1" dirty="0">
                <a:solidFill>
                  <a:srgbClr val="2D2D2D"/>
                </a:solidFill>
                <a:latin typeface="Calibri" pitchFamily="34" charset="0"/>
                <a:ea typeface="Calibri" pitchFamily="34" charset="-122"/>
                <a:cs typeface="Calibri" pitchFamily="34" charset="-120"/>
              </a:rPr>
              <a:t>Embodied Understanding</a:t>
            </a:r>
            <a:endParaRPr lang="en-US" sz="1200" dirty="0"/>
          </a:p>
          <a:p>
            <a:pPr marL="0" indent="0">
              <a:buNone/>
            </a:pPr>
            <a:r>
              <a:rPr lang="en-US" sz="1100" dirty="0">
                <a:solidFill>
                  <a:srgbClr val="2D2D2D"/>
                </a:solidFill>
                <a:latin typeface="Calibri" pitchFamily="34" charset="0"/>
                <a:ea typeface="Calibri" pitchFamily="34" charset="-122"/>
                <a:cs typeface="Calibri" pitchFamily="34" charset="-120"/>
              </a:rPr>
              <a:t>Physical experience of dialogic tension</a:t>
            </a:r>
            <a:endParaRPr lang="en-US" sz="1200" dirty="0"/>
          </a:p>
          <a:p>
            <a:pPr marL="0" indent="0">
              <a:buNone/>
            </a:pPr>
            <a:endParaRPr lang="en-US" sz="1200" dirty="0"/>
          </a:p>
          <a:p>
            <a:pPr marL="0" indent="0">
              <a:buNone/>
            </a:pPr>
            <a:r>
              <a:rPr lang="en-US" sz="1200" b="1" dirty="0">
                <a:solidFill>
                  <a:srgbClr val="2D2D2D"/>
                </a:solidFill>
                <a:latin typeface="Calibri" pitchFamily="34" charset="0"/>
                <a:ea typeface="Calibri" pitchFamily="34" charset="-122"/>
                <a:cs typeface="Calibri" pitchFamily="34" charset="-120"/>
              </a:rPr>
              <a:t>Phenomenological Data</a:t>
            </a:r>
            <a:endParaRPr lang="en-US" sz="1200" dirty="0"/>
          </a:p>
          <a:p>
            <a:pPr marL="0" indent="0">
              <a:buNone/>
            </a:pPr>
            <a:r>
              <a:rPr lang="en-US" sz="1100" dirty="0">
                <a:solidFill>
                  <a:srgbClr val="2D2D2D"/>
                </a:solidFill>
                <a:latin typeface="Calibri" pitchFamily="34" charset="0"/>
                <a:ea typeface="Calibri" pitchFamily="34" charset="-122"/>
                <a:cs typeface="Calibri" pitchFamily="34" charset="-120"/>
              </a:rPr>
              <a:t>Gather lived experience through interview</a:t>
            </a:r>
            <a:endParaRPr lang="en-US" sz="1200" dirty="0"/>
          </a:p>
        </p:txBody>
      </p:sp>
      <p:sp>
        <p:nvSpPr>
          <p:cNvPr id="7" name="Shape 5"/>
          <p:cNvSpPr/>
          <p:nvPr/>
        </p:nvSpPr>
        <p:spPr>
          <a:xfrm>
            <a:off x="4754880" y="1509503"/>
            <a:ext cx="3931920" cy="3383280"/>
          </a:xfrm>
          <a:prstGeom prst="rect">
            <a:avLst/>
          </a:prstGeom>
          <a:solidFill>
            <a:srgbClr val="2C5F2D"/>
          </a:solidFill>
          <a:ln w="12700">
            <a:solidFill>
              <a:srgbClr val="333333">
                <a:alpha val="0"/>
              </a:srgbClr>
            </a:solidFill>
            <a:prstDash val="solid"/>
          </a:ln>
        </p:spPr>
        <p:txBody>
          <a:bodyPr/>
          <a:lstStyle/>
          <a:p>
            <a:endParaRPr lang="en-US" dirty="0"/>
          </a:p>
        </p:txBody>
      </p:sp>
      <p:sp>
        <p:nvSpPr>
          <p:cNvPr id="8" name="Text 6"/>
          <p:cNvSpPr/>
          <p:nvPr/>
        </p:nvSpPr>
        <p:spPr>
          <a:xfrm>
            <a:off x="4937760" y="1554480"/>
            <a:ext cx="3566160" cy="274320"/>
          </a:xfrm>
          <a:prstGeom prst="rect">
            <a:avLst/>
          </a:prstGeom>
          <a:noFill/>
          <a:ln/>
        </p:spPr>
        <p:txBody>
          <a:bodyPr wrap="square" lIns="0" tIns="0" rIns="0" bIns="0" rtlCol="0" anchor="ctr"/>
          <a:lstStyle/>
          <a:p>
            <a:pPr marL="0" indent="0">
              <a:buNone/>
            </a:pPr>
            <a:r>
              <a:rPr lang="en-US" sz="1400" b="1" dirty="0">
                <a:solidFill>
                  <a:srgbClr val="97BC62"/>
                </a:solidFill>
                <a:latin typeface="Calibri" pitchFamily="34" charset="0"/>
                <a:ea typeface="Calibri" pitchFamily="34" charset="-122"/>
                <a:cs typeface="Calibri" pitchFamily="34" charset="-120"/>
              </a:rPr>
              <a:t>INSTALLATION CONCEPT</a:t>
            </a:r>
            <a:endParaRPr lang="en-US" sz="1400" dirty="0"/>
          </a:p>
        </p:txBody>
      </p:sp>
      <p:sp>
        <p:nvSpPr>
          <p:cNvPr id="9" name="Text 7"/>
          <p:cNvSpPr/>
          <p:nvPr/>
        </p:nvSpPr>
        <p:spPr>
          <a:xfrm>
            <a:off x="4937760" y="1920240"/>
            <a:ext cx="3566160" cy="2651760"/>
          </a:xfrm>
          <a:prstGeom prst="rect">
            <a:avLst/>
          </a:prstGeom>
          <a:noFill/>
          <a:ln/>
        </p:spPr>
        <p:txBody>
          <a:bodyPr wrap="square" lIns="635" tIns="635" rIns="635" bIns="635" rtlCol="0" anchor="ctr"/>
          <a:lstStyle/>
          <a:p>
            <a:pPr marL="0" indent="0">
              <a:buNone/>
            </a:pPr>
            <a:r>
              <a:rPr lang="en-US" sz="1200" b="1" dirty="0">
                <a:solidFill>
                  <a:srgbClr val="FFFFFF"/>
                </a:solidFill>
                <a:latin typeface="Calibri" pitchFamily="34" charset="0"/>
                <a:ea typeface="Calibri" pitchFamily="34" charset="-122"/>
                <a:cs typeface="Calibri" pitchFamily="34" charset="-120"/>
              </a:rPr>
              <a:t>Space:</a:t>
            </a:r>
            <a:endParaRPr lang="en-US" sz="1200" dirty="0"/>
          </a:p>
          <a:p>
            <a:pPr marL="0" indent="0">
              <a:buNone/>
            </a:pPr>
            <a:r>
              <a:rPr lang="en-US" sz="1100" dirty="0">
                <a:solidFill>
                  <a:srgbClr val="F5F5F5"/>
                </a:solidFill>
                <a:latin typeface="Calibri" pitchFamily="34" charset="0"/>
                <a:ea typeface="Calibri" pitchFamily="34" charset="-122"/>
                <a:cs typeface="Calibri" pitchFamily="34" charset="-120"/>
              </a:rPr>
              <a:t>Darkened room, two speaker zones</a:t>
            </a:r>
            <a:endParaRPr lang="en-US" sz="1200" dirty="0"/>
          </a:p>
          <a:p>
            <a:pPr marL="0" indent="0">
              <a:buNone/>
            </a:pPr>
            <a:endParaRPr lang="en-US" sz="1200" dirty="0"/>
          </a:p>
          <a:p>
            <a:pPr marL="0" indent="0">
              <a:buNone/>
            </a:pPr>
            <a:r>
              <a:rPr lang="en-US" sz="1200" b="1" dirty="0">
                <a:solidFill>
                  <a:srgbClr val="FFFFFF"/>
                </a:solidFill>
                <a:latin typeface="Calibri" pitchFamily="34" charset="0"/>
                <a:ea typeface="Calibri" pitchFamily="34" charset="-122"/>
                <a:cs typeface="Calibri" pitchFamily="34" charset="-120"/>
              </a:rPr>
              <a:t>Audio:</a:t>
            </a:r>
            <a:endParaRPr lang="en-US" sz="1200" dirty="0"/>
          </a:p>
          <a:p>
            <a:pPr marL="0" indent="0">
              <a:buNone/>
            </a:pPr>
            <a:r>
              <a:rPr lang="en-US" sz="1100" dirty="0">
                <a:solidFill>
                  <a:srgbClr val="F5F5F5"/>
                </a:solidFill>
                <a:latin typeface="Calibri" pitchFamily="34" charset="0"/>
                <a:ea typeface="Calibri" pitchFamily="34" charset="-122"/>
                <a:cs typeface="Calibri" pitchFamily="34" charset="-120"/>
              </a:rPr>
              <a:t>Voice 1 (narrator) / Voice 2 (critic)</a:t>
            </a:r>
            <a:endParaRPr lang="en-US" sz="1200" dirty="0"/>
          </a:p>
          <a:p>
            <a:pPr marL="0" indent="0">
              <a:buNone/>
            </a:pPr>
            <a:r>
              <a:rPr lang="en-US" sz="1100" dirty="0">
                <a:solidFill>
                  <a:srgbClr val="F5F5F5"/>
                </a:solidFill>
                <a:latin typeface="Calibri" pitchFamily="34" charset="0"/>
                <a:ea typeface="Calibri" pitchFamily="34" charset="-122"/>
                <a:cs typeface="Calibri" pitchFamily="34" charset="-120"/>
              </a:rPr>
              <a:t>Overlapping and distinct passages</a:t>
            </a:r>
            <a:endParaRPr lang="en-US" sz="1200" dirty="0"/>
          </a:p>
          <a:p>
            <a:pPr marL="0" indent="0">
              <a:buNone/>
            </a:pPr>
            <a:endParaRPr lang="en-US" sz="1200" dirty="0"/>
          </a:p>
          <a:p>
            <a:pPr marL="0" indent="0">
              <a:buNone/>
            </a:pPr>
            <a:r>
              <a:rPr lang="en-US" sz="1200" b="1" dirty="0">
                <a:solidFill>
                  <a:srgbClr val="FFFFFF"/>
                </a:solidFill>
                <a:latin typeface="Calibri" pitchFamily="34" charset="0"/>
                <a:ea typeface="Calibri" pitchFamily="34" charset="-122"/>
                <a:cs typeface="Calibri" pitchFamily="34" charset="-120"/>
              </a:rPr>
              <a:t>Experience:</a:t>
            </a:r>
            <a:endParaRPr lang="en-US" sz="1200" dirty="0"/>
          </a:p>
          <a:p>
            <a:pPr marL="0" indent="0">
              <a:buNone/>
            </a:pPr>
            <a:r>
              <a:rPr lang="en-US" sz="1100" dirty="0">
                <a:solidFill>
                  <a:srgbClr val="F5F5F5"/>
                </a:solidFill>
                <a:latin typeface="Calibri" pitchFamily="34" charset="0"/>
                <a:ea typeface="Calibri" pitchFamily="34" charset="-122"/>
                <a:cs typeface="Calibri" pitchFamily="34" charset="-120"/>
              </a:rPr>
              <a:t>15-minute individual encounter</a:t>
            </a:r>
            <a:endParaRPr lang="en-US" sz="1200" dirty="0"/>
          </a:p>
          <a:p>
            <a:pPr marL="0" indent="0">
              <a:buNone/>
            </a:pPr>
            <a:r>
              <a:rPr lang="en-US" sz="1100" dirty="0">
                <a:solidFill>
                  <a:srgbClr val="F5F5F5"/>
                </a:solidFill>
                <a:latin typeface="Calibri" pitchFamily="34" charset="0"/>
                <a:ea typeface="Calibri" pitchFamily="34" charset="-122"/>
                <a:cs typeface="Calibri" pitchFamily="34" charset="-120"/>
              </a:rPr>
              <a:t>Free movement between zones</a:t>
            </a:r>
            <a:endParaRPr lang="en-US" sz="1200" dirty="0"/>
          </a:p>
          <a:p>
            <a:pPr marL="0" indent="0">
              <a:buNone/>
            </a:pPr>
            <a:r>
              <a:rPr lang="en-US" sz="1100" dirty="0">
                <a:solidFill>
                  <a:srgbClr val="F5F5F5"/>
                </a:solidFill>
                <a:latin typeface="Calibri" pitchFamily="34" charset="0"/>
                <a:ea typeface="Calibri" pitchFamily="34" charset="-122"/>
                <a:cs typeface="Calibri" pitchFamily="34" charset="-120"/>
              </a:rPr>
              <a:t>Post-experience phenomenological interview</a:t>
            </a:r>
            <a:endParaRPr lang="en-US" sz="1200" dirty="0"/>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name="Slide 9">
    <p:bg>
      <p:bgPr>
        <a:solidFill>
          <a:srgbClr val="F5F5F5"/>
        </a:solidFill>
        <a:effectLst/>
      </p:bgPr>
    </p:bg>
    <p:spTree>
      <p:nvGrpSpPr>
        <p:cNvPr id="1" name=""/>
        <p:cNvGrpSpPr/>
        <p:nvPr/>
      </p:nvGrpSpPr>
      <p:grpSpPr>
        <a:xfrm>
          <a:off x="0" y="0"/>
          <a:ext cx="0" cy="0"/>
          <a:chOff x="0" y="0"/>
          <a:chExt cx="0" cy="0"/>
        </a:xfrm>
      </p:grpSpPr>
      <p:sp>
        <p:nvSpPr>
          <p:cNvPr id="2" name="Text 0"/>
          <p:cNvSpPr/>
          <p:nvPr/>
        </p:nvSpPr>
        <p:spPr>
          <a:xfrm>
            <a:off x="457200" y="365760"/>
            <a:ext cx="8229600" cy="457200"/>
          </a:xfrm>
          <a:prstGeom prst="rect">
            <a:avLst/>
          </a:prstGeom>
          <a:noFill/>
          <a:ln/>
        </p:spPr>
        <p:txBody>
          <a:bodyPr wrap="square" lIns="0" tIns="0" rIns="0" bIns="0" rtlCol="0" anchor="ctr"/>
          <a:lstStyle/>
          <a:p>
            <a:pPr marL="0" indent="0">
              <a:buNone/>
            </a:pPr>
            <a:r>
              <a:rPr lang="en-US" sz="3600" b="1" dirty="0">
                <a:solidFill>
                  <a:srgbClr val="2C5F2D"/>
                </a:solidFill>
                <a:latin typeface="Georgia" pitchFamily="34" charset="0"/>
                <a:ea typeface="Georgia" pitchFamily="34" charset="-122"/>
                <a:cs typeface="Georgia" pitchFamily="34" charset="-120"/>
              </a:rPr>
              <a:t>APPLYING THIS BLUEPRINT</a:t>
            </a:r>
            <a:endParaRPr lang="en-US" sz="3600" dirty="0"/>
          </a:p>
        </p:txBody>
      </p:sp>
      <p:sp>
        <p:nvSpPr>
          <p:cNvPr id="3" name="Text 1"/>
          <p:cNvSpPr/>
          <p:nvPr/>
        </p:nvSpPr>
        <p:spPr>
          <a:xfrm>
            <a:off x="457200" y="868680"/>
            <a:ext cx="8229600" cy="228600"/>
          </a:xfrm>
          <a:prstGeom prst="rect">
            <a:avLst/>
          </a:prstGeom>
          <a:noFill/>
          <a:ln/>
        </p:spPr>
        <p:txBody>
          <a:bodyPr wrap="square" lIns="0" tIns="0" rIns="0" bIns="0" rtlCol="0" anchor="ctr"/>
          <a:lstStyle/>
          <a:p>
            <a:pPr marL="0" indent="0">
              <a:buNone/>
            </a:pPr>
            <a:r>
              <a:rPr lang="en-US" sz="1400" i="1" dirty="0">
                <a:solidFill>
                  <a:srgbClr val="64748B"/>
                </a:solidFill>
                <a:latin typeface="Calibri" pitchFamily="34" charset="0"/>
                <a:ea typeface="Calibri" pitchFamily="34" charset="-122"/>
                <a:cs typeface="Calibri" pitchFamily="34" charset="-120"/>
              </a:rPr>
              <a:t>From Beckett to YOUR conference paper</a:t>
            </a:r>
            <a:endParaRPr lang="en-US" sz="1400" dirty="0"/>
          </a:p>
        </p:txBody>
      </p:sp>
      <p:sp>
        <p:nvSpPr>
          <p:cNvPr id="4" name="Shape 2"/>
          <p:cNvSpPr/>
          <p:nvPr/>
        </p:nvSpPr>
        <p:spPr>
          <a:xfrm>
            <a:off x="457200" y="1463040"/>
            <a:ext cx="8229600" cy="502920"/>
          </a:xfrm>
          <a:prstGeom prst="rect">
            <a:avLst/>
          </a:prstGeom>
          <a:solidFill>
            <a:srgbClr val="FFFFFF"/>
          </a:solidFill>
          <a:ln w="12700">
            <a:solidFill>
              <a:srgbClr val="333333">
                <a:alpha val="0"/>
              </a:srgbClr>
            </a:solidFill>
            <a:prstDash val="solid"/>
          </a:ln>
        </p:spPr>
        <p:txBody>
          <a:bodyPr/>
          <a:lstStyle/>
          <a:p>
            <a:endParaRPr lang="en-US"/>
          </a:p>
        </p:txBody>
      </p:sp>
      <p:sp>
        <p:nvSpPr>
          <p:cNvPr id="5" name="Shape 3"/>
          <p:cNvSpPr/>
          <p:nvPr/>
        </p:nvSpPr>
        <p:spPr>
          <a:xfrm>
            <a:off x="594360" y="1600200"/>
            <a:ext cx="228600" cy="228600"/>
          </a:xfrm>
          <a:prstGeom prst="ellipse">
            <a:avLst/>
          </a:prstGeom>
          <a:solidFill>
            <a:srgbClr val="97BC62"/>
          </a:solidFill>
          <a:ln w="12700">
            <a:solidFill>
              <a:srgbClr val="333333">
                <a:alpha val="0"/>
              </a:srgbClr>
            </a:solidFill>
            <a:prstDash val="solid"/>
          </a:ln>
        </p:spPr>
        <p:txBody>
          <a:bodyPr/>
          <a:lstStyle/>
          <a:p>
            <a:endParaRPr lang="en-US"/>
          </a:p>
        </p:txBody>
      </p:sp>
      <p:sp>
        <p:nvSpPr>
          <p:cNvPr id="6" name="Text 4"/>
          <p:cNvSpPr/>
          <p:nvPr/>
        </p:nvSpPr>
        <p:spPr>
          <a:xfrm>
            <a:off x="1005840" y="1508760"/>
            <a:ext cx="3200400" cy="228600"/>
          </a:xfrm>
          <a:prstGeom prst="rect">
            <a:avLst/>
          </a:prstGeom>
          <a:noFill/>
          <a:ln/>
        </p:spPr>
        <p:txBody>
          <a:bodyPr wrap="square" lIns="0" tIns="0" rIns="0" bIns="0" rtlCol="0" anchor="ctr"/>
          <a:lstStyle/>
          <a:p>
            <a:pPr marL="0" indent="0">
              <a:buNone/>
            </a:pPr>
            <a:r>
              <a:rPr lang="en-US" sz="1300" b="1" dirty="0">
                <a:solidFill>
                  <a:srgbClr val="2C5F2D"/>
                </a:solidFill>
                <a:latin typeface="Calibri" pitchFamily="34" charset="0"/>
                <a:ea typeface="Calibri" pitchFamily="34" charset="-122"/>
                <a:cs typeface="Calibri" pitchFamily="34" charset="-120"/>
              </a:rPr>
              <a:t>What do I deeply know?</a:t>
            </a:r>
            <a:endParaRPr lang="en-US" sz="1300" dirty="0"/>
          </a:p>
        </p:txBody>
      </p:sp>
      <p:sp>
        <p:nvSpPr>
          <p:cNvPr id="7" name="Text 5"/>
          <p:cNvSpPr/>
          <p:nvPr/>
        </p:nvSpPr>
        <p:spPr>
          <a:xfrm>
            <a:off x="4389120" y="1508760"/>
            <a:ext cx="4114800" cy="411480"/>
          </a:xfrm>
          <a:prstGeom prst="rect">
            <a:avLst/>
          </a:prstGeom>
          <a:noFill/>
          <a:ln/>
        </p:spPr>
        <p:txBody>
          <a:bodyPr wrap="square" lIns="0" tIns="0" rIns="0" bIns="0" rtlCol="0" anchor="ctr"/>
          <a:lstStyle/>
          <a:p>
            <a:pPr marL="0" indent="0">
              <a:buNone/>
            </a:pPr>
            <a:r>
              <a:rPr lang="en-US" sz="1100" dirty="0">
                <a:solidFill>
                  <a:srgbClr val="2D2D2D"/>
                </a:solidFill>
                <a:latin typeface="Calibri" pitchFamily="34" charset="0"/>
                <a:ea typeface="Calibri" pitchFamily="34" charset="-122"/>
                <a:cs typeface="Calibri" pitchFamily="34" charset="-120"/>
              </a:rPr>
              <a:t>Your Step 1—establish expertise in primary material</a:t>
            </a:r>
            <a:endParaRPr lang="en-US" sz="1100" dirty="0"/>
          </a:p>
        </p:txBody>
      </p:sp>
      <p:sp>
        <p:nvSpPr>
          <p:cNvPr id="8" name="Shape 6"/>
          <p:cNvSpPr/>
          <p:nvPr/>
        </p:nvSpPr>
        <p:spPr>
          <a:xfrm>
            <a:off x="457200" y="2029968"/>
            <a:ext cx="8229600" cy="502920"/>
          </a:xfrm>
          <a:prstGeom prst="rect">
            <a:avLst/>
          </a:prstGeom>
          <a:solidFill>
            <a:srgbClr val="FFFFFF"/>
          </a:solidFill>
          <a:ln w="12700">
            <a:solidFill>
              <a:srgbClr val="333333">
                <a:alpha val="0"/>
              </a:srgbClr>
            </a:solidFill>
            <a:prstDash val="solid"/>
          </a:ln>
        </p:spPr>
        <p:txBody>
          <a:bodyPr/>
          <a:lstStyle/>
          <a:p>
            <a:endParaRPr lang="en-US"/>
          </a:p>
        </p:txBody>
      </p:sp>
      <p:sp>
        <p:nvSpPr>
          <p:cNvPr id="9" name="Shape 7"/>
          <p:cNvSpPr/>
          <p:nvPr/>
        </p:nvSpPr>
        <p:spPr>
          <a:xfrm>
            <a:off x="594360" y="2167128"/>
            <a:ext cx="228600" cy="228600"/>
          </a:xfrm>
          <a:prstGeom prst="ellipse">
            <a:avLst/>
          </a:prstGeom>
          <a:solidFill>
            <a:srgbClr val="97BC62"/>
          </a:solidFill>
          <a:ln w="12700">
            <a:solidFill>
              <a:srgbClr val="333333">
                <a:alpha val="0"/>
              </a:srgbClr>
            </a:solidFill>
            <a:prstDash val="solid"/>
          </a:ln>
        </p:spPr>
        <p:txBody>
          <a:bodyPr/>
          <a:lstStyle/>
          <a:p>
            <a:endParaRPr lang="en-US"/>
          </a:p>
        </p:txBody>
      </p:sp>
      <p:sp>
        <p:nvSpPr>
          <p:cNvPr id="10" name="Text 8"/>
          <p:cNvSpPr/>
          <p:nvPr/>
        </p:nvSpPr>
        <p:spPr>
          <a:xfrm>
            <a:off x="1005840" y="2075688"/>
            <a:ext cx="3200400" cy="228600"/>
          </a:xfrm>
          <a:prstGeom prst="rect">
            <a:avLst/>
          </a:prstGeom>
          <a:noFill/>
          <a:ln/>
        </p:spPr>
        <p:txBody>
          <a:bodyPr wrap="square" lIns="0" tIns="0" rIns="0" bIns="0" rtlCol="0" anchor="ctr"/>
          <a:lstStyle/>
          <a:p>
            <a:pPr marL="0" indent="0">
              <a:buNone/>
            </a:pPr>
            <a:r>
              <a:rPr lang="en-US" sz="1300" b="1" dirty="0">
                <a:solidFill>
                  <a:srgbClr val="2C5F2D"/>
                </a:solidFill>
                <a:latin typeface="Calibri" pitchFamily="34" charset="0"/>
                <a:ea typeface="Calibri" pitchFamily="34" charset="-122"/>
                <a:cs typeface="Calibri" pitchFamily="34" charset="-120"/>
              </a:rPr>
              <a:t>What does everyone else say?</a:t>
            </a:r>
            <a:endParaRPr lang="en-US" sz="1300" dirty="0"/>
          </a:p>
        </p:txBody>
      </p:sp>
      <p:sp>
        <p:nvSpPr>
          <p:cNvPr id="11" name="Text 9"/>
          <p:cNvSpPr/>
          <p:nvPr/>
        </p:nvSpPr>
        <p:spPr>
          <a:xfrm>
            <a:off x="4389120" y="2075688"/>
            <a:ext cx="4114800" cy="411480"/>
          </a:xfrm>
          <a:prstGeom prst="rect">
            <a:avLst/>
          </a:prstGeom>
          <a:noFill/>
          <a:ln/>
        </p:spPr>
        <p:txBody>
          <a:bodyPr wrap="square" lIns="0" tIns="0" rIns="0" bIns="0" rtlCol="0" anchor="ctr"/>
          <a:lstStyle/>
          <a:p>
            <a:pPr marL="0" indent="0">
              <a:buNone/>
            </a:pPr>
            <a:r>
              <a:rPr lang="en-US" sz="1100" dirty="0">
                <a:solidFill>
                  <a:srgbClr val="2D2D2D"/>
                </a:solidFill>
                <a:latin typeface="Calibri" pitchFamily="34" charset="0"/>
                <a:ea typeface="Calibri" pitchFamily="34" charset="-122"/>
                <a:cs typeface="Calibri" pitchFamily="34" charset="-120"/>
              </a:rPr>
              <a:t>Your Step 2—comprehensive literature review</a:t>
            </a:r>
            <a:endParaRPr lang="en-US" sz="1100" dirty="0"/>
          </a:p>
        </p:txBody>
      </p:sp>
      <p:sp>
        <p:nvSpPr>
          <p:cNvPr id="12" name="Shape 10"/>
          <p:cNvSpPr/>
          <p:nvPr/>
        </p:nvSpPr>
        <p:spPr>
          <a:xfrm>
            <a:off x="457200" y="2596896"/>
            <a:ext cx="8229600" cy="502920"/>
          </a:xfrm>
          <a:prstGeom prst="rect">
            <a:avLst/>
          </a:prstGeom>
          <a:solidFill>
            <a:srgbClr val="FFFFFF"/>
          </a:solidFill>
          <a:ln w="12700">
            <a:solidFill>
              <a:srgbClr val="333333">
                <a:alpha val="0"/>
              </a:srgbClr>
            </a:solidFill>
            <a:prstDash val="solid"/>
          </a:ln>
        </p:spPr>
        <p:txBody>
          <a:bodyPr/>
          <a:lstStyle/>
          <a:p>
            <a:endParaRPr lang="en-US"/>
          </a:p>
        </p:txBody>
      </p:sp>
      <p:sp>
        <p:nvSpPr>
          <p:cNvPr id="13" name="Shape 11"/>
          <p:cNvSpPr/>
          <p:nvPr/>
        </p:nvSpPr>
        <p:spPr>
          <a:xfrm>
            <a:off x="594360" y="2734056"/>
            <a:ext cx="228600" cy="228600"/>
          </a:xfrm>
          <a:prstGeom prst="ellipse">
            <a:avLst/>
          </a:prstGeom>
          <a:solidFill>
            <a:srgbClr val="97BC62"/>
          </a:solidFill>
          <a:ln w="12700">
            <a:solidFill>
              <a:srgbClr val="333333">
                <a:alpha val="0"/>
              </a:srgbClr>
            </a:solidFill>
            <a:prstDash val="solid"/>
          </a:ln>
        </p:spPr>
        <p:txBody>
          <a:bodyPr/>
          <a:lstStyle/>
          <a:p>
            <a:endParaRPr lang="en-US"/>
          </a:p>
        </p:txBody>
      </p:sp>
      <p:sp>
        <p:nvSpPr>
          <p:cNvPr id="14" name="Text 12"/>
          <p:cNvSpPr/>
          <p:nvPr/>
        </p:nvSpPr>
        <p:spPr>
          <a:xfrm>
            <a:off x="1005840" y="2642616"/>
            <a:ext cx="3200400" cy="228600"/>
          </a:xfrm>
          <a:prstGeom prst="rect">
            <a:avLst/>
          </a:prstGeom>
          <a:noFill/>
          <a:ln/>
        </p:spPr>
        <p:txBody>
          <a:bodyPr wrap="square" lIns="0" tIns="0" rIns="0" bIns="0" rtlCol="0" anchor="ctr"/>
          <a:lstStyle/>
          <a:p>
            <a:pPr marL="0" indent="0">
              <a:buNone/>
            </a:pPr>
            <a:r>
              <a:rPr lang="en-US" sz="1300" b="1" dirty="0">
                <a:solidFill>
                  <a:srgbClr val="2C5F2D"/>
                </a:solidFill>
                <a:latin typeface="Calibri" pitchFamily="34" charset="0"/>
                <a:ea typeface="Calibri" pitchFamily="34" charset="-122"/>
                <a:cs typeface="Calibri" pitchFamily="34" charset="-120"/>
              </a:rPr>
              <a:t>What patterns do I see?</a:t>
            </a:r>
            <a:endParaRPr lang="en-US" sz="1300" dirty="0"/>
          </a:p>
        </p:txBody>
      </p:sp>
      <p:sp>
        <p:nvSpPr>
          <p:cNvPr id="15" name="Text 13"/>
          <p:cNvSpPr/>
          <p:nvPr/>
        </p:nvSpPr>
        <p:spPr>
          <a:xfrm>
            <a:off x="4389120" y="2642616"/>
            <a:ext cx="4114800" cy="411480"/>
          </a:xfrm>
          <a:prstGeom prst="rect">
            <a:avLst/>
          </a:prstGeom>
          <a:noFill/>
          <a:ln/>
        </p:spPr>
        <p:txBody>
          <a:bodyPr wrap="square" lIns="0" tIns="0" rIns="0" bIns="0" rtlCol="0" anchor="ctr"/>
          <a:lstStyle/>
          <a:p>
            <a:pPr marL="0" indent="0">
              <a:buNone/>
            </a:pPr>
            <a:r>
              <a:rPr lang="en-US" sz="1100" dirty="0">
                <a:solidFill>
                  <a:srgbClr val="2D2D2D"/>
                </a:solidFill>
                <a:latin typeface="Calibri" pitchFamily="34" charset="0"/>
                <a:ea typeface="Calibri" pitchFamily="34" charset="-122"/>
                <a:cs typeface="Calibri" pitchFamily="34" charset="-120"/>
              </a:rPr>
              <a:t>Your Step 3—thematic analysis reveals hidden structures</a:t>
            </a:r>
            <a:endParaRPr lang="en-US" sz="1100" dirty="0"/>
          </a:p>
        </p:txBody>
      </p:sp>
      <p:sp>
        <p:nvSpPr>
          <p:cNvPr id="16" name="Shape 14"/>
          <p:cNvSpPr/>
          <p:nvPr/>
        </p:nvSpPr>
        <p:spPr>
          <a:xfrm>
            <a:off x="457200" y="3163824"/>
            <a:ext cx="8229600" cy="502920"/>
          </a:xfrm>
          <a:prstGeom prst="rect">
            <a:avLst/>
          </a:prstGeom>
          <a:solidFill>
            <a:srgbClr val="FFFFFF"/>
          </a:solidFill>
          <a:ln w="12700">
            <a:solidFill>
              <a:srgbClr val="333333">
                <a:alpha val="0"/>
              </a:srgbClr>
            </a:solidFill>
            <a:prstDash val="solid"/>
          </a:ln>
        </p:spPr>
        <p:txBody>
          <a:bodyPr/>
          <a:lstStyle/>
          <a:p>
            <a:endParaRPr lang="en-US"/>
          </a:p>
        </p:txBody>
      </p:sp>
      <p:sp>
        <p:nvSpPr>
          <p:cNvPr id="17" name="Shape 15"/>
          <p:cNvSpPr/>
          <p:nvPr/>
        </p:nvSpPr>
        <p:spPr>
          <a:xfrm>
            <a:off x="594360" y="3300984"/>
            <a:ext cx="228600" cy="228600"/>
          </a:xfrm>
          <a:prstGeom prst="ellipse">
            <a:avLst/>
          </a:prstGeom>
          <a:solidFill>
            <a:srgbClr val="97BC62"/>
          </a:solidFill>
          <a:ln w="12700">
            <a:solidFill>
              <a:srgbClr val="333333">
                <a:alpha val="0"/>
              </a:srgbClr>
            </a:solidFill>
            <a:prstDash val="solid"/>
          </a:ln>
        </p:spPr>
        <p:txBody>
          <a:bodyPr/>
          <a:lstStyle/>
          <a:p>
            <a:endParaRPr lang="en-US"/>
          </a:p>
        </p:txBody>
      </p:sp>
      <p:sp>
        <p:nvSpPr>
          <p:cNvPr id="18" name="Text 16"/>
          <p:cNvSpPr/>
          <p:nvPr/>
        </p:nvSpPr>
        <p:spPr>
          <a:xfrm>
            <a:off x="1005840" y="3209544"/>
            <a:ext cx="3200400" cy="228600"/>
          </a:xfrm>
          <a:prstGeom prst="rect">
            <a:avLst/>
          </a:prstGeom>
          <a:noFill/>
          <a:ln/>
        </p:spPr>
        <p:txBody>
          <a:bodyPr wrap="square" lIns="0" tIns="0" rIns="0" bIns="0" rtlCol="0" anchor="ctr"/>
          <a:lstStyle/>
          <a:p>
            <a:pPr marL="0" indent="0">
              <a:buNone/>
            </a:pPr>
            <a:r>
              <a:rPr lang="en-US" sz="1300" b="1" dirty="0">
                <a:solidFill>
                  <a:srgbClr val="2C5F2D"/>
                </a:solidFill>
                <a:latin typeface="Calibri" pitchFamily="34" charset="0"/>
                <a:ea typeface="Calibri" pitchFamily="34" charset="-122"/>
                <a:cs typeface="Calibri" pitchFamily="34" charset="-120"/>
              </a:rPr>
              <a:t>What's missing or misread?</a:t>
            </a:r>
            <a:endParaRPr lang="en-US" sz="1300" dirty="0"/>
          </a:p>
        </p:txBody>
      </p:sp>
      <p:sp>
        <p:nvSpPr>
          <p:cNvPr id="19" name="Text 17"/>
          <p:cNvSpPr/>
          <p:nvPr/>
        </p:nvSpPr>
        <p:spPr>
          <a:xfrm>
            <a:off x="4389120" y="3209544"/>
            <a:ext cx="4114800" cy="411480"/>
          </a:xfrm>
          <a:prstGeom prst="rect">
            <a:avLst/>
          </a:prstGeom>
          <a:noFill/>
          <a:ln/>
        </p:spPr>
        <p:txBody>
          <a:bodyPr wrap="square" lIns="0" tIns="0" rIns="0" bIns="0" rtlCol="0" anchor="ctr"/>
          <a:lstStyle/>
          <a:p>
            <a:pPr marL="0" indent="0">
              <a:buNone/>
            </a:pPr>
            <a:r>
              <a:rPr lang="en-US" sz="1100" dirty="0">
                <a:solidFill>
                  <a:srgbClr val="2D2D2D"/>
                </a:solidFill>
                <a:latin typeface="Calibri" pitchFamily="34" charset="0"/>
                <a:ea typeface="Calibri" pitchFamily="34" charset="-122"/>
                <a:cs typeface="Calibri" pitchFamily="34" charset="-120"/>
              </a:rPr>
              <a:t>Your Step 4—the research gap that justifies your contribution</a:t>
            </a:r>
            <a:endParaRPr lang="en-US" sz="1100" dirty="0"/>
          </a:p>
        </p:txBody>
      </p:sp>
      <p:sp>
        <p:nvSpPr>
          <p:cNvPr id="20" name="Shape 18"/>
          <p:cNvSpPr/>
          <p:nvPr/>
        </p:nvSpPr>
        <p:spPr>
          <a:xfrm>
            <a:off x="457200" y="3730752"/>
            <a:ext cx="8229600" cy="502920"/>
          </a:xfrm>
          <a:prstGeom prst="rect">
            <a:avLst/>
          </a:prstGeom>
          <a:solidFill>
            <a:srgbClr val="FFFFFF"/>
          </a:solidFill>
          <a:ln w="12700">
            <a:solidFill>
              <a:srgbClr val="333333">
                <a:alpha val="0"/>
              </a:srgbClr>
            </a:solidFill>
            <a:prstDash val="solid"/>
          </a:ln>
        </p:spPr>
        <p:txBody>
          <a:bodyPr/>
          <a:lstStyle/>
          <a:p>
            <a:endParaRPr lang="en-US"/>
          </a:p>
        </p:txBody>
      </p:sp>
      <p:sp>
        <p:nvSpPr>
          <p:cNvPr id="21" name="Shape 19"/>
          <p:cNvSpPr/>
          <p:nvPr/>
        </p:nvSpPr>
        <p:spPr>
          <a:xfrm>
            <a:off x="594360" y="3867912"/>
            <a:ext cx="228600" cy="228600"/>
          </a:xfrm>
          <a:prstGeom prst="ellipse">
            <a:avLst/>
          </a:prstGeom>
          <a:solidFill>
            <a:srgbClr val="97BC62"/>
          </a:solidFill>
          <a:ln w="12700">
            <a:solidFill>
              <a:srgbClr val="333333">
                <a:alpha val="0"/>
              </a:srgbClr>
            </a:solidFill>
            <a:prstDash val="solid"/>
          </a:ln>
        </p:spPr>
        <p:txBody>
          <a:bodyPr/>
          <a:lstStyle/>
          <a:p>
            <a:endParaRPr lang="en-US"/>
          </a:p>
        </p:txBody>
      </p:sp>
      <p:sp>
        <p:nvSpPr>
          <p:cNvPr id="22" name="Text 20"/>
          <p:cNvSpPr/>
          <p:nvPr/>
        </p:nvSpPr>
        <p:spPr>
          <a:xfrm>
            <a:off x="1005840" y="3776472"/>
            <a:ext cx="3200400" cy="228600"/>
          </a:xfrm>
          <a:prstGeom prst="rect">
            <a:avLst/>
          </a:prstGeom>
          <a:noFill/>
          <a:ln/>
        </p:spPr>
        <p:txBody>
          <a:bodyPr wrap="square" lIns="0" tIns="0" rIns="0" bIns="0" rtlCol="0" anchor="ctr"/>
          <a:lstStyle/>
          <a:p>
            <a:pPr marL="0" indent="0">
              <a:buNone/>
            </a:pPr>
            <a:r>
              <a:rPr lang="en-US" sz="1300" b="1" dirty="0">
                <a:solidFill>
                  <a:srgbClr val="2C5F2D"/>
                </a:solidFill>
                <a:latin typeface="Calibri" pitchFamily="34" charset="0"/>
                <a:ea typeface="Calibri" pitchFamily="34" charset="-122"/>
                <a:cs typeface="Calibri" pitchFamily="34" charset="-120"/>
              </a:rPr>
              <a:t>How should I investigate?</a:t>
            </a:r>
            <a:endParaRPr lang="en-US" sz="1300" dirty="0"/>
          </a:p>
        </p:txBody>
      </p:sp>
      <p:sp>
        <p:nvSpPr>
          <p:cNvPr id="23" name="Text 21"/>
          <p:cNvSpPr/>
          <p:nvPr/>
        </p:nvSpPr>
        <p:spPr>
          <a:xfrm>
            <a:off x="4389120" y="3776472"/>
            <a:ext cx="4114800" cy="411480"/>
          </a:xfrm>
          <a:prstGeom prst="rect">
            <a:avLst/>
          </a:prstGeom>
          <a:noFill/>
          <a:ln/>
        </p:spPr>
        <p:txBody>
          <a:bodyPr wrap="square" lIns="0" tIns="0" rIns="0" bIns="0" rtlCol="0" anchor="ctr"/>
          <a:lstStyle/>
          <a:p>
            <a:pPr marL="0" indent="0">
              <a:buNone/>
            </a:pPr>
            <a:r>
              <a:rPr lang="en-US" sz="1100" dirty="0">
                <a:solidFill>
                  <a:srgbClr val="2D2D2D"/>
                </a:solidFill>
                <a:latin typeface="Calibri" pitchFamily="34" charset="0"/>
                <a:ea typeface="Calibri" pitchFamily="34" charset="-122"/>
                <a:cs typeface="Calibri" pitchFamily="34" charset="-120"/>
              </a:rPr>
              <a:t>Your Step 5—methodology suited to your specific question</a:t>
            </a:r>
            <a:endParaRPr lang="en-US" sz="1100" dirty="0"/>
          </a:p>
        </p:txBody>
      </p:sp>
      <p:sp>
        <p:nvSpPr>
          <p:cNvPr id="24" name="Shape 22"/>
          <p:cNvSpPr/>
          <p:nvPr/>
        </p:nvSpPr>
        <p:spPr>
          <a:xfrm>
            <a:off x="457200" y="4297680"/>
            <a:ext cx="8229600" cy="502920"/>
          </a:xfrm>
          <a:prstGeom prst="rect">
            <a:avLst/>
          </a:prstGeom>
          <a:solidFill>
            <a:srgbClr val="FFFFFF"/>
          </a:solidFill>
          <a:ln w="12700">
            <a:solidFill>
              <a:srgbClr val="333333">
                <a:alpha val="0"/>
              </a:srgbClr>
            </a:solidFill>
            <a:prstDash val="solid"/>
          </a:ln>
        </p:spPr>
        <p:txBody>
          <a:bodyPr/>
          <a:lstStyle/>
          <a:p>
            <a:endParaRPr lang="en-US"/>
          </a:p>
        </p:txBody>
      </p:sp>
      <p:sp>
        <p:nvSpPr>
          <p:cNvPr id="25" name="Shape 23"/>
          <p:cNvSpPr/>
          <p:nvPr/>
        </p:nvSpPr>
        <p:spPr>
          <a:xfrm>
            <a:off x="594360" y="4434840"/>
            <a:ext cx="228600" cy="228600"/>
          </a:xfrm>
          <a:prstGeom prst="ellipse">
            <a:avLst/>
          </a:prstGeom>
          <a:solidFill>
            <a:srgbClr val="97BC62"/>
          </a:solidFill>
          <a:ln w="12700">
            <a:solidFill>
              <a:srgbClr val="333333">
                <a:alpha val="0"/>
              </a:srgbClr>
            </a:solidFill>
            <a:prstDash val="solid"/>
          </a:ln>
        </p:spPr>
        <p:txBody>
          <a:bodyPr/>
          <a:lstStyle/>
          <a:p>
            <a:endParaRPr lang="en-US"/>
          </a:p>
        </p:txBody>
      </p:sp>
      <p:sp>
        <p:nvSpPr>
          <p:cNvPr id="26" name="Text 24"/>
          <p:cNvSpPr/>
          <p:nvPr/>
        </p:nvSpPr>
        <p:spPr>
          <a:xfrm>
            <a:off x="1005840" y="4343400"/>
            <a:ext cx="3200400" cy="228600"/>
          </a:xfrm>
          <a:prstGeom prst="rect">
            <a:avLst/>
          </a:prstGeom>
          <a:noFill/>
          <a:ln/>
        </p:spPr>
        <p:txBody>
          <a:bodyPr wrap="square" lIns="0" tIns="0" rIns="0" bIns="0" rtlCol="0" anchor="ctr"/>
          <a:lstStyle/>
          <a:p>
            <a:pPr marL="0" indent="0">
              <a:buNone/>
            </a:pPr>
            <a:r>
              <a:rPr lang="en-US" sz="1300" b="1" dirty="0">
                <a:solidFill>
                  <a:srgbClr val="2C5F2D"/>
                </a:solidFill>
                <a:latin typeface="Calibri" pitchFamily="34" charset="0"/>
                <a:ea typeface="Calibri" pitchFamily="34" charset="-122"/>
                <a:cs typeface="Calibri" pitchFamily="34" charset="-120"/>
              </a:rPr>
              <a:t>What will I create/do?</a:t>
            </a:r>
            <a:endParaRPr lang="en-US" sz="1300" dirty="0"/>
          </a:p>
        </p:txBody>
      </p:sp>
      <p:sp>
        <p:nvSpPr>
          <p:cNvPr id="27" name="Text 25"/>
          <p:cNvSpPr/>
          <p:nvPr/>
        </p:nvSpPr>
        <p:spPr>
          <a:xfrm>
            <a:off x="4389120" y="4343400"/>
            <a:ext cx="4114800" cy="411480"/>
          </a:xfrm>
          <a:prstGeom prst="rect">
            <a:avLst/>
          </a:prstGeom>
          <a:noFill/>
          <a:ln/>
        </p:spPr>
        <p:txBody>
          <a:bodyPr wrap="square" lIns="0" tIns="0" rIns="0" bIns="0" rtlCol="0" anchor="ctr"/>
          <a:lstStyle/>
          <a:p>
            <a:pPr marL="0" indent="0">
              <a:buNone/>
            </a:pPr>
            <a:r>
              <a:rPr lang="en-US" sz="1100" dirty="0">
                <a:solidFill>
                  <a:srgbClr val="2D2D2D"/>
                </a:solidFill>
                <a:latin typeface="Calibri" pitchFamily="34" charset="0"/>
                <a:ea typeface="Calibri" pitchFamily="34" charset="-122"/>
                <a:cs typeface="Calibri" pitchFamily="34" charset="-120"/>
              </a:rPr>
              <a:t>Your Step 6—the artifact, event, or intervention</a:t>
            </a:r>
            <a:endParaRPr lang="en-US" sz="1100" dirty="0"/>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name="Slide 10">
    <p:bg>
      <p:bgPr>
        <a:solidFill>
          <a:srgbClr val="F5F5F5"/>
        </a:solidFill>
        <a:effectLst/>
      </p:bgPr>
    </p:bg>
    <p:spTree>
      <p:nvGrpSpPr>
        <p:cNvPr id="1" name=""/>
        <p:cNvGrpSpPr/>
        <p:nvPr/>
      </p:nvGrpSpPr>
      <p:grpSpPr>
        <a:xfrm>
          <a:off x="0" y="0"/>
          <a:ext cx="0" cy="0"/>
          <a:chOff x="0" y="0"/>
          <a:chExt cx="0" cy="0"/>
        </a:xfrm>
      </p:grpSpPr>
      <p:sp>
        <p:nvSpPr>
          <p:cNvPr id="2" name="Text 0"/>
          <p:cNvSpPr/>
          <p:nvPr/>
        </p:nvSpPr>
        <p:spPr>
          <a:xfrm>
            <a:off x="457200" y="352044"/>
            <a:ext cx="8229600" cy="457200"/>
          </a:xfrm>
          <a:prstGeom prst="rect">
            <a:avLst/>
          </a:prstGeom>
          <a:noFill/>
          <a:ln/>
        </p:spPr>
        <p:txBody>
          <a:bodyPr wrap="square" lIns="0" tIns="0" rIns="0" bIns="0" rtlCol="0" anchor="ctr"/>
          <a:lstStyle/>
          <a:p>
            <a:pPr marL="0" indent="0" algn="ctr">
              <a:buNone/>
            </a:pPr>
            <a:r>
              <a:rPr lang="en-US" sz="2800" b="1" dirty="0">
                <a:solidFill>
                  <a:srgbClr val="2C5F2D"/>
                </a:solidFill>
                <a:latin typeface="Georgia" pitchFamily="34" charset="0"/>
                <a:ea typeface="Georgia" pitchFamily="34" charset="-122"/>
                <a:cs typeface="Georgia" pitchFamily="34" charset="-120"/>
              </a:rPr>
              <a:t>DESIGNING YOUR CONFERENCE PAPER</a:t>
            </a:r>
            <a:endParaRPr lang="en-US" sz="2800" dirty="0"/>
          </a:p>
        </p:txBody>
      </p:sp>
      <p:sp>
        <p:nvSpPr>
          <p:cNvPr id="3" name="Text 1"/>
          <p:cNvSpPr/>
          <p:nvPr/>
        </p:nvSpPr>
        <p:spPr>
          <a:xfrm>
            <a:off x="2651760" y="1060704"/>
            <a:ext cx="8229600" cy="228600"/>
          </a:xfrm>
          <a:prstGeom prst="rect">
            <a:avLst/>
          </a:prstGeom>
          <a:noFill/>
          <a:ln/>
        </p:spPr>
        <p:txBody>
          <a:bodyPr wrap="square" lIns="0" tIns="0" rIns="0" bIns="0" rtlCol="0" anchor="ctr"/>
          <a:lstStyle/>
          <a:p>
            <a:pPr marL="0" indent="0">
              <a:buNone/>
            </a:pPr>
            <a:r>
              <a:rPr lang="en-US" sz="1400" i="1" dirty="0">
                <a:solidFill>
                  <a:srgbClr val="64748B"/>
                </a:solidFill>
                <a:latin typeface="Calibri" pitchFamily="34" charset="0"/>
                <a:ea typeface="Calibri" pitchFamily="34" charset="-122"/>
                <a:cs typeface="Calibri" pitchFamily="34" charset="-120"/>
              </a:rPr>
              <a:t>Translating research journey into compelling argument (</a:t>
            </a:r>
            <a:r>
              <a:rPr lang="en-US" sz="1400" i="1">
                <a:solidFill>
                  <a:srgbClr val="64748B"/>
                </a:solidFill>
                <a:latin typeface="Calibri" pitchFamily="34" charset="0"/>
                <a:ea typeface="Calibri" pitchFamily="34" charset="-122"/>
                <a:cs typeface="Calibri" pitchFamily="34" charset="-120"/>
              </a:rPr>
              <a:t>an example)</a:t>
            </a:r>
            <a:endParaRPr lang="en-US" sz="1400" dirty="0"/>
          </a:p>
        </p:txBody>
      </p:sp>
      <p:sp>
        <p:nvSpPr>
          <p:cNvPr id="4" name="Shape 2"/>
          <p:cNvSpPr/>
          <p:nvPr/>
        </p:nvSpPr>
        <p:spPr>
          <a:xfrm>
            <a:off x="457200" y="1371600"/>
            <a:ext cx="8229600" cy="457200"/>
          </a:xfrm>
          <a:prstGeom prst="rect">
            <a:avLst/>
          </a:prstGeom>
          <a:solidFill>
            <a:srgbClr val="FFFFFF"/>
          </a:solidFill>
          <a:ln w="12700">
            <a:solidFill>
              <a:srgbClr val="97BC62"/>
            </a:solidFill>
            <a:prstDash val="solid"/>
          </a:ln>
        </p:spPr>
        <p:txBody>
          <a:bodyPr/>
          <a:lstStyle/>
          <a:p>
            <a:endParaRPr lang="en-US"/>
          </a:p>
        </p:txBody>
      </p:sp>
      <p:sp>
        <p:nvSpPr>
          <p:cNvPr id="5" name="Text 3"/>
          <p:cNvSpPr/>
          <p:nvPr/>
        </p:nvSpPr>
        <p:spPr>
          <a:xfrm>
            <a:off x="640080" y="1444752"/>
            <a:ext cx="1828800" cy="228600"/>
          </a:xfrm>
          <a:prstGeom prst="rect">
            <a:avLst/>
          </a:prstGeom>
          <a:noFill/>
          <a:ln/>
        </p:spPr>
        <p:txBody>
          <a:bodyPr wrap="square" lIns="0" tIns="0" rIns="0" bIns="0" rtlCol="0" anchor="ctr"/>
          <a:lstStyle/>
          <a:p>
            <a:pPr marL="0" indent="0">
              <a:buNone/>
            </a:pPr>
            <a:r>
              <a:rPr lang="en-US" sz="1100" b="1" dirty="0">
                <a:solidFill>
                  <a:srgbClr val="2C5F2D"/>
                </a:solidFill>
                <a:latin typeface="Calibri" pitchFamily="34" charset="0"/>
                <a:ea typeface="Calibri" pitchFamily="34" charset="-122"/>
                <a:cs typeface="Calibri" pitchFamily="34" charset="-120"/>
              </a:rPr>
              <a:t>OPENING</a:t>
            </a:r>
            <a:endParaRPr lang="en-US" sz="1100" dirty="0"/>
          </a:p>
        </p:txBody>
      </p:sp>
      <p:sp>
        <p:nvSpPr>
          <p:cNvPr id="6" name="Text 4"/>
          <p:cNvSpPr/>
          <p:nvPr/>
        </p:nvSpPr>
        <p:spPr>
          <a:xfrm>
            <a:off x="2651760" y="1444752"/>
            <a:ext cx="4846320" cy="320040"/>
          </a:xfrm>
          <a:prstGeom prst="rect">
            <a:avLst/>
          </a:prstGeom>
          <a:noFill/>
          <a:ln/>
        </p:spPr>
        <p:txBody>
          <a:bodyPr wrap="square" lIns="0" tIns="0" rIns="0" bIns="0" rtlCol="0" anchor="ctr"/>
          <a:lstStyle/>
          <a:p>
            <a:pPr marL="0" indent="0">
              <a:buNone/>
            </a:pPr>
            <a:r>
              <a:rPr lang="en-US" sz="1000" dirty="0">
                <a:solidFill>
                  <a:srgbClr val="2D2D2D"/>
                </a:solidFill>
                <a:latin typeface="Calibri" pitchFamily="34" charset="0"/>
                <a:ea typeface="Calibri" pitchFamily="34" charset="-122"/>
                <a:cs typeface="Calibri" pitchFamily="34" charset="-120"/>
              </a:rPr>
              <a:t>Provocative entry—why this matters NOW</a:t>
            </a:r>
            <a:endParaRPr lang="en-US" sz="1000" dirty="0"/>
          </a:p>
        </p:txBody>
      </p:sp>
      <p:sp>
        <p:nvSpPr>
          <p:cNvPr id="7" name="Text 5"/>
          <p:cNvSpPr/>
          <p:nvPr/>
        </p:nvSpPr>
        <p:spPr>
          <a:xfrm>
            <a:off x="7680960" y="1444752"/>
            <a:ext cx="822960" cy="228600"/>
          </a:xfrm>
          <a:prstGeom prst="rect">
            <a:avLst/>
          </a:prstGeom>
          <a:noFill/>
          <a:ln/>
        </p:spPr>
        <p:txBody>
          <a:bodyPr wrap="square" lIns="0" tIns="0" rIns="0" bIns="0" rtlCol="0" anchor="ctr"/>
          <a:lstStyle/>
          <a:p>
            <a:pPr marL="0" indent="0" algn="r">
              <a:buNone/>
            </a:pPr>
            <a:r>
              <a:rPr lang="en-US" sz="1000" i="1" dirty="0">
                <a:solidFill>
                  <a:srgbClr val="64748B"/>
                </a:solidFill>
                <a:latin typeface="Calibri" pitchFamily="34" charset="0"/>
                <a:ea typeface="Calibri" pitchFamily="34" charset="-122"/>
                <a:cs typeface="Calibri" pitchFamily="34" charset="-120"/>
              </a:rPr>
              <a:t>1 min</a:t>
            </a:r>
            <a:endParaRPr lang="en-US" sz="1000" dirty="0"/>
          </a:p>
        </p:txBody>
      </p:sp>
      <p:sp>
        <p:nvSpPr>
          <p:cNvPr id="8" name="Shape 6"/>
          <p:cNvSpPr/>
          <p:nvPr/>
        </p:nvSpPr>
        <p:spPr>
          <a:xfrm>
            <a:off x="457200" y="1865376"/>
            <a:ext cx="8229600" cy="457200"/>
          </a:xfrm>
          <a:prstGeom prst="rect">
            <a:avLst/>
          </a:prstGeom>
          <a:solidFill>
            <a:srgbClr val="FFFFFF"/>
          </a:solidFill>
          <a:ln w="12700">
            <a:solidFill>
              <a:srgbClr val="97BC62"/>
            </a:solidFill>
            <a:prstDash val="solid"/>
          </a:ln>
        </p:spPr>
        <p:txBody>
          <a:bodyPr/>
          <a:lstStyle/>
          <a:p>
            <a:endParaRPr lang="en-US"/>
          </a:p>
        </p:txBody>
      </p:sp>
      <p:sp>
        <p:nvSpPr>
          <p:cNvPr id="9" name="Text 7"/>
          <p:cNvSpPr/>
          <p:nvPr/>
        </p:nvSpPr>
        <p:spPr>
          <a:xfrm>
            <a:off x="640080" y="1938528"/>
            <a:ext cx="1828800" cy="228600"/>
          </a:xfrm>
          <a:prstGeom prst="rect">
            <a:avLst/>
          </a:prstGeom>
          <a:noFill/>
          <a:ln/>
        </p:spPr>
        <p:txBody>
          <a:bodyPr wrap="square" lIns="0" tIns="0" rIns="0" bIns="0" rtlCol="0" anchor="ctr"/>
          <a:lstStyle/>
          <a:p>
            <a:pPr marL="0" indent="0">
              <a:buNone/>
            </a:pPr>
            <a:r>
              <a:rPr lang="en-US" sz="1100" b="1" dirty="0">
                <a:solidFill>
                  <a:srgbClr val="2C5F2D"/>
                </a:solidFill>
                <a:latin typeface="Calibri" pitchFamily="34" charset="0"/>
                <a:ea typeface="Calibri" pitchFamily="34" charset="-122"/>
                <a:cs typeface="Calibri" pitchFamily="34" charset="-120"/>
              </a:rPr>
              <a:t>CONTEXT</a:t>
            </a:r>
            <a:endParaRPr lang="en-US" sz="1100" dirty="0"/>
          </a:p>
        </p:txBody>
      </p:sp>
      <p:sp>
        <p:nvSpPr>
          <p:cNvPr id="10" name="Text 8"/>
          <p:cNvSpPr/>
          <p:nvPr/>
        </p:nvSpPr>
        <p:spPr>
          <a:xfrm>
            <a:off x="2651760" y="1938528"/>
            <a:ext cx="4846320" cy="320040"/>
          </a:xfrm>
          <a:prstGeom prst="rect">
            <a:avLst/>
          </a:prstGeom>
          <a:noFill/>
          <a:ln/>
        </p:spPr>
        <p:txBody>
          <a:bodyPr wrap="square" lIns="0" tIns="0" rIns="0" bIns="0" rtlCol="0" anchor="ctr"/>
          <a:lstStyle/>
          <a:p>
            <a:pPr marL="0" indent="0">
              <a:buNone/>
            </a:pPr>
            <a:r>
              <a:rPr lang="en-US" sz="1000" dirty="0">
                <a:solidFill>
                  <a:srgbClr val="2D2D2D"/>
                </a:solidFill>
                <a:latin typeface="Calibri" pitchFamily="34" charset="0"/>
                <a:ea typeface="Calibri" pitchFamily="34" charset="-122"/>
                <a:cs typeface="Calibri" pitchFamily="34" charset="-120"/>
              </a:rPr>
              <a:t>Key aspects + dominant readings (Steps 1-2)</a:t>
            </a:r>
            <a:endParaRPr lang="en-US" sz="1000" dirty="0"/>
          </a:p>
        </p:txBody>
      </p:sp>
      <p:sp>
        <p:nvSpPr>
          <p:cNvPr id="11" name="Text 9"/>
          <p:cNvSpPr/>
          <p:nvPr/>
        </p:nvSpPr>
        <p:spPr>
          <a:xfrm>
            <a:off x="7680960" y="1938528"/>
            <a:ext cx="822960" cy="228600"/>
          </a:xfrm>
          <a:prstGeom prst="rect">
            <a:avLst/>
          </a:prstGeom>
          <a:noFill/>
          <a:ln/>
        </p:spPr>
        <p:txBody>
          <a:bodyPr wrap="square" lIns="0" tIns="0" rIns="0" bIns="0" rtlCol="0" anchor="ctr"/>
          <a:lstStyle/>
          <a:p>
            <a:pPr marL="0" indent="0" algn="r">
              <a:buNone/>
            </a:pPr>
            <a:r>
              <a:rPr lang="en-US" sz="1000" i="1" dirty="0">
                <a:solidFill>
                  <a:srgbClr val="64748B"/>
                </a:solidFill>
                <a:latin typeface="Calibri" pitchFamily="34" charset="0"/>
                <a:ea typeface="Calibri" pitchFamily="34" charset="-122"/>
                <a:cs typeface="Calibri" pitchFamily="34" charset="-120"/>
              </a:rPr>
              <a:t>2min</a:t>
            </a:r>
            <a:endParaRPr lang="en-US" sz="1000" dirty="0"/>
          </a:p>
        </p:txBody>
      </p:sp>
      <p:sp>
        <p:nvSpPr>
          <p:cNvPr id="12" name="Shape 10"/>
          <p:cNvSpPr/>
          <p:nvPr/>
        </p:nvSpPr>
        <p:spPr>
          <a:xfrm>
            <a:off x="457200" y="2359152"/>
            <a:ext cx="8229600" cy="457200"/>
          </a:xfrm>
          <a:prstGeom prst="rect">
            <a:avLst/>
          </a:prstGeom>
          <a:solidFill>
            <a:srgbClr val="1E2761"/>
          </a:solidFill>
          <a:ln w="12700">
            <a:solidFill>
              <a:srgbClr val="1E2761"/>
            </a:solidFill>
            <a:prstDash val="solid"/>
          </a:ln>
        </p:spPr>
        <p:txBody>
          <a:bodyPr/>
          <a:lstStyle/>
          <a:p>
            <a:endParaRPr lang="en-US"/>
          </a:p>
        </p:txBody>
      </p:sp>
      <p:sp>
        <p:nvSpPr>
          <p:cNvPr id="13" name="Text 11"/>
          <p:cNvSpPr/>
          <p:nvPr/>
        </p:nvSpPr>
        <p:spPr>
          <a:xfrm>
            <a:off x="640080" y="2432304"/>
            <a:ext cx="1828800" cy="228600"/>
          </a:xfrm>
          <a:prstGeom prst="rect">
            <a:avLst/>
          </a:prstGeom>
          <a:noFill/>
          <a:ln/>
        </p:spPr>
        <p:txBody>
          <a:bodyPr wrap="square" lIns="0" tIns="0" rIns="0" bIns="0" rtlCol="0" anchor="ctr"/>
          <a:lstStyle/>
          <a:p>
            <a:pPr marL="0" indent="0">
              <a:buNone/>
            </a:pPr>
            <a:r>
              <a:rPr lang="en-US" sz="1100" b="1" dirty="0">
                <a:solidFill>
                  <a:srgbClr val="FFFFFF"/>
                </a:solidFill>
                <a:latin typeface="Calibri" pitchFamily="34" charset="0"/>
                <a:ea typeface="Calibri" pitchFamily="34" charset="-122"/>
                <a:cs typeface="Calibri" pitchFamily="34" charset="-120"/>
              </a:rPr>
              <a:t>THE GAP</a:t>
            </a:r>
            <a:endParaRPr lang="en-US" sz="1100" dirty="0"/>
          </a:p>
        </p:txBody>
      </p:sp>
      <p:sp>
        <p:nvSpPr>
          <p:cNvPr id="14" name="Text 12"/>
          <p:cNvSpPr/>
          <p:nvPr/>
        </p:nvSpPr>
        <p:spPr>
          <a:xfrm>
            <a:off x="2651760" y="2432304"/>
            <a:ext cx="4846320" cy="320040"/>
          </a:xfrm>
          <a:prstGeom prst="rect">
            <a:avLst/>
          </a:prstGeom>
          <a:noFill/>
          <a:ln/>
        </p:spPr>
        <p:txBody>
          <a:bodyPr wrap="square" lIns="0" tIns="0" rIns="0" bIns="0" rtlCol="0" anchor="ctr"/>
          <a:lstStyle/>
          <a:p>
            <a:pPr marL="0" indent="0">
              <a:buNone/>
            </a:pPr>
            <a:r>
              <a:rPr lang="en-US" sz="1000" dirty="0">
                <a:solidFill>
                  <a:srgbClr val="F5F5F5"/>
                </a:solidFill>
                <a:latin typeface="Calibri" pitchFamily="34" charset="0"/>
                <a:ea typeface="Calibri" pitchFamily="34" charset="-122"/>
                <a:cs typeface="Calibri" pitchFamily="34" charset="-120"/>
              </a:rPr>
              <a:t>What's missing—your intervention (Step 4)</a:t>
            </a:r>
            <a:endParaRPr lang="en-US" sz="1000" dirty="0"/>
          </a:p>
        </p:txBody>
      </p:sp>
      <p:sp>
        <p:nvSpPr>
          <p:cNvPr id="15" name="Text 13"/>
          <p:cNvSpPr/>
          <p:nvPr/>
        </p:nvSpPr>
        <p:spPr>
          <a:xfrm>
            <a:off x="7680960" y="2432304"/>
            <a:ext cx="822960" cy="228600"/>
          </a:xfrm>
          <a:prstGeom prst="rect">
            <a:avLst/>
          </a:prstGeom>
          <a:noFill/>
          <a:ln/>
        </p:spPr>
        <p:txBody>
          <a:bodyPr wrap="square" lIns="0" tIns="0" rIns="0" bIns="0" rtlCol="0" anchor="ctr"/>
          <a:lstStyle/>
          <a:p>
            <a:pPr marL="0" indent="0" algn="r">
              <a:buNone/>
            </a:pPr>
            <a:r>
              <a:rPr lang="en-US" sz="1000" i="1" dirty="0">
                <a:solidFill>
                  <a:srgbClr val="F5F5F5"/>
                </a:solidFill>
                <a:latin typeface="Calibri" pitchFamily="34" charset="0"/>
                <a:ea typeface="Calibri" pitchFamily="34" charset="-122"/>
                <a:cs typeface="Calibri" pitchFamily="34" charset="-120"/>
              </a:rPr>
              <a:t>2 min</a:t>
            </a:r>
            <a:endParaRPr lang="en-US" sz="1000" dirty="0"/>
          </a:p>
        </p:txBody>
      </p:sp>
      <p:sp>
        <p:nvSpPr>
          <p:cNvPr id="16" name="Shape 14"/>
          <p:cNvSpPr/>
          <p:nvPr/>
        </p:nvSpPr>
        <p:spPr>
          <a:xfrm>
            <a:off x="457200" y="2852928"/>
            <a:ext cx="8229600" cy="457200"/>
          </a:xfrm>
          <a:prstGeom prst="rect">
            <a:avLst/>
          </a:prstGeom>
          <a:solidFill>
            <a:srgbClr val="FFFFFF"/>
          </a:solidFill>
          <a:ln w="12700">
            <a:solidFill>
              <a:srgbClr val="97BC62"/>
            </a:solidFill>
            <a:prstDash val="solid"/>
          </a:ln>
        </p:spPr>
        <p:txBody>
          <a:bodyPr/>
          <a:lstStyle/>
          <a:p>
            <a:endParaRPr lang="en-US"/>
          </a:p>
        </p:txBody>
      </p:sp>
      <p:sp>
        <p:nvSpPr>
          <p:cNvPr id="17" name="Text 15"/>
          <p:cNvSpPr/>
          <p:nvPr/>
        </p:nvSpPr>
        <p:spPr>
          <a:xfrm>
            <a:off x="640080" y="2926080"/>
            <a:ext cx="1828800" cy="228600"/>
          </a:xfrm>
          <a:prstGeom prst="rect">
            <a:avLst/>
          </a:prstGeom>
          <a:noFill/>
          <a:ln/>
        </p:spPr>
        <p:txBody>
          <a:bodyPr wrap="square" lIns="0" tIns="0" rIns="0" bIns="0" rtlCol="0" anchor="ctr"/>
          <a:lstStyle/>
          <a:p>
            <a:pPr marL="0" indent="0">
              <a:buNone/>
            </a:pPr>
            <a:r>
              <a:rPr lang="en-US" sz="1100" b="1" dirty="0">
                <a:solidFill>
                  <a:srgbClr val="2C5F2D"/>
                </a:solidFill>
                <a:latin typeface="Calibri" pitchFamily="34" charset="0"/>
                <a:ea typeface="Calibri" pitchFamily="34" charset="-122"/>
                <a:cs typeface="Calibri" pitchFamily="34" charset="-120"/>
              </a:rPr>
              <a:t>METHODOLOGY</a:t>
            </a:r>
            <a:endParaRPr lang="en-US" sz="1100" dirty="0"/>
          </a:p>
        </p:txBody>
      </p:sp>
      <p:sp>
        <p:nvSpPr>
          <p:cNvPr id="18" name="Text 16"/>
          <p:cNvSpPr/>
          <p:nvPr/>
        </p:nvSpPr>
        <p:spPr>
          <a:xfrm>
            <a:off x="2651760" y="2926080"/>
            <a:ext cx="4846320" cy="320040"/>
          </a:xfrm>
          <a:prstGeom prst="rect">
            <a:avLst/>
          </a:prstGeom>
          <a:noFill/>
          <a:ln/>
        </p:spPr>
        <p:txBody>
          <a:bodyPr wrap="square" lIns="0" tIns="0" rIns="0" bIns="0" rtlCol="0" anchor="ctr"/>
          <a:lstStyle/>
          <a:p>
            <a:pPr marL="0" indent="0">
              <a:buNone/>
            </a:pPr>
            <a:r>
              <a:rPr lang="en-US" sz="1000" dirty="0">
                <a:solidFill>
                  <a:srgbClr val="2D2D2D"/>
                </a:solidFill>
                <a:latin typeface="Calibri" pitchFamily="34" charset="0"/>
                <a:ea typeface="Calibri" pitchFamily="34" charset="-122"/>
                <a:cs typeface="Calibri" pitchFamily="34" charset="-120"/>
              </a:rPr>
              <a:t>Why this approach (Step 5)</a:t>
            </a:r>
            <a:endParaRPr lang="en-US" sz="1000" dirty="0"/>
          </a:p>
        </p:txBody>
      </p:sp>
      <p:sp>
        <p:nvSpPr>
          <p:cNvPr id="19" name="Text 17"/>
          <p:cNvSpPr/>
          <p:nvPr/>
        </p:nvSpPr>
        <p:spPr>
          <a:xfrm>
            <a:off x="7680960" y="2926080"/>
            <a:ext cx="822960" cy="228600"/>
          </a:xfrm>
          <a:prstGeom prst="rect">
            <a:avLst/>
          </a:prstGeom>
          <a:noFill/>
          <a:ln/>
        </p:spPr>
        <p:txBody>
          <a:bodyPr wrap="square" lIns="0" tIns="0" rIns="0" bIns="0" rtlCol="0" anchor="ctr"/>
          <a:lstStyle/>
          <a:p>
            <a:pPr marL="0" indent="0" algn="r">
              <a:buNone/>
            </a:pPr>
            <a:r>
              <a:rPr lang="en-US" sz="1000" i="1" dirty="0">
                <a:solidFill>
                  <a:srgbClr val="64748B"/>
                </a:solidFill>
                <a:latin typeface="Calibri" pitchFamily="34" charset="0"/>
                <a:ea typeface="Calibri" pitchFamily="34" charset="-122"/>
                <a:cs typeface="Calibri" pitchFamily="34" charset="-120"/>
              </a:rPr>
              <a:t>1.30 min</a:t>
            </a:r>
            <a:endParaRPr lang="en-US" sz="1000" dirty="0"/>
          </a:p>
        </p:txBody>
      </p:sp>
      <p:sp>
        <p:nvSpPr>
          <p:cNvPr id="20" name="Shape 18"/>
          <p:cNvSpPr/>
          <p:nvPr/>
        </p:nvSpPr>
        <p:spPr>
          <a:xfrm>
            <a:off x="457200" y="3346704"/>
            <a:ext cx="8229600" cy="457200"/>
          </a:xfrm>
          <a:prstGeom prst="rect">
            <a:avLst/>
          </a:prstGeom>
          <a:solidFill>
            <a:srgbClr val="FFFFFF"/>
          </a:solidFill>
          <a:ln w="12700">
            <a:solidFill>
              <a:srgbClr val="97BC62"/>
            </a:solidFill>
            <a:prstDash val="solid"/>
          </a:ln>
        </p:spPr>
        <p:txBody>
          <a:bodyPr/>
          <a:lstStyle/>
          <a:p>
            <a:endParaRPr lang="en-US"/>
          </a:p>
        </p:txBody>
      </p:sp>
      <p:sp>
        <p:nvSpPr>
          <p:cNvPr id="21" name="Text 19"/>
          <p:cNvSpPr/>
          <p:nvPr/>
        </p:nvSpPr>
        <p:spPr>
          <a:xfrm>
            <a:off x="640080" y="3419856"/>
            <a:ext cx="1828800" cy="228600"/>
          </a:xfrm>
          <a:prstGeom prst="rect">
            <a:avLst/>
          </a:prstGeom>
          <a:noFill/>
          <a:ln/>
        </p:spPr>
        <p:txBody>
          <a:bodyPr wrap="square" lIns="0" tIns="0" rIns="0" bIns="0" rtlCol="0" anchor="ctr"/>
          <a:lstStyle/>
          <a:p>
            <a:pPr marL="0" indent="0">
              <a:buNone/>
            </a:pPr>
            <a:r>
              <a:rPr lang="en-US" sz="1100" b="1" dirty="0">
                <a:solidFill>
                  <a:srgbClr val="2C5F2D"/>
                </a:solidFill>
                <a:latin typeface="Calibri" pitchFamily="34" charset="0"/>
                <a:ea typeface="Calibri" pitchFamily="34" charset="-122"/>
                <a:cs typeface="Calibri" pitchFamily="34" charset="-120"/>
              </a:rPr>
              <a:t>FINDINGS/DESIGN</a:t>
            </a:r>
            <a:endParaRPr lang="en-US" sz="1100" dirty="0"/>
          </a:p>
        </p:txBody>
      </p:sp>
      <p:sp>
        <p:nvSpPr>
          <p:cNvPr id="22" name="Text 20"/>
          <p:cNvSpPr/>
          <p:nvPr/>
        </p:nvSpPr>
        <p:spPr>
          <a:xfrm>
            <a:off x="2651760" y="3419856"/>
            <a:ext cx="4846320" cy="320040"/>
          </a:xfrm>
          <a:prstGeom prst="rect">
            <a:avLst/>
          </a:prstGeom>
          <a:noFill/>
          <a:ln/>
        </p:spPr>
        <p:txBody>
          <a:bodyPr wrap="square" lIns="0" tIns="0" rIns="0" bIns="0" rtlCol="0" anchor="ctr"/>
          <a:lstStyle/>
          <a:p>
            <a:pPr marL="0" indent="0">
              <a:buNone/>
            </a:pPr>
            <a:r>
              <a:rPr lang="en-US" sz="1000" dirty="0">
                <a:solidFill>
                  <a:srgbClr val="2D2D2D"/>
                </a:solidFill>
                <a:latin typeface="Calibri" pitchFamily="34" charset="0"/>
                <a:ea typeface="Calibri" pitchFamily="34" charset="-122"/>
                <a:cs typeface="Calibri" pitchFamily="34" charset="-120"/>
              </a:rPr>
              <a:t>What you discovered/created (Steps 3, 6)</a:t>
            </a:r>
            <a:endParaRPr lang="en-US" sz="1000" dirty="0"/>
          </a:p>
        </p:txBody>
      </p:sp>
      <p:sp>
        <p:nvSpPr>
          <p:cNvPr id="23" name="Text 21"/>
          <p:cNvSpPr/>
          <p:nvPr/>
        </p:nvSpPr>
        <p:spPr>
          <a:xfrm>
            <a:off x="7680960" y="3419856"/>
            <a:ext cx="822960" cy="228600"/>
          </a:xfrm>
          <a:prstGeom prst="rect">
            <a:avLst/>
          </a:prstGeom>
          <a:noFill/>
          <a:ln/>
        </p:spPr>
        <p:txBody>
          <a:bodyPr wrap="square" lIns="0" tIns="0" rIns="0" bIns="0" rtlCol="0" anchor="ctr"/>
          <a:lstStyle/>
          <a:p>
            <a:pPr marL="0" indent="0" algn="r">
              <a:buNone/>
            </a:pPr>
            <a:r>
              <a:rPr lang="en-US" sz="1000" i="1" dirty="0">
                <a:solidFill>
                  <a:srgbClr val="64748B"/>
                </a:solidFill>
                <a:latin typeface="Calibri" pitchFamily="34" charset="0"/>
                <a:ea typeface="Calibri" pitchFamily="34" charset="-122"/>
                <a:cs typeface="Calibri" pitchFamily="34" charset="-120"/>
              </a:rPr>
              <a:t>2.30 min</a:t>
            </a:r>
            <a:endParaRPr lang="en-US" sz="1000" dirty="0"/>
          </a:p>
        </p:txBody>
      </p:sp>
      <p:sp>
        <p:nvSpPr>
          <p:cNvPr id="24" name="Shape 22"/>
          <p:cNvSpPr/>
          <p:nvPr/>
        </p:nvSpPr>
        <p:spPr>
          <a:xfrm>
            <a:off x="457200" y="3840480"/>
            <a:ext cx="8229600" cy="457200"/>
          </a:xfrm>
          <a:prstGeom prst="rect">
            <a:avLst/>
          </a:prstGeom>
          <a:solidFill>
            <a:srgbClr val="FFFFFF"/>
          </a:solidFill>
          <a:ln w="12700">
            <a:solidFill>
              <a:srgbClr val="97BC62"/>
            </a:solidFill>
            <a:prstDash val="solid"/>
          </a:ln>
        </p:spPr>
        <p:txBody>
          <a:bodyPr/>
          <a:lstStyle/>
          <a:p>
            <a:endParaRPr lang="en-US"/>
          </a:p>
        </p:txBody>
      </p:sp>
      <p:sp>
        <p:nvSpPr>
          <p:cNvPr id="25" name="Text 23"/>
          <p:cNvSpPr/>
          <p:nvPr/>
        </p:nvSpPr>
        <p:spPr>
          <a:xfrm>
            <a:off x="640080" y="3913632"/>
            <a:ext cx="1828800" cy="228600"/>
          </a:xfrm>
          <a:prstGeom prst="rect">
            <a:avLst/>
          </a:prstGeom>
          <a:noFill/>
          <a:ln/>
        </p:spPr>
        <p:txBody>
          <a:bodyPr wrap="square" lIns="0" tIns="0" rIns="0" bIns="0" rtlCol="0" anchor="ctr"/>
          <a:lstStyle/>
          <a:p>
            <a:pPr marL="0" indent="0">
              <a:buNone/>
            </a:pPr>
            <a:r>
              <a:rPr lang="en-US" sz="1100" b="1" dirty="0">
                <a:solidFill>
                  <a:srgbClr val="2C5F2D"/>
                </a:solidFill>
                <a:latin typeface="Calibri" pitchFamily="34" charset="0"/>
                <a:ea typeface="Calibri" pitchFamily="34" charset="-122"/>
                <a:cs typeface="Calibri" pitchFamily="34" charset="-120"/>
              </a:rPr>
              <a:t>IMPLICATIONS</a:t>
            </a:r>
            <a:endParaRPr lang="en-US" sz="1100" dirty="0"/>
          </a:p>
        </p:txBody>
      </p:sp>
      <p:sp>
        <p:nvSpPr>
          <p:cNvPr id="26" name="Text 24"/>
          <p:cNvSpPr/>
          <p:nvPr/>
        </p:nvSpPr>
        <p:spPr>
          <a:xfrm>
            <a:off x="2651760" y="3913632"/>
            <a:ext cx="4846320" cy="320040"/>
          </a:xfrm>
          <a:prstGeom prst="rect">
            <a:avLst/>
          </a:prstGeom>
          <a:noFill/>
          <a:ln/>
        </p:spPr>
        <p:txBody>
          <a:bodyPr wrap="square" lIns="0" tIns="0" rIns="0" bIns="0" rtlCol="0" anchor="ctr"/>
          <a:lstStyle/>
          <a:p>
            <a:pPr marL="0" indent="0">
              <a:buNone/>
            </a:pPr>
            <a:r>
              <a:rPr lang="en-US" sz="1000" dirty="0">
                <a:solidFill>
                  <a:srgbClr val="2D2D2D"/>
                </a:solidFill>
                <a:latin typeface="Calibri" pitchFamily="34" charset="0"/>
                <a:ea typeface="Calibri" pitchFamily="34" charset="-122"/>
                <a:cs typeface="Calibri" pitchFamily="34" charset="-120"/>
              </a:rPr>
              <a:t>So what? Contributions to field</a:t>
            </a:r>
            <a:endParaRPr lang="en-US" sz="1000" dirty="0"/>
          </a:p>
        </p:txBody>
      </p:sp>
      <p:sp>
        <p:nvSpPr>
          <p:cNvPr id="27" name="Text 25"/>
          <p:cNvSpPr/>
          <p:nvPr/>
        </p:nvSpPr>
        <p:spPr>
          <a:xfrm>
            <a:off x="7680960" y="3913632"/>
            <a:ext cx="822960" cy="228600"/>
          </a:xfrm>
          <a:prstGeom prst="rect">
            <a:avLst/>
          </a:prstGeom>
          <a:noFill/>
          <a:ln/>
        </p:spPr>
        <p:txBody>
          <a:bodyPr wrap="square" lIns="0" tIns="0" rIns="0" bIns="0" rtlCol="0" anchor="ctr"/>
          <a:lstStyle/>
          <a:p>
            <a:pPr marL="0" indent="0" algn="r">
              <a:buNone/>
            </a:pPr>
            <a:r>
              <a:rPr lang="en-US" sz="1000" i="1" dirty="0">
                <a:solidFill>
                  <a:srgbClr val="64748B"/>
                </a:solidFill>
                <a:latin typeface="Calibri" pitchFamily="34" charset="0"/>
                <a:ea typeface="Calibri" pitchFamily="34" charset="-122"/>
                <a:cs typeface="Calibri" pitchFamily="34" charset="-120"/>
              </a:rPr>
              <a:t>1 min</a:t>
            </a:r>
            <a:endParaRPr lang="en-US" sz="1000" dirty="0"/>
          </a:p>
        </p:txBody>
      </p:sp>
      <p:sp>
        <p:nvSpPr>
          <p:cNvPr id="28" name="Shape 26"/>
          <p:cNvSpPr/>
          <p:nvPr/>
        </p:nvSpPr>
        <p:spPr>
          <a:xfrm>
            <a:off x="457200" y="4334256"/>
            <a:ext cx="8229600" cy="457200"/>
          </a:xfrm>
          <a:prstGeom prst="rect">
            <a:avLst/>
          </a:prstGeom>
          <a:solidFill>
            <a:srgbClr val="FFFFFF"/>
          </a:solidFill>
          <a:ln w="12700">
            <a:solidFill>
              <a:srgbClr val="97BC62"/>
            </a:solidFill>
            <a:prstDash val="solid"/>
          </a:ln>
        </p:spPr>
        <p:txBody>
          <a:bodyPr/>
          <a:lstStyle/>
          <a:p>
            <a:endParaRPr lang="en-US"/>
          </a:p>
        </p:txBody>
      </p:sp>
      <p:sp>
        <p:nvSpPr>
          <p:cNvPr id="29" name="Text 27"/>
          <p:cNvSpPr/>
          <p:nvPr/>
        </p:nvSpPr>
        <p:spPr>
          <a:xfrm>
            <a:off x="640080" y="4407408"/>
            <a:ext cx="1828800" cy="228600"/>
          </a:xfrm>
          <a:prstGeom prst="rect">
            <a:avLst/>
          </a:prstGeom>
          <a:noFill/>
          <a:ln/>
        </p:spPr>
        <p:txBody>
          <a:bodyPr wrap="square" lIns="0" tIns="0" rIns="0" bIns="0" rtlCol="0" anchor="ctr"/>
          <a:lstStyle/>
          <a:p>
            <a:pPr marL="0" indent="0">
              <a:buNone/>
            </a:pPr>
            <a:r>
              <a:rPr lang="en-US" sz="1100" b="1" dirty="0">
                <a:solidFill>
                  <a:srgbClr val="2C5F2D"/>
                </a:solidFill>
                <a:latin typeface="Calibri" pitchFamily="34" charset="0"/>
                <a:ea typeface="Calibri" pitchFamily="34" charset="-122"/>
                <a:cs typeface="Calibri" pitchFamily="34" charset="-120"/>
              </a:rPr>
              <a:t>Q&amp;A PREP</a:t>
            </a:r>
            <a:endParaRPr lang="en-US" sz="1100" dirty="0"/>
          </a:p>
        </p:txBody>
      </p:sp>
      <p:sp>
        <p:nvSpPr>
          <p:cNvPr id="30" name="Text 28"/>
          <p:cNvSpPr/>
          <p:nvPr/>
        </p:nvSpPr>
        <p:spPr>
          <a:xfrm>
            <a:off x="2651760" y="4407408"/>
            <a:ext cx="4846320" cy="320040"/>
          </a:xfrm>
          <a:prstGeom prst="rect">
            <a:avLst/>
          </a:prstGeom>
          <a:noFill/>
          <a:ln/>
        </p:spPr>
        <p:txBody>
          <a:bodyPr wrap="square" lIns="0" tIns="0" rIns="0" bIns="0" rtlCol="0" anchor="ctr"/>
          <a:lstStyle/>
          <a:p>
            <a:pPr marL="0" indent="0">
              <a:buNone/>
            </a:pPr>
            <a:r>
              <a:rPr lang="en-US" sz="1000" dirty="0">
                <a:solidFill>
                  <a:srgbClr val="2D2D2D"/>
                </a:solidFill>
                <a:latin typeface="Calibri" pitchFamily="34" charset="0"/>
                <a:ea typeface="Calibri" pitchFamily="34" charset="-122"/>
                <a:cs typeface="Calibri" pitchFamily="34" charset="-120"/>
              </a:rPr>
              <a:t>Anticipate challenges to your gap claim</a:t>
            </a:r>
            <a:endParaRPr lang="en-US" sz="1000" dirty="0"/>
          </a:p>
        </p:txBody>
      </p:sp>
      <p:sp>
        <p:nvSpPr>
          <p:cNvPr id="31" name="Text 29"/>
          <p:cNvSpPr/>
          <p:nvPr/>
        </p:nvSpPr>
        <p:spPr>
          <a:xfrm>
            <a:off x="7680960" y="4407408"/>
            <a:ext cx="822960" cy="228600"/>
          </a:xfrm>
          <a:prstGeom prst="rect">
            <a:avLst/>
          </a:prstGeom>
          <a:noFill/>
          <a:ln/>
        </p:spPr>
        <p:txBody>
          <a:bodyPr wrap="square" lIns="0" tIns="0" rIns="0" bIns="0" rtlCol="0" anchor="ctr"/>
          <a:lstStyle/>
          <a:p>
            <a:pPr marL="0" indent="0" algn="r">
              <a:buNone/>
            </a:pPr>
            <a:r>
              <a:rPr lang="en-US" sz="1000" i="1" dirty="0">
                <a:solidFill>
                  <a:srgbClr val="64748B"/>
                </a:solidFill>
                <a:latin typeface="Calibri" pitchFamily="34" charset="0"/>
                <a:ea typeface="Calibri" pitchFamily="34" charset="-122"/>
                <a:cs typeface="Calibri" pitchFamily="34" charset="-120"/>
              </a:rPr>
              <a:t>—</a:t>
            </a:r>
            <a:endParaRPr lang="en-US" sz="1000" dirty="0"/>
          </a:p>
        </p:txBody>
      </p:sp>
      <p:sp>
        <p:nvSpPr>
          <p:cNvPr id="32" name="Text 30"/>
          <p:cNvSpPr/>
          <p:nvPr/>
        </p:nvSpPr>
        <p:spPr>
          <a:xfrm>
            <a:off x="457200" y="4828032"/>
            <a:ext cx="8229600" cy="228600"/>
          </a:xfrm>
          <a:prstGeom prst="rect">
            <a:avLst/>
          </a:prstGeom>
          <a:noFill/>
          <a:ln/>
        </p:spPr>
        <p:txBody>
          <a:bodyPr wrap="square" lIns="0" tIns="0" rIns="0" bIns="0" rtlCol="0" anchor="ctr"/>
          <a:lstStyle/>
          <a:p>
            <a:pPr marL="0" indent="0" algn="ctr">
              <a:buNone/>
            </a:pPr>
            <a:r>
              <a:rPr lang="en-US" sz="1200" b="1" i="1" dirty="0">
                <a:solidFill>
                  <a:srgbClr val="1E2761"/>
                </a:solidFill>
                <a:latin typeface="Calibri" pitchFamily="34" charset="0"/>
                <a:ea typeface="Calibri" pitchFamily="34" charset="-122"/>
                <a:cs typeface="Calibri" pitchFamily="34" charset="-120"/>
              </a:rPr>
              <a:t>Most papers fail by burying the gap. Lead with what's NEW.</a:t>
            </a:r>
            <a:endParaRPr lang="en-US" sz="1200" dirty="0"/>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CDE0A43B-4CF7-7A4F-3C82-2F3425B42C95}"/>
              </a:ext>
            </a:extLst>
          </p:cNvPr>
          <p:cNvSpPr txBox="1"/>
          <p:nvPr/>
        </p:nvSpPr>
        <p:spPr>
          <a:xfrm>
            <a:off x="724829" y="461941"/>
            <a:ext cx="7694341" cy="4219617"/>
          </a:xfrm>
          <a:prstGeom prst="rect">
            <a:avLst/>
          </a:prstGeom>
          <a:noFill/>
        </p:spPr>
        <p:txBody>
          <a:bodyPr wrap="square">
            <a:spAutoFit/>
          </a:bodyPr>
          <a:lstStyle/>
          <a:p>
            <a:pPr marL="0" marR="0" algn="ctr">
              <a:lnSpc>
                <a:spcPct val="150000"/>
              </a:lnSpc>
              <a:spcBef>
                <a:spcPts val="1200"/>
              </a:spcBef>
              <a:spcAft>
                <a:spcPts val="1200"/>
              </a:spcAft>
              <a:buNone/>
            </a:pPr>
            <a:r>
              <a:rPr lang="en-US" sz="1000" b="1" kern="0" dirty="0">
                <a:effectLst/>
                <a:latin typeface="Times New Roman" panose="02020603050405020304" pitchFamily="18" charset="0"/>
              </a:rPr>
              <a:t>Between Voices: Experiencing Dialogic Multiplicity in Beckett's </a:t>
            </a:r>
            <a:r>
              <a:rPr lang="en-US" sz="1000" b="1" i="1" kern="0" dirty="0">
                <a:effectLst/>
                <a:latin typeface="Times New Roman" panose="02020603050405020304" pitchFamily="18" charset="0"/>
              </a:rPr>
              <a:t>Texts for Nothing 4 </a:t>
            </a:r>
            <a:r>
              <a:rPr lang="en-US" sz="1000" kern="0" dirty="0">
                <a:effectLst/>
                <a:latin typeface="Times New Roman" panose="02020603050405020304" pitchFamily="18" charset="0"/>
              </a:rPr>
              <a:t>(</a:t>
            </a:r>
            <a:r>
              <a:rPr lang="en-US" sz="1000" kern="0" dirty="0">
                <a:latin typeface="Times New Roman" panose="02020603050405020304" pitchFamily="18" charset="0"/>
              </a:rPr>
              <a:t>Timi </a:t>
            </a:r>
            <a:r>
              <a:rPr lang="en-US" sz="1000" kern="0" dirty="0">
                <a:effectLst/>
                <a:latin typeface="Times New Roman" panose="02020603050405020304" pitchFamily="18" charset="0"/>
              </a:rPr>
              <a:t>O’Neill)</a:t>
            </a:r>
          </a:p>
          <a:p>
            <a:pPr marL="0" marR="0" algn="just">
              <a:lnSpc>
                <a:spcPct val="150000"/>
              </a:lnSpc>
              <a:spcAft>
                <a:spcPts val="1200"/>
              </a:spcAft>
              <a:buNone/>
            </a:pPr>
            <a:r>
              <a:rPr lang="en-US" sz="1000" dirty="0">
                <a:effectLst/>
                <a:latin typeface="Times New Roman" panose="02020603050405020304" pitchFamily="18" charset="0"/>
                <a:ea typeface="Times New Roman" panose="02020603050405020304" pitchFamily="18" charset="0"/>
              </a:rPr>
              <a:t>Critical consensus treats Beckett's </a:t>
            </a:r>
            <a:r>
              <a:rPr lang="en-US" sz="1000" i="1" dirty="0">
                <a:effectLst/>
                <a:latin typeface="Times New Roman" panose="02020603050405020304" pitchFamily="18" charset="0"/>
                <a:ea typeface="Times New Roman" panose="02020603050405020304" pitchFamily="18" charset="0"/>
              </a:rPr>
              <a:t>Texts for Nothing</a:t>
            </a:r>
            <a:r>
              <a:rPr lang="en-US" sz="1000" dirty="0">
                <a:effectLst/>
                <a:latin typeface="Times New Roman" panose="02020603050405020304" pitchFamily="18" charset="0"/>
                <a:ea typeface="Times New Roman" panose="02020603050405020304" pitchFamily="18" charset="0"/>
              </a:rPr>
              <a:t> as utterance of a single, fragmenting voice collapsing into void. From Cohn through contemporary criticism, scholarship assumes vocal singularity while documenting textual contradictions. This framework overlooks structural evidence: the texts operate through at least two distinct voices—one generating narrative compulsively ('I'll tell myself a story'), another interrogating these attempts ('knowing it's not I'). What appears as fragmentation is sustained dialogue. Existing criticism lacks methodology to examine how readers experience this multiplicity, defaulting to theoretical assertion over phenomenological investigation.</a:t>
            </a:r>
          </a:p>
          <a:p>
            <a:pPr marL="0" marR="0" algn="just">
              <a:lnSpc>
                <a:spcPct val="150000"/>
              </a:lnSpc>
              <a:spcAft>
                <a:spcPts val="1200"/>
              </a:spcAft>
              <a:buNone/>
            </a:pPr>
            <a:r>
              <a:rPr lang="en-US" sz="1000" dirty="0">
                <a:effectLst/>
                <a:latin typeface="Times New Roman" panose="02020603050405020304" pitchFamily="18" charset="0"/>
                <a:ea typeface="Times New Roman" panose="02020603050405020304" pitchFamily="18" charset="0"/>
              </a:rPr>
              <a:t>I address this gap through immersive spatial practice. The installation places participants in a darkened room with two audio zones, each presenting one voice from </a:t>
            </a:r>
            <a:r>
              <a:rPr lang="en-US" sz="1000" i="1" dirty="0">
                <a:effectLst/>
                <a:latin typeface="Times New Roman" panose="02020603050405020304" pitchFamily="18" charset="0"/>
                <a:ea typeface="Times New Roman" panose="02020603050405020304" pitchFamily="18" charset="0"/>
              </a:rPr>
              <a:t>Texts for Nothing 4</a:t>
            </a:r>
            <a:r>
              <a:rPr lang="en-US" sz="1000" dirty="0">
                <a:effectLst/>
                <a:latin typeface="Times New Roman" panose="02020603050405020304" pitchFamily="18" charset="0"/>
                <a:ea typeface="Times New Roman" panose="02020603050405020304" pitchFamily="18" charset="0"/>
              </a:rPr>
              <a:t>. Participants freely navigate between zones over fifteen minutes, physically inhabiting the dialogic structure. Spatial separation makes experientially available what remains obscured in linear reading: voices are not fragments of one consciousness but distinct positions in tension. Movement between zones becomes movement between ways of engaging narrative, between immersion and critique, compulsion and resistance.</a:t>
            </a:r>
          </a:p>
          <a:p>
            <a:pPr marL="0" marR="0" algn="just">
              <a:lnSpc>
                <a:spcPct val="150000"/>
              </a:lnSpc>
              <a:buNone/>
            </a:pPr>
            <a:r>
              <a:rPr lang="en-US" sz="1000" dirty="0">
                <a:effectLst/>
                <a:latin typeface="Times New Roman" panose="02020603050405020304" pitchFamily="18" charset="0"/>
                <a:ea typeface="Times New Roman" panose="02020603050405020304" pitchFamily="18" charset="0"/>
              </a:rPr>
              <a:t>Phenomenological interviews reveal participants consistently report experiencing </a:t>
            </a:r>
            <a:r>
              <a:rPr lang="en-US" sz="1000" i="1" dirty="0">
                <a:effectLst/>
                <a:latin typeface="Times New Roman" panose="02020603050405020304" pitchFamily="18" charset="0"/>
                <a:ea typeface="Times New Roman" panose="02020603050405020304" pitchFamily="18" charset="0"/>
              </a:rPr>
              <a:t>two</a:t>
            </a:r>
            <a:r>
              <a:rPr lang="en-US" sz="1000" dirty="0">
                <a:effectLst/>
                <a:latin typeface="Times New Roman" panose="02020603050405020304" pitchFamily="18" charset="0"/>
                <a:ea typeface="Times New Roman" panose="02020603050405020304" pitchFamily="18" charset="0"/>
              </a:rPr>
              <a:t> voices, not one fragmenting. They describe spatial location determining which voice dominates awareness while remaining aurally conscious of the other, simultaneity impossible in conventional reading. Participants articulate tension between wanting to remain with the storytelling voice while feeling drawn toward the critical voice. This embodied experience suggests Beckett's formal innovation encodes experiential insight: dialogic consciousness cannot be grasped through textual analysis alone but requires spatial, embodied encounter.</a:t>
            </a:r>
          </a:p>
        </p:txBody>
      </p:sp>
    </p:spTree>
    <p:extLst>
      <p:ext uri="{BB962C8B-B14F-4D97-AF65-F5344CB8AC3E}">
        <p14:creationId xmlns:p14="http://schemas.microsoft.com/office/powerpoint/2010/main" val="2607131996"/>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name="Slide 11">
    <p:bg>
      <p:bgPr>
        <a:solidFill>
          <a:srgbClr val="F5F5F5"/>
        </a:solidFill>
        <a:effectLst/>
      </p:bgPr>
    </p:bg>
    <p:spTree>
      <p:nvGrpSpPr>
        <p:cNvPr id="1" name=""/>
        <p:cNvGrpSpPr/>
        <p:nvPr/>
      </p:nvGrpSpPr>
      <p:grpSpPr>
        <a:xfrm>
          <a:off x="0" y="0"/>
          <a:ext cx="0" cy="0"/>
          <a:chOff x="0" y="0"/>
          <a:chExt cx="0" cy="0"/>
        </a:xfrm>
      </p:grpSpPr>
      <p:sp>
        <p:nvSpPr>
          <p:cNvPr id="2" name="Text 0"/>
          <p:cNvSpPr/>
          <p:nvPr/>
        </p:nvSpPr>
        <p:spPr>
          <a:xfrm>
            <a:off x="457200" y="365760"/>
            <a:ext cx="8229600" cy="457200"/>
          </a:xfrm>
          <a:prstGeom prst="rect">
            <a:avLst/>
          </a:prstGeom>
          <a:noFill/>
          <a:ln/>
        </p:spPr>
        <p:txBody>
          <a:bodyPr wrap="square" lIns="0" tIns="0" rIns="0" bIns="0" rtlCol="0" anchor="ctr"/>
          <a:lstStyle/>
          <a:p>
            <a:pPr marL="0" indent="0" algn="ctr">
              <a:buNone/>
            </a:pPr>
            <a:r>
              <a:rPr lang="en-US" sz="3600" b="1" dirty="0">
                <a:solidFill>
                  <a:srgbClr val="2C5F2D"/>
                </a:solidFill>
                <a:latin typeface="Georgia" pitchFamily="34" charset="0"/>
                <a:ea typeface="Georgia" pitchFamily="34" charset="-122"/>
                <a:cs typeface="Georgia" pitchFamily="34" charset="-120"/>
              </a:rPr>
              <a:t>EVALUATION CHECKLIST</a:t>
            </a:r>
            <a:endParaRPr lang="en-US" sz="3600" dirty="0"/>
          </a:p>
        </p:txBody>
      </p:sp>
      <p:sp>
        <p:nvSpPr>
          <p:cNvPr id="3" name="Text 1"/>
          <p:cNvSpPr/>
          <p:nvPr/>
        </p:nvSpPr>
        <p:spPr>
          <a:xfrm>
            <a:off x="457200" y="868680"/>
            <a:ext cx="8229600" cy="228600"/>
          </a:xfrm>
          <a:prstGeom prst="rect">
            <a:avLst/>
          </a:prstGeom>
          <a:noFill/>
          <a:ln/>
        </p:spPr>
        <p:txBody>
          <a:bodyPr wrap="square" lIns="0" tIns="0" rIns="0" bIns="0" rtlCol="0" anchor="ctr"/>
          <a:lstStyle/>
          <a:p>
            <a:pPr marL="0" indent="0" algn="ctr">
              <a:buNone/>
            </a:pPr>
            <a:r>
              <a:rPr lang="en-US" sz="1400" i="1" dirty="0">
                <a:solidFill>
                  <a:srgbClr val="64748B"/>
                </a:solidFill>
                <a:latin typeface="Calibri" pitchFamily="34" charset="0"/>
                <a:ea typeface="Calibri" pitchFamily="34" charset="-122"/>
                <a:cs typeface="Calibri" pitchFamily="34" charset="-120"/>
              </a:rPr>
              <a:t>Use this blueprint to assess your own work</a:t>
            </a:r>
            <a:endParaRPr lang="en-US" sz="1400" dirty="0"/>
          </a:p>
        </p:txBody>
      </p:sp>
      <p:sp>
        <p:nvSpPr>
          <p:cNvPr id="4" name="Shape 2"/>
          <p:cNvSpPr/>
          <p:nvPr/>
        </p:nvSpPr>
        <p:spPr>
          <a:xfrm>
            <a:off x="457200" y="1371600"/>
            <a:ext cx="3931920" cy="2926080"/>
          </a:xfrm>
          <a:prstGeom prst="rect">
            <a:avLst/>
          </a:prstGeom>
          <a:solidFill>
            <a:srgbClr val="FFFFFF"/>
          </a:solidFill>
          <a:ln w="12700">
            <a:solidFill>
              <a:srgbClr val="97BC62"/>
            </a:solidFill>
            <a:prstDash val="solid"/>
          </a:ln>
        </p:spPr>
        <p:txBody>
          <a:bodyPr/>
          <a:lstStyle/>
          <a:p>
            <a:endParaRPr lang="en-US"/>
          </a:p>
        </p:txBody>
      </p:sp>
      <p:sp>
        <p:nvSpPr>
          <p:cNvPr id="5" name="Text 3"/>
          <p:cNvSpPr/>
          <p:nvPr/>
        </p:nvSpPr>
        <p:spPr>
          <a:xfrm>
            <a:off x="640080" y="1554480"/>
            <a:ext cx="3566160" cy="274320"/>
          </a:xfrm>
          <a:prstGeom prst="rect">
            <a:avLst/>
          </a:prstGeom>
          <a:noFill/>
          <a:ln/>
        </p:spPr>
        <p:txBody>
          <a:bodyPr wrap="square" lIns="0" tIns="0" rIns="0" bIns="0" rtlCol="0" anchor="ctr"/>
          <a:lstStyle/>
          <a:p>
            <a:pPr marL="0" indent="0">
              <a:buNone/>
            </a:pPr>
            <a:r>
              <a:rPr lang="en-US" sz="1300" b="1" dirty="0">
                <a:solidFill>
                  <a:srgbClr val="2C5F2D"/>
                </a:solidFill>
                <a:latin typeface="Calibri" pitchFamily="34" charset="0"/>
                <a:ea typeface="Calibri" pitchFamily="34" charset="-122"/>
                <a:cs typeface="Calibri" pitchFamily="34" charset="-120"/>
              </a:rPr>
              <a:t>FOUNDATIONAL WORK</a:t>
            </a:r>
            <a:endParaRPr lang="en-US" sz="1300" dirty="0"/>
          </a:p>
        </p:txBody>
      </p:sp>
      <p:sp>
        <p:nvSpPr>
          <p:cNvPr id="6" name="Text 4"/>
          <p:cNvSpPr/>
          <p:nvPr/>
        </p:nvSpPr>
        <p:spPr>
          <a:xfrm>
            <a:off x="640080" y="1920240"/>
            <a:ext cx="3566160" cy="457200"/>
          </a:xfrm>
          <a:prstGeom prst="rect">
            <a:avLst/>
          </a:prstGeom>
          <a:noFill/>
          <a:ln/>
        </p:spPr>
        <p:txBody>
          <a:bodyPr wrap="square" lIns="635" tIns="635" rIns="635" bIns="635" rtlCol="0" anchor="ctr"/>
          <a:lstStyle/>
          <a:p>
            <a:pPr marL="0" indent="0">
              <a:buNone/>
            </a:pPr>
            <a:r>
              <a:rPr lang="en-US" sz="1100" dirty="0">
                <a:solidFill>
                  <a:srgbClr val="2D2D2D"/>
                </a:solidFill>
                <a:latin typeface="Calibri" pitchFamily="34" charset="0"/>
                <a:ea typeface="Calibri" pitchFamily="34" charset="-122"/>
                <a:cs typeface="Calibri" pitchFamily="34" charset="-120"/>
              </a:rPr>
              <a:t>□ Can I articulate 3-5 key aspects of my subject?</a:t>
            </a:r>
            <a:endParaRPr lang="en-US" sz="1100" dirty="0"/>
          </a:p>
        </p:txBody>
      </p:sp>
      <p:sp>
        <p:nvSpPr>
          <p:cNvPr id="7" name="Text 5"/>
          <p:cNvSpPr/>
          <p:nvPr/>
        </p:nvSpPr>
        <p:spPr>
          <a:xfrm>
            <a:off x="640080" y="2514600"/>
            <a:ext cx="3566160" cy="457200"/>
          </a:xfrm>
          <a:prstGeom prst="rect">
            <a:avLst/>
          </a:prstGeom>
          <a:noFill/>
          <a:ln/>
        </p:spPr>
        <p:txBody>
          <a:bodyPr wrap="square" lIns="635" tIns="635" rIns="635" bIns="635" rtlCol="0" anchor="ctr"/>
          <a:lstStyle/>
          <a:p>
            <a:pPr marL="0" indent="0">
              <a:buNone/>
            </a:pPr>
            <a:r>
              <a:rPr lang="en-US" sz="1100" dirty="0">
                <a:solidFill>
                  <a:srgbClr val="2D2D2D"/>
                </a:solidFill>
                <a:latin typeface="Calibri" pitchFamily="34" charset="0"/>
                <a:ea typeface="Calibri" pitchFamily="34" charset="-122"/>
                <a:cs typeface="Calibri" pitchFamily="34" charset="-120"/>
              </a:rPr>
              <a:t>□ Have I read enough to map the field?</a:t>
            </a:r>
            <a:endParaRPr lang="en-US" sz="1100" dirty="0"/>
          </a:p>
        </p:txBody>
      </p:sp>
      <p:sp>
        <p:nvSpPr>
          <p:cNvPr id="8" name="Text 6"/>
          <p:cNvSpPr/>
          <p:nvPr/>
        </p:nvSpPr>
        <p:spPr>
          <a:xfrm>
            <a:off x="640080" y="3108960"/>
            <a:ext cx="3566160" cy="457200"/>
          </a:xfrm>
          <a:prstGeom prst="rect">
            <a:avLst/>
          </a:prstGeom>
          <a:noFill/>
          <a:ln/>
        </p:spPr>
        <p:txBody>
          <a:bodyPr wrap="square" lIns="635" tIns="635" rIns="635" bIns="635" rtlCol="0" anchor="ctr"/>
          <a:lstStyle/>
          <a:p>
            <a:pPr marL="0" indent="0">
              <a:buNone/>
            </a:pPr>
            <a:r>
              <a:rPr lang="en-US" sz="1100" dirty="0">
                <a:solidFill>
                  <a:srgbClr val="2D2D2D"/>
                </a:solidFill>
                <a:latin typeface="Calibri" pitchFamily="34" charset="0"/>
                <a:ea typeface="Calibri" pitchFamily="34" charset="-122"/>
                <a:cs typeface="Calibri" pitchFamily="34" charset="-120"/>
              </a:rPr>
              <a:t>□ Can I name the dominant interpretations?</a:t>
            </a:r>
            <a:endParaRPr lang="en-US" sz="1100" dirty="0"/>
          </a:p>
        </p:txBody>
      </p:sp>
      <p:sp>
        <p:nvSpPr>
          <p:cNvPr id="9" name="Text 7"/>
          <p:cNvSpPr/>
          <p:nvPr/>
        </p:nvSpPr>
        <p:spPr>
          <a:xfrm>
            <a:off x="640080" y="3703320"/>
            <a:ext cx="3566160" cy="457200"/>
          </a:xfrm>
          <a:prstGeom prst="rect">
            <a:avLst/>
          </a:prstGeom>
          <a:noFill/>
          <a:ln/>
        </p:spPr>
        <p:txBody>
          <a:bodyPr wrap="square" lIns="635" tIns="635" rIns="635" bIns="635" rtlCol="0" anchor="ctr"/>
          <a:lstStyle/>
          <a:p>
            <a:pPr marL="0" indent="0">
              <a:buNone/>
            </a:pPr>
            <a:r>
              <a:rPr lang="en-US" sz="1100" dirty="0">
                <a:solidFill>
                  <a:srgbClr val="2D2D2D"/>
                </a:solidFill>
                <a:latin typeface="Calibri" pitchFamily="34" charset="0"/>
                <a:ea typeface="Calibri" pitchFamily="34" charset="-122"/>
                <a:cs typeface="Calibri" pitchFamily="34" charset="-120"/>
              </a:rPr>
              <a:t>□ Have I done deep thematic work on primary sources?</a:t>
            </a:r>
            <a:endParaRPr lang="en-US" sz="1100" dirty="0"/>
          </a:p>
        </p:txBody>
      </p:sp>
      <p:sp>
        <p:nvSpPr>
          <p:cNvPr id="10" name="Shape 8"/>
          <p:cNvSpPr/>
          <p:nvPr/>
        </p:nvSpPr>
        <p:spPr>
          <a:xfrm>
            <a:off x="4754880" y="1371600"/>
            <a:ext cx="3931920" cy="2926080"/>
          </a:xfrm>
          <a:prstGeom prst="rect">
            <a:avLst/>
          </a:prstGeom>
          <a:solidFill>
            <a:srgbClr val="FFFFFF"/>
          </a:solidFill>
          <a:ln w="25400">
            <a:solidFill>
              <a:srgbClr val="1E2761"/>
            </a:solidFill>
            <a:prstDash val="solid"/>
          </a:ln>
        </p:spPr>
        <p:txBody>
          <a:bodyPr/>
          <a:lstStyle/>
          <a:p>
            <a:endParaRPr lang="en-US"/>
          </a:p>
        </p:txBody>
      </p:sp>
      <p:sp>
        <p:nvSpPr>
          <p:cNvPr id="11" name="Text 9"/>
          <p:cNvSpPr/>
          <p:nvPr/>
        </p:nvSpPr>
        <p:spPr>
          <a:xfrm>
            <a:off x="4937760" y="1554480"/>
            <a:ext cx="3566160" cy="274320"/>
          </a:xfrm>
          <a:prstGeom prst="rect">
            <a:avLst/>
          </a:prstGeom>
          <a:noFill/>
          <a:ln/>
        </p:spPr>
        <p:txBody>
          <a:bodyPr wrap="square" lIns="0" tIns="0" rIns="0" bIns="0" rtlCol="0" anchor="ctr"/>
          <a:lstStyle/>
          <a:p>
            <a:pPr marL="0" indent="0">
              <a:buNone/>
            </a:pPr>
            <a:r>
              <a:rPr lang="en-US" sz="1300" b="1" dirty="0">
                <a:solidFill>
                  <a:srgbClr val="1E2761"/>
                </a:solidFill>
                <a:latin typeface="Calibri" pitchFamily="34" charset="0"/>
                <a:ea typeface="Calibri" pitchFamily="34" charset="-122"/>
                <a:cs typeface="Calibri" pitchFamily="34" charset="-120"/>
              </a:rPr>
              <a:t>CRITICAL CONTRIBUTION</a:t>
            </a:r>
            <a:endParaRPr lang="en-US" sz="1300" dirty="0"/>
          </a:p>
        </p:txBody>
      </p:sp>
      <p:sp>
        <p:nvSpPr>
          <p:cNvPr id="12" name="Text 10"/>
          <p:cNvSpPr/>
          <p:nvPr/>
        </p:nvSpPr>
        <p:spPr>
          <a:xfrm>
            <a:off x="4937760" y="1920240"/>
            <a:ext cx="3566160" cy="457200"/>
          </a:xfrm>
          <a:prstGeom prst="rect">
            <a:avLst/>
          </a:prstGeom>
          <a:noFill/>
          <a:ln/>
        </p:spPr>
        <p:txBody>
          <a:bodyPr wrap="square" lIns="635" tIns="635" rIns="635" bIns="635" rtlCol="0" anchor="ctr"/>
          <a:lstStyle/>
          <a:p>
            <a:pPr marL="0" indent="0">
              <a:buNone/>
            </a:pPr>
            <a:r>
              <a:rPr lang="en-US" sz="1100" dirty="0">
                <a:solidFill>
                  <a:srgbClr val="2D2D2D"/>
                </a:solidFill>
                <a:latin typeface="Calibri" pitchFamily="34" charset="0"/>
                <a:ea typeface="Calibri" pitchFamily="34" charset="-122"/>
                <a:cs typeface="Calibri" pitchFamily="34" charset="-120"/>
              </a:rPr>
              <a:t>□ Can I clearly state what's missing or misread?</a:t>
            </a:r>
            <a:endParaRPr lang="en-US" sz="1100" dirty="0"/>
          </a:p>
        </p:txBody>
      </p:sp>
      <p:sp>
        <p:nvSpPr>
          <p:cNvPr id="13" name="Text 11"/>
          <p:cNvSpPr/>
          <p:nvPr/>
        </p:nvSpPr>
        <p:spPr>
          <a:xfrm>
            <a:off x="4937760" y="2514600"/>
            <a:ext cx="3566160" cy="457200"/>
          </a:xfrm>
          <a:prstGeom prst="rect">
            <a:avLst/>
          </a:prstGeom>
          <a:noFill/>
          <a:ln/>
        </p:spPr>
        <p:txBody>
          <a:bodyPr wrap="square" lIns="635" tIns="635" rIns="635" bIns="635" rtlCol="0" anchor="ctr"/>
          <a:lstStyle/>
          <a:p>
            <a:pPr marL="0" indent="0">
              <a:buNone/>
            </a:pPr>
            <a:r>
              <a:rPr lang="en-US" sz="1100" dirty="0">
                <a:solidFill>
                  <a:srgbClr val="2D2D2D"/>
                </a:solidFill>
                <a:latin typeface="Calibri" pitchFamily="34" charset="0"/>
                <a:ea typeface="Calibri" pitchFamily="34" charset="-122"/>
                <a:cs typeface="Calibri" pitchFamily="34" charset="-120"/>
              </a:rPr>
              <a:t>□ Does my methodology match my question?</a:t>
            </a:r>
            <a:endParaRPr lang="en-US" sz="1100" dirty="0"/>
          </a:p>
        </p:txBody>
      </p:sp>
      <p:sp>
        <p:nvSpPr>
          <p:cNvPr id="14" name="Text 12"/>
          <p:cNvSpPr/>
          <p:nvPr/>
        </p:nvSpPr>
        <p:spPr>
          <a:xfrm>
            <a:off x="4937760" y="3108960"/>
            <a:ext cx="3566160" cy="457200"/>
          </a:xfrm>
          <a:prstGeom prst="rect">
            <a:avLst/>
          </a:prstGeom>
          <a:noFill/>
          <a:ln/>
        </p:spPr>
        <p:txBody>
          <a:bodyPr wrap="square" lIns="635" tIns="635" rIns="635" bIns="635" rtlCol="0" anchor="ctr"/>
          <a:lstStyle/>
          <a:p>
            <a:pPr marL="0" indent="0">
              <a:buNone/>
            </a:pPr>
            <a:r>
              <a:rPr lang="en-US" sz="1100" dirty="0">
                <a:solidFill>
                  <a:srgbClr val="2D2D2D"/>
                </a:solidFill>
                <a:latin typeface="Calibri" pitchFamily="34" charset="0"/>
                <a:ea typeface="Calibri" pitchFamily="34" charset="-122"/>
                <a:cs typeface="Calibri" pitchFamily="34" charset="-120"/>
              </a:rPr>
              <a:t>□ Is my implementation/artifact coherent?</a:t>
            </a:r>
            <a:endParaRPr lang="en-US" sz="1100" dirty="0"/>
          </a:p>
        </p:txBody>
      </p:sp>
      <p:sp>
        <p:nvSpPr>
          <p:cNvPr id="15" name="Text 13"/>
          <p:cNvSpPr/>
          <p:nvPr/>
        </p:nvSpPr>
        <p:spPr>
          <a:xfrm>
            <a:off x="4937760" y="3703320"/>
            <a:ext cx="3566160" cy="457200"/>
          </a:xfrm>
          <a:prstGeom prst="rect">
            <a:avLst/>
          </a:prstGeom>
          <a:noFill/>
          <a:ln/>
        </p:spPr>
        <p:txBody>
          <a:bodyPr wrap="square" lIns="635" tIns="635" rIns="635" bIns="635" rtlCol="0" anchor="ctr"/>
          <a:lstStyle/>
          <a:p>
            <a:pPr marL="0" indent="0">
              <a:buNone/>
            </a:pPr>
            <a:r>
              <a:rPr lang="en-US" sz="1100" dirty="0">
                <a:solidFill>
                  <a:srgbClr val="2D2D2D"/>
                </a:solidFill>
                <a:latin typeface="Calibri" pitchFamily="34" charset="0"/>
                <a:ea typeface="Calibri" pitchFamily="34" charset="-122"/>
                <a:cs typeface="Calibri" pitchFamily="34" charset="-120"/>
              </a:rPr>
              <a:t>□ Can I defend why THIS approach to THIS gap?</a:t>
            </a:r>
            <a:endParaRPr lang="en-US" sz="1100" dirty="0"/>
          </a:p>
        </p:txBody>
      </p:sp>
      <p:sp>
        <p:nvSpPr>
          <p:cNvPr id="16" name="Text 14"/>
          <p:cNvSpPr/>
          <p:nvPr/>
        </p:nvSpPr>
        <p:spPr>
          <a:xfrm>
            <a:off x="457200" y="4297679"/>
            <a:ext cx="8229600" cy="735237"/>
          </a:xfrm>
          <a:prstGeom prst="rect">
            <a:avLst/>
          </a:prstGeom>
          <a:noFill/>
          <a:ln/>
        </p:spPr>
        <p:txBody>
          <a:bodyPr wrap="square" lIns="0" tIns="0" rIns="0" bIns="0" rtlCol="0" anchor="ctr"/>
          <a:lstStyle/>
          <a:p>
            <a:pPr marL="0" indent="0" algn="ctr">
              <a:buNone/>
            </a:pPr>
            <a:r>
              <a:rPr lang="en-US" sz="1400" b="1" dirty="0">
                <a:solidFill>
                  <a:srgbClr val="1E2761"/>
                </a:solidFill>
                <a:latin typeface="Calibri" pitchFamily="34" charset="0"/>
                <a:ea typeface="Calibri" pitchFamily="34" charset="-122"/>
                <a:cs typeface="Calibri" pitchFamily="34" charset="-120"/>
              </a:rPr>
              <a:t>If you cannot check these boxes, you are not ready for the conference...or your doctorate </a:t>
            </a:r>
            <a:r>
              <a:rPr lang="en-US" sz="1400" b="1" dirty="0">
                <a:solidFill>
                  <a:srgbClr val="1E2761"/>
                </a:solidFill>
                <a:latin typeface="Calibri" pitchFamily="34" charset="0"/>
                <a:ea typeface="Calibri" pitchFamily="34" charset="-122"/>
                <a:cs typeface="Calibri" pitchFamily="34" charset="-120"/>
                <a:sym typeface="Wingdings" pitchFamily="2" charset="2"/>
              </a:rPr>
              <a:t></a:t>
            </a:r>
            <a:endParaRPr lang="en-US" sz="1400" dirty="0"/>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name="Slide 12">
    <p:spTree>
      <p:nvGrpSpPr>
        <p:cNvPr id="1" name=""/>
        <p:cNvGrpSpPr/>
        <p:nvPr/>
      </p:nvGrpSpPr>
      <p:grpSpPr>
        <a:xfrm>
          <a:off x="0" y="0"/>
          <a:ext cx="0" cy="0"/>
          <a:chOff x="0" y="0"/>
          <a:chExt cx="0" cy="0"/>
        </a:xfrm>
      </p:grpSpPr>
      <p:sp>
        <p:nvSpPr>
          <p:cNvPr id="2" name="Text 0"/>
          <p:cNvSpPr/>
          <p:nvPr/>
        </p:nvSpPr>
        <p:spPr>
          <a:xfrm>
            <a:off x="457200" y="253055"/>
            <a:ext cx="8229600" cy="457200"/>
          </a:xfrm>
          <a:prstGeom prst="rect">
            <a:avLst/>
          </a:prstGeom>
          <a:noFill/>
          <a:ln/>
        </p:spPr>
        <p:txBody>
          <a:bodyPr wrap="square" lIns="0" tIns="0" rIns="0" bIns="0" rtlCol="0" anchor="ctr"/>
          <a:lstStyle/>
          <a:p>
            <a:pPr marL="0" indent="0" algn="ctr">
              <a:buNone/>
            </a:pPr>
            <a:r>
              <a:rPr lang="en-US" sz="4400" b="1" dirty="0">
                <a:latin typeface="Georgia" pitchFamily="34" charset="0"/>
                <a:ea typeface="Georgia" pitchFamily="34" charset="-122"/>
                <a:cs typeface="Georgia" pitchFamily="34" charset="-120"/>
              </a:rPr>
              <a:t>REMEMBER</a:t>
            </a:r>
            <a:endParaRPr lang="en-US" sz="4400" dirty="0"/>
          </a:p>
        </p:txBody>
      </p:sp>
      <p:sp>
        <p:nvSpPr>
          <p:cNvPr id="3" name="Text 1"/>
          <p:cNvSpPr/>
          <p:nvPr/>
        </p:nvSpPr>
        <p:spPr>
          <a:xfrm>
            <a:off x="457200" y="1165860"/>
            <a:ext cx="8229600" cy="1097280"/>
          </a:xfrm>
          <a:prstGeom prst="rect">
            <a:avLst/>
          </a:prstGeom>
          <a:noFill/>
          <a:ln/>
        </p:spPr>
        <p:txBody>
          <a:bodyPr wrap="square" lIns="0" tIns="0" rIns="0" bIns="0" rtlCol="0" anchor="ctr"/>
          <a:lstStyle/>
          <a:p>
            <a:pPr marL="0" indent="0" algn="ctr">
              <a:buNone/>
            </a:pPr>
            <a:r>
              <a:rPr lang="en-US" sz="1600" dirty="0">
                <a:latin typeface="Calibri" pitchFamily="34" charset="0"/>
                <a:ea typeface="Calibri" pitchFamily="34" charset="-122"/>
                <a:cs typeface="Calibri" pitchFamily="34" charset="-120"/>
              </a:rPr>
              <a:t>A conference paper is not a book chapter.</a:t>
            </a:r>
            <a:endParaRPr lang="en-US" sz="1600" dirty="0"/>
          </a:p>
          <a:p>
            <a:pPr marL="0" indent="0" algn="ctr">
              <a:buNone/>
            </a:pPr>
            <a:r>
              <a:rPr lang="en-US" sz="1600" dirty="0">
                <a:latin typeface="Calibri" pitchFamily="34" charset="0"/>
                <a:ea typeface="Calibri" pitchFamily="34" charset="-122"/>
                <a:cs typeface="Calibri" pitchFamily="34" charset="-120"/>
              </a:rPr>
              <a:t>It's a </a:t>
            </a:r>
            <a:r>
              <a:rPr lang="en-US" sz="1600" b="1" i="1" dirty="0">
                <a:latin typeface="Calibri" pitchFamily="34" charset="0"/>
                <a:ea typeface="Calibri" pitchFamily="34" charset="-122"/>
                <a:cs typeface="Calibri" pitchFamily="34" charset="-120"/>
              </a:rPr>
              <a:t>provocation</a:t>
            </a:r>
            <a:r>
              <a:rPr lang="en-US" sz="1600" dirty="0">
                <a:latin typeface="Calibri" pitchFamily="34" charset="0"/>
                <a:ea typeface="Calibri" pitchFamily="34" charset="-122"/>
                <a:cs typeface="Calibri" pitchFamily="34" charset="-120"/>
              </a:rPr>
              <a:t>.</a:t>
            </a:r>
            <a:endParaRPr lang="en-US" sz="1600" dirty="0"/>
          </a:p>
          <a:p>
            <a:pPr marL="0" indent="0" algn="ctr">
              <a:buNone/>
            </a:pPr>
            <a:endParaRPr lang="en-US" sz="1600" dirty="0"/>
          </a:p>
          <a:p>
            <a:pPr marL="0" indent="0" algn="ctr">
              <a:buNone/>
            </a:pPr>
            <a:r>
              <a:rPr lang="en-US" sz="1600" dirty="0">
                <a:latin typeface="Calibri" pitchFamily="34" charset="0"/>
                <a:ea typeface="Calibri" pitchFamily="34" charset="-122"/>
                <a:cs typeface="Calibri" pitchFamily="34" charset="-120"/>
              </a:rPr>
              <a:t>Your job: convince the room that your GAP matters</a:t>
            </a:r>
            <a:endParaRPr lang="en-US" sz="1600" dirty="0"/>
          </a:p>
          <a:p>
            <a:pPr marL="0" indent="0" algn="ctr">
              <a:buNone/>
            </a:pPr>
            <a:r>
              <a:rPr lang="en-US" sz="1600" dirty="0">
                <a:latin typeface="Calibri" pitchFamily="34" charset="0"/>
                <a:ea typeface="Calibri" pitchFamily="34" charset="-122"/>
                <a:cs typeface="Calibri" pitchFamily="34" charset="-120"/>
              </a:rPr>
              <a:t>and that your METHOD can address it.</a:t>
            </a:r>
            <a:endParaRPr lang="en-US" sz="1600" dirty="0"/>
          </a:p>
        </p:txBody>
      </p:sp>
      <p:sp>
        <p:nvSpPr>
          <p:cNvPr id="4" name="Text 2"/>
          <p:cNvSpPr/>
          <p:nvPr/>
        </p:nvSpPr>
        <p:spPr>
          <a:xfrm>
            <a:off x="457200" y="2622218"/>
            <a:ext cx="8229600" cy="274320"/>
          </a:xfrm>
          <a:prstGeom prst="rect">
            <a:avLst/>
          </a:prstGeom>
          <a:noFill/>
          <a:ln/>
        </p:spPr>
        <p:txBody>
          <a:bodyPr wrap="square" lIns="0" tIns="0" rIns="0" bIns="0" rtlCol="0" anchor="ctr"/>
          <a:lstStyle/>
          <a:p>
            <a:pPr marL="0" indent="0" algn="ctr">
              <a:buNone/>
            </a:pPr>
            <a:r>
              <a:rPr lang="en-US" sz="1400" i="1" dirty="0">
                <a:latin typeface="Calibri" pitchFamily="34" charset="0"/>
                <a:ea typeface="Calibri" pitchFamily="34" charset="-122"/>
                <a:cs typeface="Calibri" pitchFamily="34" charset="-120"/>
              </a:rPr>
              <a:t>'The bird went in search of the cage.' — Kafka (via Beckett)</a:t>
            </a:r>
            <a:endParaRPr lang="en-US" sz="1400" dirty="0"/>
          </a:p>
        </p:txBody>
      </p:sp>
      <p:sp>
        <p:nvSpPr>
          <p:cNvPr id="5" name="Text 3"/>
          <p:cNvSpPr/>
          <p:nvPr/>
        </p:nvSpPr>
        <p:spPr>
          <a:xfrm>
            <a:off x="457200" y="3255616"/>
            <a:ext cx="8229600" cy="274320"/>
          </a:xfrm>
          <a:prstGeom prst="rect">
            <a:avLst/>
          </a:prstGeom>
          <a:noFill/>
          <a:ln/>
        </p:spPr>
        <p:txBody>
          <a:bodyPr wrap="square" lIns="0" tIns="0" rIns="0" bIns="0" rtlCol="0" anchor="ctr"/>
          <a:lstStyle/>
          <a:p>
            <a:pPr marL="0" indent="0" algn="ctr">
              <a:buNone/>
            </a:pPr>
            <a:r>
              <a:rPr lang="en-US" sz="1600" b="1" dirty="0">
                <a:latin typeface="Calibri" pitchFamily="34" charset="0"/>
                <a:ea typeface="Calibri" pitchFamily="34" charset="-122"/>
                <a:cs typeface="Calibri" pitchFamily="34" charset="-120"/>
              </a:rPr>
              <a:t>Find the cage everyone else has missed.</a:t>
            </a:r>
            <a:endParaRPr lang="en-US" sz="1600" dirty="0"/>
          </a:p>
        </p:txBody>
      </p:sp>
      <p:pic>
        <p:nvPicPr>
          <p:cNvPr id="6" name="Picture 5" descr="Art-JMorgan:Users:art-to2:Desktop:UWTSD SCA Small.jpg">
            <a:extLst>
              <a:ext uri="{FF2B5EF4-FFF2-40B4-BE49-F238E27FC236}">
                <a16:creationId xmlns:a16="http://schemas.microsoft.com/office/drawing/2014/main" id="{013E3260-E1F7-3E48-2B4B-7532017801BB}"/>
              </a:ext>
            </a:extLst>
          </p:cNvPr>
          <p:cNvPicPr/>
          <p:nvPr/>
        </p:nvPicPr>
        <p:blipFill>
          <a:blip r:embed="rId3">
            <a:extLst>
              <a:ext uri="{28A0092B-C50C-407E-A947-70E740481C1C}">
                <a14:useLocalDpi xmlns:a14="http://schemas.microsoft.com/office/drawing/2010/main" val="0"/>
              </a:ext>
            </a:extLst>
          </a:blip>
          <a:srcRect/>
          <a:stretch>
            <a:fillRect/>
          </a:stretch>
        </p:blipFill>
        <p:spPr bwMode="auto">
          <a:xfrm>
            <a:off x="1787906" y="3998567"/>
            <a:ext cx="5732780" cy="1017270"/>
          </a:xfrm>
          <a:prstGeom prst="rect">
            <a:avLst/>
          </a:prstGeom>
          <a:noFill/>
          <a:ln>
            <a:noFill/>
          </a:ln>
        </p:spPr>
      </p:pic>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docProps/app.xml><?xml version="1.0" encoding="utf-8"?>
<Properties xmlns="http://schemas.openxmlformats.org/officeDocument/2006/extended-properties" xmlns:vt="http://schemas.openxmlformats.org/officeDocument/2006/docPropsVTypes">
  <TotalTime>1121</TotalTime>
  <Words>1811</Words>
  <Application>Microsoft Macintosh PowerPoint</Application>
  <PresentationFormat>On-screen Show (16:9)</PresentationFormat>
  <Paragraphs>226</Paragraphs>
  <Slides>17</Slides>
  <Notes>12</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17</vt:i4>
      </vt:variant>
    </vt:vector>
  </HeadingPairs>
  <TitlesOfParts>
    <vt:vector size="22" baseType="lpstr">
      <vt:lpstr>Arial</vt:lpstr>
      <vt:lpstr>Calibri</vt:lpstr>
      <vt:lpstr>Georgia</vt:lpstr>
      <vt:lpstr>Times New Roman</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Manager/>
  <Company/>
  <LinksUpToDate>false</LinksUpToDate>
  <SharedDoc>false</SharedDoc>
  <HyperlinkBase/>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From Research Gap to Conference Paper: A Methodological Blueprint</dc:title>
  <dc:subject>ADAD7017</dc:subject>
  <dc:creator>Timi O'Neill</dc:creator>
  <cp:keywords/>
  <dc:description/>
  <cp:lastModifiedBy>Timi O'neill</cp:lastModifiedBy>
  <cp:revision>28</cp:revision>
  <dcterms:created xsi:type="dcterms:W3CDTF">2026-02-01T09:22:36Z</dcterms:created>
  <dcterms:modified xsi:type="dcterms:W3CDTF">2026-02-02T11:13:04Z</dcterms:modified>
  <cp:category/>
</cp:coreProperties>
</file>