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9" r:id="rId4"/>
    <p:sldId id="260" r:id="rId5"/>
    <p:sldId id="261" r:id="rId6"/>
    <p:sldId id="262" r:id="rId7"/>
    <p:sldId id="263" r:id="rId8"/>
    <p:sldId id="264" r:id="rId9"/>
    <p:sldId id="265" r:id="rId10"/>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809" autoAdjust="0"/>
  </p:normalViewPr>
  <p:slideViewPr>
    <p:cSldViewPr snapToGrid="0">
      <p:cViewPr varScale="1">
        <p:scale>
          <a:sx n="55" d="100"/>
          <a:sy n="55" d="100"/>
        </p:scale>
        <p:origin x="13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101CF603-4B44-4566-B9CF-E06B120CB073}" type="datetimeFigureOut">
              <a:rPr lang="en-GB" smtClean="0"/>
              <a:t>01/05/2019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D0981F9E-92A0-4509-8E1A-3B00519EA773}" type="slidenum">
              <a:rPr lang="en-GB" smtClean="0"/>
              <a:t>‹#›</a:t>
            </a:fld>
            <a:endParaRPr lang="en-GB"/>
          </a:p>
        </p:txBody>
      </p:sp>
    </p:spTree>
    <p:extLst>
      <p:ext uri="{BB962C8B-B14F-4D97-AF65-F5344CB8AC3E}">
        <p14:creationId xmlns:p14="http://schemas.microsoft.com/office/powerpoint/2010/main" val="4231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981F9E-92A0-4509-8E1A-3B00519EA773}" type="slidenum">
              <a:rPr lang="en-GB" smtClean="0"/>
              <a:t>1</a:t>
            </a:fld>
            <a:endParaRPr lang="en-GB"/>
          </a:p>
        </p:txBody>
      </p:sp>
    </p:spTree>
    <p:extLst>
      <p:ext uri="{BB962C8B-B14F-4D97-AF65-F5344CB8AC3E}">
        <p14:creationId xmlns:p14="http://schemas.microsoft.com/office/powerpoint/2010/main" val="1665184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 canals in a shallow lagoon.</a:t>
            </a:r>
          </a:p>
          <a:p>
            <a:endParaRPr lang="en-GB" dirty="0"/>
          </a:p>
          <a:p>
            <a:r>
              <a:rPr lang="en-GB" dirty="0"/>
              <a:t>As of 2017, the population of Venice was 261,905 people.</a:t>
            </a:r>
          </a:p>
          <a:p>
            <a:endParaRPr lang="en-GB" dirty="0"/>
          </a:p>
          <a:p>
            <a:r>
              <a:rPr lang="en-GB" dirty="0"/>
              <a:t>The population of the city has declined since 2011, when there were 270,884 residents.</a:t>
            </a:r>
          </a:p>
          <a:p>
            <a:endParaRPr lang="en-GB" dirty="0"/>
          </a:p>
          <a:p>
            <a:r>
              <a:rPr lang="en-GB" dirty="0"/>
              <a:t>Venice has about 270.000 inhabitants. However, only about 60.000 of them live in the historic centre. 60 years ago there were three times as many</a:t>
            </a:r>
          </a:p>
        </p:txBody>
      </p:sp>
      <p:sp>
        <p:nvSpPr>
          <p:cNvPr id="4" name="Slide Number Placeholder 3"/>
          <p:cNvSpPr>
            <a:spLocks noGrp="1"/>
          </p:cNvSpPr>
          <p:nvPr>
            <p:ph type="sldNum" sz="quarter" idx="5"/>
          </p:nvPr>
        </p:nvSpPr>
        <p:spPr/>
        <p:txBody>
          <a:bodyPr/>
          <a:lstStyle/>
          <a:p>
            <a:fld id="{D0981F9E-92A0-4509-8E1A-3B00519EA773}" type="slidenum">
              <a:rPr lang="en-GB" smtClean="0"/>
              <a:t>2</a:t>
            </a:fld>
            <a:endParaRPr lang="en-GB"/>
          </a:p>
        </p:txBody>
      </p:sp>
    </p:spTree>
    <p:extLst>
      <p:ext uri="{BB962C8B-B14F-4D97-AF65-F5344CB8AC3E}">
        <p14:creationId xmlns:p14="http://schemas.microsoft.com/office/powerpoint/2010/main" val="3409878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Venice was once a thriving city, home to many proud Venetians, visited by writers, intellectuals and artists hungry for culture. </a:t>
            </a:r>
          </a:p>
          <a:p>
            <a:endParaRPr lang="en-GB" dirty="0"/>
          </a:p>
          <a:p>
            <a:r>
              <a:rPr lang="en-GB" dirty="0"/>
              <a:t>Destroyed from day visitors passing by the city, not appreciating the culture or heritage of the city. For example, cruise ship passengers who get there and take photos, not spending any money or giving anything to the economy.</a:t>
            </a:r>
          </a:p>
          <a:p>
            <a:r>
              <a:rPr lang="en-GB" dirty="0"/>
              <a:t>Many Venetians are campaigning against cruise ships being able to dock in the heart of their city.</a:t>
            </a:r>
          </a:p>
          <a:p>
            <a:endParaRPr lang="en-GB" dirty="0"/>
          </a:p>
          <a:p>
            <a:r>
              <a:rPr lang="en-GB" dirty="0"/>
              <a:t>People can prepare for floodwater with wellington boots and raised walkways, but buildings are not so lucky. The water levels are now permanently above the original damp proof courses. Saltwater attacks the friable clay bricks causing them to crumble and let in more water. As a result, the ground floor of many of Venice’s buildings are now uninhabitable</a:t>
            </a:r>
          </a:p>
        </p:txBody>
      </p:sp>
      <p:sp>
        <p:nvSpPr>
          <p:cNvPr id="4" name="Slide Number Placeholder 3"/>
          <p:cNvSpPr>
            <a:spLocks noGrp="1"/>
          </p:cNvSpPr>
          <p:nvPr>
            <p:ph type="sldNum" sz="quarter" idx="5"/>
          </p:nvPr>
        </p:nvSpPr>
        <p:spPr/>
        <p:txBody>
          <a:bodyPr/>
          <a:lstStyle/>
          <a:p>
            <a:fld id="{D0981F9E-92A0-4509-8E1A-3B00519EA773}" type="slidenum">
              <a:rPr lang="en-GB" smtClean="0"/>
              <a:t>3</a:t>
            </a:fld>
            <a:endParaRPr lang="en-GB"/>
          </a:p>
        </p:txBody>
      </p:sp>
    </p:spTree>
    <p:extLst>
      <p:ext uri="{BB962C8B-B14F-4D97-AF65-F5344CB8AC3E}">
        <p14:creationId xmlns:p14="http://schemas.microsoft.com/office/powerpoint/2010/main" val="4203201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completed, it will safeguard Venice and the villages located within the Venetian Lagoon from flooding, and prevent the further rise of the sea level.”</a:t>
            </a:r>
          </a:p>
          <a:p>
            <a:endParaRPr lang="en-GB" dirty="0"/>
          </a:p>
          <a:p>
            <a:r>
              <a:rPr lang="en-GB" dirty="0"/>
              <a:t>This is one way of preserving the buildings in the famous city and preventing more erosion. </a:t>
            </a:r>
          </a:p>
        </p:txBody>
      </p:sp>
      <p:sp>
        <p:nvSpPr>
          <p:cNvPr id="4" name="Slide Number Placeholder 3"/>
          <p:cNvSpPr>
            <a:spLocks noGrp="1"/>
          </p:cNvSpPr>
          <p:nvPr>
            <p:ph type="sldNum" sz="quarter" idx="5"/>
          </p:nvPr>
        </p:nvSpPr>
        <p:spPr/>
        <p:txBody>
          <a:bodyPr/>
          <a:lstStyle/>
          <a:p>
            <a:fld id="{D0981F9E-92A0-4509-8E1A-3B00519EA773}" type="slidenum">
              <a:rPr lang="en-GB" smtClean="0"/>
              <a:t>4</a:t>
            </a:fld>
            <a:endParaRPr lang="en-GB"/>
          </a:p>
        </p:txBody>
      </p:sp>
    </p:spTree>
    <p:extLst>
      <p:ext uri="{BB962C8B-B14F-4D97-AF65-F5344CB8AC3E}">
        <p14:creationId xmlns:p14="http://schemas.microsoft.com/office/powerpoint/2010/main" val="3799688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Campaign - City of Venice's awareness campaign designed to direct visitors towards the adoption of responsible and respectful behaviour towards the environment, landscape, artistic beauties and identity of Venice and its inhabitants.</a:t>
            </a:r>
          </a:p>
          <a:p>
            <a:endParaRPr lang="en-GB" dirty="0"/>
          </a:p>
          <a:p>
            <a:r>
              <a:rPr lang="en-GB" dirty="0"/>
              <a:t>Sustainable tourism in practise:</a:t>
            </a:r>
          </a:p>
          <a:p>
            <a:r>
              <a:rPr lang="en-GB" dirty="0"/>
              <a:t> </a:t>
            </a:r>
          </a:p>
          <a:p>
            <a:r>
              <a:rPr lang="en-GB" dirty="0"/>
              <a:t>-Seasonal and geographical distribution – less pressure on natural environments – spread visitors equally throughout the year</a:t>
            </a:r>
          </a:p>
          <a:p>
            <a:endParaRPr lang="en-GB" dirty="0"/>
          </a:p>
          <a:p>
            <a:r>
              <a:rPr lang="en-GB" dirty="0"/>
              <a:t>-Greener transport - Transport is central to tourism, but it also weighs upon natural resources and influences our global environmental impact. Venice encourages visitors to use public transport and innovative development of cleaner forms of transport. </a:t>
            </a:r>
          </a:p>
          <a:p>
            <a:endParaRPr lang="en-GB" dirty="0"/>
          </a:p>
          <a:p>
            <a:r>
              <a:rPr lang="en-GB" dirty="0"/>
              <a:t>-Greener accommodation: All accommodation providers should minimize their waste of energy and water use. The City of Venice encourages businesses to reduce their environmental impact.</a:t>
            </a:r>
          </a:p>
        </p:txBody>
      </p:sp>
      <p:sp>
        <p:nvSpPr>
          <p:cNvPr id="4" name="Slide Number Placeholder 3"/>
          <p:cNvSpPr>
            <a:spLocks noGrp="1"/>
          </p:cNvSpPr>
          <p:nvPr>
            <p:ph type="sldNum" sz="quarter" idx="5"/>
          </p:nvPr>
        </p:nvSpPr>
        <p:spPr/>
        <p:txBody>
          <a:bodyPr/>
          <a:lstStyle/>
          <a:p>
            <a:fld id="{D0981F9E-92A0-4509-8E1A-3B00519EA773}" type="slidenum">
              <a:rPr lang="en-GB" smtClean="0"/>
              <a:t>5</a:t>
            </a:fld>
            <a:endParaRPr lang="en-GB"/>
          </a:p>
        </p:txBody>
      </p:sp>
    </p:spTree>
    <p:extLst>
      <p:ext uri="{BB962C8B-B14F-4D97-AF65-F5344CB8AC3E}">
        <p14:creationId xmlns:p14="http://schemas.microsoft.com/office/powerpoint/2010/main" val="1238767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Water – Famous for canals, and in fact the city is built on one a collection of many islands in the centre of the Venetian Lagoon. Also known as the floating city.</a:t>
            </a:r>
          </a:p>
          <a:p>
            <a:pPr marL="171450" indent="-171450">
              <a:buFontTx/>
              <a:buChar char="-"/>
            </a:pPr>
            <a:endParaRPr lang="en-GB" dirty="0"/>
          </a:p>
          <a:p>
            <a:pPr marL="171450" indent="-171450">
              <a:buFontTx/>
              <a:buChar char="-"/>
            </a:pPr>
            <a:r>
              <a:rPr lang="en-GB" dirty="0"/>
              <a:t>Bridges – Over 400 bridges crossing the canals and connecting the city.</a:t>
            </a:r>
          </a:p>
          <a:p>
            <a:pPr marL="171450" indent="-171450">
              <a:buFontTx/>
              <a:buChar char="-"/>
            </a:pPr>
            <a:endParaRPr lang="en-GB" dirty="0"/>
          </a:p>
          <a:p>
            <a:pPr marL="171450" indent="-171450">
              <a:buFontTx/>
              <a:buChar char="-"/>
            </a:pPr>
            <a:r>
              <a:rPr lang="en-GB" dirty="0"/>
              <a:t>Gondola is the symbol of the city and recognised all over the world. Romantic setting of the city.</a:t>
            </a:r>
          </a:p>
          <a:p>
            <a:pPr marL="171450" indent="-171450">
              <a:buFontTx/>
              <a:buChar char="-"/>
            </a:pPr>
            <a:endParaRPr lang="en-GB" dirty="0"/>
          </a:p>
          <a:p>
            <a:pPr marL="171450" indent="-171450">
              <a:buFontTx/>
              <a:buChar char="-"/>
            </a:pPr>
            <a:r>
              <a:rPr lang="en-GB" dirty="0"/>
              <a:t>Lights – When the sun goes down visitors realise why they are at the illuminated city.</a:t>
            </a:r>
          </a:p>
        </p:txBody>
      </p:sp>
      <p:sp>
        <p:nvSpPr>
          <p:cNvPr id="4" name="Slide Number Placeholder 3"/>
          <p:cNvSpPr>
            <a:spLocks noGrp="1"/>
          </p:cNvSpPr>
          <p:nvPr>
            <p:ph type="sldNum" sz="quarter" idx="5"/>
          </p:nvPr>
        </p:nvSpPr>
        <p:spPr/>
        <p:txBody>
          <a:bodyPr/>
          <a:lstStyle/>
          <a:p>
            <a:fld id="{D0981F9E-92A0-4509-8E1A-3B00519EA773}" type="slidenum">
              <a:rPr lang="en-GB" smtClean="0"/>
              <a:t>6</a:t>
            </a:fld>
            <a:endParaRPr lang="en-GB"/>
          </a:p>
        </p:txBody>
      </p:sp>
    </p:spTree>
    <p:extLst>
      <p:ext uri="{BB962C8B-B14F-4D97-AF65-F5344CB8AC3E}">
        <p14:creationId xmlns:p14="http://schemas.microsoft.com/office/powerpoint/2010/main" val="1302205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981F9E-92A0-4509-8E1A-3B00519EA773}" type="slidenum">
              <a:rPr lang="en-GB" smtClean="0"/>
              <a:t>7</a:t>
            </a:fld>
            <a:endParaRPr lang="en-GB"/>
          </a:p>
        </p:txBody>
      </p:sp>
    </p:spTree>
    <p:extLst>
      <p:ext uri="{BB962C8B-B14F-4D97-AF65-F5344CB8AC3E}">
        <p14:creationId xmlns:p14="http://schemas.microsoft.com/office/powerpoint/2010/main" val="1202865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981F9E-92A0-4509-8E1A-3B00519EA773}" type="slidenum">
              <a:rPr lang="en-GB" smtClean="0"/>
              <a:t>8</a:t>
            </a:fld>
            <a:endParaRPr lang="en-GB"/>
          </a:p>
        </p:txBody>
      </p:sp>
    </p:spTree>
    <p:extLst>
      <p:ext uri="{BB962C8B-B14F-4D97-AF65-F5344CB8AC3E}">
        <p14:creationId xmlns:p14="http://schemas.microsoft.com/office/powerpoint/2010/main" val="3305672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981F9E-92A0-4509-8E1A-3B00519EA773}" type="slidenum">
              <a:rPr lang="en-GB" smtClean="0"/>
              <a:t>9</a:t>
            </a:fld>
            <a:endParaRPr lang="en-GB"/>
          </a:p>
        </p:txBody>
      </p:sp>
    </p:spTree>
    <p:extLst>
      <p:ext uri="{BB962C8B-B14F-4D97-AF65-F5344CB8AC3E}">
        <p14:creationId xmlns:p14="http://schemas.microsoft.com/office/powerpoint/2010/main" val="3876405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57FC7-BCEB-4FD9-A23C-21AB4B22C3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12BF0D-D398-45C2-8DD2-2EB6D35256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9C0FC8-674F-466B-84C8-5052F3B0E967}"/>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BC5133A0-63F6-4E18-97EF-13F9147DC8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F63BB-2960-4BD5-A29E-17C2959E5103}"/>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239320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D24F4-99E2-4312-B7E7-3217189A17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5D78E-7A0C-4951-9DE7-5CEA28576F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0586D0-FDF4-4594-BCC8-0496D97A1649}"/>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BFA7B6CC-4F52-45BD-B6A8-1D80AADA41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3A29E-4816-4237-B5EE-C9F6ED5DA102}"/>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1086393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85BB-4FD1-4008-B17B-312219DDD6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711EB5-02DA-451B-8F86-73076B5EED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5199EC-57B9-4DD3-9D53-7725E642E927}"/>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2C6EC95A-F0F3-4963-8C97-DAC6CEBCD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D86D9-D115-44CE-8235-ED7D5749FF11}"/>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1530161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F62D-2D1D-4162-99C5-917B4DBFF1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B1E0AE-8EE6-463E-A556-0557FD62DA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78C06F-6911-4657-80FB-FE6C6EFF13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D0BEDE-51D3-4A43-8922-0E42CE60FD8C}"/>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6" name="Footer Placeholder 5">
            <a:extLst>
              <a:ext uri="{FF2B5EF4-FFF2-40B4-BE49-F238E27FC236}">
                <a16:creationId xmlns:a16="http://schemas.microsoft.com/office/drawing/2014/main" id="{D6763BD6-EE9B-407C-B0AF-72A1FF233B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5BBCC-DBBE-4F96-84BA-CE5585BBE166}"/>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49291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DB44-7F13-47F9-BCDB-D49F7B84BB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42461-7B33-4A22-86D8-1C21DFD69A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226556-C0E8-4BDE-BF29-B3364D7F7F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740C5-81C3-44E5-9866-89A2F105CE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FE3C5A-3832-4C17-8A51-0F7E6AB7A8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64D5ED-6908-47D3-94BB-603CB5B81750}"/>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8" name="Footer Placeholder 7">
            <a:extLst>
              <a:ext uri="{FF2B5EF4-FFF2-40B4-BE49-F238E27FC236}">
                <a16:creationId xmlns:a16="http://schemas.microsoft.com/office/drawing/2014/main" id="{165B26A2-0BCD-4AB6-B25C-F69202D621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9DB805-2FB8-49D7-8234-81FCC626BE13}"/>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933548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D8FE7-7163-43E6-B3F5-1B779B5300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C9C14B-E619-4424-A099-A6065D0BF148}"/>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4" name="Footer Placeholder 3">
            <a:extLst>
              <a:ext uri="{FF2B5EF4-FFF2-40B4-BE49-F238E27FC236}">
                <a16:creationId xmlns:a16="http://schemas.microsoft.com/office/drawing/2014/main" id="{6F1D8918-B029-40C0-8A27-D8FEA44F49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A868FB-2112-43E5-8B42-E7EB912D1BB9}"/>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4099313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49E11D-DA79-4542-A87E-9DB5E85C614D}"/>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3" name="Footer Placeholder 2">
            <a:extLst>
              <a:ext uri="{FF2B5EF4-FFF2-40B4-BE49-F238E27FC236}">
                <a16:creationId xmlns:a16="http://schemas.microsoft.com/office/drawing/2014/main" id="{9EAEEC47-BCC6-4A3C-B1C9-899DED253D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85FBF5-762D-480D-8CD4-B96D6008CA5A}"/>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387434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5B7B6-37A6-4BED-8B68-CA0602793F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0D643A-947D-4D71-81FF-EABA6BAE5E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26587F-2CCD-4E40-9D00-6691216326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87487A-B9ED-48D9-858D-1EA22A96C95E}"/>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6" name="Footer Placeholder 5">
            <a:extLst>
              <a:ext uri="{FF2B5EF4-FFF2-40B4-BE49-F238E27FC236}">
                <a16:creationId xmlns:a16="http://schemas.microsoft.com/office/drawing/2014/main" id="{8FB13A1C-FF93-4937-BD56-5992002181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4B3023-6E54-43DE-9C75-59F83F1A4EA8}"/>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25108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E27DC-437B-4ACE-B3F6-3DE4566C5F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0BBCD8-1EA1-4CA4-BA6C-680A52F7A9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19B282-7208-478F-8134-14C51D9E2F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1EC740-E828-4BEF-9E50-3D491E8B9B2A}"/>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6" name="Footer Placeholder 5">
            <a:extLst>
              <a:ext uri="{FF2B5EF4-FFF2-40B4-BE49-F238E27FC236}">
                <a16:creationId xmlns:a16="http://schemas.microsoft.com/office/drawing/2014/main" id="{4A9725C4-23D4-424B-A070-8AD59392CA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CF91C-3FC7-49BE-A6DA-672BEA2846ED}"/>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3565561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93A3-DA05-4707-B023-AAD10A064F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FCB808-3C00-4423-ABCA-FF976F3D83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45DF83-1495-4793-B30F-7ACF86D6311F}"/>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F6EA37A6-41B8-4ACA-B609-94B433D200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98978B-FE9B-45AB-B307-F0B7A99CFFE2}"/>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2517369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193C6D-66DC-40D4-BEFB-7A72B9DB85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50A54B-C967-4D92-9922-3A8E4288B2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DEFB5-002C-4789-94DB-992BF2C6595F}"/>
              </a:ext>
            </a:extLst>
          </p:cNvPr>
          <p:cNvSpPr>
            <a:spLocks noGrp="1"/>
          </p:cNvSpPr>
          <p:nvPr>
            <p:ph type="dt" sz="half" idx="10"/>
          </p:nvPr>
        </p:nvSpPr>
        <p:spPr/>
        <p:txBody>
          <a:body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70F29A00-BC4E-4272-B961-05161135D3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2A09B-6A07-4ADB-B73A-96D74FDE186E}"/>
              </a:ext>
            </a:extLst>
          </p:cNvPr>
          <p:cNvSpPr>
            <a:spLocks noGrp="1"/>
          </p:cNvSpPr>
          <p:nvPr>
            <p:ph type="sldNum" sz="quarter" idx="12"/>
          </p:nvPr>
        </p:nvSpPr>
        <p:spPr/>
        <p:txBody>
          <a:bodyPr/>
          <a:lstStyle/>
          <a:p>
            <a:fld id="{E40B133B-8BE5-40A2-AA9E-AD34928F3B08}" type="slidenum">
              <a:rPr lang="en-GB" smtClean="0"/>
              <a:t>‹#›</a:t>
            </a:fld>
            <a:endParaRPr lang="en-GB"/>
          </a:p>
        </p:txBody>
      </p:sp>
    </p:spTree>
    <p:extLst>
      <p:ext uri="{BB962C8B-B14F-4D97-AF65-F5344CB8AC3E}">
        <p14:creationId xmlns:p14="http://schemas.microsoft.com/office/powerpoint/2010/main" val="2601461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92B9AD-E25B-451B-9ED2-A4EE26C117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C83CA3-8AB6-4CD1-AE6F-B4712C561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4EC14-5E74-49AA-BF04-5C6265C6E7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FF2D05-4C44-4A08-9843-ECD7792BFA24}" type="datetimeFigureOut">
              <a:rPr lang="en-GB" smtClean="0"/>
              <a:t>01/05/2019</a:t>
            </a:fld>
            <a:endParaRPr lang="en-GB"/>
          </a:p>
        </p:txBody>
      </p:sp>
      <p:sp>
        <p:nvSpPr>
          <p:cNvPr id="5" name="Footer Placeholder 4">
            <a:extLst>
              <a:ext uri="{FF2B5EF4-FFF2-40B4-BE49-F238E27FC236}">
                <a16:creationId xmlns:a16="http://schemas.microsoft.com/office/drawing/2014/main" id="{71A94C53-0D0B-474E-A9FD-681C24D6E6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44AAD1-6AC4-4CF0-BE3B-360CEC47FE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0B133B-8BE5-40A2-AA9E-AD34928F3B08}" type="slidenum">
              <a:rPr lang="en-GB" smtClean="0"/>
              <a:t>‹#›</a:t>
            </a:fld>
            <a:endParaRPr lang="en-GB"/>
          </a:p>
        </p:txBody>
      </p:sp>
    </p:spTree>
    <p:extLst>
      <p:ext uri="{BB962C8B-B14F-4D97-AF65-F5344CB8AC3E}">
        <p14:creationId xmlns:p14="http://schemas.microsoft.com/office/powerpoint/2010/main" val="2423524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4FE4A0-FE2F-44C0-8611-477953192FB8}"/>
              </a:ext>
            </a:extLst>
          </p:cNvPr>
          <p:cNvPicPr>
            <a:picLocks noChangeAspect="1"/>
          </p:cNvPicPr>
          <p:nvPr/>
        </p:nvPicPr>
        <p:blipFill>
          <a:blip r:embed="rId3">
            <a:alphaModFix amt="50000"/>
          </a:blip>
          <a:stretch>
            <a:fillRect/>
          </a:stretch>
        </p:blipFill>
        <p:spPr>
          <a:xfrm>
            <a:off x="1524000" y="382311"/>
            <a:ext cx="9144000" cy="6093378"/>
          </a:xfrm>
          <a:prstGeom prst="rect">
            <a:avLst/>
          </a:prstGeom>
        </p:spPr>
      </p:pic>
      <p:sp>
        <p:nvSpPr>
          <p:cNvPr id="2" name="Title 1">
            <a:extLst>
              <a:ext uri="{FF2B5EF4-FFF2-40B4-BE49-F238E27FC236}">
                <a16:creationId xmlns:a16="http://schemas.microsoft.com/office/drawing/2014/main" id="{1F61DF65-80F7-40F3-9664-0C13426D23CA}"/>
              </a:ext>
            </a:extLst>
          </p:cNvPr>
          <p:cNvSpPr>
            <a:spLocks noGrp="1"/>
          </p:cNvSpPr>
          <p:nvPr>
            <p:ph type="ctrTitle"/>
          </p:nvPr>
        </p:nvSpPr>
        <p:spPr/>
        <p:txBody>
          <a:bodyPr/>
          <a:lstStyle/>
          <a:p>
            <a:r>
              <a:rPr lang="en-GB" dirty="0"/>
              <a:t>World Heritage Site - Venice</a:t>
            </a:r>
          </a:p>
        </p:txBody>
      </p:sp>
      <p:sp>
        <p:nvSpPr>
          <p:cNvPr id="3" name="Subtitle 2">
            <a:extLst>
              <a:ext uri="{FF2B5EF4-FFF2-40B4-BE49-F238E27FC236}">
                <a16:creationId xmlns:a16="http://schemas.microsoft.com/office/drawing/2014/main" id="{9008A99A-B0D9-4D61-A98B-CB8D3CAD9CEF}"/>
              </a:ext>
            </a:extLst>
          </p:cNvPr>
          <p:cNvSpPr>
            <a:spLocks noGrp="1"/>
          </p:cNvSpPr>
          <p:nvPr>
            <p:ph type="subTitle" idx="1"/>
          </p:nvPr>
        </p:nvSpPr>
        <p:spPr/>
        <p:txBody>
          <a:bodyPr>
            <a:normAutofit lnSpcReduction="10000"/>
          </a:bodyPr>
          <a:lstStyle/>
          <a:p>
            <a:endParaRPr lang="en-GB" dirty="0"/>
          </a:p>
          <a:p>
            <a:r>
              <a:rPr lang="en-GB" dirty="0"/>
              <a:t>The Global Challenges of:  Preservation, Presentation, Promotion and Profit……</a:t>
            </a:r>
          </a:p>
          <a:p>
            <a:r>
              <a:rPr lang="en-GB" dirty="0"/>
              <a:t>International Conference 2019.</a:t>
            </a:r>
          </a:p>
          <a:p>
            <a:endParaRPr lang="en-GB" dirty="0"/>
          </a:p>
        </p:txBody>
      </p:sp>
    </p:spTree>
    <p:extLst>
      <p:ext uri="{BB962C8B-B14F-4D97-AF65-F5344CB8AC3E}">
        <p14:creationId xmlns:p14="http://schemas.microsoft.com/office/powerpoint/2010/main" val="165053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478C-367D-46A2-81AB-653FA47CE74B}"/>
              </a:ext>
            </a:extLst>
          </p:cNvPr>
          <p:cNvSpPr>
            <a:spLocks noGrp="1"/>
          </p:cNvSpPr>
          <p:nvPr>
            <p:ph type="title"/>
          </p:nvPr>
        </p:nvSpPr>
        <p:spPr/>
        <p:txBody>
          <a:bodyPr/>
          <a:lstStyle/>
          <a:p>
            <a:r>
              <a:rPr lang="en-GB" b="1" dirty="0"/>
              <a:t>Overview</a:t>
            </a:r>
          </a:p>
        </p:txBody>
      </p:sp>
      <p:sp>
        <p:nvSpPr>
          <p:cNvPr id="3" name="Content Placeholder 2">
            <a:extLst>
              <a:ext uri="{FF2B5EF4-FFF2-40B4-BE49-F238E27FC236}">
                <a16:creationId xmlns:a16="http://schemas.microsoft.com/office/drawing/2014/main" id="{CB6E7046-0FAB-4F40-AB12-3028C018C61F}"/>
              </a:ext>
            </a:extLst>
          </p:cNvPr>
          <p:cNvSpPr>
            <a:spLocks noGrp="1"/>
          </p:cNvSpPr>
          <p:nvPr>
            <p:ph idx="1"/>
          </p:nvPr>
        </p:nvSpPr>
        <p:spPr/>
        <p:txBody>
          <a:bodyPr/>
          <a:lstStyle/>
          <a:p>
            <a:r>
              <a:rPr lang="en-GB" dirty="0"/>
              <a:t>Capital of northern Italy’s Veneto region</a:t>
            </a:r>
          </a:p>
          <a:p>
            <a:r>
              <a:rPr lang="en-GB" dirty="0"/>
              <a:t>Spread over 118 small islands</a:t>
            </a:r>
          </a:p>
          <a:p>
            <a:r>
              <a:rPr lang="en-GB" dirty="0"/>
              <a:t>Unique, no roads just canals</a:t>
            </a:r>
          </a:p>
          <a:p>
            <a:r>
              <a:rPr lang="en-GB" dirty="0"/>
              <a:t>Architectural masterpiece </a:t>
            </a:r>
          </a:p>
        </p:txBody>
      </p:sp>
      <p:pic>
        <p:nvPicPr>
          <p:cNvPr id="4" name="Picture 3">
            <a:extLst>
              <a:ext uri="{FF2B5EF4-FFF2-40B4-BE49-F238E27FC236}">
                <a16:creationId xmlns:a16="http://schemas.microsoft.com/office/drawing/2014/main" id="{0AFB4FD7-8A12-4684-AB33-4929B08380BA}"/>
              </a:ext>
            </a:extLst>
          </p:cNvPr>
          <p:cNvPicPr>
            <a:picLocks noChangeAspect="1"/>
          </p:cNvPicPr>
          <p:nvPr/>
        </p:nvPicPr>
        <p:blipFill>
          <a:blip r:embed="rId3"/>
          <a:stretch>
            <a:fillRect/>
          </a:stretch>
        </p:blipFill>
        <p:spPr>
          <a:xfrm>
            <a:off x="5917779" y="2747963"/>
            <a:ext cx="5436021" cy="3429000"/>
          </a:xfrm>
          <a:prstGeom prst="rect">
            <a:avLst/>
          </a:prstGeom>
        </p:spPr>
      </p:pic>
    </p:spTree>
    <p:extLst>
      <p:ext uri="{BB962C8B-B14F-4D97-AF65-F5344CB8AC3E}">
        <p14:creationId xmlns:p14="http://schemas.microsoft.com/office/powerpoint/2010/main" val="289370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594AE0-E1F9-4438-AA54-5D9D17F5A10A}"/>
              </a:ext>
            </a:extLst>
          </p:cNvPr>
          <p:cNvPicPr>
            <a:picLocks noChangeAspect="1"/>
          </p:cNvPicPr>
          <p:nvPr/>
        </p:nvPicPr>
        <p:blipFill>
          <a:blip r:embed="rId3">
            <a:alphaModFix amt="35000"/>
          </a:blip>
          <a:stretch>
            <a:fillRect/>
          </a:stretch>
        </p:blipFill>
        <p:spPr>
          <a:xfrm>
            <a:off x="838200" y="332727"/>
            <a:ext cx="10020300" cy="6192545"/>
          </a:xfrm>
          <a:prstGeom prst="rect">
            <a:avLst/>
          </a:prstGeom>
        </p:spPr>
      </p:pic>
      <p:sp>
        <p:nvSpPr>
          <p:cNvPr id="2" name="Title 1">
            <a:extLst>
              <a:ext uri="{FF2B5EF4-FFF2-40B4-BE49-F238E27FC236}">
                <a16:creationId xmlns:a16="http://schemas.microsoft.com/office/drawing/2014/main" id="{6476C437-4302-4D49-9818-2CB9C64F0841}"/>
              </a:ext>
            </a:extLst>
          </p:cNvPr>
          <p:cNvSpPr>
            <a:spLocks noGrp="1"/>
          </p:cNvSpPr>
          <p:nvPr>
            <p:ph type="title"/>
          </p:nvPr>
        </p:nvSpPr>
        <p:spPr/>
        <p:txBody>
          <a:bodyPr/>
          <a:lstStyle/>
          <a:p>
            <a:r>
              <a:rPr lang="en-GB" b="1" dirty="0"/>
              <a:t>Challenges</a:t>
            </a:r>
            <a:r>
              <a:rPr lang="en-GB" dirty="0"/>
              <a:t> </a:t>
            </a:r>
          </a:p>
        </p:txBody>
      </p:sp>
      <p:sp>
        <p:nvSpPr>
          <p:cNvPr id="3" name="Content Placeholder 2">
            <a:extLst>
              <a:ext uri="{FF2B5EF4-FFF2-40B4-BE49-F238E27FC236}">
                <a16:creationId xmlns:a16="http://schemas.microsoft.com/office/drawing/2014/main" id="{A0D0C845-69E1-4DD2-9D9D-F899D13035F7}"/>
              </a:ext>
            </a:extLst>
          </p:cNvPr>
          <p:cNvSpPr>
            <a:spLocks noGrp="1"/>
          </p:cNvSpPr>
          <p:nvPr>
            <p:ph idx="1"/>
          </p:nvPr>
        </p:nvSpPr>
        <p:spPr/>
        <p:txBody>
          <a:bodyPr/>
          <a:lstStyle/>
          <a:p>
            <a:r>
              <a:rPr lang="en-GB" dirty="0"/>
              <a:t>Over tourism/Gridlock</a:t>
            </a:r>
          </a:p>
          <a:p>
            <a:r>
              <a:rPr lang="en-GB" dirty="0"/>
              <a:t>Destroyed </a:t>
            </a:r>
          </a:p>
          <a:p>
            <a:r>
              <a:rPr lang="en-GB" dirty="0"/>
              <a:t>Loss of culture</a:t>
            </a:r>
          </a:p>
          <a:p>
            <a:r>
              <a:rPr lang="en-GB" dirty="0"/>
              <a:t>Tourists “taking over”</a:t>
            </a:r>
          </a:p>
          <a:p>
            <a:r>
              <a:rPr lang="en-GB" dirty="0"/>
              <a:t>Threat of becoming a “Museum City”</a:t>
            </a:r>
          </a:p>
          <a:p>
            <a:r>
              <a:rPr lang="en-GB" dirty="0"/>
              <a:t>Expense – Permanent residents are leaving</a:t>
            </a:r>
          </a:p>
          <a:p>
            <a:r>
              <a:rPr lang="en-GB" dirty="0"/>
              <a:t>Architecture becoming ruined due to flooding</a:t>
            </a:r>
          </a:p>
        </p:txBody>
      </p:sp>
    </p:spTree>
    <p:extLst>
      <p:ext uri="{BB962C8B-B14F-4D97-AF65-F5344CB8AC3E}">
        <p14:creationId xmlns:p14="http://schemas.microsoft.com/office/powerpoint/2010/main" val="53504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24D07-6A36-4EF6-B9FE-CCEF17EBDA87}"/>
              </a:ext>
            </a:extLst>
          </p:cNvPr>
          <p:cNvSpPr>
            <a:spLocks noGrp="1"/>
          </p:cNvSpPr>
          <p:nvPr>
            <p:ph type="title"/>
          </p:nvPr>
        </p:nvSpPr>
        <p:spPr/>
        <p:txBody>
          <a:bodyPr/>
          <a:lstStyle/>
          <a:p>
            <a:r>
              <a:rPr lang="en-GB" b="1" dirty="0"/>
              <a:t>Preservation - MOSE Construction Project</a:t>
            </a:r>
          </a:p>
        </p:txBody>
      </p:sp>
      <p:sp>
        <p:nvSpPr>
          <p:cNvPr id="3" name="Content Placeholder 2">
            <a:extLst>
              <a:ext uri="{FF2B5EF4-FFF2-40B4-BE49-F238E27FC236}">
                <a16:creationId xmlns:a16="http://schemas.microsoft.com/office/drawing/2014/main" id="{2DC81B3A-2E77-4288-9E6D-732415FCE8B1}"/>
              </a:ext>
            </a:extLst>
          </p:cNvPr>
          <p:cNvSpPr>
            <a:spLocks noGrp="1"/>
          </p:cNvSpPr>
          <p:nvPr>
            <p:ph idx="1"/>
          </p:nvPr>
        </p:nvSpPr>
        <p:spPr/>
        <p:txBody>
          <a:bodyPr>
            <a:normAutofit/>
          </a:bodyPr>
          <a:lstStyle/>
          <a:p>
            <a:r>
              <a:rPr lang="en-GB" dirty="0"/>
              <a:t>Began 2003</a:t>
            </a:r>
          </a:p>
          <a:p>
            <a:r>
              <a:rPr lang="en-GB" dirty="0"/>
              <a:t>Sea level is rising and the land is sinking causing a serious threat to the city.</a:t>
            </a:r>
          </a:p>
          <a:p>
            <a:r>
              <a:rPr lang="en-GB" dirty="0"/>
              <a:t>Total investment around 7 billion Euros</a:t>
            </a:r>
          </a:p>
          <a:p>
            <a:r>
              <a:rPr lang="en-GB" dirty="0"/>
              <a:t>The project will prevent flooding through the installation of 78 mobile gates at three inlets, namely Lido, </a:t>
            </a:r>
            <a:r>
              <a:rPr lang="en-GB" dirty="0" err="1"/>
              <a:t>Malamocco</a:t>
            </a:r>
            <a:r>
              <a:rPr lang="en-GB" dirty="0"/>
              <a:t> and Chioggia, which will separate the Venetian Lagoon from the Adriatic Sea.</a:t>
            </a:r>
          </a:p>
        </p:txBody>
      </p:sp>
    </p:spTree>
    <p:extLst>
      <p:ext uri="{BB962C8B-B14F-4D97-AF65-F5344CB8AC3E}">
        <p14:creationId xmlns:p14="http://schemas.microsoft.com/office/powerpoint/2010/main" val="2812795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5A4B7-F5C9-4847-8B24-DEDB16E5F7AB}"/>
              </a:ext>
            </a:extLst>
          </p:cNvPr>
          <p:cNvSpPr>
            <a:spLocks noGrp="1"/>
          </p:cNvSpPr>
          <p:nvPr>
            <p:ph type="title"/>
          </p:nvPr>
        </p:nvSpPr>
        <p:spPr/>
        <p:txBody>
          <a:bodyPr/>
          <a:lstStyle/>
          <a:p>
            <a:r>
              <a:rPr lang="en-GB" b="1" dirty="0"/>
              <a:t>#</a:t>
            </a:r>
            <a:r>
              <a:rPr lang="en-GB" b="1" dirty="0" err="1"/>
              <a:t>EnjoyRespectVenezia</a:t>
            </a:r>
            <a:endParaRPr lang="en-GB" b="1" dirty="0"/>
          </a:p>
        </p:txBody>
      </p:sp>
      <p:sp>
        <p:nvSpPr>
          <p:cNvPr id="3" name="Content Placeholder 2">
            <a:extLst>
              <a:ext uri="{FF2B5EF4-FFF2-40B4-BE49-F238E27FC236}">
                <a16:creationId xmlns:a16="http://schemas.microsoft.com/office/drawing/2014/main" id="{48A05EED-2800-4279-BC7F-9311413A4853}"/>
              </a:ext>
            </a:extLst>
          </p:cNvPr>
          <p:cNvSpPr>
            <a:spLocks noGrp="1"/>
          </p:cNvSpPr>
          <p:nvPr>
            <p:ph idx="1"/>
          </p:nvPr>
        </p:nvSpPr>
        <p:spPr>
          <a:xfrm>
            <a:off x="838200" y="1825625"/>
            <a:ext cx="6890657" cy="4351338"/>
          </a:xfrm>
        </p:spPr>
        <p:txBody>
          <a:bodyPr/>
          <a:lstStyle/>
          <a:p>
            <a:r>
              <a:rPr lang="en-GB" dirty="0"/>
              <a:t>Awareness Campaign</a:t>
            </a:r>
          </a:p>
          <a:p>
            <a:r>
              <a:rPr lang="en-GB" dirty="0"/>
              <a:t>Not altering the natural and artistic environment</a:t>
            </a:r>
          </a:p>
          <a:p>
            <a:r>
              <a:rPr lang="en-GB" dirty="0"/>
              <a:t>Generating a low impact on environment</a:t>
            </a:r>
          </a:p>
          <a:p>
            <a:r>
              <a:rPr lang="en-GB" dirty="0"/>
              <a:t>Generating more income for the local community.</a:t>
            </a:r>
          </a:p>
        </p:txBody>
      </p:sp>
      <p:pic>
        <p:nvPicPr>
          <p:cNvPr id="4" name="Picture 3">
            <a:extLst>
              <a:ext uri="{FF2B5EF4-FFF2-40B4-BE49-F238E27FC236}">
                <a16:creationId xmlns:a16="http://schemas.microsoft.com/office/drawing/2014/main" id="{B0491F18-7AD4-474C-B01C-8AC17B2F780E}"/>
              </a:ext>
            </a:extLst>
          </p:cNvPr>
          <p:cNvPicPr>
            <a:picLocks noChangeAspect="1"/>
          </p:cNvPicPr>
          <p:nvPr/>
        </p:nvPicPr>
        <p:blipFill>
          <a:blip r:embed="rId3"/>
          <a:stretch>
            <a:fillRect/>
          </a:stretch>
        </p:blipFill>
        <p:spPr>
          <a:xfrm>
            <a:off x="7915609" y="996043"/>
            <a:ext cx="3438191" cy="4865914"/>
          </a:xfrm>
          <a:prstGeom prst="rect">
            <a:avLst/>
          </a:prstGeom>
        </p:spPr>
      </p:pic>
    </p:spTree>
    <p:extLst>
      <p:ext uri="{BB962C8B-B14F-4D97-AF65-F5344CB8AC3E}">
        <p14:creationId xmlns:p14="http://schemas.microsoft.com/office/powerpoint/2010/main" val="903431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92908-9FA5-4D43-8CDD-8294BEF3AA3D}"/>
              </a:ext>
            </a:extLst>
          </p:cNvPr>
          <p:cNvSpPr>
            <a:spLocks noGrp="1"/>
          </p:cNvSpPr>
          <p:nvPr>
            <p:ph type="title"/>
          </p:nvPr>
        </p:nvSpPr>
        <p:spPr/>
        <p:txBody>
          <a:bodyPr/>
          <a:lstStyle/>
          <a:p>
            <a:r>
              <a:rPr lang="en-GB" b="1" dirty="0"/>
              <a:t>Presentation </a:t>
            </a:r>
          </a:p>
        </p:txBody>
      </p:sp>
      <p:sp>
        <p:nvSpPr>
          <p:cNvPr id="3" name="Content Placeholder 2">
            <a:extLst>
              <a:ext uri="{FF2B5EF4-FFF2-40B4-BE49-F238E27FC236}">
                <a16:creationId xmlns:a16="http://schemas.microsoft.com/office/drawing/2014/main" id="{F3999AFA-7B90-4457-BDDE-69003C4B4928}"/>
              </a:ext>
            </a:extLst>
          </p:cNvPr>
          <p:cNvSpPr>
            <a:spLocks noGrp="1"/>
          </p:cNvSpPr>
          <p:nvPr>
            <p:ph idx="1"/>
          </p:nvPr>
        </p:nvSpPr>
        <p:spPr/>
        <p:txBody>
          <a:bodyPr/>
          <a:lstStyle/>
          <a:p>
            <a:pPr marL="0" indent="0">
              <a:buNone/>
            </a:pPr>
            <a:r>
              <a:rPr lang="en-GB" dirty="0"/>
              <a:t>Venice, the city of…</a:t>
            </a:r>
          </a:p>
          <a:p>
            <a:r>
              <a:rPr lang="en-GB" dirty="0"/>
              <a:t>Water</a:t>
            </a:r>
          </a:p>
          <a:p>
            <a:r>
              <a:rPr lang="en-GB" dirty="0"/>
              <a:t>Bridges</a:t>
            </a:r>
          </a:p>
          <a:p>
            <a:r>
              <a:rPr lang="en-GB" dirty="0"/>
              <a:t>Gondola</a:t>
            </a:r>
          </a:p>
          <a:p>
            <a:r>
              <a:rPr lang="en-GB" dirty="0"/>
              <a:t>Lights</a:t>
            </a:r>
          </a:p>
          <a:p>
            <a:endParaRPr lang="en-GB" dirty="0"/>
          </a:p>
          <a:p>
            <a:r>
              <a:rPr lang="en-GB" dirty="0"/>
              <a:t>Venice don’t need to do much in terms of the city’s presentation as the city is so unique and already recognised by the world.</a:t>
            </a:r>
          </a:p>
        </p:txBody>
      </p:sp>
      <p:pic>
        <p:nvPicPr>
          <p:cNvPr id="4" name="Picture 3">
            <a:extLst>
              <a:ext uri="{FF2B5EF4-FFF2-40B4-BE49-F238E27FC236}">
                <a16:creationId xmlns:a16="http://schemas.microsoft.com/office/drawing/2014/main" id="{9459CBBF-A317-4E1D-8AC2-7D36D5C2F497}"/>
              </a:ext>
            </a:extLst>
          </p:cNvPr>
          <p:cNvPicPr>
            <a:picLocks noChangeAspect="1"/>
          </p:cNvPicPr>
          <p:nvPr/>
        </p:nvPicPr>
        <p:blipFill>
          <a:blip r:embed="rId3"/>
          <a:stretch>
            <a:fillRect/>
          </a:stretch>
        </p:blipFill>
        <p:spPr>
          <a:xfrm>
            <a:off x="5276849" y="1690688"/>
            <a:ext cx="5344259" cy="2594300"/>
          </a:xfrm>
          <a:prstGeom prst="rect">
            <a:avLst/>
          </a:prstGeom>
        </p:spPr>
      </p:pic>
    </p:spTree>
    <p:extLst>
      <p:ext uri="{BB962C8B-B14F-4D97-AF65-F5344CB8AC3E}">
        <p14:creationId xmlns:p14="http://schemas.microsoft.com/office/powerpoint/2010/main" val="1423609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A7774-A085-4AE8-B0EC-629C6798F62F}"/>
              </a:ext>
            </a:extLst>
          </p:cNvPr>
          <p:cNvSpPr>
            <a:spLocks noGrp="1"/>
          </p:cNvSpPr>
          <p:nvPr>
            <p:ph type="title"/>
          </p:nvPr>
        </p:nvSpPr>
        <p:spPr/>
        <p:txBody>
          <a:bodyPr/>
          <a:lstStyle/>
          <a:p>
            <a:r>
              <a:rPr lang="en-GB" b="1" dirty="0"/>
              <a:t>Promotion</a:t>
            </a:r>
          </a:p>
        </p:txBody>
      </p:sp>
      <p:sp>
        <p:nvSpPr>
          <p:cNvPr id="3" name="Content Placeholder 2">
            <a:extLst>
              <a:ext uri="{FF2B5EF4-FFF2-40B4-BE49-F238E27FC236}">
                <a16:creationId xmlns:a16="http://schemas.microsoft.com/office/drawing/2014/main" id="{5AA193BA-2972-4A43-BAA5-D45C0FD21000}"/>
              </a:ext>
            </a:extLst>
          </p:cNvPr>
          <p:cNvSpPr>
            <a:spLocks noGrp="1"/>
          </p:cNvSpPr>
          <p:nvPr>
            <p:ph idx="1"/>
          </p:nvPr>
        </p:nvSpPr>
        <p:spPr/>
        <p:txBody>
          <a:bodyPr/>
          <a:lstStyle/>
          <a:p>
            <a:r>
              <a:rPr lang="en-GB" dirty="0"/>
              <a:t>Not many promotion strategies.. Why?</a:t>
            </a:r>
          </a:p>
          <a:p>
            <a:pPr>
              <a:buFontTx/>
              <a:buChar char="-"/>
            </a:pPr>
            <a:r>
              <a:rPr lang="en-GB" dirty="0"/>
              <a:t>Gridlock/ Over tourism </a:t>
            </a:r>
          </a:p>
          <a:p>
            <a:pPr>
              <a:buFontTx/>
              <a:buChar char="-"/>
            </a:pPr>
            <a:endParaRPr lang="en-GB" dirty="0"/>
          </a:p>
          <a:p>
            <a:r>
              <a:rPr lang="en-GB" dirty="0"/>
              <a:t>Promote cheaper stays in winter</a:t>
            </a:r>
          </a:p>
          <a:p>
            <a:r>
              <a:rPr lang="en-GB" dirty="0"/>
              <a:t>City promoting longer stays</a:t>
            </a:r>
          </a:p>
          <a:p>
            <a:pPr>
              <a:buFontTx/>
              <a:buChar char="-"/>
            </a:pPr>
            <a:r>
              <a:rPr lang="en-GB" dirty="0"/>
              <a:t>15% off certain hotels</a:t>
            </a:r>
          </a:p>
          <a:p>
            <a:pPr>
              <a:buFontTx/>
              <a:buChar char="-"/>
            </a:pPr>
            <a:r>
              <a:rPr lang="en-GB" dirty="0"/>
              <a:t>Discounts on some activities</a:t>
            </a:r>
          </a:p>
          <a:p>
            <a:pPr>
              <a:buFontTx/>
              <a:buChar char="-"/>
            </a:pPr>
            <a:r>
              <a:rPr lang="en-GB" dirty="0"/>
              <a:t>Generate more money</a:t>
            </a:r>
          </a:p>
        </p:txBody>
      </p:sp>
      <p:pic>
        <p:nvPicPr>
          <p:cNvPr id="4" name="Picture 3">
            <a:extLst>
              <a:ext uri="{FF2B5EF4-FFF2-40B4-BE49-F238E27FC236}">
                <a16:creationId xmlns:a16="http://schemas.microsoft.com/office/drawing/2014/main" id="{6B1C05DA-69BE-4F70-93C6-F61D23CF0255}"/>
              </a:ext>
            </a:extLst>
          </p:cNvPr>
          <p:cNvPicPr>
            <a:picLocks noChangeAspect="1"/>
          </p:cNvPicPr>
          <p:nvPr/>
        </p:nvPicPr>
        <p:blipFill rotWithShape="1">
          <a:blip r:embed="rId3"/>
          <a:srcRect t="19986" r="1058" b="43330"/>
          <a:stretch/>
        </p:blipFill>
        <p:spPr>
          <a:xfrm>
            <a:off x="6096000" y="4695092"/>
            <a:ext cx="5679831" cy="1183988"/>
          </a:xfrm>
          <a:prstGeom prst="rect">
            <a:avLst/>
          </a:prstGeom>
        </p:spPr>
      </p:pic>
    </p:spTree>
    <p:extLst>
      <p:ext uri="{BB962C8B-B14F-4D97-AF65-F5344CB8AC3E}">
        <p14:creationId xmlns:p14="http://schemas.microsoft.com/office/powerpoint/2010/main" val="183986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DC60-ADDD-48D3-9113-367012E5679D}"/>
              </a:ext>
            </a:extLst>
          </p:cNvPr>
          <p:cNvSpPr>
            <a:spLocks noGrp="1"/>
          </p:cNvSpPr>
          <p:nvPr>
            <p:ph type="title"/>
          </p:nvPr>
        </p:nvSpPr>
        <p:spPr/>
        <p:txBody>
          <a:bodyPr/>
          <a:lstStyle/>
          <a:p>
            <a:r>
              <a:rPr lang="en-GB" b="1" dirty="0"/>
              <a:t>Profit</a:t>
            </a:r>
          </a:p>
        </p:txBody>
      </p:sp>
      <p:sp>
        <p:nvSpPr>
          <p:cNvPr id="3" name="Content Placeholder 2">
            <a:extLst>
              <a:ext uri="{FF2B5EF4-FFF2-40B4-BE49-F238E27FC236}">
                <a16:creationId xmlns:a16="http://schemas.microsoft.com/office/drawing/2014/main" id="{EE3A82B7-92F1-43E3-938D-DBD651547EE2}"/>
              </a:ext>
            </a:extLst>
          </p:cNvPr>
          <p:cNvSpPr>
            <a:spLocks noGrp="1"/>
          </p:cNvSpPr>
          <p:nvPr>
            <p:ph idx="1"/>
          </p:nvPr>
        </p:nvSpPr>
        <p:spPr/>
        <p:txBody>
          <a:bodyPr/>
          <a:lstStyle/>
          <a:p>
            <a:r>
              <a:rPr lang="en-GB" dirty="0"/>
              <a:t>Tourism is killing Venice but it’s also the only key to survival.</a:t>
            </a:r>
          </a:p>
          <a:p>
            <a:r>
              <a:rPr lang="en-GB" dirty="0"/>
              <a:t>Small businesses and artisans' craft shops have been replaced by souvenir stalls and fast food restaurants.</a:t>
            </a:r>
          </a:p>
          <a:p>
            <a:r>
              <a:rPr lang="en-GB" dirty="0"/>
              <a:t>Most profit comes from overnight tourists.</a:t>
            </a:r>
          </a:p>
          <a:p>
            <a:r>
              <a:rPr lang="en-GB" dirty="0"/>
              <a:t>Cruise ship passengers do not contribute to the city’s profit.</a:t>
            </a:r>
          </a:p>
        </p:txBody>
      </p:sp>
    </p:spTree>
    <p:extLst>
      <p:ext uri="{BB962C8B-B14F-4D97-AF65-F5344CB8AC3E}">
        <p14:creationId xmlns:p14="http://schemas.microsoft.com/office/powerpoint/2010/main" val="324964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F4BED3-02DE-4360-B62F-6C672EA68B6C}"/>
              </a:ext>
            </a:extLst>
          </p:cNvPr>
          <p:cNvPicPr>
            <a:picLocks noChangeAspect="1"/>
          </p:cNvPicPr>
          <p:nvPr/>
        </p:nvPicPr>
        <p:blipFill>
          <a:blip r:embed="rId3"/>
          <a:stretch>
            <a:fillRect/>
          </a:stretch>
        </p:blipFill>
        <p:spPr>
          <a:xfrm>
            <a:off x="1219200" y="990600"/>
            <a:ext cx="9753600" cy="4876800"/>
          </a:xfrm>
          <a:prstGeom prst="rect">
            <a:avLst/>
          </a:prstGeom>
        </p:spPr>
      </p:pic>
    </p:spTree>
    <p:extLst>
      <p:ext uri="{BB962C8B-B14F-4D97-AF65-F5344CB8AC3E}">
        <p14:creationId xmlns:p14="http://schemas.microsoft.com/office/powerpoint/2010/main" val="17934549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918</TotalTime>
  <Words>763</Words>
  <Application>Microsoft Office PowerPoint</Application>
  <PresentationFormat>Widescreen</PresentationFormat>
  <Paragraphs>90</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World Heritage Site - Venice</vt:lpstr>
      <vt:lpstr>Overview</vt:lpstr>
      <vt:lpstr>Challenges </vt:lpstr>
      <vt:lpstr>Preservation - MOSE Construction Project</vt:lpstr>
      <vt:lpstr>#EnjoyRespectVenezia</vt:lpstr>
      <vt:lpstr>Presentation </vt:lpstr>
      <vt:lpstr>Promotion</vt:lpstr>
      <vt:lpstr>Profit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Heritage Site - Venice</dc:title>
  <dc:creator>Emily Mcdonagh (1804515)</dc:creator>
  <cp:lastModifiedBy>Emily Mcdonagh (1804515)</cp:lastModifiedBy>
  <cp:revision>25</cp:revision>
  <cp:lastPrinted>2019-05-01T23:43:22Z</cp:lastPrinted>
  <dcterms:created xsi:type="dcterms:W3CDTF">2019-05-01T00:11:27Z</dcterms:created>
  <dcterms:modified xsi:type="dcterms:W3CDTF">2019-05-02T00:24:30Z</dcterms:modified>
</cp:coreProperties>
</file>