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17"/>
  </p:notesMasterIdLst>
  <p:sldIdLst>
    <p:sldId id="256" r:id="rId5"/>
    <p:sldId id="257" r:id="rId6"/>
    <p:sldId id="258" r:id="rId7"/>
    <p:sldId id="260" r:id="rId8"/>
    <p:sldId id="261" r:id="rId9"/>
    <p:sldId id="262" r:id="rId10"/>
    <p:sldId id="263" r:id="rId11"/>
    <p:sldId id="264" r:id="rId12"/>
    <p:sldId id="269" r:id="rId13"/>
    <p:sldId id="268"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66846" autoAdjust="0"/>
  </p:normalViewPr>
  <p:slideViewPr>
    <p:cSldViewPr snapToGrid="0">
      <p:cViewPr varScale="1">
        <p:scale>
          <a:sx n="46" d="100"/>
          <a:sy n="46" d="100"/>
        </p:scale>
        <p:origin x="1656"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DC0C35-2CBA-4E26-B802-0E6758EA4D71}" type="datetimeFigureOut">
              <a:rPr lang="en-IN" smtClean="0"/>
              <a:pPr/>
              <a:t>17-04-2023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03258D-814F-440F-9D8C-822D1496273B}" type="slidenum">
              <a:rPr lang="en-IN" smtClean="0"/>
              <a:pPr/>
              <a:t>‹#›</a:t>
            </a:fld>
            <a:endParaRPr lang="en-IN"/>
          </a:p>
        </p:txBody>
      </p:sp>
    </p:spTree>
    <p:extLst>
      <p:ext uri="{BB962C8B-B14F-4D97-AF65-F5344CB8AC3E}">
        <p14:creationId xmlns:p14="http://schemas.microsoft.com/office/powerpoint/2010/main" val="4169444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603258D-814F-440F-9D8C-822D1496273B}" type="slidenum">
              <a:rPr lang="en-IN" smtClean="0"/>
              <a:pPr/>
              <a:t>1</a:t>
            </a:fld>
            <a:endParaRPr lang="en-IN"/>
          </a:p>
        </p:txBody>
      </p:sp>
    </p:spTree>
    <p:extLst>
      <p:ext uri="{BB962C8B-B14F-4D97-AF65-F5344CB8AC3E}">
        <p14:creationId xmlns:p14="http://schemas.microsoft.com/office/powerpoint/2010/main" val="2248952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kern="1200" dirty="0">
                <a:solidFill>
                  <a:schemeClr val="tx1"/>
                </a:solidFill>
                <a:latin typeface="+mn-lt"/>
                <a:ea typeface="+mn-ea"/>
                <a:cs typeface="+mn-cs"/>
              </a:rPr>
              <a:t>In this particular work the concern has been given to considering the case study of American Airlines to understand its growth after developing SABRE. Cost leadership and product differentiation are discussed to recognize the way the company used this strategy to differentiate itself from its competitors (</a:t>
            </a:r>
            <a:r>
              <a:rPr lang="en-US" sz="1200" kern="1200" dirty="0" err="1">
                <a:solidFill>
                  <a:schemeClr val="tx1"/>
                </a:solidFill>
                <a:latin typeface="+mn-lt"/>
                <a:ea typeface="+mn-ea"/>
                <a:cs typeface="+mn-cs"/>
              </a:rPr>
              <a:t>Mikalef</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2019). Porter 5 forces and Porter's value chain model is used to understand the competitive advantage gained by the company. In late 1800 the company saw a major downfall. In understanding the reason for the erosion of the company, the factors contributed have been listed. Information systems and their categories are illustrated to understand their importance in the firm and the way these are being used by managers at different levels. </a:t>
            </a:r>
            <a:endParaRPr lang="en-IN" sz="1800" dirty="0">
              <a:effectLst/>
              <a:latin typeface="Trebuchet MS"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3603258D-814F-440F-9D8C-822D1496273B}" type="slidenum">
              <a:rPr lang="en-IN" smtClean="0"/>
              <a:pPr/>
              <a:t>2</a:t>
            </a:fld>
            <a:endParaRPr lang="en-IN"/>
          </a:p>
        </p:txBody>
      </p:sp>
    </p:spTree>
    <p:extLst>
      <p:ext uri="{BB962C8B-B14F-4D97-AF65-F5344CB8AC3E}">
        <p14:creationId xmlns:p14="http://schemas.microsoft.com/office/powerpoint/2010/main" val="2919872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It was seen that the development of the SABRE has enabled the firm to acquire competitive advantages and this has been understood by making use of the porter generic model (</a:t>
            </a:r>
            <a:r>
              <a:rPr lang="en-US" sz="1200" kern="1200" dirty="0" err="1">
                <a:solidFill>
                  <a:schemeClr val="tx1"/>
                </a:solidFill>
                <a:latin typeface="+mn-lt"/>
                <a:ea typeface="+mn-ea"/>
                <a:cs typeface="+mn-cs"/>
              </a:rPr>
              <a:t>Volik</a:t>
            </a:r>
            <a:r>
              <a:rPr lang="en-US" sz="1200" kern="1200" dirty="0">
                <a:solidFill>
                  <a:schemeClr val="tx1"/>
                </a:solidFill>
                <a:latin typeface="+mn-lt"/>
                <a:ea typeface="+mn-ea"/>
                <a:cs typeface="+mn-cs"/>
              </a:rPr>
              <a:t>, 2019). The company has adopted a cost leadership strategy to differentiate itself from its customers and this was possible after the development of SABRE.  It enables the company to minimize the cost in terms of seat reservation and has enabled it to acquire the competitive age in the market</a:t>
            </a:r>
          </a:p>
        </p:txBody>
      </p:sp>
      <p:sp>
        <p:nvSpPr>
          <p:cNvPr id="4" name="Slide Number Placeholder 3"/>
          <p:cNvSpPr>
            <a:spLocks noGrp="1"/>
          </p:cNvSpPr>
          <p:nvPr>
            <p:ph type="sldNum" sz="quarter" idx="5"/>
          </p:nvPr>
        </p:nvSpPr>
        <p:spPr/>
        <p:txBody>
          <a:bodyPr/>
          <a:lstStyle/>
          <a:p>
            <a:fld id="{3603258D-814F-440F-9D8C-822D1496273B}" type="slidenum">
              <a:rPr lang="en-IN" smtClean="0"/>
              <a:pPr/>
              <a:t>3</a:t>
            </a:fld>
            <a:endParaRPr lang="en-IN"/>
          </a:p>
        </p:txBody>
      </p:sp>
    </p:spTree>
    <p:extLst>
      <p:ext uri="{BB962C8B-B14F-4D97-AF65-F5344CB8AC3E}">
        <p14:creationId xmlns:p14="http://schemas.microsoft.com/office/powerpoint/2010/main" val="3320338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latin typeface="+mn-lt"/>
                <a:ea typeface="+mn-ea"/>
                <a:cs typeface="+mn-cs"/>
              </a:rPr>
              <a:t>Porter's five forces have been used to understand the way by which SABRE provides American Airlines to acquire competitive advantage. Using porter's five forces it was understood that it ultimately enables the organization to meet underline challenging needs by making a continuous transformation in the corporate environment. It has enabled one to understand that the company faces a major impact from the growing competition in the airline market. </a:t>
            </a:r>
            <a:endParaRPr lang="en-IN" sz="1800" dirty="0">
              <a:effectLst/>
              <a:latin typeface="Trebuchet MS"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3603258D-814F-440F-9D8C-822D1496273B}" type="slidenum">
              <a:rPr lang="en-IN" smtClean="0"/>
              <a:pPr/>
              <a:t>4</a:t>
            </a:fld>
            <a:endParaRPr lang="en-IN"/>
          </a:p>
        </p:txBody>
      </p:sp>
    </p:spTree>
    <p:extLst>
      <p:ext uri="{BB962C8B-B14F-4D97-AF65-F5344CB8AC3E}">
        <p14:creationId xmlns:p14="http://schemas.microsoft.com/office/powerpoint/2010/main" val="61715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Porter's value chain model has been used to recognize the internal performance of the company.  The consideration of the inbound logistics, operations, outbound logistics, marketing and sales, and even after-sales and service has been considered to recognize the overall performance of the company (</a:t>
            </a:r>
            <a:r>
              <a:rPr lang="en-US" sz="1200" kern="1200" dirty="0" err="1">
                <a:solidFill>
                  <a:schemeClr val="tx1"/>
                </a:solidFill>
                <a:latin typeface="+mn-lt"/>
                <a:ea typeface="+mn-ea"/>
                <a:cs typeface="+mn-cs"/>
              </a:rPr>
              <a:t>Manakov</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2019). It has enabled one to acquire an in-depth understanding of the entry barriers, switching costs, operational efficiency, and locking in customers and suppliers.</a:t>
            </a:r>
            <a:endParaRPr lang="en-IN" sz="1800" b="0" dirty="0">
              <a:effectLst/>
              <a:latin typeface="Trebuchet MS"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3603258D-814F-440F-9D8C-822D1496273B}" type="slidenum">
              <a:rPr lang="en-IN" smtClean="0"/>
              <a:pPr/>
              <a:t>5</a:t>
            </a:fld>
            <a:endParaRPr lang="en-IN"/>
          </a:p>
        </p:txBody>
      </p:sp>
    </p:spTree>
    <p:extLst>
      <p:ext uri="{BB962C8B-B14F-4D97-AF65-F5344CB8AC3E}">
        <p14:creationId xmlns:p14="http://schemas.microsoft.com/office/powerpoint/2010/main" val="719381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latin typeface="+mn-lt"/>
                <a:ea typeface="+mn-ea"/>
                <a:cs typeface="+mn-cs"/>
              </a:rPr>
              <a:t>It was understood that the company has encountered a lot of difficulties that have contributed to the erosion of the company's competitive advantages (</a:t>
            </a:r>
            <a:r>
              <a:rPr lang="en-US" sz="1200" kern="1200" dirty="0" err="1">
                <a:solidFill>
                  <a:schemeClr val="tx1"/>
                </a:solidFill>
                <a:latin typeface="+mn-lt"/>
                <a:ea typeface="+mn-ea"/>
                <a:cs typeface="+mn-cs"/>
              </a:rPr>
              <a:t>Wijoyo</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2021). The company has indulged in an irrelevant strategic plan, exceeding the competition in the airline industry, staffing issues, and irrelevant services have resulted in the downfall of the company even after acquiring the competitive edge due to the development of the SABRE. </a:t>
            </a:r>
            <a:endParaRPr lang="en-IN" sz="1800" dirty="0">
              <a:effectLst/>
              <a:latin typeface="Trebuchet MS"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3603258D-814F-440F-9D8C-822D1496273B}" type="slidenum">
              <a:rPr lang="en-IN" smtClean="0"/>
              <a:pPr/>
              <a:t>6</a:t>
            </a:fld>
            <a:endParaRPr lang="en-IN"/>
          </a:p>
        </p:txBody>
      </p:sp>
    </p:spTree>
    <p:extLst>
      <p:ext uri="{BB962C8B-B14F-4D97-AF65-F5344CB8AC3E}">
        <p14:creationId xmlns:p14="http://schemas.microsoft.com/office/powerpoint/2010/main" val="11023214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latin typeface="+mn-lt"/>
                <a:ea typeface="+mn-ea"/>
                <a:cs typeface="+mn-cs"/>
              </a:rPr>
              <a:t>It can be specified that the information system is the integrated segment of the component for accumulating, storing as well as processing the information and also providing the data, and idea as we as digital products. Many business organizations are dependent on the information system to undertake as well as manage the approaches while interacting with the customers' suppliers and forming a significant competition within the Marketplace.</a:t>
            </a:r>
            <a:endParaRPr lang="en-US" sz="1200" b="0" kern="1200" dirty="0">
              <a:solidFill>
                <a:schemeClr val="tx1"/>
              </a:solidFill>
              <a:latin typeface="Trebuchet MS" pitchFamily="34" charset="0"/>
              <a:ea typeface="+mn-ea"/>
              <a:cs typeface="+mn-cs"/>
            </a:endParaRPr>
          </a:p>
        </p:txBody>
      </p:sp>
      <p:sp>
        <p:nvSpPr>
          <p:cNvPr id="4" name="Slide Number Placeholder 3"/>
          <p:cNvSpPr>
            <a:spLocks noGrp="1"/>
          </p:cNvSpPr>
          <p:nvPr>
            <p:ph type="sldNum" sz="quarter" idx="5"/>
          </p:nvPr>
        </p:nvSpPr>
        <p:spPr/>
        <p:txBody>
          <a:bodyPr/>
          <a:lstStyle/>
          <a:p>
            <a:fld id="{3603258D-814F-440F-9D8C-822D1496273B}" type="slidenum">
              <a:rPr lang="en-IN" smtClean="0"/>
              <a:pPr/>
              <a:t>7</a:t>
            </a:fld>
            <a:endParaRPr lang="en-IN"/>
          </a:p>
        </p:txBody>
      </p:sp>
    </p:spTree>
    <p:extLst>
      <p:ext uri="{BB962C8B-B14F-4D97-AF65-F5344CB8AC3E}">
        <p14:creationId xmlns:p14="http://schemas.microsoft.com/office/powerpoint/2010/main" val="9450429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latin typeface="+mn-lt"/>
                <a:ea typeface="+mn-ea"/>
                <a:cs typeface="+mn-cs"/>
              </a:rPr>
              <a:t>It can be specified that there is a presence of different categories for the information system. These incorporate "Transaction Processing Systems", "Management Information systems", "Decision Support Systems" and "Office Automation Systems". These categories are used by different businesses for making effective advancements in the firm.</a:t>
            </a:r>
          </a:p>
        </p:txBody>
      </p:sp>
      <p:sp>
        <p:nvSpPr>
          <p:cNvPr id="4" name="Slide Number Placeholder 3"/>
          <p:cNvSpPr>
            <a:spLocks noGrp="1"/>
          </p:cNvSpPr>
          <p:nvPr>
            <p:ph type="sldNum" sz="quarter" idx="5"/>
          </p:nvPr>
        </p:nvSpPr>
        <p:spPr/>
        <p:txBody>
          <a:bodyPr/>
          <a:lstStyle/>
          <a:p>
            <a:fld id="{3603258D-814F-440F-9D8C-822D1496273B}" type="slidenum">
              <a:rPr lang="en-IN" smtClean="0"/>
              <a:pPr/>
              <a:t>8</a:t>
            </a:fld>
            <a:endParaRPr lang="en-IN"/>
          </a:p>
        </p:txBody>
      </p:sp>
    </p:spTree>
    <p:extLst>
      <p:ext uri="{BB962C8B-B14F-4D97-AF65-F5344CB8AC3E}">
        <p14:creationId xmlns:p14="http://schemas.microsoft.com/office/powerpoint/2010/main" val="35157546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It was understood the model to be used can develop limitations. The information management concept is great. Skills were limited to implementing information management (</a:t>
            </a:r>
            <a:r>
              <a:rPr lang="en-US" sz="1200" kern="1200" dirty="0" err="1">
                <a:solidFill>
                  <a:schemeClr val="tx1"/>
                </a:solidFill>
                <a:latin typeface="+mn-lt"/>
                <a:ea typeface="+mn-ea"/>
                <a:cs typeface="+mn-cs"/>
              </a:rPr>
              <a:t>Wihartati</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Efendi</a:t>
            </a:r>
            <a:r>
              <a:rPr lang="en-US" sz="1200" kern="1200" dirty="0">
                <a:solidFill>
                  <a:schemeClr val="tx1"/>
                </a:solidFill>
                <a:latin typeface="+mn-lt"/>
                <a:ea typeface="+mn-ea"/>
                <a:cs typeface="+mn-cs"/>
              </a:rPr>
              <a:t>, 2021). Exceeding competition has resulted in developing issues for the company to monitor its performance. </a:t>
            </a:r>
            <a:endParaRPr lang="en-US" dirty="0"/>
          </a:p>
        </p:txBody>
      </p:sp>
      <p:sp>
        <p:nvSpPr>
          <p:cNvPr id="4" name="Slide Number Placeholder 3"/>
          <p:cNvSpPr>
            <a:spLocks noGrp="1"/>
          </p:cNvSpPr>
          <p:nvPr>
            <p:ph type="sldNum" sz="quarter" idx="10"/>
          </p:nvPr>
        </p:nvSpPr>
        <p:spPr/>
        <p:txBody>
          <a:bodyPr/>
          <a:lstStyle/>
          <a:p>
            <a:fld id="{3603258D-814F-440F-9D8C-822D1496273B}" type="slidenum">
              <a:rPr lang="en-IN" smtClean="0"/>
              <a:pPr/>
              <a:t>9</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US" sz="1200" kern="1200" dirty="0">
                <a:solidFill>
                  <a:schemeClr val="tx1"/>
                </a:solidFill>
                <a:latin typeface="+mn-lt"/>
                <a:ea typeface="+mn-ea"/>
                <a:cs typeface="+mn-cs"/>
              </a:rPr>
              <a:t>American Airlines has a long history in the airline industry. SABRE has provided a competitive advantage. Different challenges have arisen. Computer-based information systems are vital to be considered. </a:t>
            </a:r>
            <a:endParaRPr lang="en-US" dirty="0"/>
          </a:p>
        </p:txBody>
      </p:sp>
      <p:sp>
        <p:nvSpPr>
          <p:cNvPr id="4" name="Slide Number Placeholder 3"/>
          <p:cNvSpPr>
            <a:spLocks noGrp="1"/>
          </p:cNvSpPr>
          <p:nvPr>
            <p:ph type="sldNum" sz="quarter" idx="10"/>
          </p:nvPr>
        </p:nvSpPr>
        <p:spPr/>
        <p:txBody>
          <a:bodyPr/>
          <a:lstStyle/>
          <a:p>
            <a:fld id="{3603258D-814F-440F-9D8C-822D1496273B}" type="slidenum">
              <a:rPr lang="en-IN" smtClean="0"/>
              <a:pPr/>
              <a:t>10</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3603258D-814F-440F-9D8C-822D1496273B}" type="slidenum">
              <a:rPr lang="en-IN" smtClean="0"/>
              <a:pPr/>
              <a:t>12</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9255346" y="2750337"/>
            <a:ext cx="1171888" cy="1356442"/>
          </a:xfrm>
        </p:spPr>
        <p:txBody>
          <a:bodyPr/>
          <a:lstStyle/>
          <a:p>
            <a:fld id="{3B062F17-2C5D-4E3A-8CE0-716B86B1EE40}" type="slidenum">
              <a:rPr lang="en-IN" smtClean="0"/>
              <a:pPr/>
              <a:t>‹#›</a:t>
            </a:fld>
            <a:endParaRPr lang="en-IN"/>
          </a:p>
        </p:txBody>
      </p:sp>
    </p:spTree>
    <p:extLst>
      <p:ext uri="{BB962C8B-B14F-4D97-AF65-F5344CB8AC3E}">
        <p14:creationId xmlns:p14="http://schemas.microsoft.com/office/powerpoint/2010/main" val="3093378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B062F17-2C5D-4E3A-8CE0-716B86B1EE40}" type="slidenum">
              <a:rPr lang="en-IN" smtClean="0"/>
              <a:pPr/>
              <a:t>‹#›</a:t>
            </a:fld>
            <a:endParaRPr lang="en-IN"/>
          </a:p>
        </p:txBody>
      </p:sp>
    </p:spTree>
    <p:extLst>
      <p:ext uri="{BB962C8B-B14F-4D97-AF65-F5344CB8AC3E}">
        <p14:creationId xmlns:p14="http://schemas.microsoft.com/office/powerpoint/2010/main" val="1368346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729455" y="2869895"/>
            <a:ext cx="1154151" cy="1090789"/>
          </a:xfrm>
        </p:spPr>
        <p:txBody>
          <a:bodyPr/>
          <a:lstStyle/>
          <a:p>
            <a:fld id="{3B062F17-2C5D-4E3A-8CE0-716B86B1EE40}" type="slidenum">
              <a:rPr lang="en-IN" smtClean="0"/>
              <a:pPr/>
              <a:t>‹#›</a:t>
            </a:fld>
            <a:endParaRPr lang="en-IN"/>
          </a:p>
        </p:txBody>
      </p:sp>
    </p:spTree>
    <p:extLst>
      <p:ext uri="{BB962C8B-B14F-4D97-AF65-F5344CB8AC3E}">
        <p14:creationId xmlns:p14="http://schemas.microsoft.com/office/powerpoint/2010/main" val="347130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B062F17-2C5D-4E3A-8CE0-716B86B1EE40}" type="slidenum">
              <a:rPr lang="en-IN" smtClean="0"/>
              <a:pPr/>
              <a:t>‹#›</a:t>
            </a:fld>
            <a:endParaRPr lang="en-IN"/>
          </a:p>
        </p:txBody>
      </p:sp>
    </p:spTree>
    <p:extLst>
      <p:ext uri="{BB962C8B-B14F-4D97-AF65-F5344CB8AC3E}">
        <p14:creationId xmlns:p14="http://schemas.microsoft.com/office/powerpoint/2010/main" val="3088532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B062F17-2C5D-4E3A-8CE0-716B86B1EE40}" type="slidenum">
              <a:rPr lang="en-IN" smtClean="0"/>
              <a:pPr/>
              <a:t>‹#›</a:t>
            </a:fld>
            <a:endParaRPr lang="en-IN"/>
          </a:p>
        </p:txBody>
      </p:sp>
    </p:spTree>
    <p:extLst>
      <p:ext uri="{BB962C8B-B14F-4D97-AF65-F5344CB8AC3E}">
        <p14:creationId xmlns:p14="http://schemas.microsoft.com/office/powerpoint/2010/main" val="3700762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B062F17-2C5D-4E3A-8CE0-716B86B1EE40}" type="slidenum">
              <a:rPr lang="en-IN" smtClean="0"/>
              <a:pPr/>
              <a:t>‹#›</a:t>
            </a:fld>
            <a:endParaRPr lang="en-IN"/>
          </a:p>
        </p:txBody>
      </p:sp>
    </p:spTree>
    <p:extLst>
      <p:ext uri="{BB962C8B-B14F-4D97-AF65-F5344CB8AC3E}">
        <p14:creationId xmlns:p14="http://schemas.microsoft.com/office/powerpoint/2010/main" val="724013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B062F17-2C5D-4E3A-8CE0-716B86B1EE40}" type="slidenum">
              <a:rPr lang="en-IN" smtClean="0"/>
              <a:pPr/>
              <a:t>‹#›</a:t>
            </a:fld>
            <a:endParaRPr lang="en-IN"/>
          </a:p>
        </p:txBody>
      </p:sp>
    </p:spTree>
    <p:extLst>
      <p:ext uri="{BB962C8B-B14F-4D97-AF65-F5344CB8AC3E}">
        <p14:creationId xmlns:p14="http://schemas.microsoft.com/office/powerpoint/2010/main" val="3113377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B062F17-2C5D-4E3A-8CE0-716B86B1EE40}" type="slidenum">
              <a:rPr lang="en-IN" smtClean="0"/>
              <a:pPr/>
              <a:t>‹#›</a:t>
            </a:fld>
            <a:endParaRPr lang="en-IN"/>
          </a:p>
        </p:txBody>
      </p:sp>
    </p:spTree>
    <p:extLst>
      <p:ext uri="{BB962C8B-B14F-4D97-AF65-F5344CB8AC3E}">
        <p14:creationId xmlns:p14="http://schemas.microsoft.com/office/powerpoint/2010/main" val="1944904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B062F17-2C5D-4E3A-8CE0-716B86B1EE40}" type="slidenum">
              <a:rPr lang="en-IN" smtClean="0"/>
              <a:pPr/>
              <a:t>‹#›</a:t>
            </a:fld>
            <a:endParaRPr lang="en-IN"/>
          </a:p>
        </p:txBody>
      </p:sp>
    </p:spTree>
    <p:extLst>
      <p:ext uri="{BB962C8B-B14F-4D97-AF65-F5344CB8AC3E}">
        <p14:creationId xmlns:p14="http://schemas.microsoft.com/office/powerpoint/2010/main" val="4196141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309"/>
            <a:ext cx="1154151" cy="1090789"/>
          </a:xfrm>
        </p:spPr>
        <p:txBody>
          <a:bodyPr/>
          <a:lstStyle/>
          <a:p>
            <a:fld id="{3B062F17-2C5D-4E3A-8CE0-716B86B1EE40}" type="slidenum">
              <a:rPr lang="en-IN" smtClean="0"/>
              <a:pPr/>
              <a:t>‹#›</a:t>
            </a:fld>
            <a:endParaRPr lang="en-IN"/>
          </a:p>
        </p:txBody>
      </p:sp>
    </p:spTree>
    <p:extLst>
      <p:ext uri="{BB962C8B-B14F-4D97-AF65-F5344CB8AC3E}">
        <p14:creationId xmlns:p14="http://schemas.microsoft.com/office/powerpoint/2010/main" val="2020821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615"/>
            <a:ext cx="1154151" cy="1090789"/>
          </a:xfrm>
        </p:spPr>
        <p:txBody>
          <a:bodyPr/>
          <a:lstStyle/>
          <a:p>
            <a:fld id="{3B062F17-2C5D-4E3A-8CE0-716B86B1EE40}" type="slidenum">
              <a:rPr lang="en-IN" smtClean="0"/>
              <a:pPr/>
              <a:t>‹#›</a:t>
            </a:fld>
            <a:endParaRPr lang="en-IN"/>
          </a:p>
        </p:txBody>
      </p:sp>
    </p:spTree>
    <p:extLst>
      <p:ext uri="{BB962C8B-B14F-4D97-AF65-F5344CB8AC3E}">
        <p14:creationId xmlns:p14="http://schemas.microsoft.com/office/powerpoint/2010/main" val="30130285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3B062F17-2C5D-4E3A-8CE0-716B86B1EE40}" type="slidenum">
              <a:rPr lang="en-IN" smtClean="0"/>
              <a:pPr/>
              <a:t>‹#›</a:t>
            </a:fld>
            <a:endParaRPr lang="en-IN"/>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9688559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3B062F17-2C5D-4E3A-8CE0-716B86B1EE40}" type="slidenum">
              <a:rPr lang="en-IN" smtClean="0"/>
              <a:pPr/>
              <a:t>‹#›</a:t>
            </a:fld>
            <a:endParaRPr lang="en-IN"/>
          </a:p>
        </p:txBody>
      </p:sp>
    </p:spTree>
    <p:extLst>
      <p:ext uri="{BB962C8B-B14F-4D97-AF65-F5344CB8AC3E}">
        <p14:creationId xmlns:p14="http://schemas.microsoft.com/office/powerpoint/2010/main" val="25618040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B062F17-2C5D-4E3A-8CE0-716B86B1EE40}" type="slidenum">
              <a:rPr lang="en-IN" smtClean="0"/>
              <a:pPr/>
              <a:t>‹#›</a:t>
            </a:fld>
            <a:endParaRPr lang="en-IN"/>
          </a:p>
        </p:txBody>
      </p:sp>
    </p:spTree>
    <p:extLst>
      <p:ext uri="{BB962C8B-B14F-4D97-AF65-F5344CB8AC3E}">
        <p14:creationId xmlns:p14="http://schemas.microsoft.com/office/powerpoint/2010/main" val="36466668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B062F17-2C5D-4E3A-8CE0-716B86B1EE40}" type="slidenum">
              <a:rPr lang="en-IN" smtClean="0"/>
              <a:pPr/>
              <a:t>‹#›</a:t>
            </a:fld>
            <a:endParaRPr lang="en-IN"/>
          </a:p>
        </p:txBody>
      </p:sp>
    </p:spTree>
    <p:extLst>
      <p:ext uri="{BB962C8B-B14F-4D97-AF65-F5344CB8AC3E}">
        <p14:creationId xmlns:p14="http://schemas.microsoft.com/office/powerpoint/2010/main" val="36331429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BE0460-06B2-4388-A877-60B789CB3505}" type="datetimeFigureOut">
              <a:rPr lang="en-IN" smtClean="0"/>
              <a:pPr/>
              <a:t>17-04-2023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B062F17-2C5D-4E3A-8CE0-716B86B1EE40}" type="slidenum">
              <a:rPr lang="en-IN" smtClean="0"/>
              <a:pPr/>
              <a:t>‹#›</a:t>
            </a:fld>
            <a:endParaRPr lang="en-IN"/>
          </a:p>
        </p:txBody>
      </p:sp>
    </p:spTree>
    <p:extLst>
      <p:ext uri="{BB962C8B-B14F-4D97-AF65-F5344CB8AC3E}">
        <p14:creationId xmlns:p14="http://schemas.microsoft.com/office/powerpoint/2010/main" val="40380424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38BE0460-06B2-4388-A877-60B789CB3505}" type="datetimeFigureOut">
              <a:rPr lang="en-IN" smtClean="0"/>
              <a:pPr/>
              <a:t>17-04-2023</a:t>
            </a:fld>
            <a:endParaRPr lang="en-IN"/>
          </a:p>
        </p:txBody>
      </p:sp>
      <p:sp>
        <p:nvSpPr>
          <p:cNvPr id="5" name="Footer Placeholder 4"/>
          <p:cNvSpPr>
            <a:spLocks noGrp="1"/>
          </p:cNvSpPr>
          <p:nvPr>
            <p:ph type="ftr" sz="quarter" idx="11"/>
          </p:nvPr>
        </p:nvSpPr>
        <p:spPr>
          <a:xfrm>
            <a:off x="680321" y="5936188"/>
            <a:ext cx="6126805" cy="365125"/>
          </a:xfrm>
        </p:spPr>
        <p:txBody>
          <a:bodyPr/>
          <a:lstStyle/>
          <a:p>
            <a:endParaRPr lang="en-IN"/>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3B062F17-2C5D-4E3A-8CE0-716B86B1EE40}" type="slidenum">
              <a:rPr lang="en-IN" smtClean="0"/>
              <a:pPr/>
              <a:t>‹#›</a:t>
            </a:fld>
            <a:endParaRPr lang="en-IN"/>
          </a:p>
        </p:txBody>
      </p:sp>
    </p:spTree>
    <p:extLst>
      <p:ext uri="{BB962C8B-B14F-4D97-AF65-F5344CB8AC3E}">
        <p14:creationId xmlns:p14="http://schemas.microsoft.com/office/powerpoint/2010/main" val="464495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8BE0460-06B2-4388-A877-60B789CB3505}" type="datetimeFigureOut">
              <a:rPr lang="en-IN" smtClean="0"/>
              <a:pPr/>
              <a:t>17-04-2023</a:t>
            </a:fld>
            <a:endParaRPr lang="en-IN"/>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3B062F17-2C5D-4E3A-8CE0-716B86B1EE40}" type="slidenum">
              <a:rPr lang="en-IN" smtClean="0"/>
              <a:pPr/>
              <a:t>‹#›</a:t>
            </a:fld>
            <a:endParaRPr lang="en-IN"/>
          </a:p>
        </p:txBody>
      </p:sp>
    </p:spTree>
    <p:extLst>
      <p:ext uri="{BB962C8B-B14F-4D97-AF65-F5344CB8AC3E}">
        <p14:creationId xmlns:p14="http://schemas.microsoft.com/office/powerpoint/2010/main" val="463945256"/>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69B96-73FC-4A31-A162-05967CE4B394}"/>
              </a:ext>
            </a:extLst>
          </p:cNvPr>
          <p:cNvSpPr>
            <a:spLocks noGrp="1"/>
          </p:cNvSpPr>
          <p:nvPr>
            <p:ph type="ctrTitle"/>
          </p:nvPr>
        </p:nvSpPr>
        <p:spPr>
          <a:xfrm>
            <a:off x="680322" y="2835992"/>
            <a:ext cx="8144134" cy="1373070"/>
          </a:xfrm>
        </p:spPr>
        <p:txBody>
          <a:bodyPr/>
          <a:lstStyle/>
          <a:p>
            <a:r>
              <a:rPr lang="en-US" sz="4000" b="1" dirty="0"/>
              <a:t>KNOWLEDGE AND INFORMATION MANAGEMENT SKILLS FOR THE WORKPLACE</a:t>
            </a:r>
            <a:endParaRPr lang="en-US" sz="4000" dirty="0"/>
          </a:p>
        </p:txBody>
      </p:sp>
    </p:spTree>
    <p:extLst>
      <p:ext uri="{BB962C8B-B14F-4D97-AF65-F5344CB8AC3E}">
        <p14:creationId xmlns:p14="http://schemas.microsoft.com/office/powerpoint/2010/main" val="959026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40B28-387E-49A3-85B0-3E7FE90EFE85}"/>
              </a:ext>
            </a:extLst>
          </p:cNvPr>
          <p:cNvSpPr>
            <a:spLocks noGrp="1"/>
          </p:cNvSpPr>
          <p:nvPr>
            <p:ph type="title"/>
          </p:nvPr>
        </p:nvSpPr>
        <p:spPr/>
        <p:txBody>
          <a:bodyPr/>
          <a:lstStyle/>
          <a:p>
            <a:r>
              <a:rPr lang="en-IN" sz="4800" dirty="0">
                <a:effectLst/>
                <a:ea typeface="Arial" panose="020B0604020202020204" pitchFamily="34" charset="0"/>
              </a:rPr>
              <a:t>Introduction</a:t>
            </a:r>
            <a:r>
              <a:rPr lang="en-IN" sz="1800" dirty="0">
                <a:effectLst/>
                <a:latin typeface="Arial" panose="020B0604020202020204" pitchFamily="34" charset="0"/>
                <a:ea typeface="Arial" panose="020B0604020202020204" pitchFamily="34" charset="0"/>
              </a:rPr>
              <a:t> </a:t>
            </a:r>
            <a:endParaRPr lang="en-IN" dirty="0"/>
          </a:p>
        </p:txBody>
      </p:sp>
      <p:sp>
        <p:nvSpPr>
          <p:cNvPr id="3" name="Content Placeholder 2">
            <a:extLst>
              <a:ext uri="{FF2B5EF4-FFF2-40B4-BE49-F238E27FC236}">
                <a16:creationId xmlns:a16="http://schemas.microsoft.com/office/drawing/2014/main" id="{A7CA460C-6E68-4463-8FEF-479AF3D90987}"/>
              </a:ext>
            </a:extLst>
          </p:cNvPr>
          <p:cNvSpPr>
            <a:spLocks noGrp="1"/>
          </p:cNvSpPr>
          <p:nvPr>
            <p:ph idx="1"/>
          </p:nvPr>
        </p:nvSpPr>
        <p:spPr/>
        <p:txBody>
          <a:bodyPr>
            <a:normAutofit fontScale="92500" lnSpcReduction="20000"/>
          </a:bodyPr>
          <a:lstStyle/>
          <a:p>
            <a:pPr lvl="0"/>
            <a:r>
              <a:rPr lang="en-US" sz="3200" b="1" dirty="0"/>
              <a:t>American Airlines case study has been considered</a:t>
            </a:r>
            <a:endParaRPr lang="en-US" sz="3200" dirty="0"/>
          </a:p>
          <a:p>
            <a:pPr lvl="0"/>
            <a:r>
              <a:rPr lang="en-US" sz="3200" b="1" dirty="0"/>
              <a:t>cost leadership and product differentiation are discussed</a:t>
            </a:r>
            <a:endParaRPr lang="en-US" sz="3200" dirty="0"/>
          </a:p>
          <a:p>
            <a:pPr lvl="0"/>
            <a:r>
              <a:rPr lang="en-US" sz="3200" b="1" dirty="0"/>
              <a:t>Porter 5 forces and Porter's value chain model is used </a:t>
            </a:r>
            <a:endParaRPr lang="en-US" sz="3200" dirty="0"/>
          </a:p>
          <a:p>
            <a:pPr lvl="0"/>
            <a:r>
              <a:rPr lang="en-US" sz="3200" b="1" dirty="0"/>
              <a:t>Factors contributed to the downfall of American Airlines</a:t>
            </a:r>
            <a:endParaRPr lang="en-US" sz="3200" dirty="0"/>
          </a:p>
          <a:p>
            <a:pPr lvl="0"/>
            <a:r>
              <a:rPr lang="en-US" sz="3200" b="1" dirty="0"/>
              <a:t>Information systems and their categories are illustrated</a:t>
            </a:r>
            <a:endParaRPr lang="en-US" sz="3200" dirty="0"/>
          </a:p>
        </p:txBody>
      </p:sp>
    </p:spTree>
    <p:extLst>
      <p:ext uri="{BB962C8B-B14F-4D97-AF65-F5344CB8AC3E}">
        <p14:creationId xmlns:p14="http://schemas.microsoft.com/office/powerpoint/2010/main" val="1164013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0DFF-A37E-4BC0-AF94-3FABDF24FA72}"/>
              </a:ext>
            </a:extLst>
          </p:cNvPr>
          <p:cNvSpPr>
            <a:spLocks noGrp="1"/>
          </p:cNvSpPr>
          <p:nvPr>
            <p:ph type="title"/>
          </p:nvPr>
        </p:nvSpPr>
        <p:spPr/>
        <p:txBody>
          <a:bodyPr>
            <a:normAutofit fontScale="90000"/>
          </a:bodyPr>
          <a:lstStyle/>
          <a:p>
            <a:r>
              <a:rPr lang="en-US" sz="4000" dirty="0"/>
              <a:t>Competitive strategies of cost leadership and product differentiation</a:t>
            </a:r>
            <a:endParaRPr lang="en-IN" sz="7200" dirty="0"/>
          </a:p>
        </p:txBody>
      </p:sp>
      <p:sp>
        <p:nvSpPr>
          <p:cNvPr id="3" name="Content Placeholder 2">
            <a:extLst>
              <a:ext uri="{FF2B5EF4-FFF2-40B4-BE49-F238E27FC236}">
                <a16:creationId xmlns:a16="http://schemas.microsoft.com/office/drawing/2014/main" id="{4A380CE3-ACDE-4B05-A1B1-CA06F35BFFDE}"/>
              </a:ext>
            </a:extLst>
          </p:cNvPr>
          <p:cNvSpPr>
            <a:spLocks noGrp="1"/>
          </p:cNvSpPr>
          <p:nvPr>
            <p:ph idx="1"/>
          </p:nvPr>
        </p:nvSpPr>
        <p:spPr>
          <a:xfrm>
            <a:off x="680322" y="2336872"/>
            <a:ext cx="10573832" cy="4250539"/>
          </a:xfrm>
        </p:spPr>
        <p:txBody>
          <a:bodyPr>
            <a:normAutofit/>
          </a:bodyPr>
          <a:lstStyle/>
          <a:p>
            <a:pPr lvl="0"/>
            <a:r>
              <a:rPr lang="en-US" sz="3200" b="1" dirty="0"/>
              <a:t>A cost leadership strategy has been undertaken</a:t>
            </a:r>
            <a:endParaRPr lang="en-US" sz="3200" dirty="0"/>
          </a:p>
          <a:p>
            <a:pPr lvl="0"/>
            <a:r>
              <a:rPr lang="en-US" sz="3200" b="1" dirty="0"/>
              <a:t>Reducing the cost by developing SABRE</a:t>
            </a:r>
            <a:endParaRPr lang="en-US" sz="3200" dirty="0"/>
          </a:p>
          <a:p>
            <a:pPr lvl="0"/>
            <a:r>
              <a:rPr lang="en-US" sz="3200" b="1" dirty="0"/>
              <a:t>Acquire a greater market share</a:t>
            </a:r>
            <a:endParaRPr lang="en-US" sz="3200" dirty="0"/>
          </a:p>
          <a:p>
            <a:pPr lvl="0"/>
            <a:r>
              <a:rPr lang="en-US" sz="3200" b="1" dirty="0"/>
              <a:t>Optimum utilization of product differentiation</a:t>
            </a:r>
            <a:endParaRPr lang="en-US" sz="3200" dirty="0"/>
          </a:p>
        </p:txBody>
      </p:sp>
    </p:spTree>
    <p:extLst>
      <p:ext uri="{BB962C8B-B14F-4D97-AF65-F5344CB8AC3E}">
        <p14:creationId xmlns:p14="http://schemas.microsoft.com/office/powerpoint/2010/main" val="2471906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946F1-CCF0-47E6-948C-21879D7DA6D9}"/>
              </a:ext>
            </a:extLst>
          </p:cNvPr>
          <p:cNvSpPr>
            <a:spLocks noGrp="1"/>
          </p:cNvSpPr>
          <p:nvPr>
            <p:ph type="title"/>
          </p:nvPr>
        </p:nvSpPr>
        <p:spPr/>
        <p:txBody>
          <a:bodyPr>
            <a:normAutofit/>
          </a:bodyPr>
          <a:lstStyle/>
          <a:p>
            <a:r>
              <a:rPr lang="en-US" dirty="0"/>
              <a:t>Porter 5 forces</a:t>
            </a:r>
            <a:endParaRPr lang="en-IN" sz="6000" dirty="0"/>
          </a:p>
        </p:txBody>
      </p:sp>
      <p:sp>
        <p:nvSpPr>
          <p:cNvPr id="3" name="Content Placeholder 2">
            <a:extLst>
              <a:ext uri="{FF2B5EF4-FFF2-40B4-BE49-F238E27FC236}">
                <a16:creationId xmlns:a16="http://schemas.microsoft.com/office/drawing/2014/main" id="{EB103304-C70A-451C-9B3C-A3B73DFEC5DA}"/>
              </a:ext>
            </a:extLst>
          </p:cNvPr>
          <p:cNvSpPr>
            <a:spLocks noGrp="1"/>
          </p:cNvSpPr>
          <p:nvPr>
            <p:ph idx="1"/>
          </p:nvPr>
        </p:nvSpPr>
        <p:spPr>
          <a:xfrm>
            <a:off x="680321" y="2336873"/>
            <a:ext cx="6095617" cy="3989282"/>
          </a:xfrm>
        </p:spPr>
        <p:txBody>
          <a:bodyPr>
            <a:normAutofit/>
          </a:bodyPr>
          <a:lstStyle/>
          <a:p>
            <a:pPr lvl="0"/>
            <a:r>
              <a:rPr lang="en-US" sz="3200" b="1" dirty="0"/>
              <a:t>Bargaining power of Suppliers</a:t>
            </a:r>
            <a:endParaRPr lang="en-US" sz="3200" dirty="0"/>
          </a:p>
          <a:p>
            <a:pPr lvl="0"/>
            <a:r>
              <a:rPr lang="en-US" sz="3200" b="1" dirty="0"/>
              <a:t>Bargaining power of Buyer</a:t>
            </a:r>
            <a:endParaRPr lang="en-US" sz="3200" dirty="0"/>
          </a:p>
          <a:p>
            <a:pPr lvl="0"/>
            <a:r>
              <a:rPr lang="en-US" sz="3200" b="1" dirty="0"/>
              <a:t>The threat of new entrants</a:t>
            </a:r>
            <a:endParaRPr lang="en-US" sz="3200" dirty="0"/>
          </a:p>
          <a:p>
            <a:pPr lvl="0"/>
            <a:r>
              <a:rPr lang="en-US" sz="3200" b="1" dirty="0"/>
              <a:t>Threat of substitutes</a:t>
            </a:r>
            <a:endParaRPr lang="en-US" sz="3200" dirty="0"/>
          </a:p>
          <a:p>
            <a:pPr lvl="0"/>
            <a:r>
              <a:rPr lang="en-US" sz="3200" b="1" dirty="0"/>
              <a:t>The intensity of competitive rivalry</a:t>
            </a:r>
            <a:endParaRPr lang="en-US" sz="3200" dirty="0"/>
          </a:p>
        </p:txBody>
      </p:sp>
      <p:pic>
        <p:nvPicPr>
          <p:cNvPr id="4" name="image3.png"/>
          <p:cNvPicPr/>
          <p:nvPr/>
        </p:nvPicPr>
        <p:blipFill>
          <a:blip r:embed="rId3"/>
          <a:stretch>
            <a:fillRect/>
          </a:stretch>
        </p:blipFill>
        <p:spPr>
          <a:xfrm>
            <a:off x="7594355" y="2429974"/>
            <a:ext cx="3943350" cy="3076575"/>
          </a:xfrm>
          <a:prstGeom prst="rect">
            <a:avLst/>
          </a:prstGeom>
        </p:spPr>
      </p:pic>
      <p:sp>
        <p:nvSpPr>
          <p:cNvPr id="17410" name="Rectangle 2"/>
          <p:cNvSpPr>
            <a:spLocks noChangeArrowheads="1"/>
          </p:cNvSpPr>
          <p:nvPr/>
        </p:nvSpPr>
        <p:spPr bwMode="auto">
          <a:xfrm>
            <a:off x="7807569" y="5744308"/>
            <a:ext cx="3352800" cy="43088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100" b="1" i="0" u="none" strike="noStrike" cap="none" normalizeH="0" baseline="0" dirty="0">
                <a:ln>
                  <a:noFill/>
                </a:ln>
                <a:solidFill>
                  <a:schemeClr val="tx1"/>
                </a:solidFill>
                <a:effectLst/>
                <a:latin typeface="Arial" pitchFamily="34" charset="0"/>
                <a:ea typeface="Arial" pitchFamily="34" charset="0"/>
                <a:cs typeface="Arial" pitchFamily="34" charset="0"/>
              </a:rPr>
              <a:t>Figure: Porter's 5 forces</a:t>
            </a:r>
            <a:endParaRPr kumimoji="0" lang="en-US" sz="11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chemeClr val="tx1"/>
                </a:solidFill>
                <a:effectLst/>
                <a:latin typeface="Arial" pitchFamily="34" charset="0"/>
                <a:ea typeface="Arial" pitchFamily="34" charset="0"/>
                <a:cs typeface="Arial" pitchFamily="34" charset="0"/>
              </a:rPr>
              <a:t>(Source: Lecture Note 5, Slide, 16)</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1928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BBC2-A16F-4172-80B8-37650A68044F}"/>
              </a:ext>
            </a:extLst>
          </p:cNvPr>
          <p:cNvSpPr>
            <a:spLocks noGrp="1"/>
          </p:cNvSpPr>
          <p:nvPr>
            <p:ph type="title"/>
          </p:nvPr>
        </p:nvSpPr>
        <p:spPr/>
        <p:txBody>
          <a:bodyPr>
            <a:normAutofit/>
          </a:bodyPr>
          <a:lstStyle/>
          <a:p>
            <a:r>
              <a:rPr lang="en-US" dirty="0"/>
              <a:t>Porter's value chain model</a:t>
            </a:r>
            <a:endParaRPr lang="en-US" sz="4400" dirty="0"/>
          </a:p>
        </p:txBody>
      </p:sp>
      <p:sp>
        <p:nvSpPr>
          <p:cNvPr id="3" name="Content Placeholder 2">
            <a:extLst>
              <a:ext uri="{FF2B5EF4-FFF2-40B4-BE49-F238E27FC236}">
                <a16:creationId xmlns:a16="http://schemas.microsoft.com/office/drawing/2014/main" id="{3D4BB0EA-6289-4D7E-9ACC-9AA5BC490117}"/>
              </a:ext>
            </a:extLst>
          </p:cNvPr>
          <p:cNvSpPr>
            <a:spLocks noGrp="1"/>
          </p:cNvSpPr>
          <p:nvPr>
            <p:ph idx="1"/>
          </p:nvPr>
        </p:nvSpPr>
        <p:spPr>
          <a:xfrm>
            <a:off x="680322" y="2127380"/>
            <a:ext cx="5814263" cy="4719320"/>
          </a:xfrm>
        </p:spPr>
        <p:txBody>
          <a:bodyPr>
            <a:normAutofit/>
          </a:bodyPr>
          <a:lstStyle/>
          <a:p>
            <a:pPr lvl="0"/>
            <a:r>
              <a:rPr lang="en-US" sz="3200" b="1" dirty="0"/>
              <a:t>Inbound logistics</a:t>
            </a:r>
            <a:endParaRPr lang="en-US" sz="3200" dirty="0"/>
          </a:p>
          <a:p>
            <a:pPr lvl="0"/>
            <a:r>
              <a:rPr lang="en-US" sz="3200" b="1" dirty="0"/>
              <a:t>Operations</a:t>
            </a:r>
            <a:endParaRPr lang="en-US" sz="3200" dirty="0"/>
          </a:p>
          <a:p>
            <a:pPr lvl="0"/>
            <a:r>
              <a:rPr lang="en-US" sz="3200" b="1" dirty="0"/>
              <a:t>Outbound Logistics</a:t>
            </a:r>
            <a:endParaRPr lang="en-US" sz="3200" dirty="0"/>
          </a:p>
          <a:p>
            <a:pPr lvl="0"/>
            <a:r>
              <a:rPr lang="en-US" sz="3200" b="1" dirty="0"/>
              <a:t>Marketing and sales</a:t>
            </a:r>
            <a:endParaRPr lang="en-US" sz="3200" dirty="0"/>
          </a:p>
          <a:p>
            <a:pPr lvl="0"/>
            <a:r>
              <a:rPr lang="en-US" sz="3200" b="1" dirty="0"/>
              <a:t>After-sales and services</a:t>
            </a:r>
            <a:endParaRPr lang="en-US" sz="3200" dirty="0"/>
          </a:p>
        </p:txBody>
      </p:sp>
      <p:sp>
        <p:nvSpPr>
          <p:cNvPr id="19457" name="Rectangle 1"/>
          <p:cNvSpPr>
            <a:spLocks noChangeArrowheads="1"/>
          </p:cNvSpPr>
          <p:nvPr/>
        </p:nvSpPr>
        <p:spPr bwMode="auto">
          <a:xfrm>
            <a:off x="7174523" y="5158154"/>
            <a:ext cx="4149969"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ctr"/>
            <a:r>
              <a:rPr lang="en-US" sz="1200" b="1" dirty="0"/>
              <a:t>Figure : Value chain model</a:t>
            </a:r>
            <a:endParaRPr lang="en-US" sz="1200" dirty="0"/>
          </a:p>
          <a:p>
            <a:pPr algn="ctr"/>
            <a:r>
              <a:rPr lang="en-US" sz="1200" dirty="0"/>
              <a:t>(Source: Source: Lecture Note 5, Slide, 28)</a:t>
            </a:r>
          </a:p>
        </p:txBody>
      </p:sp>
      <p:pic>
        <p:nvPicPr>
          <p:cNvPr id="6" name="image2.png"/>
          <p:cNvPicPr/>
          <p:nvPr/>
        </p:nvPicPr>
        <p:blipFill>
          <a:blip r:embed="rId3"/>
          <a:stretch>
            <a:fillRect/>
          </a:stretch>
        </p:blipFill>
        <p:spPr>
          <a:xfrm>
            <a:off x="7021757" y="2424845"/>
            <a:ext cx="4619625" cy="2524125"/>
          </a:xfrm>
          <a:prstGeom prst="rect">
            <a:avLst/>
          </a:prstGeom>
        </p:spPr>
      </p:pic>
    </p:spTree>
    <p:extLst>
      <p:ext uri="{BB962C8B-B14F-4D97-AF65-F5344CB8AC3E}">
        <p14:creationId xmlns:p14="http://schemas.microsoft.com/office/powerpoint/2010/main" val="3458944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D82AB-69C0-4ACD-A5D4-5052DB8A8AD8}"/>
              </a:ext>
            </a:extLst>
          </p:cNvPr>
          <p:cNvSpPr>
            <a:spLocks noGrp="1"/>
          </p:cNvSpPr>
          <p:nvPr>
            <p:ph type="title"/>
          </p:nvPr>
        </p:nvSpPr>
        <p:spPr/>
        <p:txBody>
          <a:bodyPr>
            <a:normAutofit/>
          </a:bodyPr>
          <a:lstStyle/>
          <a:p>
            <a:r>
              <a:rPr lang="en-US" dirty="0"/>
              <a:t>Factors played a part in the erosion of the company</a:t>
            </a:r>
            <a:endParaRPr lang="en-IN" sz="6000" dirty="0"/>
          </a:p>
        </p:txBody>
      </p:sp>
      <p:sp>
        <p:nvSpPr>
          <p:cNvPr id="3" name="Content Placeholder 2">
            <a:extLst>
              <a:ext uri="{FF2B5EF4-FFF2-40B4-BE49-F238E27FC236}">
                <a16:creationId xmlns:a16="http://schemas.microsoft.com/office/drawing/2014/main" id="{4655F78A-4B36-4ABD-B8C1-FFD21ECC2E78}"/>
              </a:ext>
            </a:extLst>
          </p:cNvPr>
          <p:cNvSpPr>
            <a:spLocks noGrp="1"/>
          </p:cNvSpPr>
          <p:nvPr>
            <p:ph idx="1"/>
          </p:nvPr>
        </p:nvSpPr>
        <p:spPr>
          <a:xfrm>
            <a:off x="680323" y="2336873"/>
            <a:ext cx="9237400" cy="3989282"/>
          </a:xfrm>
        </p:spPr>
        <p:txBody>
          <a:bodyPr>
            <a:normAutofit/>
          </a:bodyPr>
          <a:lstStyle/>
          <a:p>
            <a:pPr lvl="0"/>
            <a:r>
              <a:rPr lang="en-US" sz="3600" b="1" dirty="0"/>
              <a:t>Irrelevant strategic plan: </a:t>
            </a:r>
            <a:endParaRPr lang="en-US" sz="3600" dirty="0"/>
          </a:p>
          <a:p>
            <a:pPr lvl="0"/>
            <a:r>
              <a:rPr lang="en-US" sz="3600" b="1" dirty="0"/>
              <a:t>New competition</a:t>
            </a:r>
            <a:endParaRPr lang="en-US" sz="3600" dirty="0"/>
          </a:p>
          <a:p>
            <a:pPr lvl="0"/>
            <a:r>
              <a:rPr lang="en-US" sz="3600" b="1" dirty="0"/>
              <a:t>High fixed as well as variable costs</a:t>
            </a:r>
            <a:endParaRPr lang="en-US" sz="3600" dirty="0"/>
          </a:p>
          <a:p>
            <a:pPr lvl="0"/>
            <a:r>
              <a:rPr lang="en-US" sz="3600" b="1" dirty="0"/>
              <a:t>Staffing shortage</a:t>
            </a:r>
            <a:endParaRPr lang="en-US" sz="3600" dirty="0"/>
          </a:p>
          <a:p>
            <a:r>
              <a:rPr lang="en-US" sz="3600" b="1" dirty="0"/>
              <a:t>Image for hassles as well as poor service</a:t>
            </a:r>
            <a:endParaRPr lang="en-US" sz="4000" dirty="0"/>
          </a:p>
        </p:txBody>
      </p:sp>
    </p:spTree>
    <p:extLst>
      <p:ext uri="{BB962C8B-B14F-4D97-AF65-F5344CB8AC3E}">
        <p14:creationId xmlns:p14="http://schemas.microsoft.com/office/powerpoint/2010/main" val="3166298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A9686-5ED6-42F6-AE0C-85F60D689043}"/>
              </a:ext>
            </a:extLst>
          </p:cNvPr>
          <p:cNvSpPr>
            <a:spLocks noGrp="1"/>
          </p:cNvSpPr>
          <p:nvPr>
            <p:ph type="title"/>
          </p:nvPr>
        </p:nvSpPr>
        <p:spPr/>
        <p:txBody>
          <a:bodyPr>
            <a:normAutofit/>
          </a:bodyPr>
          <a:lstStyle/>
          <a:p>
            <a:r>
              <a:rPr lang="en-US" dirty="0"/>
              <a:t>Information system</a:t>
            </a:r>
            <a:endParaRPr lang="en-IN" sz="6000" dirty="0"/>
          </a:p>
        </p:txBody>
      </p:sp>
      <p:sp>
        <p:nvSpPr>
          <p:cNvPr id="3" name="Content Placeholder 2">
            <a:extLst>
              <a:ext uri="{FF2B5EF4-FFF2-40B4-BE49-F238E27FC236}">
                <a16:creationId xmlns:a16="http://schemas.microsoft.com/office/drawing/2014/main" id="{DE33277A-301A-4C1C-AF90-358628825BEF}"/>
              </a:ext>
            </a:extLst>
          </p:cNvPr>
          <p:cNvSpPr>
            <a:spLocks noGrp="1"/>
          </p:cNvSpPr>
          <p:nvPr>
            <p:ph idx="1"/>
          </p:nvPr>
        </p:nvSpPr>
        <p:spPr>
          <a:xfrm>
            <a:off x="680322" y="2336872"/>
            <a:ext cx="10620724" cy="4119911"/>
          </a:xfrm>
        </p:spPr>
        <p:txBody>
          <a:bodyPr>
            <a:normAutofit/>
          </a:bodyPr>
          <a:lstStyle/>
          <a:p>
            <a:pPr lvl="0" algn="just"/>
            <a:r>
              <a:rPr lang="en-US" b="1" dirty="0"/>
              <a:t>Accumulating, storing as well as processing the information</a:t>
            </a:r>
            <a:endParaRPr lang="en-US" dirty="0"/>
          </a:p>
          <a:p>
            <a:pPr lvl="0" algn="just"/>
            <a:r>
              <a:rPr lang="en-US" b="1" dirty="0"/>
              <a:t>Operating the inter-organizational supply chain</a:t>
            </a:r>
            <a:endParaRPr lang="en-US" dirty="0"/>
          </a:p>
          <a:p>
            <a:pPr lvl="0" algn="just"/>
            <a:r>
              <a:rPr lang="en-US" b="1" dirty="0"/>
              <a:t>Firms consider information systems</a:t>
            </a:r>
            <a:endParaRPr lang="en-US" dirty="0"/>
          </a:p>
          <a:p>
            <a:pPr lvl="0" algn="just"/>
            <a:r>
              <a:rPr lang="en-US" b="1" dirty="0"/>
              <a:t>Support in developing decision making</a:t>
            </a:r>
            <a:endParaRPr lang="en-US" dirty="0"/>
          </a:p>
        </p:txBody>
      </p:sp>
    </p:spTree>
    <p:extLst>
      <p:ext uri="{BB962C8B-B14F-4D97-AF65-F5344CB8AC3E}">
        <p14:creationId xmlns:p14="http://schemas.microsoft.com/office/powerpoint/2010/main" val="4232010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AC6FE-DA53-4FE2-9524-DD4439266266}"/>
              </a:ext>
            </a:extLst>
          </p:cNvPr>
          <p:cNvSpPr>
            <a:spLocks noGrp="1"/>
          </p:cNvSpPr>
          <p:nvPr>
            <p:ph type="title"/>
          </p:nvPr>
        </p:nvSpPr>
        <p:spPr/>
        <p:txBody>
          <a:bodyPr>
            <a:normAutofit/>
          </a:bodyPr>
          <a:lstStyle/>
          <a:p>
            <a:r>
              <a:rPr lang="en-US" sz="4800" dirty="0"/>
              <a:t>Information system categories</a:t>
            </a:r>
            <a:endParaRPr lang="en-IN" sz="6000" dirty="0"/>
          </a:p>
        </p:txBody>
      </p:sp>
      <p:sp>
        <p:nvSpPr>
          <p:cNvPr id="3" name="Content Placeholder 2">
            <a:extLst>
              <a:ext uri="{FF2B5EF4-FFF2-40B4-BE49-F238E27FC236}">
                <a16:creationId xmlns:a16="http://schemas.microsoft.com/office/drawing/2014/main" id="{11A92201-00C5-465B-9655-108049F6F037}"/>
              </a:ext>
            </a:extLst>
          </p:cNvPr>
          <p:cNvSpPr>
            <a:spLocks noGrp="1"/>
          </p:cNvSpPr>
          <p:nvPr>
            <p:ph idx="1"/>
          </p:nvPr>
        </p:nvSpPr>
        <p:spPr/>
        <p:txBody>
          <a:bodyPr>
            <a:normAutofit/>
          </a:bodyPr>
          <a:lstStyle/>
          <a:p>
            <a:pPr lvl="0" algn="just"/>
            <a:r>
              <a:rPr lang="en-US" sz="3200" b="1" dirty="0"/>
              <a:t>Transaction Processing Systems</a:t>
            </a:r>
            <a:endParaRPr lang="en-US" sz="3200" dirty="0"/>
          </a:p>
          <a:p>
            <a:pPr lvl="0" algn="just"/>
            <a:r>
              <a:rPr lang="en-US" sz="3200" b="1" dirty="0"/>
              <a:t>Management Information System</a:t>
            </a:r>
          </a:p>
          <a:p>
            <a:pPr lvl="0" algn="just"/>
            <a:r>
              <a:rPr lang="en-US" sz="3200" b="1" dirty="0"/>
              <a:t>Decision Support Systems</a:t>
            </a:r>
          </a:p>
          <a:p>
            <a:pPr lvl="0" algn="just"/>
            <a:r>
              <a:rPr lang="en-US" sz="3200" b="1" dirty="0"/>
              <a:t>Office Automation Systems</a:t>
            </a:r>
          </a:p>
        </p:txBody>
      </p:sp>
    </p:spTree>
    <p:extLst>
      <p:ext uri="{BB962C8B-B14F-4D97-AF65-F5344CB8AC3E}">
        <p14:creationId xmlns:p14="http://schemas.microsoft.com/office/powerpoint/2010/main" val="51703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Challenges</a:t>
            </a:r>
          </a:p>
        </p:txBody>
      </p:sp>
      <p:sp>
        <p:nvSpPr>
          <p:cNvPr id="3" name="Content Placeholder 2"/>
          <p:cNvSpPr>
            <a:spLocks noGrp="1"/>
          </p:cNvSpPr>
          <p:nvPr>
            <p:ph idx="1"/>
          </p:nvPr>
        </p:nvSpPr>
        <p:spPr/>
        <p:txBody>
          <a:bodyPr/>
          <a:lstStyle/>
          <a:p>
            <a:pPr lvl="0"/>
            <a:r>
              <a:rPr lang="en-US" b="1" dirty="0"/>
              <a:t>The incapability of model understanding </a:t>
            </a:r>
            <a:endParaRPr lang="en-US" dirty="0"/>
          </a:p>
          <a:p>
            <a:pPr lvl="0"/>
            <a:r>
              <a:rPr lang="en-US" b="1" dirty="0"/>
              <a:t>Recognizing information management</a:t>
            </a:r>
            <a:endParaRPr lang="en-US" dirty="0"/>
          </a:p>
          <a:p>
            <a:pPr lvl="0"/>
            <a:r>
              <a:rPr lang="en-US" b="1" dirty="0"/>
              <a:t>Skills needed to implement information management</a:t>
            </a:r>
            <a:endParaRPr lang="en-US" dirty="0"/>
          </a:p>
          <a:p>
            <a:r>
              <a:rPr lang="en-US" b="1" dirty="0"/>
              <a:t>Monitoring the competitor's performance</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Conclusion</a:t>
            </a:r>
            <a:endParaRPr lang="en-US" dirty="0"/>
          </a:p>
        </p:txBody>
      </p:sp>
      <p:sp>
        <p:nvSpPr>
          <p:cNvPr id="3" name="Content Placeholder 2"/>
          <p:cNvSpPr>
            <a:spLocks noGrp="1"/>
          </p:cNvSpPr>
          <p:nvPr>
            <p:ph idx="1"/>
          </p:nvPr>
        </p:nvSpPr>
        <p:spPr/>
        <p:txBody>
          <a:bodyPr>
            <a:normAutofit/>
          </a:bodyPr>
          <a:lstStyle/>
          <a:p>
            <a:pPr lvl="0" algn="just"/>
            <a:r>
              <a:rPr lang="en-US" sz="3600" b="1" dirty="0"/>
              <a:t>American Airlines has a long history</a:t>
            </a:r>
            <a:endParaRPr lang="en-US" sz="3600" dirty="0"/>
          </a:p>
          <a:p>
            <a:pPr lvl="0" algn="just"/>
            <a:r>
              <a:rPr lang="en-US" sz="3600" b="1" dirty="0"/>
              <a:t>SABRE has provided a competitive advantage</a:t>
            </a:r>
            <a:endParaRPr lang="en-US" sz="3600" dirty="0"/>
          </a:p>
          <a:p>
            <a:pPr lvl="0" algn="just"/>
            <a:r>
              <a:rPr lang="en-US" sz="3600" b="1" dirty="0"/>
              <a:t>Different challenges have arisen. </a:t>
            </a:r>
            <a:endParaRPr lang="en-US" sz="3600" dirty="0"/>
          </a:p>
          <a:p>
            <a:pPr lvl="0" algn="just"/>
            <a:r>
              <a:rPr lang="en-US" sz="3600" b="1" dirty="0"/>
              <a:t>Computer-based information systems</a:t>
            </a:r>
            <a:endParaRPr lang="en-US" sz="3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0B080-B51E-4C37-B593-7F9283EB56E2}"/>
              </a:ext>
            </a:extLst>
          </p:cNvPr>
          <p:cNvSpPr>
            <a:spLocks noGrp="1"/>
          </p:cNvSpPr>
          <p:nvPr>
            <p:ph type="title"/>
          </p:nvPr>
        </p:nvSpPr>
        <p:spPr/>
        <p:txBody>
          <a:bodyPr>
            <a:normAutofit/>
          </a:bodyPr>
          <a:lstStyle/>
          <a:p>
            <a:r>
              <a:rPr lang="en-IN" sz="4000" dirty="0">
                <a:effectLst/>
                <a:ea typeface="Arial" panose="020B0604020202020204" pitchFamily="34" charset="0"/>
              </a:rPr>
              <a:t>References </a:t>
            </a:r>
            <a:endParaRPr lang="en-IN" sz="6600" dirty="0"/>
          </a:p>
        </p:txBody>
      </p:sp>
      <p:sp>
        <p:nvSpPr>
          <p:cNvPr id="3" name="Content Placeholder 2">
            <a:extLst>
              <a:ext uri="{FF2B5EF4-FFF2-40B4-BE49-F238E27FC236}">
                <a16:creationId xmlns:a16="http://schemas.microsoft.com/office/drawing/2014/main" id="{66BA2A4B-96C9-4261-A403-BAC4F18930A7}"/>
              </a:ext>
            </a:extLst>
          </p:cNvPr>
          <p:cNvSpPr>
            <a:spLocks noGrp="1"/>
          </p:cNvSpPr>
          <p:nvPr>
            <p:ph idx="1"/>
          </p:nvPr>
        </p:nvSpPr>
        <p:spPr>
          <a:xfrm>
            <a:off x="680321" y="2052735"/>
            <a:ext cx="10870977" cy="4665306"/>
          </a:xfrm>
        </p:spPr>
        <p:txBody>
          <a:bodyPr>
            <a:normAutofit/>
          </a:bodyPr>
          <a:lstStyle/>
          <a:p>
            <a:r>
              <a:rPr lang="en-US" sz="1400" b="1" dirty="0"/>
              <a:t>Reference list</a:t>
            </a:r>
          </a:p>
          <a:p>
            <a:r>
              <a:rPr lang="en-US" sz="1400" b="1" dirty="0"/>
              <a:t>Journal</a:t>
            </a:r>
            <a:endParaRPr lang="en-US" sz="1400" dirty="0"/>
          </a:p>
          <a:p>
            <a:r>
              <a:rPr lang="en-US" sz="1400" dirty="0"/>
              <a:t>Attenborough, J., Abbott, S., Brook, J. and Knight, R.A., 2019. Everywhere and nowhere: work-based learning in healthcare education. </a:t>
            </a:r>
            <a:r>
              <a:rPr lang="en-US" sz="1400" i="1" dirty="0"/>
              <a:t>Nurse Education in Practice</a:t>
            </a:r>
            <a:r>
              <a:rPr lang="en-US" sz="1400" dirty="0"/>
              <a:t>, </a:t>
            </a:r>
            <a:r>
              <a:rPr lang="en-US" sz="1400" i="1" dirty="0"/>
              <a:t>36</a:t>
            </a:r>
            <a:r>
              <a:rPr lang="en-US" sz="1400" dirty="0"/>
              <a:t>, pp.132-138.</a:t>
            </a:r>
          </a:p>
          <a:p>
            <a:r>
              <a:rPr lang="en-US" sz="1050" dirty="0" err="1"/>
              <a:t>Mikalef</a:t>
            </a:r>
            <a:r>
              <a:rPr lang="en-US" sz="1050" dirty="0"/>
              <a:t>, P., </a:t>
            </a:r>
            <a:r>
              <a:rPr lang="en-US" sz="1050" dirty="0" err="1"/>
              <a:t>Boura</a:t>
            </a:r>
            <a:r>
              <a:rPr lang="en-US" sz="1050" dirty="0"/>
              <a:t>, M., </a:t>
            </a:r>
            <a:r>
              <a:rPr lang="en-US" sz="1050" dirty="0" err="1"/>
              <a:t>Lekakos</a:t>
            </a:r>
            <a:r>
              <a:rPr lang="en-US" sz="1050" dirty="0"/>
              <a:t>, G. and </a:t>
            </a:r>
            <a:r>
              <a:rPr lang="en-US" sz="1050" dirty="0" err="1"/>
              <a:t>Krogstie</a:t>
            </a:r>
            <a:r>
              <a:rPr lang="en-US" sz="1050" dirty="0"/>
              <a:t>, J., 2019. Big data analytics capabilities and innovation: the mediating role of dynamic capabilities and moderating effect of the environment. </a:t>
            </a:r>
            <a:r>
              <a:rPr lang="en-US" sz="1050" i="1" dirty="0"/>
              <a:t>British Journal of Management</a:t>
            </a:r>
            <a:r>
              <a:rPr lang="en-US" sz="1050" dirty="0"/>
              <a:t>, </a:t>
            </a:r>
            <a:r>
              <a:rPr lang="en-US" sz="1050" i="1" dirty="0"/>
              <a:t>30</a:t>
            </a:r>
            <a:r>
              <a:rPr lang="en-US" sz="1050" dirty="0"/>
              <a:t>(2), pp.272-298.</a:t>
            </a:r>
          </a:p>
          <a:p>
            <a:r>
              <a:rPr lang="en-US" sz="1050" dirty="0" err="1"/>
              <a:t>Volik</a:t>
            </a:r>
            <a:r>
              <a:rPr lang="en-US" sz="1050" dirty="0"/>
              <a:t>, I., 2019. Developing a tool predicting competitive reaction to a price increase.</a:t>
            </a:r>
          </a:p>
          <a:p>
            <a:r>
              <a:rPr lang="en-US" sz="1050" dirty="0"/>
              <a:t>Cos Guerra, O.D., Castillo </a:t>
            </a:r>
            <a:r>
              <a:rPr lang="en-US" sz="1050" dirty="0" err="1"/>
              <a:t>Salcines</a:t>
            </a:r>
            <a:r>
              <a:rPr lang="en-US" sz="1050" dirty="0"/>
              <a:t>, V. and </a:t>
            </a:r>
            <a:r>
              <a:rPr lang="en-US" sz="1050" dirty="0" err="1"/>
              <a:t>Cantarero</a:t>
            </a:r>
            <a:r>
              <a:rPr lang="en-US" sz="1050" dirty="0"/>
              <a:t> </a:t>
            </a:r>
            <a:r>
              <a:rPr lang="en-US" sz="1050" dirty="0" err="1"/>
              <a:t>Prieto</a:t>
            </a:r>
            <a:r>
              <a:rPr lang="en-US" sz="1050" dirty="0"/>
              <a:t>, D., 2022. A geographical information system model to define COVID-19 problem areas with an analysis in the socio-economic context at the regional scale in the North of Spain.</a:t>
            </a:r>
          </a:p>
          <a:p>
            <a:r>
              <a:rPr lang="en-US" sz="1050" dirty="0" err="1"/>
              <a:t>Manakov</a:t>
            </a:r>
            <a:r>
              <a:rPr lang="en-US" sz="1050" dirty="0"/>
              <a:t>, S.S., </a:t>
            </a:r>
            <a:r>
              <a:rPr lang="en-US" sz="1050" dirty="0" err="1"/>
              <a:t>Meleshin</a:t>
            </a:r>
            <a:r>
              <a:rPr lang="en-US" sz="1050" dirty="0"/>
              <a:t>, A.S. and </a:t>
            </a:r>
            <a:r>
              <a:rPr lang="en-US" sz="1050" dirty="0" err="1"/>
              <a:t>Koroleva</a:t>
            </a:r>
            <a:r>
              <a:rPr lang="en-US" sz="1050" dirty="0"/>
              <a:t>, L.P., 2019. Ways of improving radio systems define the parameters of aircraft movements. </a:t>
            </a:r>
            <a:r>
              <a:rPr lang="en-US" sz="1050" i="1" dirty="0"/>
              <a:t>ББК 32 Т 78</a:t>
            </a:r>
            <a:r>
              <a:rPr lang="en-US" sz="1050" dirty="0"/>
              <a:t>.</a:t>
            </a:r>
          </a:p>
          <a:p>
            <a:r>
              <a:rPr lang="en-US" sz="1050" dirty="0" err="1"/>
              <a:t>Wijoyo</a:t>
            </a:r>
            <a:r>
              <a:rPr lang="en-US" sz="1050" dirty="0"/>
              <a:t>, H., </a:t>
            </a:r>
            <a:r>
              <a:rPr lang="en-US" sz="1050" dirty="0" err="1"/>
              <a:t>Haudi</a:t>
            </a:r>
            <a:r>
              <a:rPr lang="en-US" sz="1050" dirty="0"/>
              <a:t>, H., </a:t>
            </a:r>
            <a:r>
              <a:rPr lang="en-US" sz="1050" dirty="0" err="1"/>
              <a:t>Sunarsi</a:t>
            </a:r>
            <a:r>
              <a:rPr lang="en-US" sz="1050" dirty="0"/>
              <a:t>, D., </a:t>
            </a:r>
            <a:r>
              <a:rPr lang="en-US" sz="1050" dirty="0" err="1"/>
              <a:t>Cahyono</a:t>
            </a:r>
            <a:r>
              <a:rPr lang="en-US" sz="1050" dirty="0"/>
              <a:t>, Y., </a:t>
            </a:r>
            <a:r>
              <a:rPr lang="en-US" sz="1050" dirty="0" err="1"/>
              <a:t>Wijayanti</a:t>
            </a:r>
            <a:r>
              <a:rPr lang="en-US" sz="1050" dirty="0"/>
              <a:t>, K.D., </a:t>
            </a:r>
            <a:r>
              <a:rPr lang="en-US" sz="1050" dirty="0" err="1"/>
              <a:t>Nuryani</a:t>
            </a:r>
            <a:r>
              <a:rPr lang="en-US" sz="1050" dirty="0"/>
              <a:t>, Y., </a:t>
            </a:r>
            <a:r>
              <a:rPr lang="en-US" sz="1050" dirty="0" err="1"/>
              <a:t>Nariah</a:t>
            </a:r>
            <a:r>
              <a:rPr lang="en-US" sz="1050" dirty="0"/>
              <a:t>, N. and Akbar, M.F., 2021. Design of Information System Buddhist Identity Card in Riau Province Using Java Programming Language. </a:t>
            </a:r>
            <a:r>
              <a:rPr lang="en-US" sz="1050" i="1" dirty="0"/>
              <a:t>Available at SSRN 3865597</a:t>
            </a:r>
            <a:r>
              <a:rPr lang="en-US" sz="1050" dirty="0"/>
              <a:t>.</a:t>
            </a:r>
          </a:p>
          <a:p>
            <a:r>
              <a:rPr lang="en-US" sz="1050" dirty="0" err="1"/>
              <a:t>Wihartati</a:t>
            </a:r>
            <a:r>
              <a:rPr lang="en-US" sz="1050" dirty="0"/>
              <a:t>, A.P. and </a:t>
            </a:r>
            <a:r>
              <a:rPr lang="en-US" sz="1050" dirty="0" err="1"/>
              <a:t>Efendi</a:t>
            </a:r>
            <a:r>
              <a:rPr lang="en-US" sz="1050" dirty="0"/>
              <a:t>, T.F., 2021. Decision Support System for Share Investment Using The Capital </a:t>
            </a:r>
            <a:r>
              <a:rPr lang="en-US" sz="1050" dirty="0" err="1"/>
              <a:t>Assetpricing</a:t>
            </a:r>
            <a:r>
              <a:rPr lang="en-US" sz="1050" dirty="0"/>
              <a:t> Method (CAPM). </a:t>
            </a:r>
            <a:r>
              <a:rPr lang="en-US" sz="1050" i="1" dirty="0"/>
              <a:t>International Journal of Computer and Information System (IJCIS)</a:t>
            </a:r>
            <a:r>
              <a:rPr lang="en-US" sz="1050" dirty="0"/>
              <a:t>, </a:t>
            </a:r>
            <a:r>
              <a:rPr lang="en-US" sz="1050" i="1" dirty="0"/>
              <a:t>2</a:t>
            </a:r>
            <a:r>
              <a:rPr lang="en-US" sz="1050" dirty="0"/>
              <a:t>(1), pp.19-23.</a:t>
            </a:r>
          </a:p>
          <a:p>
            <a:r>
              <a:rPr lang="en-US" sz="1050" dirty="0" err="1"/>
              <a:t>Giua</a:t>
            </a:r>
            <a:r>
              <a:rPr lang="en-US" sz="1050" dirty="0"/>
              <a:t>, C., </a:t>
            </a:r>
            <a:r>
              <a:rPr lang="en-US" sz="1050" dirty="0" err="1"/>
              <a:t>Materia</a:t>
            </a:r>
            <a:r>
              <a:rPr lang="en-US" sz="1050" dirty="0"/>
              <a:t>, V.C. and </a:t>
            </a:r>
            <a:r>
              <a:rPr lang="en-US" sz="1050" dirty="0" err="1"/>
              <a:t>Camanzi</a:t>
            </a:r>
            <a:r>
              <a:rPr lang="en-US" sz="1050" dirty="0"/>
              <a:t>, L., 2020. Management information system adoption at the farm level: evidence from the literature. </a:t>
            </a:r>
            <a:r>
              <a:rPr lang="en-US" sz="1050" i="1" dirty="0"/>
              <a:t>British Food Journal</a:t>
            </a:r>
            <a:r>
              <a:rPr lang="en-US" sz="1050" dirty="0"/>
              <a:t>.</a:t>
            </a:r>
          </a:p>
          <a:p>
            <a:r>
              <a:rPr lang="en-US" sz="1050" dirty="0" err="1"/>
              <a:t>Helfaya</a:t>
            </a:r>
            <a:r>
              <a:rPr lang="en-US" sz="1050" dirty="0"/>
              <a:t>, A., 2019. Assessing the use of computer-based assessment-feedback in teaching digital accountants. </a:t>
            </a:r>
            <a:r>
              <a:rPr lang="en-US" sz="1050" i="1" dirty="0"/>
              <a:t>Accounting Education</a:t>
            </a:r>
            <a:r>
              <a:rPr lang="en-US" sz="1050" dirty="0"/>
              <a:t>, </a:t>
            </a:r>
            <a:r>
              <a:rPr lang="en-US" sz="1050" i="1" dirty="0"/>
              <a:t>28</a:t>
            </a:r>
            <a:r>
              <a:rPr lang="en-US" sz="1050" dirty="0"/>
              <a:t>(1), pp.69-99.</a:t>
            </a:r>
          </a:p>
        </p:txBody>
      </p:sp>
    </p:spTree>
    <p:extLst>
      <p:ext uri="{BB962C8B-B14F-4D97-AF65-F5344CB8AC3E}">
        <p14:creationId xmlns:p14="http://schemas.microsoft.com/office/powerpoint/2010/main" val="3104434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8FF07-5B4C-462C-802A-F3716C5D58DB}"/>
              </a:ext>
            </a:extLst>
          </p:cNvPr>
          <p:cNvSpPr>
            <a:spLocks noGrp="1"/>
          </p:cNvSpPr>
          <p:nvPr>
            <p:ph type="title"/>
          </p:nvPr>
        </p:nvSpPr>
        <p:spPr/>
        <p:txBody>
          <a:bodyPr>
            <a:normAutofit fontScale="90000"/>
          </a:bodyPr>
          <a:lstStyle/>
          <a:p>
            <a:pPr algn="ctr"/>
            <a:r>
              <a:rPr lang="en-IN" sz="8000" dirty="0">
                <a:effectLst/>
                <a:ea typeface="Arial" panose="020B0604020202020204" pitchFamily="34" charset="0"/>
              </a:rPr>
              <a:t>Thank You </a:t>
            </a:r>
            <a:endParaRPr lang="en-IN" sz="19300" dirty="0"/>
          </a:p>
        </p:txBody>
      </p:sp>
    </p:spTree>
    <p:extLst>
      <p:ext uri="{BB962C8B-B14F-4D97-AF65-F5344CB8AC3E}">
        <p14:creationId xmlns:p14="http://schemas.microsoft.com/office/powerpoint/2010/main" val="897817535"/>
      </p:ext>
    </p:extLst>
  </p:cSld>
  <p:clrMapOvr>
    <a:masterClrMapping/>
  </p:clrMapOvr>
</p:sld>
</file>

<file path=ppt/theme/theme1.xml><?xml version="1.0" encoding="utf-8"?>
<a:theme xmlns:a="http://schemas.openxmlformats.org/drawingml/2006/main" name="Berlin">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Berlin">
      <a:majorFont>
        <a:latin typeface="Trebuchet MS"/>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14" ma:contentTypeDescription="Create a new document." ma:contentTypeScope="" ma:versionID="3764e111b578cd7a2eb4669cfc037784">
  <xsd:schema xmlns:xsd="http://www.w3.org/2001/XMLSchema" xmlns:xs="http://www.w3.org/2001/XMLSchema" xmlns:p="http://schemas.microsoft.com/office/2006/metadata/properties" xmlns:ns3="5e11eeeb-aea2-48d1-b3ff-7dffc84c1762" xmlns:ns4="6730e359-ea60-4bf4-a90a-e46339816358" targetNamespace="http://schemas.microsoft.com/office/2006/metadata/properties" ma:root="true" ma:fieldsID="70ad5e9d65a4bc0f9230316053eb9f1f" ns3:_="" ns4:_="">
    <xsd:import namespace="5e11eeeb-aea2-48d1-b3ff-7dffc84c1762"/>
    <xsd:import namespace="6730e359-ea60-4bf4-a90a-e4633981635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OCR" minOccurs="0"/>
                <xsd:element ref="ns4:MediaServiceDateTaken" minOccurs="0"/>
                <xsd:element ref="ns4:MediaServiceLocation"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912F0E7-BACD-4D09-967F-CAFF86336178}">
  <ds:schemaRefs>
    <ds:schemaRef ds:uri="http://schemas.microsoft.com/sharepoint/v3/contenttype/forms"/>
  </ds:schemaRefs>
</ds:datastoreItem>
</file>

<file path=customXml/itemProps2.xml><?xml version="1.0" encoding="utf-8"?>
<ds:datastoreItem xmlns:ds="http://schemas.openxmlformats.org/officeDocument/2006/customXml" ds:itemID="{C24A82F8-CD9C-4957-83FF-470D970E81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11eeeb-aea2-48d1-b3ff-7dffc84c1762"/>
    <ds:schemaRef ds:uri="6730e359-ea60-4bf4-a90a-e463398163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E9909D5-1028-441D-A28E-B60D27F06F74}">
  <ds:schemaRefs>
    <ds:schemaRef ds:uri="http://purl.org/dc/terms/"/>
    <ds:schemaRef ds:uri="http://schemas.openxmlformats.org/package/2006/metadata/core-properties"/>
    <ds:schemaRef ds:uri="6730e359-ea60-4bf4-a90a-e46339816358"/>
    <ds:schemaRef ds:uri="http://schemas.microsoft.com/office/2006/metadata/properties"/>
    <ds:schemaRef ds:uri="http://schemas.microsoft.com/office/2006/documentManagement/types"/>
    <ds:schemaRef ds:uri="http://purl.org/dc/elements/1.1/"/>
    <ds:schemaRef ds:uri="http://purl.org/dc/dcmitype/"/>
    <ds:schemaRef ds:uri="http://schemas.microsoft.com/office/infopath/2007/PartnerControls"/>
    <ds:schemaRef ds:uri="5e11eeeb-aea2-48d1-b3ff-7dffc84c1762"/>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Berlin</Template>
  <TotalTime>259</TotalTime>
  <Words>1290</Words>
  <Application>Microsoft Office PowerPoint</Application>
  <PresentationFormat>Widescreen</PresentationFormat>
  <Paragraphs>87</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Trebuchet MS</vt:lpstr>
      <vt:lpstr>Berlin</vt:lpstr>
      <vt:lpstr>KNOWLEDGE AND INFORMATION MANAGEMENT SKILLS FOR THE WORKPLACE</vt:lpstr>
      <vt:lpstr>Introduction </vt:lpstr>
      <vt:lpstr>Competitive strategies of cost leadership and product differentiation</vt:lpstr>
      <vt:lpstr>Porter 5 forces</vt:lpstr>
      <vt:lpstr>Porter's value chain model</vt:lpstr>
      <vt:lpstr>Factors played a part in the erosion of the company</vt:lpstr>
      <vt:lpstr>Information system</vt:lpstr>
      <vt:lpstr>Information system categories</vt:lpstr>
      <vt:lpstr>Challenges</vt:lpstr>
      <vt:lpstr>Conclusion</vt:lpstr>
      <vt:lpstr>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CLINICAL MEDICAL AND INDUSTRIAL INTERACTION</dc:title>
  <dc:creator>Suparna</dc:creator>
  <cp:lastModifiedBy>Nelea</cp:lastModifiedBy>
  <cp:revision>45</cp:revision>
  <dcterms:created xsi:type="dcterms:W3CDTF">2022-01-19T05:20:04Z</dcterms:created>
  <dcterms:modified xsi:type="dcterms:W3CDTF">2023-04-17T12:40:19Z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