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1"/>
  </p:notesMasterIdLst>
  <p:handoutMasterIdLst>
    <p:handoutMasterId r:id="rId22"/>
  </p:handoutMasterIdLst>
  <p:sldIdLst>
    <p:sldId id="277" r:id="rId2"/>
    <p:sldId id="279" r:id="rId3"/>
    <p:sldId id="463" r:id="rId4"/>
    <p:sldId id="455" r:id="rId5"/>
    <p:sldId id="309" r:id="rId6"/>
    <p:sldId id="313" r:id="rId7"/>
    <p:sldId id="458" r:id="rId8"/>
    <p:sldId id="332" r:id="rId9"/>
    <p:sldId id="333" r:id="rId10"/>
    <p:sldId id="280" r:id="rId11"/>
    <p:sldId id="286" r:id="rId12"/>
    <p:sldId id="456" r:id="rId13"/>
    <p:sldId id="459" r:id="rId14"/>
    <p:sldId id="287" r:id="rId15"/>
    <p:sldId id="295" r:id="rId16"/>
    <p:sldId id="461" r:id="rId17"/>
    <p:sldId id="460" r:id="rId18"/>
    <p:sldId id="462" r:id="rId19"/>
    <p:sldId id="457" r:id="rId20"/>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30893" autoAdjust="0"/>
    <p:restoredTop sz="95794" autoAdjust="0"/>
  </p:normalViewPr>
  <p:slideViewPr>
    <p:cSldViewPr>
      <p:cViewPr varScale="1">
        <p:scale>
          <a:sx n="69" d="100"/>
          <a:sy n="69" d="100"/>
        </p:scale>
        <p:origin x="792" y="6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txBody>
          <a:bodyPr/>
          <a:lstStyle/>
          <a:p>
            <a:endParaRPr lang="en-GB"/>
          </a:p>
        </p:txBody>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In an effective closure, the teacher will review and summarise a lesson, consolidate key information, create a link to new ideas and build anticipation for the next lesson. During a good closure, the students will be given an opportunity to express any concerns, ask questions and clarify their own understandings</a:t>
            </a:r>
          </a:p>
        </p:txBody>
      </p:sp>
      <p:sp>
        <p:nvSpPr>
          <p:cNvPr id="4" name="Slide Number Placeholder 3"/>
          <p:cNvSpPr>
            <a:spLocks noGrp="1"/>
          </p:cNvSpPr>
          <p:nvPr>
            <p:ph type="sldNum" sz="quarter" idx="5"/>
          </p:nvPr>
        </p:nvSpPr>
        <p:spPr/>
        <p:txBody>
          <a:bodyPr/>
          <a:lstStyle/>
          <a:p>
            <a:fld id="{D3BD075C-D0CD-4F41-93C9-0B6DF6D55B16}" type="slidenum">
              <a:rPr lang="en-GB" smtClean="0"/>
              <a:pPr/>
              <a:t>4</a:t>
            </a:fld>
            <a:endParaRPr lang="en-GB"/>
          </a:p>
        </p:txBody>
      </p:sp>
    </p:spTree>
    <p:extLst>
      <p:ext uri="{BB962C8B-B14F-4D97-AF65-F5344CB8AC3E}">
        <p14:creationId xmlns:p14="http://schemas.microsoft.com/office/powerpoint/2010/main" val="18940657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15</a:t>
            </a:fld>
            <a:endParaRPr lang="en-GB" altLang="en-US"/>
          </a:p>
        </p:txBody>
      </p:sp>
    </p:spTree>
    <p:extLst>
      <p:ext uri="{BB962C8B-B14F-4D97-AF65-F5344CB8AC3E}">
        <p14:creationId xmlns:p14="http://schemas.microsoft.com/office/powerpoint/2010/main" val="928783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721CBDD-12ED-B38A-23E4-3A2B3B1954E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4135C68-DA92-F8B3-BD64-C80A10024F79}"/>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0422EEE-3E87-B36B-07BA-214A090FDF26}"/>
              </a:ext>
            </a:extLst>
          </p:cNvPr>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a:extLst>
              <a:ext uri="{FF2B5EF4-FFF2-40B4-BE49-F238E27FC236}">
                <a16:creationId xmlns:a16="http://schemas.microsoft.com/office/drawing/2014/main" id="{D26EB263-F245-9709-2099-DC16D7050D68}"/>
              </a:ext>
            </a:extLst>
          </p:cNvPr>
          <p:cNvSpPr>
            <a:spLocks noGrp="1"/>
          </p:cNvSpPr>
          <p:nvPr>
            <p:ph type="sldNum" sz="quarter" idx="5"/>
          </p:nvPr>
        </p:nvSpPr>
        <p:spPr/>
        <p:txBody>
          <a:bodyPr/>
          <a:lstStyle/>
          <a:p>
            <a:pPr>
              <a:defRPr/>
            </a:pPr>
            <a:fld id="{2914A9C3-BF87-644C-A0DF-121D73AA4F3A}" type="slidenum">
              <a:rPr lang="en-GB" altLang="en-US" smtClean="0"/>
              <a:pPr>
                <a:defRPr/>
              </a:pPr>
              <a:t>16</a:t>
            </a:fld>
            <a:endParaRPr lang="en-GB" altLang="en-US"/>
          </a:p>
        </p:txBody>
      </p:sp>
    </p:spTree>
    <p:extLst>
      <p:ext uri="{BB962C8B-B14F-4D97-AF65-F5344CB8AC3E}">
        <p14:creationId xmlns:p14="http://schemas.microsoft.com/office/powerpoint/2010/main" val="20205005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943078C-E3E9-FA9B-B8B5-43C61FC7411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E816DA-F49A-8264-335A-39A529F36683}"/>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450EDDB8-475C-7E99-4895-E4CCD09B97AE}"/>
              </a:ext>
            </a:extLst>
          </p:cNvPr>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a:extLst>
              <a:ext uri="{FF2B5EF4-FFF2-40B4-BE49-F238E27FC236}">
                <a16:creationId xmlns:a16="http://schemas.microsoft.com/office/drawing/2014/main" id="{959D4641-BCA2-3F96-A7FB-A7687665C6F1}"/>
              </a:ext>
            </a:extLst>
          </p:cNvPr>
          <p:cNvSpPr>
            <a:spLocks noGrp="1"/>
          </p:cNvSpPr>
          <p:nvPr>
            <p:ph type="sldNum" sz="quarter" idx="5"/>
          </p:nvPr>
        </p:nvSpPr>
        <p:spPr/>
        <p:txBody>
          <a:bodyPr/>
          <a:lstStyle/>
          <a:p>
            <a:pPr>
              <a:defRPr/>
            </a:pPr>
            <a:fld id="{2914A9C3-BF87-644C-A0DF-121D73AA4F3A}" type="slidenum">
              <a:rPr lang="en-GB" altLang="en-US" smtClean="0"/>
              <a:pPr>
                <a:defRPr/>
              </a:pPr>
              <a:t>17</a:t>
            </a:fld>
            <a:endParaRPr lang="en-GB" altLang="en-US"/>
          </a:p>
        </p:txBody>
      </p:sp>
    </p:spTree>
    <p:extLst>
      <p:ext uri="{BB962C8B-B14F-4D97-AF65-F5344CB8AC3E}">
        <p14:creationId xmlns:p14="http://schemas.microsoft.com/office/powerpoint/2010/main" val="324640233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6EBEC4B-66E4-C0F1-5FEA-6D04F0E8DAC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5E2574D-6023-47A8-7663-80921CE1538E}"/>
              </a:ext>
            </a:extLst>
          </p:cNvPr>
          <p:cNvSpPr>
            <a:spLocks noGrp="1" noRot="1" noChangeAspect="1"/>
          </p:cNvSpPr>
          <p:nvPr>
            <p:ph type="sldImg"/>
          </p:nvPr>
        </p:nvSpPr>
        <p:spPr/>
        <p:txBody>
          <a:bodyPr/>
          <a:lstStyle/>
          <a:p>
            <a:endParaRPr lang="en-GB"/>
          </a:p>
        </p:txBody>
      </p:sp>
      <p:sp>
        <p:nvSpPr>
          <p:cNvPr id="3" name="Notes Placeholder 2">
            <a:extLst>
              <a:ext uri="{FF2B5EF4-FFF2-40B4-BE49-F238E27FC236}">
                <a16:creationId xmlns:a16="http://schemas.microsoft.com/office/drawing/2014/main" id="{D35F9EEC-6C67-9141-5924-80720413EEAC}"/>
              </a:ext>
            </a:extLst>
          </p:cNvPr>
          <p:cNvSpPr>
            <a:spLocks noGrp="1"/>
          </p:cNvSpPr>
          <p:nvPr>
            <p:ph type="body" idx="1"/>
          </p:nvPr>
        </p:nvSpPr>
        <p:spPr/>
        <p:txBody>
          <a:bodyPr/>
          <a:lstStyle/>
          <a:p>
            <a:r>
              <a:rPr lang="en-US" dirty="0">
                <a:highlight>
                  <a:srgbClr val="FFFF00"/>
                </a:highlight>
              </a:rPr>
              <a:t>To be added when the assignments’ briefs are approved.</a:t>
            </a:r>
          </a:p>
        </p:txBody>
      </p:sp>
      <p:sp>
        <p:nvSpPr>
          <p:cNvPr id="4" name="Slide Number Placeholder 3">
            <a:extLst>
              <a:ext uri="{FF2B5EF4-FFF2-40B4-BE49-F238E27FC236}">
                <a16:creationId xmlns:a16="http://schemas.microsoft.com/office/drawing/2014/main" id="{D6381720-63E8-0A02-225A-62122EA03A90}"/>
              </a:ext>
            </a:extLst>
          </p:cNvPr>
          <p:cNvSpPr>
            <a:spLocks noGrp="1"/>
          </p:cNvSpPr>
          <p:nvPr>
            <p:ph type="sldNum" sz="quarter" idx="5"/>
          </p:nvPr>
        </p:nvSpPr>
        <p:spPr/>
        <p:txBody>
          <a:bodyPr/>
          <a:lstStyle/>
          <a:p>
            <a:pPr>
              <a:defRPr/>
            </a:pPr>
            <a:fld id="{2914A9C3-BF87-644C-A0DF-121D73AA4F3A}" type="slidenum">
              <a:rPr lang="en-GB" altLang="en-US" smtClean="0"/>
              <a:pPr>
                <a:defRPr/>
              </a:pPr>
              <a:t>18</a:t>
            </a:fld>
            <a:endParaRPr lang="en-GB" altLang="en-US"/>
          </a:p>
        </p:txBody>
      </p:sp>
    </p:spTree>
    <p:extLst>
      <p:ext uri="{BB962C8B-B14F-4D97-AF65-F5344CB8AC3E}">
        <p14:creationId xmlns:p14="http://schemas.microsoft.com/office/powerpoint/2010/main" val="158773784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11/01/2026</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11/01/2026</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11/01/2026</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11/01/2026</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11/01/2026</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11/01/2026</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11/01/2026</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11/01/2026</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11/01/2026</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11/01/2026</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11/01/2026</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11/01/2026</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tiff"/><Relationship Id="rId2" Type="http://schemas.openxmlformats.org/officeDocument/2006/relationships/image" Target="../media/image6.tiff"/><Relationship Id="rId1" Type="http://schemas.openxmlformats.org/officeDocument/2006/relationships/slideLayout" Target="../slideLayouts/slideLayout6.xml"/><Relationship Id="rId4" Type="http://schemas.openxmlformats.org/officeDocument/2006/relationships/image" Target="../media/image8.tiff"/></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hyperlink" Target="http://moodle.uwtsd.ac.uk/" TargetMode="Externa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Introduction to the Module</a:t>
            </a:r>
            <a:br>
              <a:rPr lang="en-GB" altLang="en-US" b="1" dirty="0"/>
            </a:br>
            <a:r>
              <a:rPr lang="en-GB" altLang="en-US" b="1" dirty="0"/>
              <a:t>LCMB7024</a:t>
            </a:r>
            <a:br>
              <a:rPr lang="en-GB" altLang="en-US" dirty="0"/>
            </a:br>
            <a:br>
              <a:rPr lang="en-GB" altLang="en-US" dirty="0"/>
            </a:br>
            <a:br>
              <a:rPr lang="en-GB" altLang="en-US" sz="3600" dirty="0"/>
            </a:br>
            <a:r>
              <a:rPr lang="en-GB" altLang="en-US" sz="3600" dirty="0"/>
              <a:t>						</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A4DB4-A59C-E0A3-5E0F-87EAA01826F1}"/>
              </a:ext>
            </a:extLst>
          </p:cNvPr>
          <p:cNvSpPr>
            <a:spLocks noGrp="1"/>
          </p:cNvSpPr>
          <p:nvPr>
            <p:ph type="title"/>
          </p:nvPr>
        </p:nvSpPr>
        <p:spPr>
          <a:xfrm>
            <a:off x="457200" y="274638"/>
            <a:ext cx="8229600" cy="1143000"/>
          </a:xfrm>
        </p:spPr>
        <p:txBody>
          <a:bodyPr wrap="square" anchor="ctr">
            <a:normAutofit/>
          </a:bodyPr>
          <a:lstStyle/>
          <a:p>
            <a:r>
              <a:rPr lang="en-US" b="1"/>
              <a:t>Welcome message</a:t>
            </a:r>
          </a:p>
        </p:txBody>
      </p:sp>
      <p:sp>
        <p:nvSpPr>
          <p:cNvPr id="3" name="Content Placeholder 2">
            <a:extLst>
              <a:ext uri="{FF2B5EF4-FFF2-40B4-BE49-F238E27FC236}">
                <a16:creationId xmlns:a16="http://schemas.microsoft.com/office/drawing/2014/main" id="{CCBC7880-AF97-7394-CBEF-41D7B33C2618}"/>
              </a:ext>
            </a:extLst>
          </p:cNvPr>
          <p:cNvSpPr>
            <a:spLocks noGrp="1"/>
          </p:cNvSpPr>
          <p:nvPr>
            <p:ph sz="half" idx="1"/>
          </p:nvPr>
        </p:nvSpPr>
        <p:spPr>
          <a:xfrm>
            <a:off x="1115616" y="1600201"/>
            <a:ext cx="7200800" cy="3989040"/>
          </a:xfrm>
        </p:spPr>
        <p:txBody>
          <a:bodyPr wrap="square" anchor="t">
            <a:normAutofit/>
          </a:bodyPr>
          <a:lstStyle/>
          <a:p>
            <a:pPr marL="0" indent="0" algn="ctr">
              <a:lnSpc>
                <a:spcPct val="90000"/>
              </a:lnSpc>
              <a:buNone/>
            </a:pPr>
            <a:r>
              <a:rPr lang="en-GB" dirty="0"/>
              <a:t>Welcome to UWTSD! We are thrilled to have you join our vibrant and diverse community of learners. As you embark on this exciting journey of education and personal growth, we want you to know that you are an integral part of our family.</a:t>
            </a:r>
          </a:p>
          <a:p>
            <a:pPr>
              <a:lnSpc>
                <a:spcPct val="90000"/>
              </a:lnSpc>
            </a:pPr>
            <a:endParaRPr lang="en-GB" sz="2600" dirty="0"/>
          </a:p>
          <a:p>
            <a:pPr>
              <a:lnSpc>
                <a:spcPct val="90000"/>
              </a:lnSpc>
            </a:pPr>
            <a:endParaRPr lang="en-US" sz="2600" dirty="0"/>
          </a:p>
        </p:txBody>
      </p:sp>
      <p:pic>
        <p:nvPicPr>
          <p:cNvPr id="2050" name="Picture 2" descr="13,605 Happy Smily Face Stock Vectors ...">
            <a:extLst>
              <a:ext uri="{FF2B5EF4-FFF2-40B4-BE49-F238E27FC236}">
                <a16:creationId xmlns:a16="http://schemas.microsoft.com/office/drawing/2014/main" id="{DDED377A-1C28-5C6C-A620-E28C376C13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1066" b="6547"/>
          <a:stretch/>
        </p:blipFill>
        <p:spPr bwMode="auto">
          <a:xfrm>
            <a:off x="3779912" y="4149079"/>
            <a:ext cx="1769368" cy="1376215"/>
          </a:xfrm>
          <a:prstGeom prst="rect">
            <a:avLst/>
          </a:prstGeom>
          <a:solidFill>
            <a:srgbClr val="FFFFFF"/>
          </a:solidFill>
        </p:spPr>
      </p:pic>
      <p:sp>
        <p:nvSpPr>
          <p:cNvPr id="4" name="Date Placeholder 3">
            <a:extLst>
              <a:ext uri="{FF2B5EF4-FFF2-40B4-BE49-F238E27FC236}">
                <a16:creationId xmlns:a16="http://schemas.microsoft.com/office/drawing/2014/main" id="{C60C2D2E-991C-0954-AB50-A1050C55DA7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11/01/2026</a:t>
            </a:fld>
            <a:endParaRPr lang="en-GB" altLang="en-US" sz="900"/>
          </a:p>
        </p:txBody>
      </p:sp>
      <p:sp>
        <p:nvSpPr>
          <p:cNvPr id="5" name="Slide Number Placeholder 4">
            <a:extLst>
              <a:ext uri="{FF2B5EF4-FFF2-40B4-BE49-F238E27FC236}">
                <a16:creationId xmlns:a16="http://schemas.microsoft.com/office/drawing/2014/main" id="{101356B8-EC0F-5AAB-F6D7-3E415910D66F}"/>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2</a:t>
            </a:fld>
            <a:endParaRPr lang="en-GB" altLang="en-US"/>
          </a:p>
        </p:txBody>
      </p:sp>
    </p:spTree>
    <p:extLst>
      <p:ext uri="{BB962C8B-B14F-4D97-AF65-F5344CB8AC3E}">
        <p14:creationId xmlns:p14="http://schemas.microsoft.com/office/powerpoint/2010/main" val="21658128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F2F082-7C19-D74C-E2D1-A3EF406B0CA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0DE3FC4-8531-1848-EA6D-1D4954FEAEEC}"/>
              </a:ext>
            </a:extLst>
          </p:cNvPr>
          <p:cNvSpPr>
            <a:spLocks noGrp="1"/>
          </p:cNvSpPr>
          <p:nvPr>
            <p:ph type="title"/>
          </p:nvPr>
        </p:nvSpPr>
        <p:spPr>
          <a:xfrm>
            <a:off x="457200" y="274638"/>
            <a:ext cx="8229600" cy="1143000"/>
          </a:xfrm>
        </p:spPr>
        <p:txBody>
          <a:bodyPr wrap="square" anchor="ctr">
            <a:normAutofit/>
          </a:bodyPr>
          <a:lstStyle/>
          <a:p>
            <a:r>
              <a:rPr lang="en-US" b="1" dirty="0"/>
              <a:t>Let’s introduce ourself</a:t>
            </a:r>
          </a:p>
        </p:txBody>
      </p:sp>
      <p:sp>
        <p:nvSpPr>
          <p:cNvPr id="3" name="Content Placeholder 2">
            <a:extLst>
              <a:ext uri="{FF2B5EF4-FFF2-40B4-BE49-F238E27FC236}">
                <a16:creationId xmlns:a16="http://schemas.microsoft.com/office/drawing/2014/main" id="{607E1E84-EC0B-D803-0FE2-5B316AF3F22D}"/>
              </a:ext>
            </a:extLst>
          </p:cNvPr>
          <p:cNvSpPr>
            <a:spLocks noGrp="1"/>
          </p:cNvSpPr>
          <p:nvPr>
            <p:ph sz="half" idx="1"/>
          </p:nvPr>
        </p:nvSpPr>
        <p:spPr>
          <a:xfrm>
            <a:off x="989063" y="2718028"/>
            <a:ext cx="7200800" cy="3989040"/>
          </a:xfrm>
        </p:spPr>
        <p:txBody>
          <a:bodyPr wrap="square" anchor="t">
            <a:normAutofit/>
          </a:bodyPr>
          <a:lstStyle/>
          <a:p>
            <a:pPr marL="0" indent="0" algn="ctr">
              <a:lnSpc>
                <a:spcPct val="90000"/>
              </a:lnSpc>
              <a:buNone/>
            </a:pPr>
            <a:r>
              <a:rPr lang="en-GB" sz="4800" b="1" dirty="0">
                <a:highlight>
                  <a:srgbClr val="FFFF00"/>
                </a:highlight>
              </a:rPr>
              <a:t>Mention three unique facts about yourself</a:t>
            </a:r>
          </a:p>
          <a:p>
            <a:pPr>
              <a:lnSpc>
                <a:spcPct val="90000"/>
              </a:lnSpc>
            </a:pPr>
            <a:endParaRPr lang="en-GB" sz="3600" dirty="0"/>
          </a:p>
          <a:p>
            <a:pPr>
              <a:lnSpc>
                <a:spcPct val="90000"/>
              </a:lnSpc>
            </a:pPr>
            <a:endParaRPr lang="en-US" sz="2600" dirty="0"/>
          </a:p>
        </p:txBody>
      </p:sp>
      <p:sp>
        <p:nvSpPr>
          <p:cNvPr id="4" name="Date Placeholder 3">
            <a:extLst>
              <a:ext uri="{FF2B5EF4-FFF2-40B4-BE49-F238E27FC236}">
                <a16:creationId xmlns:a16="http://schemas.microsoft.com/office/drawing/2014/main" id="{EE0E1F77-8A1F-65C1-B44F-7351E8E85007}"/>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11/01/2026</a:t>
            </a:fld>
            <a:endParaRPr lang="en-GB" altLang="en-US" sz="900"/>
          </a:p>
        </p:txBody>
      </p:sp>
      <p:sp>
        <p:nvSpPr>
          <p:cNvPr id="5" name="Slide Number Placeholder 4">
            <a:extLst>
              <a:ext uri="{FF2B5EF4-FFF2-40B4-BE49-F238E27FC236}">
                <a16:creationId xmlns:a16="http://schemas.microsoft.com/office/drawing/2014/main" id="{643574E6-6238-3D8C-4629-DB27957D4B5C}"/>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3</a:t>
            </a:fld>
            <a:endParaRPr lang="en-GB" altLang="en-US"/>
          </a:p>
        </p:txBody>
      </p:sp>
    </p:spTree>
    <p:extLst>
      <p:ext uri="{BB962C8B-B14F-4D97-AF65-F5344CB8AC3E}">
        <p14:creationId xmlns:p14="http://schemas.microsoft.com/office/powerpoint/2010/main" val="23349228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A5AA7-ED10-4016-A974-6D5B01978A19}"/>
              </a:ext>
            </a:extLst>
          </p:cNvPr>
          <p:cNvSpPr>
            <a:spLocks noGrp="1"/>
          </p:cNvSpPr>
          <p:nvPr>
            <p:ph type="title"/>
          </p:nvPr>
        </p:nvSpPr>
        <p:spPr>
          <a:xfrm>
            <a:off x="539552" y="418654"/>
            <a:ext cx="8229600" cy="634082"/>
          </a:xfrm>
        </p:spPr>
        <p:txBody>
          <a:bodyPr>
            <a:noAutofit/>
          </a:bodyPr>
          <a:lstStyle/>
          <a:p>
            <a:r>
              <a:rPr lang="en-GB" sz="3600" b="1" dirty="0"/>
              <a:t>Structure of weekly sessions</a:t>
            </a:r>
          </a:p>
        </p:txBody>
      </p:sp>
      <p:sp>
        <p:nvSpPr>
          <p:cNvPr id="3" name="Content Placeholder 2">
            <a:extLst>
              <a:ext uri="{FF2B5EF4-FFF2-40B4-BE49-F238E27FC236}">
                <a16:creationId xmlns:a16="http://schemas.microsoft.com/office/drawing/2014/main" id="{D78708A7-C4C3-4B95-A970-42331F701328}"/>
              </a:ext>
            </a:extLst>
          </p:cNvPr>
          <p:cNvSpPr>
            <a:spLocks noGrp="1"/>
          </p:cNvSpPr>
          <p:nvPr>
            <p:ph idx="1"/>
          </p:nvPr>
        </p:nvSpPr>
        <p:spPr>
          <a:xfrm>
            <a:off x="395536" y="1484784"/>
            <a:ext cx="8496944" cy="4536504"/>
          </a:xfrm>
        </p:spPr>
        <p:txBody>
          <a:bodyPr>
            <a:normAutofit/>
          </a:bodyPr>
          <a:lstStyle/>
          <a:p>
            <a:pPr>
              <a:buClr>
                <a:schemeClr val="tx1"/>
              </a:buClr>
            </a:pPr>
            <a:r>
              <a:rPr lang="en-GB" sz="2600" dirty="0"/>
              <a:t>Each module is taught in a double consecutive sessions on a same day (</a:t>
            </a:r>
            <a:r>
              <a:rPr lang="en-GB" sz="2600" b="1" dirty="0"/>
              <a:t>9:15 to 11:15</a:t>
            </a:r>
            <a:r>
              <a:rPr lang="en-GB" sz="2600" dirty="0"/>
              <a:t> and </a:t>
            </a:r>
            <a:r>
              <a:rPr lang="en-GB" sz="2600" b="1" dirty="0"/>
              <a:t>11.30 to 13:15</a:t>
            </a:r>
            <a:r>
              <a:rPr lang="en-GB" sz="2600" dirty="0"/>
              <a:t> or </a:t>
            </a:r>
            <a:r>
              <a:rPr lang="en-GB" sz="2600" b="1" dirty="0"/>
              <a:t>14:00 to 15:45</a:t>
            </a:r>
            <a:r>
              <a:rPr lang="en-GB" sz="2600" dirty="0"/>
              <a:t>)</a:t>
            </a:r>
          </a:p>
          <a:p>
            <a:pPr>
              <a:buClr>
                <a:schemeClr val="tx1"/>
              </a:buClr>
            </a:pPr>
            <a:r>
              <a:rPr lang="en-GB" sz="2600" dirty="0"/>
              <a:t>Each session lasts 2 hours</a:t>
            </a:r>
          </a:p>
          <a:p>
            <a:pPr>
              <a:buClr>
                <a:schemeClr val="tx1"/>
              </a:buClr>
            </a:pPr>
            <a:r>
              <a:rPr lang="en-GB" sz="2600" dirty="0"/>
              <a:t>There would be a 20 mins break between both sessions.</a:t>
            </a:r>
          </a:p>
          <a:p>
            <a:pPr>
              <a:buClr>
                <a:schemeClr val="tx1"/>
              </a:buClr>
            </a:pPr>
            <a:r>
              <a:rPr lang="en-GB" sz="2600" dirty="0"/>
              <a:t>Attendance will be taken at every session</a:t>
            </a:r>
          </a:p>
          <a:p>
            <a:pPr marL="0" indent="0">
              <a:buClr>
                <a:srgbClr val="007DC3"/>
              </a:buClr>
              <a:buNone/>
            </a:pPr>
            <a:endParaRPr lang="en-GB" sz="28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a:buClr>
                <a:srgbClr val="007DC3"/>
              </a:buClr>
              <a:buFont typeface="Wingdings" panose="05000000000000000000" pitchFamily="2" charset="2"/>
              <a:buChar char="q"/>
            </a:pPr>
            <a:endParaRPr lang="en-GB" sz="2400"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422826634"/>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1250">
        <p15:prstTrans prst="pageCurlDouble"/>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1"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anim calcmode="lin" valueType="num">
                                      <p:cBhvr additive="base">
                                        <p:cTn id="11"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0" end="0"/>
                                            </p:txEl>
                                          </p:spTgt>
                                        </p:tgtEl>
                                        <p:attrNameLst>
                                          <p:attrName>ppt_y</p:attrName>
                                        </p:attrNameLst>
                                      </p:cBhvr>
                                      <p:tavLst>
                                        <p:tav tm="0">
                                          <p:val>
                                            <p:strVal val="0-#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1" fill="hold"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 calcmode="lin" valueType="num">
                                      <p:cBhvr additive="base">
                                        <p:cTn id="17"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1" end="1"/>
                                            </p:txEl>
                                          </p:spTgt>
                                        </p:tgtEl>
                                        <p:attrNameLst>
                                          <p:attrName>ppt_y</p:attrName>
                                        </p:attrNameLst>
                                      </p:cBhvr>
                                      <p:tavLst>
                                        <p:tav tm="0">
                                          <p:val>
                                            <p:strVal val="0-#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1" fill="hold"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0-#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1" fill="hold"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anim calcmode="lin" valueType="num">
                                      <p:cBhvr additive="base">
                                        <p:cTn id="2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3" end="3"/>
                                            </p:txEl>
                                          </p:spTgt>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2670A-17AE-9B2E-A031-9601BA73D7BA}"/>
              </a:ext>
            </a:extLst>
          </p:cNvPr>
          <p:cNvSpPr>
            <a:spLocks noGrp="1"/>
          </p:cNvSpPr>
          <p:nvPr>
            <p:ph type="title"/>
          </p:nvPr>
        </p:nvSpPr>
        <p:spPr/>
        <p:txBody>
          <a:bodyPr/>
          <a:lstStyle/>
          <a:p>
            <a:r>
              <a:rPr lang="en-US" sz="3600" b="1" dirty="0"/>
              <a:t>Attendance</a:t>
            </a:r>
          </a:p>
        </p:txBody>
      </p:sp>
      <p:sp>
        <p:nvSpPr>
          <p:cNvPr id="3" name="Content Placeholder 2">
            <a:extLst>
              <a:ext uri="{FF2B5EF4-FFF2-40B4-BE49-F238E27FC236}">
                <a16:creationId xmlns:a16="http://schemas.microsoft.com/office/drawing/2014/main" id="{BFBB9073-FD69-E21F-7C39-303CB6B105A7}"/>
              </a:ext>
            </a:extLst>
          </p:cNvPr>
          <p:cNvSpPr>
            <a:spLocks noGrp="1"/>
          </p:cNvSpPr>
          <p:nvPr>
            <p:ph idx="1"/>
          </p:nvPr>
        </p:nvSpPr>
        <p:spPr/>
        <p:txBody>
          <a:bodyPr/>
          <a:lstStyle/>
          <a:p>
            <a:pPr>
              <a:defRPr/>
            </a:pPr>
            <a:r>
              <a:rPr lang="en-GB" sz="2400" dirty="0"/>
              <a:t>Students are required to attend all term classes.</a:t>
            </a:r>
          </a:p>
          <a:p>
            <a:pPr>
              <a:defRPr/>
            </a:pPr>
            <a:r>
              <a:rPr lang="en-GB" sz="2400" dirty="0"/>
              <a:t>Students will be marked LATE if </a:t>
            </a:r>
            <a:r>
              <a:rPr lang="en-GB" sz="2400" b="1" dirty="0"/>
              <a:t>arriving</a:t>
            </a:r>
            <a:r>
              <a:rPr lang="en-GB" sz="2400" dirty="0"/>
              <a:t> up to 15 minutes after the beginning of their class. OR if</a:t>
            </a:r>
            <a:r>
              <a:rPr lang="en-GB" sz="2400" b="1" dirty="0"/>
              <a:t> leaving </a:t>
            </a:r>
            <a:r>
              <a:rPr lang="en-GB" sz="2400" dirty="0"/>
              <a:t>a class between 10 to 40 minutes before the end.</a:t>
            </a:r>
          </a:p>
          <a:p>
            <a:pPr>
              <a:defRPr/>
            </a:pPr>
            <a:r>
              <a:rPr lang="en-GB" sz="2400" dirty="0"/>
              <a:t>Two late marks will be treated as an ABSENT mark.</a:t>
            </a:r>
          </a:p>
          <a:p>
            <a:endParaRPr lang="en-US" dirty="0"/>
          </a:p>
        </p:txBody>
      </p:sp>
      <p:sp>
        <p:nvSpPr>
          <p:cNvPr id="4" name="Date Placeholder 3">
            <a:extLst>
              <a:ext uri="{FF2B5EF4-FFF2-40B4-BE49-F238E27FC236}">
                <a16:creationId xmlns:a16="http://schemas.microsoft.com/office/drawing/2014/main" id="{385CEB22-A9E2-9FFD-59AC-CCEFBD8405D5}"/>
              </a:ext>
            </a:extLst>
          </p:cNvPr>
          <p:cNvSpPr>
            <a:spLocks noGrp="1"/>
          </p:cNvSpPr>
          <p:nvPr>
            <p:ph type="dt" sz="half" idx="10"/>
          </p:nvPr>
        </p:nvSpPr>
        <p:spPr/>
        <p:txBody>
          <a:bodyPr/>
          <a:lstStyle/>
          <a:p>
            <a:pPr>
              <a:defRPr/>
            </a:pPr>
            <a:fld id="{130ADD5E-52E0-0D44-B721-F95AB1FBEECE}" type="datetime1">
              <a:rPr lang="en-GB" altLang="en-US" smtClean="0"/>
              <a:pPr>
                <a:defRPr/>
              </a:pPr>
              <a:t>11/01/2026</a:t>
            </a:fld>
            <a:endParaRPr lang="en-GB" altLang="en-US"/>
          </a:p>
        </p:txBody>
      </p:sp>
      <p:sp>
        <p:nvSpPr>
          <p:cNvPr id="5" name="Slide Number Placeholder 4">
            <a:extLst>
              <a:ext uri="{FF2B5EF4-FFF2-40B4-BE49-F238E27FC236}">
                <a16:creationId xmlns:a16="http://schemas.microsoft.com/office/drawing/2014/main" id="{2F51873B-3777-141F-8563-158269C8FCFC}"/>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27042677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Title 1">
            <a:extLst>
              <a:ext uri="{FF2B5EF4-FFF2-40B4-BE49-F238E27FC236}">
                <a16:creationId xmlns:a16="http://schemas.microsoft.com/office/drawing/2014/main" id="{C9CAE0DA-D875-C4D2-9A00-44A7A03677CF}"/>
              </a:ext>
            </a:extLst>
          </p:cNvPr>
          <p:cNvSpPr>
            <a:spLocks noGrp="1"/>
          </p:cNvSpPr>
          <p:nvPr>
            <p:ph type="title"/>
          </p:nvPr>
        </p:nvSpPr>
        <p:spPr/>
        <p:txBody>
          <a:bodyPr/>
          <a:lstStyle/>
          <a:p>
            <a:pPr eaLnBrk="1" hangingPunct="1"/>
            <a:r>
              <a:rPr lang="en-GB" altLang="en-US" sz="3600" b="1" dirty="0"/>
              <a:t>Important</a:t>
            </a:r>
          </a:p>
        </p:txBody>
      </p:sp>
      <p:sp>
        <p:nvSpPr>
          <p:cNvPr id="19458" name="Content Placeholder 2">
            <a:extLst>
              <a:ext uri="{FF2B5EF4-FFF2-40B4-BE49-F238E27FC236}">
                <a16:creationId xmlns:a16="http://schemas.microsoft.com/office/drawing/2014/main" id="{DB47850C-3642-3647-08CF-588A0BC5A513}"/>
              </a:ext>
            </a:extLst>
          </p:cNvPr>
          <p:cNvSpPr>
            <a:spLocks noGrp="1"/>
          </p:cNvSpPr>
          <p:nvPr>
            <p:ph idx="1"/>
          </p:nvPr>
        </p:nvSpPr>
        <p:spPr>
          <a:xfrm>
            <a:off x="441325" y="1341438"/>
            <a:ext cx="8229600" cy="3916362"/>
          </a:xfrm>
        </p:spPr>
        <p:txBody>
          <a:bodyPr/>
          <a:lstStyle/>
          <a:p>
            <a:pPr eaLnBrk="1" hangingPunct="1"/>
            <a:r>
              <a:rPr lang="en-GB" altLang="en-US" sz="2800" dirty="0"/>
              <a:t>You MUST stay connected for the entire session</a:t>
            </a:r>
          </a:p>
          <a:p>
            <a:pPr eaLnBrk="1" hangingPunct="1"/>
            <a:r>
              <a:rPr lang="en-GB" altLang="en-US" sz="2800" dirty="0"/>
              <a:t>Prepare in advance – look at Moodle before the class starts</a:t>
            </a:r>
          </a:p>
          <a:p>
            <a:pPr eaLnBrk="1" hangingPunct="1"/>
            <a:r>
              <a:rPr lang="en-GB" altLang="en-US" sz="2800" dirty="0"/>
              <a:t>Make notes during the session</a:t>
            </a:r>
          </a:p>
          <a:p>
            <a:pPr eaLnBrk="1" hangingPunct="1"/>
            <a:r>
              <a:rPr lang="en-GB" altLang="en-US" sz="2800" dirty="0"/>
              <a:t>Make sure you check your TSD email frequently</a:t>
            </a:r>
          </a:p>
          <a:p>
            <a:pPr eaLnBrk="1" hangingPunct="1"/>
            <a:r>
              <a:rPr lang="en-GB" altLang="en-US" sz="2800" dirty="0"/>
              <a:t>If you have any queries, make sure to email your lecturer or the concerned team from your student email, not your personal email.</a:t>
            </a:r>
          </a:p>
        </p:txBody>
      </p:sp>
      <p:sp>
        <p:nvSpPr>
          <p:cNvPr id="5" name="Date Placeholder 4">
            <a:extLst>
              <a:ext uri="{FF2B5EF4-FFF2-40B4-BE49-F238E27FC236}">
                <a16:creationId xmlns:a16="http://schemas.microsoft.com/office/drawing/2014/main" id="{B751D327-2BDA-984D-8CFD-5B5AD8676EE7}"/>
              </a:ext>
            </a:extLst>
          </p:cNvPr>
          <p:cNvSpPr>
            <a:spLocks noGrp="1"/>
          </p:cNvSpPr>
          <p:nvPr>
            <p:ph type="dt" sz="quarter" idx="10"/>
          </p:nvPr>
        </p:nvSpPr>
        <p:spPr/>
        <p:txBody>
          <a:bodyPr/>
          <a:lstStyle/>
          <a:p>
            <a:pPr>
              <a:defRPr/>
            </a:pPr>
            <a:fld id="{F3D86518-6479-48A0-A9D3-08C8076AEFA7}" type="datetime1">
              <a:rPr lang="en-GB" altLang="en-US"/>
              <a:pPr>
                <a:defRPr/>
              </a:pPr>
              <a:t>11/01/2026</a:t>
            </a:fld>
            <a:endParaRPr lang="en-GB" altLang="en-US"/>
          </a:p>
        </p:txBody>
      </p:sp>
      <p:sp>
        <p:nvSpPr>
          <p:cNvPr id="19460" name="Slide Number Placeholder 5">
            <a:extLst>
              <a:ext uri="{FF2B5EF4-FFF2-40B4-BE49-F238E27FC236}">
                <a16:creationId xmlns:a16="http://schemas.microsoft.com/office/drawing/2014/main" id="{D4C72E8E-0F46-3BD9-142E-E971FC0EDB01}"/>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470D0D00-08ED-9745-AA13-96EEFA5EE389}" type="slidenum">
              <a:rPr lang="en-GB" altLang="en-US" sz="1200">
                <a:solidFill>
                  <a:srgbClr val="898989"/>
                </a:solidFill>
              </a:rPr>
              <a:pPr>
                <a:spcBef>
                  <a:spcPct val="0"/>
                </a:spcBef>
                <a:buFontTx/>
                <a:buNone/>
              </a:pPr>
              <a:t>6</a:t>
            </a:fld>
            <a:endParaRPr lang="en-GB" altLang="en-US" sz="1200">
              <a:solidFill>
                <a:srgbClr val="898989"/>
              </a:solidFill>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BDC8D-54E9-1C77-24F1-2A3B90A44058}"/>
              </a:ext>
            </a:extLst>
          </p:cNvPr>
          <p:cNvSpPr>
            <a:spLocks noGrp="1"/>
          </p:cNvSpPr>
          <p:nvPr>
            <p:ph type="title"/>
          </p:nvPr>
        </p:nvSpPr>
        <p:spPr/>
        <p:txBody>
          <a:bodyPr/>
          <a:lstStyle/>
          <a:p>
            <a:r>
              <a:rPr lang="en-GB" sz="3600" b="1" dirty="0"/>
              <a:t>Classroom Rules</a:t>
            </a:r>
            <a:endParaRPr lang="en-GB" sz="3600" dirty="0"/>
          </a:p>
        </p:txBody>
      </p:sp>
      <p:sp>
        <p:nvSpPr>
          <p:cNvPr id="3" name="Content Placeholder 2">
            <a:extLst>
              <a:ext uri="{FF2B5EF4-FFF2-40B4-BE49-F238E27FC236}">
                <a16:creationId xmlns:a16="http://schemas.microsoft.com/office/drawing/2014/main" id="{E47BD0CC-5237-BF3F-2DAC-6A0C70FFFC00}"/>
              </a:ext>
            </a:extLst>
          </p:cNvPr>
          <p:cNvSpPr>
            <a:spLocks noGrp="1"/>
          </p:cNvSpPr>
          <p:nvPr>
            <p:ph idx="1"/>
          </p:nvPr>
        </p:nvSpPr>
        <p:spPr/>
        <p:txBody>
          <a:bodyPr/>
          <a:lstStyle/>
          <a:p>
            <a:r>
              <a:rPr lang="en-GB" sz="2800" dirty="0"/>
              <a:t>Respect your fellow students.</a:t>
            </a:r>
          </a:p>
          <a:p>
            <a:r>
              <a:rPr lang="en-GB" sz="2800" dirty="0"/>
              <a:t>Keep your mobile phone on silent mode.</a:t>
            </a:r>
          </a:p>
          <a:p>
            <a:r>
              <a:rPr lang="en-GB" sz="2800" dirty="0"/>
              <a:t>Actively participate in class discussions.</a:t>
            </a:r>
          </a:p>
          <a:p>
            <a:r>
              <a:rPr lang="en-GB" sz="2800" dirty="0"/>
              <a:t>Ask questions! This is the best way to learn.</a:t>
            </a:r>
          </a:p>
          <a:p>
            <a:r>
              <a:rPr lang="en-GB" sz="2800" dirty="0"/>
              <a:t>Don’t leave things until the last minute – especially assessments.</a:t>
            </a:r>
          </a:p>
          <a:p>
            <a:r>
              <a:rPr lang="en-GB" sz="2800" dirty="0"/>
              <a:t>Bring your laptops to class, if possible.</a:t>
            </a:r>
          </a:p>
        </p:txBody>
      </p:sp>
      <p:sp>
        <p:nvSpPr>
          <p:cNvPr id="4" name="Date Placeholder 3">
            <a:extLst>
              <a:ext uri="{FF2B5EF4-FFF2-40B4-BE49-F238E27FC236}">
                <a16:creationId xmlns:a16="http://schemas.microsoft.com/office/drawing/2014/main" id="{F8D29908-BDCC-A160-A68B-F0928EF0334D}"/>
              </a:ext>
            </a:extLst>
          </p:cNvPr>
          <p:cNvSpPr>
            <a:spLocks noGrp="1"/>
          </p:cNvSpPr>
          <p:nvPr>
            <p:ph type="dt" sz="half" idx="10"/>
          </p:nvPr>
        </p:nvSpPr>
        <p:spPr/>
        <p:txBody>
          <a:bodyPr/>
          <a:lstStyle/>
          <a:p>
            <a:pPr>
              <a:defRPr/>
            </a:pPr>
            <a:fld id="{130ADD5E-52E0-0D44-B721-F95AB1FBEECE}" type="datetime1">
              <a:rPr lang="en-GB" altLang="en-US" smtClean="0"/>
              <a:pPr>
                <a:defRPr/>
              </a:pPr>
              <a:t>11/01/2026</a:t>
            </a:fld>
            <a:endParaRPr lang="en-GB" altLang="en-US"/>
          </a:p>
        </p:txBody>
      </p:sp>
      <p:sp>
        <p:nvSpPr>
          <p:cNvPr id="5" name="Slide Number Placeholder 4">
            <a:extLst>
              <a:ext uri="{FF2B5EF4-FFF2-40B4-BE49-F238E27FC236}">
                <a16:creationId xmlns:a16="http://schemas.microsoft.com/office/drawing/2014/main" id="{50178DC5-1A5E-865F-247C-5C7FFDA08372}"/>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pic>
        <p:nvPicPr>
          <p:cNvPr id="1026" name="Picture 2" descr="A professor gives three reasons why he doesn't allow ...">
            <a:extLst>
              <a:ext uri="{FF2B5EF4-FFF2-40B4-BE49-F238E27FC236}">
                <a16:creationId xmlns:a16="http://schemas.microsoft.com/office/drawing/2014/main" id="{03AAB413-10FD-E83B-25D5-AF6FC129792B}"/>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853995" y="378885"/>
            <a:ext cx="935360" cy="880339"/>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The Art of Asking Questions">
            <a:extLst>
              <a:ext uri="{FF2B5EF4-FFF2-40B4-BE49-F238E27FC236}">
                <a16:creationId xmlns:a16="http://schemas.microsoft.com/office/drawing/2014/main" id="{82965F48-F49B-4D83-65E1-DB4E8F09593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29735" y="4678936"/>
            <a:ext cx="1478769" cy="102086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55469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1" name="Rectangle 1026">
            <a:extLst>
              <a:ext uri="{FF2B5EF4-FFF2-40B4-BE49-F238E27FC236}">
                <a16:creationId xmlns:a16="http://schemas.microsoft.com/office/drawing/2014/main" id="{40308CCC-1E25-2F7E-FFD0-FDEEEEEE47B2}"/>
              </a:ext>
            </a:extLst>
          </p:cNvPr>
          <p:cNvSpPr>
            <a:spLocks noGrp="1"/>
          </p:cNvSpPr>
          <p:nvPr>
            <p:ph type="title"/>
          </p:nvPr>
        </p:nvSpPr>
        <p:spPr/>
        <p:txBody>
          <a:bodyPr/>
          <a:lstStyle/>
          <a:p>
            <a:r>
              <a:rPr lang="en-GB" altLang="en-US" sz="3600" b="1" dirty="0"/>
              <a:t>Teaching</a:t>
            </a:r>
            <a:r>
              <a:rPr lang="en-GB" altLang="en-US" b="1" dirty="0"/>
              <a:t> </a:t>
            </a:r>
            <a:r>
              <a:rPr lang="en-GB" altLang="en-US" sz="3600" b="1" dirty="0"/>
              <a:t>and</a:t>
            </a:r>
            <a:r>
              <a:rPr lang="en-GB" altLang="en-US" b="1" dirty="0"/>
              <a:t> </a:t>
            </a:r>
            <a:r>
              <a:rPr lang="en-GB" altLang="en-US" sz="3600" b="1" dirty="0"/>
              <a:t>Learning</a:t>
            </a:r>
          </a:p>
        </p:txBody>
      </p:sp>
      <p:sp>
        <p:nvSpPr>
          <p:cNvPr id="17410" name="Rectangle 1027">
            <a:extLst>
              <a:ext uri="{FF2B5EF4-FFF2-40B4-BE49-F238E27FC236}">
                <a16:creationId xmlns:a16="http://schemas.microsoft.com/office/drawing/2014/main" id="{2F8BC44B-0C60-9D3C-3E2C-9E61D6490870}"/>
              </a:ext>
            </a:extLst>
          </p:cNvPr>
          <p:cNvSpPr>
            <a:spLocks noGrp="1"/>
          </p:cNvSpPr>
          <p:nvPr>
            <p:ph idx="4294967295"/>
          </p:nvPr>
        </p:nvSpPr>
        <p:spPr>
          <a:xfrm>
            <a:off x="457200" y="1417638"/>
            <a:ext cx="8229600" cy="3916362"/>
          </a:xfrm>
        </p:spPr>
        <p:txBody>
          <a:bodyPr/>
          <a:lstStyle/>
          <a:p>
            <a:pPr>
              <a:buFont typeface="Wingdings 3" pitchFamily="2" charset="2"/>
              <a:buNone/>
            </a:pPr>
            <a:r>
              <a:rPr lang="en-GB" altLang="en-US" sz="2800" b="1" dirty="0"/>
              <a:t>Mixture of:</a:t>
            </a:r>
          </a:p>
          <a:p>
            <a:pPr lvl="1"/>
            <a:r>
              <a:rPr lang="en-GB" altLang="en-US" dirty="0"/>
              <a:t>Lectures</a:t>
            </a:r>
          </a:p>
          <a:p>
            <a:pPr lvl="1"/>
            <a:r>
              <a:rPr lang="en-GB" altLang="en-US" dirty="0"/>
              <a:t>Seminars</a:t>
            </a:r>
          </a:p>
          <a:p>
            <a:pPr lvl="1"/>
            <a:r>
              <a:rPr lang="en-GB" altLang="en-US" dirty="0"/>
              <a:t>Discussions </a:t>
            </a:r>
          </a:p>
          <a:p>
            <a:pPr lvl="1"/>
            <a:r>
              <a:rPr lang="en-GB" altLang="en-US" dirty="0"/>
              <a:t>Group work</a:t>
            </a:r>
          </a:p>
          <a:p>
            <a:pPr lvl="1"/>
            <a:r>
              <a:rPr lang="en-GB" altLang="en-US" dirty="0"/>
              <a:t>Pair work</a:t>
            </a:r>
          </a:p>
          <a:p>
            <a:pPr lvl="1"/>
            <a:r>
              <a:rPr lang="en-GB" altLang="en-US" dirty="0"/>
              <a:t>Case studies</a:t>
            </a:r>
          </a:p>
        </p:txBody>
      </p:sp>
      <p:pic>
        <p:nvPicPr>
          <p:cNvPr id="20483" name="Picture 2">
            <a:extLst>
              <a:ext uri="{FF2B5EF4-FFF2-40B4-BE49-F238E27FC236}">
                <a16:creationId xmlns:a16="http://schemas.microsoft.com/office/drawing/2014/main" id="{4117F5DE-5B47-4E94-8E44-E601C1CCE11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48488" y="1657350"/>
            <a:ext cx="1368425" cy="13668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4" name="Picture 3">
            <a:extLst>
              <a:ext uri="{FF2B5EF4-FFF2-40B4-BE49-F238E27FC236}">
                <a16:creationId xmlns:a16="http://schemas.microsoft.com/office/drawing/2014/main" id="{68272E80-D34C-62F4-50F2-F645397EDA0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995738" y="1920875"/>
            <a:ext cx="1879600" cy="1079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0485" name="Picture 4">
            <a:extLst>
              <a:ext uri="{FF2B5EF4-FFF2-40B4-BE49-F238E27FC236}">
                <a16:creationId xmlns:a16="http://schemas.microsoft.com/office/drawing/2014/main" id="{46382267-1E36-B299-62E0-8E26B8A8E46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724525" y="3490913"/>
            <a:ext cx="1651000" cy="12319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7410">
                                            <p:txEl>
                                              <p:pRg st="0" end="0"/>
                                            </p:txEl>
                                          </p:spTgt>
                                        </p:tgtEl>
                                        <p:attrNameLst>
                                          <p:attrName>style.visibility</p:attrName>
                                        </p:attrNameLst>
                                      </p:cBhvr>
                                      <p:to>
                                        <p:strVal val="visible"/>
                                      </p:to>
                                    </p:set>
                                    <p:anim calcmode="lin" valueType="num">
                                      <p:cBhvr additive="base">
                                        <p:cTn id="7" dur="500" fill="hold"/>
                                        <p:tgtEl>
                                          <p:spTgt spid="17410">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7410">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7410">
                                            <p:txEl>
                                              <p:pRg st="1" end="1"/>
                                            </p:txEl>
                                          </p:spTgt>
                                        </p:tgtEl>
                                        <p:attrNameLst>
                                          <p:attrName>style.visibility</p:attrName>
                                        </p:attrNameLst>
                                      </p:cBhvr>
                                      <p:to>
                                        <p:strVal val="visible"/>
                                      </p:to>
                                    </p:set>
                                    <p:anim calcmode="lin" valueType="num">
                                      <p:cBhvr additive="base">
                                        <p:cTn id="11" dur="500" fill="hold"/>
                                        <p:tgtEl>
                                          <p:spTgt spid="17410">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7410">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7410">
                                            <p:txEl>
                                              <p:pRg st="2" end="2"/>
                                            </p:txEl>
                                          </p:spTgt>
                                        </p:tgtEl>
                                        <p:attrNameLst>
                                          <p:attrName>style.visibility</p:attrName>
                                        </p:attrNameLst>
                                      </p:cBhvr>
                                      <p:to>
                                        <p:strVal val="visible"/>
                                      </p:to>
                                    </p:set>
                                    <p:anim calcmode="lin" valueType="num">
                                      <p:cBhvr additive="base">
                                        <p:cTn id="15" dur="500" fill="hold"/>
                                        <p:tgtEl>
                                          <p:spTgt spid="17410">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7410">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7410">
                                            <p:txEl>
                                              <p:pRg st="3" end="3"/>
                                            </p:txEl>
                                          </p:spTgt>
                                        </p:tgtEl>
                                        <p:attrNameLst>
                                          <p:attrName>style.visibility</p:attrName>
                                        </p:attrNameLst>
                                      </p:cBhvr>
                                      <p:to>
                                        <p:strVal val="visible"/>
                                      </p:to>
                                    </p:set>
                                    <p:anim calcmode="lin" valueType="num">
                                      <p:cBhvr additive="base">
                                        <p:cTn id="19" dur="500" fill="hold"/>
                                        <p:tgtEl>
                                          <p:spTgt spid="17410">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7410">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7410">
                                            <p:txEl>
                                              <p:pRg st="4" end="4"/>
                                            </p:txEl>
                                          </p:spTgt>
                                        </p:tgtEl>
                                        <p:attrNameLst>
                                          <p:attrName>style.visibility</p:attrName>
                                        </p:attrNameLst>
                                      </p:cBhvr>
                                      <p:to>
                                        <p:strVal val="visible"/>
                                      </p:to>
                                    </p:set>
                                    <p:anim calcmode="lin" valueType="num">
                                      <p:cBhvr additive="base">
                                        <p:cTn id="23" dur="500" fill="hold"/>
                                        <p:tgtEl>
                                          <p:spTgt spid="17410">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7410">
                                            <p:txEl>
                                              <p:pRg st="4" end="4"/>
                                            </p:txEl>
                                          </p:spTgt>
                                        </p:tgtEl>
                                        <p:attrNameLst>
                                          <p:attrName>ppt_y</p:attrName>
                                        </p:attrNameLst>
                                      </p:cBhvr>
                                      <p:tavLst>
                                        <p:tav tm="0">
                                          <p:val>
                                            <p:strVal val="#ppt_y"/>
                                          </p:val>
                                        </p:tav>
                                        <p:tav tm="100000">
                                          <p:val>
                                            <p:strVal val="#ppt_y"/>
                                          </p:val>
                                        </p:tav>
                                      </p:tavLst>
                                    </p:anim>
                                  </p:childTnLst>
                                </p:cTn>
                              </p:par>
                              <p:par>
                                <p:cTn id="25" presetID="2" presetClass="entr" presetSubtype="8" fill="hold" nodeType="withEffect">
                                  <p:stCondLst>
                                    <p:cond delay="0"/>
                                  </p:stCondLst>
                                  <p:childTnLst>
                                    <p:set>
                                      <p:cBhvr>
                                        <p:cTn id="26" dur="1" fill="hold">
                                          <p:stCondLst>
                                            <p:cond delay="0"/>
                                          </p:stCondLst>
                                        </p:cTn>
                                        <p:tgtEl>
                                          <p:spTgt spid="17410">
                                            <p:txEl>
                                              <p:pRg st="5" end="5"/>
                                            </p:txEl>
                                          </p:spTgt>
                                        </p:tgtEl>
                                        <p:attrNameLst>
                                          <p:attrName>style.visibility</p:attrName>
                                        </p:attrNameLst>
                                      </p:cBhvr>
                                      <p:to>
                                        <p:strVal val="visible"/>
                                      </p:to>
                                    </p:set>
                                    <p:anim calcmode="lin" valueType="num">
                                      <p:cBhvr additive="base">
                                        <p:cTn id="27" dur="500" fill="hold"/>
                                        <p:tgtEl>
                                          <p:spTgt spid="17410">
                                            <p:txEl>
                                              <p:pRg st="5" end="5"/>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17410">
                                            <p:txEl>
                                              <p:pRg st="5" end="5"/>
                                            </p:txEl>
                                          </p:spTgt>
                                        </p:tgtEl>
                                        <p:attrNameLst>
                                          <p:attrName>ppt_y</p:attrName>
                                        </p:attrNameLst>
                                      </p:cBhvr>
                                      <p:tavLst>
                                        <p:tav tm="0">
                                          <p:val>
                                            <p:strVal val="#ppt_y"/>
                                          </p:val>
                                        </p:tav>
                                        <p:tav tm="100000">
                                          <p:val>
                                            <p:strVal val="#ppt_y"/>
                                          </p:val>
                                        </p:tav>
                                      </p:tavLst>
                                    </p:anim>
                                  </p:childTnLst>
                                </p:cTn>
                              </p:par>
                              <p:par>
                                <p:cTn id="29" presetID="2" presetClass="entr" presetSubtype="8" fill="hold" nodeType="withEffect">
                                  <p:stCondLst>
                                    <p:cond delay="0"/>
                                  </p:stCondLst>
                                  <p:childTnLst>
                                    <p:set>
                                      <p:cBhvr>
                                        <p:cTn id="30" dur="1" fill="hold">
                                          <p:stCondLst>
                                            <p:cond delay="0"/>
                                          </p:stCondLst>
                                        </p:cTn>
                                        <p:tgtEl>
                                          <p:spTgt spid="17410">
                                            <p:txEl>
                                              <p:pRg st="6" end="6"/>
                                            </p:txEl>
                                          </p:spTgt>
                                        </p:tgtEl>
                                        <p:attrNameLst>
                                          <p:attrName>style.visibility</p:attrName>
                                        </p:attrNameLst>
                                      </p:cBhvr>
                                      <p:to>
                                        <p:strVal val="visible"/>
                                      </p:to>
                                    </p:set>
                                    <p:anim calcmode="lin" valueType="num">
                                      <p:cBhvr additive="base">
                                        <p:cTn id="31" dur="500" fill="hold"/>
                                        <p:tgtEl>
                                          <p:spTgt spid="17410">
                                            <p:txEl>
                                              <p:pRg st="6" end="6"/>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17410">
                                            <p:txEl>
                                              <p:pRg st="6" end="6"/>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410"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5" name="Rectangle 2">
            <a:extLst>
              <a:ext uri="{FF2B5EF4-FFF2-40B4-BE49-F238E27FC236}">
                <a16:creationId xmlns:a16="http://schemas.microsoft.com/office/drawing/2014/main" id="{2AF0C26D-3D8A-3A22-501B-DDCA107CA299}"/>
              </a:ext>
            </a:extLst>
          </p:cNvPr>
          <p:cNvSpPr>
            <a:spLocks noGrp="1"/>
          </p:cNvSpPr>
          <p:nvPr>
            <p:ph type="title"/>
          </p:nvPr>
        </p:nvSpPr>
        <p:spPr/>
        <p:txBody>
          <a:bodyPr/>
          <a:lstStyle/>
          <a:p>
            <a:pPr eaLnBrk="1" hangingPunct="1"/>
            <a:r>
              <a:rPr lang="en-GB" altLang="en-US" sz="3600" b="1" dirty="0"/>
              <a:t>Resources</a:t>
            </a:r>
          </a:p>
        </p:txBody>
      </p:sp>
      <p:sp>
        <p:nvSpPr>
          <p:cNvPr id="35843" name="Rectangle 3">
            <a:extLst>
              <a:ext uri="{FF2B5EF4-FFF2-40B4-BE49-F238E27FC236}">
                <a16:creationId xmlns:a16="http://schemas.microsoft.com/office/drawing/2014/main" id="{DBAD96B3-29B0-B249-B9E5-39687FB864CE}"/>
              </a:ext>
            </a:extLst>
          </p:cNvPr>
          <p:cNvSpPr>
            <a:spLocks noGrp="1"/>
          </p:cNvSpPr>
          <p:nvPr>
            <p:ph type="body" idx="4294967295"/>
          </p:nvPr>
        </p:nvSpPr>
        <p:spPr>
          <a:xfrm>
            <a:off x="374848" y="1600200"/>
            <a:ext cx="8229600" cy="3916363"/>
          </a:xfrm>
        </p:spPr>
        <p:txBody>
          <a:bodyPr/>
          <a:lstStyle/>
          <a:p>
            <a:pPr eaLnBrk="1" hangingPunct="1">
              <a:defRPr/>
            </a:pPr>
            <a:r>
              <a:rPr lang="en-GB" altLang="en-US" sz="2800" dirty="0"/>
              <a:t>All resources and teaching materials are available on Moodle - </a:t>
            </a:r>
            <a:r>
              <a:rPr lang="en-GB" altLang="en-US" sz="2800" dirty="0">
                <a:hlinkClick r:id="rId2"/>
              </a:rPr>
              <a:t>http://moodle.uwtsd.ac.uk</a:t>
            </a:r>
            <a:r>
              <a:rPr lang="en-GB" altLang="en-US" sz="2800" dirty="0"/>
              <a:t>.</a:t>
            </a:r>
          </a:p>
          <a:p>
            <a:pPr eaLnBrk="1" hangingPunct="1">
              <a:defRPr/>
            </a:pPr>
            <a:r>
              <a:rPr lang="en-GB" altLang="en-US" sz="2800" dirty="0"/>
              <a:t>Check the Lessons and prepare before coming to the classroom.</a:t>
            </a:r>
          </a:p>
        </p:txBody>
      </p:sp>
      <p:sp>
        <p:nvSpPr>
          <p:cNvPr id="2" name="Date Placeholder 1">
            <a:extLst>
              <a:ext uri="{FF2B5EF4-FFF2-40B4-BE49-F238E27FC236}">
                <a16:creationId xmlns:a16="http://schemas.microsoft.com/office/drawing/2014/main" id="{1D8618BA-60DD-0641-941D-70EEA2602A2A}"/>
              </a:ext>
            </a:extLst>
          </p:cNvPr>
          <p:cNvSpPr>
            <a:spLocks noGrp="1"/>
          </p:cNvSpPr>
          <p:nvPr>
            <p:ph type="dt" sz="quarter" idx="10"/>
          </p:nvPr>
        </p:nvSpPr>
        <p:spPr/>
        <p:txBody>
          <a:bodyPr/>
          <a:lstStyle/>
          <a:p>
            <a:pPr>
              <a:defRPr/>
            </a:pPr>
            <a:fld id="{8101D040-07EB-4244-BDC1-1D0A8A056BF4}" type="datetime1">
              <a:rPr lang="en-GB" altLang="en-US"/>
              <a:pPr>
                <a:defRPr/>
              </a:pPr>
              <a:t>11/01/2026</a:t>
            </a:fld>
            <a:endParaRPr lang="en-GB" altLang="en-US"/>
          </a:p>
        </p:txBody>
      </p:sp>
      <p:sp>
        <p:nvSpPr>
          <p:cNvPr id="21508" name="Slide Number Placeholder 2">
            <a:extLst>
              <a:ext uri="{FF2B5EF4-FFF2-40B4-BE49-F238E27FC236}">
                <a16:creationId xmlns:a16="http://schemas.microsoft.com/office/drawing/2014/main" id="{8E03D86D-13AF-57F1-904D-09F2898D8D41}"/>
              </a:ext>
            </a:extLst>
          </p:cNvPr>
          <p:cNvSpPr>
            <a:spLocks noGrp="1" noChangeArrowheads="1"/>
          </p:cNvSpPr>
          <p:nvPr>
            <p:ph type="sldNum" sz="quarter" idx="1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A31697EE-F3B8-EA44-B2BC-1B315DA03A12}" type="slidenum">
              <a:rPr lang="en-GB" altLang="en-US" sz="1200">
                <a:solidFill>
                  <a:srgbClr val="898989"/>
                </a:solidFill>
              </a:rPr>
              <a:pPr>
                <a:spcBef>
                  <a:spcPct val="0"/>
                </a:spcBef>
                <a:buFontTx/>
                <a:buNone/>
              </a:pPr>
              <a:t>9</a:t>
            </a:fld>
            <a:endParaRPr lang="en-GB" altLang="en-US" sz="1200">
              <a:solidFill>
                <a:srgbClr val="898989"/>
              </a:solidFill>
            </a:endParaRPr>
          </a:p>
        </p:txBody>
      </p:sp>
      <p:pic>
        <p:nvPicPr>
          <p:cNvPr id="4" name="Picture 3" descr="A screenshot of a website&#10;&#10;Description automatically generated">
            <a:extLst>
              <a:ext uri="{FF2B5EF4-FFF2-40B4-BE49-F238E27FC236}">
                <a16:creationId xmlns:a16="http://schemas.microsoft.com/office/drawing/2014/main" id="{3F86D09C-3E17-D848-4ABB-D3C4EEBA671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835696" y="4003991"/>
            <a:ext cx="5551423" cy="1585249"/>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35843">
                                            <p:txEl>
                                              <p:pRg st="0" end="0"/>
                                            </p:txEl>
                                          </p:spTgt>
                                        </p:tgtEl>
                                        <p:attrNameLst>
                                          <p:attrName>style.visibility</p:attrName>
                                        </p:attrNameLst>
                                      </p:cBhvr>
                                      <p:to>
                                        <p:strVal val="visible"/>
                                      </p:to>
                                    </p:set>
                                    <p:anim calcmode="lin" valueType="num">
                                      <p:cBhvr additive="base">
                                        <p:cTn id="7" dur="500" fill="hold"/>
                                        <p:tgtEl>
                                          <p:spTgt spid="35843">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35843">
                                            <p:txEl>
                                              <p:pRg st="0" end="0"/>
                                            </p:txEl>
                                          </p:spTgt>
                                        </p:tgtEl>
                                        <p:attrNameLst>
                                          <p:attrName>ppt_y</p:attrName>
                                        </p:attrNameLst>
                                      </p:cBhvr>
                                      <p:tavLst>
                                        <p:tav tm="0">
                                          <p:val>
                                            <p:strVal val="#ppt_y"/>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8" fill="hold" nodeType="clickEffect">
                                  <p:stCondLst>
                                    <p:cond delay="0"/>
                                  </p:stCondLst>
                                  <p:childTnLst>
                                    <p:set>
                                      <p:cBhvr>
                                        <p:cTn id="12" dur="1" fill="hold">
                                          <p:stCondLst>
                                            <p:cond delay="0"/>
                                          </p:stCondLst>
                                        </p:cTn>
                                        <p:tgtEl>
                                          <p:spTgt spid="35843">
                                            <p:txEl>
                                              <p:pRg st="1" end="1"/>
                                            </p:txEl>
                                          </p:spTgt>
                                        </p:tgtEl>
                                        <p:attrNameLst>
                                          <p:attrName>style.visibility</p:attrName>
                                        </p:attrNameLst>
                                      </p:cBhvr>
                                      <p:to>
                                        <p:strVal val="visible"/>
                                      </p:to>
                                    </p:set>
                                    <p:anim calcmode="lin" valueType="num">
                                      <p:cBhvr additive="base">
                                        <p:cTn id="13" dur="500" fill="hold"/>
                                        <p:tgtEl>
                                          <p:spTgt spid="35843">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35843">
                                            <p:txEl>
                                              <p:pRg st="1" end="1"/>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843"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4D492-776F-C021-8607-E29F8A8B38DA}"/>
              </a:ext>
            </a:extLst>
          </p:cNvPr>
          <p:cNvSpPr>
            <a:spLocks noGrp="1"/>
          </p:cNvSpPr>
          <p:nvPr>
            <p:ph type="title"/>
          </p:nvPr>
        </p:nvSpPr>
        <p:spPr/>
        <p:txBody>
          <a:bodyPr/>
          <a:lstStyle/>
          <a:p>
            <a:r>
              <a:rPr lang="en-US" sz="3600" b="1" dirty="0"/>
              <a:t>Module description</a:t>
            </a:r>
          </a:p>
        </p:txBody>
      </p:sp>
      <p:sp>
        <p:nvSpPr>
          <p:cNvPr id="3" name="Content Placeholder 2">
            <a:extLst>
              <a:ext uri="{FF2B5EF4-FFF2-40B4-BE49-F238E27FC236}">
                <a16:creationId xmlns:a16="http://schemas.microsoft.com/office/drawing/2014/main" id="{5F207CE1-33F7-F975-6678-9CA0A86CE07A}"/>
              </a:ext>
            </a:extLst>
          </p:cNvPr>
          <p:cNvSpPr>
            <a:spLocks noGrp="1"/>
          </p:cNvSpPr>
          <p:nvPr>
            <p:ph idx="1"/>
          </p:nvPr>
        </p:nvSpPr>
        <p:spPr/>
        <p:txBody>
          <a:bodyPr/>
          <a:lstStyle/>
          <a:p>
            <a:r>
              <a:rPr lang="en-US" sz="2800" dirty="0"/>
              <a:t>The aim is to understand the nature of marketing, its key activities, and its role within an organisation, including its relationship with other business functions.</a:t>
            </a:r>
          </a:p>
          <a:p>
            <a:r>
              <a:rPr lang="en-US" sz="2800" dirty="0"/>
              <a:t>Evaluate and anticipate future developments in marketing, particularly the impact of technology, to enhance strategic decision-making.</a:t>
            </a:r>
          </a:p>
        </p:txBody>
      </p:sp>
      <p:sp>
        <p:nvSpPr>
          <p:cNvPr id="4" name="Date Placeholder 3">
            <a:extLst>
              <a:ext uri="{FF2B5EF4-FFF2-40B4-BE49-F238E27FC236}">
                <a16:creationId xmlns:a16="http://schemas.microsoft.com/office/drawing/2014/main" id="{D493F79B-714B-33EC-E4F4-20821CF1F0C2}"/>
              </a:ext>
            </a:extLst>
          </p:cNvPr>
          <p:cNvSpPr>
            <a:spLocks noGrp="1"/>
          </p:cNvSpPr>
          <p:nvPr>
            <p:ph type="dt" sz="half" idx="10"/>
          </p:nvPr>
        </p:nvSpPr>
        <p:spPr/>
        <p:txBody>
          <a:bodyPr/>
          <a:lstStyle/>
          <a:p>
            <a:pPr>
              <a:defRPr/>
            </a:pPr>
            <a:fld id="{130ADD5E-52E0-0D44-B721-F95AB1FBEECE}" type="datetime1">
              <a:rPr lang="en-GB" altLang="en-US" smtClean="0"/>
              <a:pPr>
                <a:defRPr/>
              </a:pPr>
              <a:t>11/01/2026</a:t>
            </a:fld>
            <a:endParaRPr lang="en-GB" altLang="en-US"/>
          </a:p>
        </p:txBody>
      </p:sp>
      <p:sp>
        <p:nvSpPr>
          <p:cNvPr id="5" name="Slide Number Placeholder 4">
            <a:extLst>
              <a:ext uri="{FF2B5EF4-FFF2-40B4-BE49-F238E27FC236}">
                <a16:creationId xmlns:a16="http://schemas.microsoft.com/office/drawing/2014/main" id="{1FDDF01E-AE16-572C-B21B-128CEFE54B9F}"/>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7150100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70D955-A4D6-B032-F297-CA8ADE686C54}"/>
              </a:ext>
            </a:extLst>
          </p:cNvPr>
          <p:cNvSpPr>
            <a:spLocks noGrp="1"/>
          </p:cNvSpPr>
          <p:nvPr>
            <p:ph type="title"/>
          </p:nvPr>
        </p:nvSpPr>
        <p:spPr/>
        <p:txBody>
          <a:bodyPr/>
          <a:lstStyle/>
          <a:p>
            <a:r>
              <a:rPr lang="en-US" sz="3600" b="1" dirty="0"/>
              <a:t>Learning</a:t>
            </a:r>
            <a:r>
              <a:rPr lang="en-US" b="1" dirty="0"/>
              <a:t> </a:t>
            </a:r>
            <a:r>
              <a:rPr lang="en-US" sz="3600" b="1" dirty="0"/>
              <a:t>objectives</a:t>
            </a:r>
          </a:p>
        </p:txBody>
      </p:sp>
      <p:sp>
        <p:nvSpPr>
          <p:cNvPr id="3" name="Content Placeholder 2">
            <a:extLst>
              <a:ext uri="{FF2B5EF4-FFF2-40B4-BE49-F238E27FC236}">
                <a16:creationId xmlns:a16="http://schemas.microsoft.com/office/drawing/2014/main" id="{E79B2720-6661-92B0-4BFF-7FA8EDF84887}"/>
              </a:ext>
            </a:extLst>
          </p:cNvPr>
          <p:cNvSpPr>
            <a:spLocks noGrp="1"/>
          </p:cNvSpPr>
          <p:nvPr>
            <p:ph idx="1"/>
          </p:nvPr>
        </p:nvSpPr>
        <p:spPr/>
        <p:txBody>
          <a:bodyPr/>
          <a:lstStyle/>
          <a:p>
            <a:r>
              <a:rPr lang="en-US" sz="2800" dirty="0"/>
              <a:t>Understand the marketing concept, including its nature, key components, and applications.</a:t>
            </a:r>
          </a:p>
          <a:p>
            <a:r>
              <a:rPr lang="en-US" sz="2800" dirty="0" err="1"/>
              <a:t>Analysing</a:t>
            </a:r>
            <a:r>
              <a:rPr lang="en-US" sz="2800" dirty="0"/>
              <a:t> the marketing environment to design a MKIS.</a:t>
            </a:r>
          </a:p>
          <a:p>
            <a:r>
              <a:rPr lang="en-US" sz="2800" dirty="0"/>
              <a:t>Examining the nature of buying behavior and its impact on marketing decisions.</a:t>
            </a:r>
          </a:p>
          <a:p>
            <a:r>
              <a:rPr lang="en-US" sz="2800" dirty="0"/>
              <a:t>Applying market segmentation, target marketing, and positioning.</a:t>
            </a:r>
            <a:endParaRPr lang="en-US" sz="2400" dirty="0"/>
          </a:p>
          <a:p>
            <a:endParaRPr lang="en-US" sz="2000" dirty="0"/>
          </a:p>
        </p:txBody>
      </p:sp>
      <p:sp>
        <p:nvSpPr>
          <p:cNvPr id="4" name="Date Placeholder 3">
            <a:extLst>
              <a:ext uri="{FF2B5EF4-FFF2-40B4-BE49-F238E27FC236}">
                <a16:creationId xmlns:a16="http://schemas.microsoft.com/office/drawing/2014/main" id="{75DACF13-FB73-2F13-E7C7-B574E1D6EA13}"/>
              </a:ext>
            </a:extLst>
          </p:cNvPr>
          <p:cNvSpPr>
            <a:spLocks noGrp="1"/>
          </p:cNvSpPr>
          <p:nvPr>
            <p:ph type="dt" sz="half" idx="10"/>
          </p:nvPr>
        </p:nvSpPr>
        <p:spPr/>
        <p:txBody>
          <a:bodyPr/>
          <a:lstStyle/>
          <a:p>
            <a:pPr>
              <a:defRPr/>
            </a:pPr>
            <a:fld id="{130ADD5E-52E0-0D44-B721-F95AB1FBEECE}" type="datetime1">
              <a:rPr lang="en-GB" altLang="en-US" smtClean="0"/>
              <a:pPr>
                <a:defRPr/>
              </a:pPr>
              <a:t>11/01/2026</a:t>
            </a:fld>
            <a:endParaRPr lang="en-GB" altLang="en-US"/>
          </a:p>
        </p:txBody>
      </p:sp>
      <p:sp>
        <p:nvSpPr>
          <p:cNvPr id="5" name="Slide Number Placeholder 4">
            <a:extLst>
              <a:ext uri="{FF2B5EF4-FFF2-40B4-BE49-F238E27FC236}">
                <a16:creationId xmlns:a16="http://schemas.microsoft.com/office/drawing/2014/main" id="{D4247195-60D7-41E1-54DE-1084996782C0}"/>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37073505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CED1FD-8CC8-8899-77DF-64D16B077F50}"/>
              </a:ext>
            </a:extLst>
          </p:cNvPr>
          <p:cNvSpPr>
            <a:spLocks noGrp="1"/>
          </p:cNvSpPr>
          <p:nvPr>
            <p:ph type="title"/>
          </p:nvPr>
        </p:nvSpPr>
        <p:spPr/>
        <p:txBody>
          <a:bodyPr/>
          <a:lstStyle/>
          <a:p>
            <a:r>
              <a:rPr lang="en-US" sz="3600" b="1" dirty="0"/>
              <a:t>Learning objectives</a:t>
            </a:r>
            <a:endParaRPr lang="en-GB" sz="3600" dirty="0"/>
          </a:p>
        </p:txBody>
      </p:sp>
      <p:sp>
        <p:nvSpPr>
          <p:cNvPr id="3" name="Content Placeholder 2">
            <a:extLst>
              <a:ext uri="{FF2B5EF4-FFF2-40B4-BE49-F238E27FC236}">
                <a16:creationId xmlns:a16="http://schemas.microsoft.com/office/drawing/2014/main" id="{4B5A55C7-7DC7-0EC4-F229-270801586C8A}"/>
              </a:ext>
            </a:extLst>
          </p:cNvPr>
          <p:cNvSpPr>
            <a:spLocks noGrp="1"/>
          </p:cNvSpPr>
          <p:nvPr>
            <p:ph idx="1"/>
          </p:nvPr>
        </p:nvSpPr>
        <p:spPr/>
        <p:txBody>
          <a:bodyPr/>
          <a:lstStyle/>
          <a:p>
            <a:r>
              <a:rPr lang="en-GB" sz="2800" dirty="0"/>
              <a:t>Exploring the marketing mix concept and its relationship with segmentation. </a:t>
            </a:r>
          </a:p>
          <a:p>
            <a:r>
              <a:rPr lang="en-GB" sz="2800" dirty="0"/>
              <a:t>Understand internal organisational marketing, corporate branding, and conduct a product and service quality audit.</a:t>
            </a:r>
          </a:p>
          <a:p>
            <a:r>
              <a:rPr lang="en-GB" sz="2800" dirty="0"/>
              <a:t>Learn brand-building techniques and principles of brand management.</a:t>
            </a:r>
          </a:p>
          <a:p>
            <a:endParaRPr lang="en-GB" dirty="0"/>
          </a:p>
        </p:txBody>
      </p:sp>
      <p:sp>
        <p:nvSpPr>
          <p:cNvPr id="4" name="Date Placeholder 3">
            <a:extLst>
              <a:ext uri="{FF2B5EF4-FFF2-40B4-BE49-F238E27FC236}">
                <a16:creationId xmlns:a16="http://schemas.microsoft.com/office/drawing/2014/main" id="{D68CFC07-11E1-9B20-31E4-FC83DB9BAF96}"/>
              </a:ext>
            </a:extLst>
          </p:cNvPr>
          <p:cNvSpPr>
            <a:spLocks noGrp="1"/>
          </p:cNvSpPr>
          <p:nvPr>
            <p:ph type="dt" sz="half" idx="10"/>
          </p:nvPr>
        </p:nvSpPr>
        <p:spPr/>
        <p:txBody>
          <a:bodyPr/>
          <a:lstStyle/>
          <a:p>
            <a:pPr>
              <a:defRPr/>
            </a:pPr>
            <a:fld id="{130ADD5E-52E0-0D44-B721-F95AB1FBEECE}" type="datetime1">
              <a:rPr lang="en-GB" altLang="en-US" smtClean="0"/>
              <a:pPr>
                <a:defRPr/>
              </a:pPr>
              <a:t>11/01/2026</a:t>
            </a:fld>
            <a:endParaRPr lang="en-GB" altLang="en-US"/>
          </a:p>
        </p:txBody>
      </p:sp>
      <p:sp>
        <p:nvSpPr>
          <p:cNvPr id="5" name="Slide Number Placeholder 4">
            <a:extLst>
              <a:ext uri="{FF2B5EF4-FFF2-40B4-BE49-F238E27FC236}">
                <a16:creationId xmlns:a16="http://schemas.microsoft.com/office/drawing/2014/main" id="{A37C44F8-3C92-CDCE-799C-2EBFE8BF265E}"/>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3955779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BA1F25-B9E8-5241-A94A-F558CE6C23A3}"/>
              </a:ext>
            </a:extLst>
          </p:cNvPr>
          <p:cNvSpPr>
            <a:spLocks noGrp="1"/>
          </p:cNvSpPr>
          <p:nvPr>
            <p:ph type="title"/>
          </p:nvPr>
        </p:nvSpPr>
        <p:spPr/>
        <p:txBody>
          <a:bodyPr/>
          <a:lstStyle/>
          <a:p>
            <a:r>
              <a:rPr lang="en-US" sz="3600" b="1" dirty="0"/>
              <a:t>Learning objectives</a:t>
            </a:r>
            <a:endParaRPr lang="en-GB" sz="3600" dirty="0"/>
          </a:p>
        </p:txBody>
      </p:sp>
      <p:sp>
        <p:nvSpPr>
          <p:cNvPr id="3" name="Content Placeholder 2">
            <a:extLst>
              <a:ext uri="{FF2B5EF4-FFF2-40B4-BE49-F238E27FC236}">
                <a16:creationId xmlns:a16="http://schemas.microsoft.com/office/drawing/2014/main" id="{563FF148-57DA-E6E1-E6D1-2255FE447F0A}"/>
              </a:ext>
            </a:extLst>
          </p:cNvPr>
          <p:cNvSpPr>
            <a:spLocks noGrp="1"/>
          </p:cNvSpPr>
          <p:nvPr>
            <p:ph idx="1"/>
          </p:nvPr>
        </p:nvSpPr>
        <p:spPr/>
        <p:txBody>
          <a:bodyPr/>
          <a:lstStyle/>
          <a:p>
            <a:r>
              <a:rPr lang="en-GB" sz="2800" dirty="0"/>
              <a:t>Conduct market analysis, including market forces, failures, government interventions, and different competitive paradigms.</a:t>
            </a:r>
          </a:p>
          <a:p>
            <a:r>
              <a:rPr lang="en-GB" sz="2800" dirty="0"/>
              <a:t>Investigating consumer behaviour in a digital environment, covering C2B, C2C, B2C, B2B, C2G, and G2C models.</a:t>
            </a:r>
          </a:p>
          <a:p>
            <a:r>
              <a:rPr lang="en-GB" sz="2800" dirty="0"/>
              <a:t>Examining current issues and future trends in marketing, including ethics, green marketing, and cyber marketing.</a:t>
            </a:r>
          </a:p>
          <a:p>
            <a:endParaRPr lang="en-GB" dirty="0"/>
          </a:p>
        </p:txBody>
      </p:sp>
      <p:sp>
        <p:nvSpPr>
          <p:cNvPr id="4" name="Date Placeholder 3">
            <a:extLst>
              <a:ext uri="{FF2B5EF4-FFF2-40B4-BE49-F238E27FC236}">
                <a16:creationId xmlns:a16="http://schemas.microsoft.com/office/drawing/2014/main" id="{0303B0BE-61CF-CA88-7476-3C2D14C8CCF7}"/>
              </a:ext>
            </a:extLst>
          </p:cNvPr>
          <p:cNvSpPr>
            <a:spLocks noGrp="1"/>
          </p:cNvSpPr>
          <p:nvPr>
            <p:ph type="dt" sz="half" idx="10"/>
          </p:nvPr>
        </p:nvSpPr>
        <p:spPr/>
        <p:txBody>
          <a:bodyPr/>
          <a:lstStyle/>
          <a:p>
            <a:pPr>
              <a:defRPr/>
            </a:pPr>
            <a:fld id="{130ADD5E-52E0-0D44-B721-F95AB1FBEECE}" type="datetime1">
              <a:rPr lang="en-GB" altLang="en-US" smtClean="0"/>
              <a:pPr>
                <a:defRPr/>
              </a:pPr>
              <a:t>11/01/2026</a:t>
            </a:fld>
            <a:endParaRPr lang="en-GB" altLang="en-US"/>
          </a:p>
        </p:txBody>
      </p:sp>
      <p:sp>
        <p:nvSpPr>
          <p:cNvPr id="5" name="Slide Number Placeholder 4">
            <a:extLst>
              <a:ext uri="{FF2B5EF4-FFF2-40B4-BE49-F238E27FC236}">
                <a16:creationId xmlns:a16="http://schemas.microsoft.com/office/drawing/2014/main" id="{060427F9-8A1A-2E87-E7E4-21A89BE5EDC1}"/>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38183040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9CD9D6-F990-669C-4F28-26A4629D444D}"/>
              </a:ext>
            </a:extLst>
          </p:cNvPr>
          <p:cNvSpPr>
            <a:spLocks noGrp="1"/>
          </p:cNvSpPr>
          <p:nvPr>
            <p:ph type="title"/>
          </p:nvPr>
        </p:nvSpPr>
        <p:spPr/>
        <p:txBody>
          <a:bodyPr/>
          <a:lstStyle/>
          <a:p>
            <a:r>
              <a:rPr lang="en-US" sz="3600" b="1" dirty="0"/>
              <a:t>Study time allocation</a:t>
            </a:r>
          </a:p>
        </p:txBody>
      </p:sp>
      <p:sp>
        <p:nvSpPr>
          <p:cNvPr id="3" name="Content Placeholder 2">
            <a:extLst>
              <a:ext uri="{FF2B5EF4-FFF2-40B4-BE49-F238E27FC236}">
                <a16:creationId xmlns:a16="http://schemas.microsoft.com/office/drawing/2014/main" id="{79BDA680-41FB-F1B9-C99A-B60246B5C23D}"/>
              </a:ext>
            </a:extLst>
          </p:cNvPr>
          <p:cNvSpPr>
            <a:spLocks noGrp="1"/>
          </p:cNvSpPr>
          <p:nvPr>
            <p:ph idx="1"/>
          </p:nvPr>
        </p:nvSpPr>
        <p:spPr/>
        <p:txBody>
          <a:bodyPr/>
          <a:lstStyle/>
          <a:p>
            <a:pPr marL="0" indent="0">
              <a:buNone/>
            </a:pPr>
            <a:r>
              <a:rPr lang="en-US" sz="2800" dirty="0"/>
              <a:t>The study time for this module:</a:t>
            </a:r>
          </a:p>
          <a:p>
            <a:endParaRPr lang="en-US" sz="2400" dirty="0"/>
          </a:p>
        </p:txBody>
      </p:sp>
      <p:sp>
        <p:nvSpPr>
          <p:cNvPr id="4" name="Date Placeholder 3">
            <a:extLst>
              <a:ext uri="{FF2B5EF4-FFF2-40B4-BE49-F238E27FC236}">
                <a16:creationId xmlns:a16="http://schemas.microsoft.com/office/drawing/2014/main" id="{DE27C8E2-E402-3AFA-365A-2F08E0000208}"/>
              </a:ext>
            </a:extLst>
          </p:cNvPr>
          <p:cNvSpPr>
            <a:spLocks noGrp="1"/>
          </p:cNvSpPr>
          <p:nvPr>
            <p:ph type="dt" sz="half" idx="10"/>
          </p:nvPr>
        </p:nvSpPr>
        <p:spPr/>
        <p:txBody>
          <a:bodyPr/>
          <a:lstStyle/>
          <a:p>
            <a:pPr>
              <a:defRPr/>
            </a:pPr>
            <a:fld id="{130ADD5E-52E0-0D44-B721-F95AB1FBEECE}" type="datetime1">
              <a:rPr lang="en-GB" altLang="en-US" smtClean="0"/>
              <a:pPr>
                <a:defRPr/>
              </a:pPr>
              <a:t>11/01/2026</a:t>
            </a:fld>
            <a:endParaRPr lang="en-GB" altLang="en-US"/>
          </a:p>
        </p:txBody>
      </p:sp>
      <p:sp>
        <p:nvSpPr>
          <p:cNvPr id="5" name="Slide Number Placeholder 4">
            <a:extLst>
              <a:ext uri="{FF2B5EF4-FFF2-40B4-BE49-F238E27FC236}">
                <a16:creationId xmlns:a16="http://schemas.microsoft.com/office/drawing/2014/main" id="{8D56923C-EFF3-C929-3B8B-099D393C4B9D}"/>
              </a:ext>
            </a:extLst>
          </p:cNvPr>
          <p:cNvSpPr>
            <a:spLocks noGrp="1"/>
          </p:cNvSpPr>
          <p:nvPr>
            <p:ph type="sldNum" sz="quarter" idx="12"/>
          </p:nvPr>
        </p:nvSpPr>
        <p:spPr/>
        <p:txBody>
          <a:bodyPr/>
          <a:lstStyle/>
          <a:p>
            <a:pPr>
              <a:defRPr/>
            </a:pPr>
            <a:fld id="{E420D319-DD93-554E-8F0D-BBCEB2ABB842}" type="slidenum">
              <a:rPr lang="en-GB" altLang="en-US" smtClean="0"/>
              <a:pPr>
                <a:defRPr/>
              </a:pPr>
              <a:t>14</a:t>
            </a:fld>
            <a:endParaRPr lang="en-GB" altLang="en-US"/>
          </a:p>
        </p:txBody>
      </p:sp>
      <p:graphicFrame>
        <p:nvGraphicFramePr>
          <p:cNvPr id="6" name="Table 6">
            <a:extLst>
              <a:ext uri="{FF2B5EF4-FFF2-40B4-BE49-F238E27FC236}">
                <a16:creationId xmlns:a16="http://schemas.microsoft.com/office/drawing/2014/main" id="{E3E67227-3342-079A-FC29-FA1D0631E0BD}"/>
              </a:ext>
            </a:extLst>
          </p:cNvPr>
          <p:cNvGraphicFramePr>
            <a:graphicFrameLocks noGrp="1"/>
          </p:cNvGraphicFramePr>
          <p:nvPr>
            <p:extLst>
              <p:ext uri="{D42A27DB-BD31-4B8C-83A1-F6EECF244321}">
                <p14:modId xmlns:p14="http://schemas.microsoft.com/office/powerpoint/2010/main" val="372442414"/>
              </p:ext>
            </p:extLst>
          </p:nvPr>
        </p:nvGraphicFramePr>
        <p:xfrm>
          <a:off x="611560" y="2425030"/>
          <a:ext cx="7920880" cy="2084088"/>
        </p:xfrm>
        <a:graphic>
          <a:graphicData uri="http://schemas.openxmlformats.org/drawingml/2006/table">
            <a:tbl>
              <a:tblPr firstRow="1" bandRow="1">
                <a:tableStyleId>{3B4B98B0-60AC-42C2-AFA5-B58CD77FA1E5}</a:tableStyleId>
              </a:tblPr>
              <a:tblGrid>
                <a:gridCol w="4071666">
                  <a:extLst>
                    <a:ext uri="{9D8B030D-6E8A-4147-A177-3AD203B41FA5}">
                      <a16:colId xmlns:a16="http://schemas.microsoft.com/office/drawing/2014/main" val="3995375041"/>
                    </a:ext>
                  </a:extLst>
                </a:gridCol>
                <a:gridCol w="1871282">
                  <a:extLst>
                    <a:ext uri="{9D8B030D-6E8A-4147-A177-3AD203B41FA5}">
                      <a16:colId xmlns:a16="http://schemas.microsoft.com/office/drawing/2014/main" val="3345179681"/>
                    </a:ext>
                  </a:extLst>
                </a:gridCol>
                <a:gridCol w="1977932">
                  <a:extLst>
                    <a:ext uri="{9D8B030D-6E8A-4147-A177-3AD203B41FA5}">
                      <a16:colId xmlns:a16="http://schemas.microsoft.com/office/drawing/2014/main" val="3260010141"/>
                    </a:ext>
                  </a:extLst>
                </a:gridCol>
              </a:tblGrid>
              <a:tr h="521022">
                <a:tc>
                  <a:txBody>
                    <a:bodyPr/>
                    <a:lstStyle/>
                    <a:p>
                      <a:r>
                        <a:rPr lang="en-US" sz="2400" dirty="0"/>
                        <a:t>Activity type</a:t>
                      </a:r>
                    </a:p>
                  </a:txBody>
                  <a:tcPr/>
                </a:tc>
                <a:tc>
                  <a:txBody>
                    <a:bodyPr/>
                    <a:lstStyle/>
                    <a:p>
                      <a:r>
                        <a:rPr lang="en-US" sz="2400" dirty="0"/>
                        <a:t>Hours</a:t>
                      </a:r>
                    </a:p>
                  </a:txBody>
                  <a:tcPr/>
                </a:tc>
                <a:tc>
                  <a:txBody>
                    <a:bodyPr/>
                    <a:lstStyle/>
                    <a:p>
                      <a:r>
                        <a:rPr lang="en-US" sz="2400" dirty="0"/>
                        <a:t>Percentage</a:t>
                      </a:r>
                    </a:p>
                  </a:txBody>
                  <a:tcPr/>
                </a:tc>
                <a:extLst>
                  <a:ext uri="{0D108BD9-81ED-4DB2-BD59-A6C34878D82A}">
                    <a16:rowId xmlns:a16="http://schemas.microsoft.com/office/drawing/2014/main" val="4195646964"/>
                  </a:ext>
                </a:extLst>
              </a:tr>
              <a:tr h="521022">
                <a:tc>
                  <a:txBody>
                    <a:bodyPr/>
                    <a:lstStyle/>
                    <a:p>
                      <a:r>
                        <a:rPr lang="en-US" sz="2400" dirty="0"/>
                        <a:t>Scheduled learning</a:t>
                      </a:r>
                    </a:p>
                  </a:txBody>
                  <a:tcPr/>
                </a:tc>
                <a:tc>
                  <a:txBody>
                    <a:bodyPr/>
                    <a:lstStyle/>
                    <a:p>
                      <a:r>
                        <a:rPr lang="en-US" sz="2400" dirty="0"/>
                        <a:t>40</a:t>
                      </a:r>
                    </a:p>
                  </a:txBody>
                  <a:tcPr/>
                </a:tc>
                <a:tc>
                  <a:txBody>
                    <a:bodyPr/>
                    <a:lstStyle/>
                    <a:p>
                      <a:r>
                        <a:rPr lang="en-US" sz="2400" dirty="0"/>
                        <a:t>25%</a:t>
                      </a:r>
                    </a:p>
                  </a:txBody>
                  <a:tcPr/>
                </a:tc>
                <a:extLst>
                  <a:ext uri="{0D108BD9-81ED-4DB2-BD59-A6C34878D82A}">
                    <a16:rowId xmlns:a16="http://schemas.microsoft.com/office/drawing/2014/main" val="4123159518"/>
                  </a:ext>
                </a:extLst>
              </a:tr>
              <a:tr h="521022">
                <a:tc>
                  <a:txBody>
                    <a:bodyPr/>
                    <a:lstStyle/>
                    <a:p>
                      <a:r>
                        <a:rPr lang="en-US" sz="2400" dirty="0"/>
                        <a:t>Independent learning</a:t>
                      </a:r>
                    </a:p>
                  </a:txBody>
                  <a:tcPr/>
                </a:tc>
                <a:tc>
                  <a:txBody>
                    <a:bodyPr/>
                    <a:lstStyle/>
                    <a:p>
                      <a:r>
                        <a:rPr lang="en-US" sz="2400" dirty="0"/>
                        <a:t>160</a:t>
                      </a:r>
                    </a:p>
                  </a:txBody>
                  <a:tcPr/>
                </a:tc>
                <a:tc>
                  <a:txBody>
                    <a:bodyPr/>
                    <a:lstStyle/>
                    <a:p>
                      <a:r>
                        <a:rPr lang="en-US" sz="2400" dirty="0"/>
                        <a:t>75%</a:t>
                      </a:r>
                    </a:p>
                  </a:txBody>
                  <a:tcPr/>
                </a:tc>
                <a:extLst>
                  <a:ext uri="{0D108BD9-81ED-4DB2-BD59-A6C34878D82A}">
                    <a16:rowId xmlns:a16="http://schemas.microsoft.com/office/drawing/2014/main" val="1253789287"/>
                  </a:ext>
                </a:extLst>
              </a:tr>
              <a:tr h="521022">
                <a:tc>
                  <a:txBody>
                    <a:bodyPr/>
                    <a:lstStyle/>
                    <a:p>
                      <a:r>
                        <a:rPr lang="en-US" sz="2400" b="1" dirty="0"/>
                        <a:t>Total</a:t>
                      </a:r>
                    </a:p>
                  </a:txBody>
                  <a:tcPr/>
                </a:tc>
                <a:tc>
                  <a:txBody>
                    <a:bodyPr/>
                    <a:lstStyle/>
                    <a:p>
                      <a:r>
                        <a:rPr lang="en-US" sz="2400" b="1" dirty="0"/>
                        <a:t>200</a:t>
                      </a:r>
                    </a:p>
                  </a:txBody>
                  <a:tcPr/>
                </a:tc>
                <a:tc>
                  <a:txBody>
                    <a:bodyPr/>
                    <a:lstStyle/>
                    <a:p>
                      <a:r>
                        <a:rPr lang="en-US" sz="2400" b="1" dirty="0"/>
                        <a:t>100%</a:t>
                      </a:r>
                    </a:p>
                  </a:txBody>
                  <a:tcPr/>
                </a:tc>
                <a:extLst>
                  <a:ext uri="{0D108BD9-81ED-4DB2-BD59-A6C34878D82A}">
                    <a16:rowId xmlns:a16="http://schemas.microsoft.com/office/drawing/2014/main" val="2965012392"/>
                  </a:ext>
                </a:extLst>
              </a:tr>
            </a:tbl>
          </a:graphicData>
        </a:graphic>
      </p:graphicFrame>
    </p:spTree>
    <p:extLst>
      <p:ext uri="{BB962C8B-B14F-4D97-AF65-F5344CB8AC3E}">
        <p14:creationId xmlns:p14="http://schemas.microsoft.com/office/powerpoint/2010/main" val="286849293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3">
            <a:extLst>
              <a:ext uri="{FF2B5EF4-FFF2-40B4-BE49-F238E27FC236}">
                <a16:creationId xmlns:a16="http://schemas.microsoft.com/office/drawing/2014/main" id="{0561235D-9ACB-C7BC-E04C-002D88378CB9}"/>
              </a:ext>
            </a:extLst>
          </p:cNvPr>
          <p:cNvSpPr>
            <a:spLocks noGrp="1"/>
          </p:cNvSpPr>
          <p:nvPr>
            <p:ph sz="half" idx="2"/>
          </p:nvPr>
        </p:nvSpPr>
        <p:spPr>
          <a:xfrm>
            <a:off x="601789" y="1916832"/>
            <a:ext cx="8229600" cy="2304256"/>
          </a:xfrm>
        </p:spPr>
        <p:txBody>
          <a:bodyPr/>
          <a:lstStyle/>
          <a:p>
            <a:pPr marL="0" indent="0">
              <a:buNone/>
            </a:pPr>
            <a:r>
              <a:rPr lang="en-US" dirty="0"/>
              <a:t>Essay </a:t>
            </a:r>
            <a:r>
              <a:rPr lang="en-US" b="1" dirty="0">
                <a:solidFill>
                  <a:srgbClr val="FF0000"/>
                </a:solidFill>
              </a:rPr>
              <a:t>2500 words (Task 1):</a:t>
            </a:r>
          </a:p>
          <a:p>
            <a:pPr marL="0" indent="0">
              <a:buNone/>
            </a:pPr>
            <a:r>
              <a:rPr lang="en-GB" sz="2000" b="1" dirty="0"/>
              <a:t>Marketing Environmental Analysis</a:t>
            </a:r>
            <a:endParaRPr lang="en-GB" sz="2000" dirty="0"/>
          </a:p>
          <a:p>
            <a:pPr marL="0" indent="0">
              <a:buNone/>
            </a:pPr>
            <a:r>
              <a:rPr lang="en-US" sz="2000" dirty="0"/>
              <a:t>To be submitted to Turnitin </a:t>
            </a:r>
          </a:p>
          <a:p>
            <a:pPr marL="0" indent="0">
              <a:buNone/>
            </a:pPr>
            <a:r>
              <a:rPr lang="en-US" sz="2000" dirty="0"/>
              <a:t>Deadline: </a:t>
            </a:r>
            <a:r>
              <a:rPr lang="en-US" sz="2000" b="1" dirty="0">
                <a:solidFill>
                  <a:srgbClr val="FF0000"/>
                </a:solidFill>
              </a:rPr>
              <a:t>Week 7, </a:t>
            </a:r>
            <a:r>
              <a:rPr lang="en-GB" sz="1800" b="1" dirty="0">
                <a:solidFill>
                  <a:srgbClr val="FF0000"/>
                </a:solidFill>
              </a:rPr>
              <a:t>27</a:t>
            </a:r>
            <a:r>
              <a:rPr lang="en-GB" sz="1800" b="1" baseline="30000" dirty="0">
                <a:solidFill>
                  <a:srgbClr val="FF0000"/>
                </a:solidFill>
              </a:rPr>
              <a:t>th </a:t>
            </a:r>
            <a:r>
              <a:rPr lang="en-GB" sz="1800" b="1" dirty="0">
                <a:solidFill>
                  <a:srgbClr val="FF0000"/>
                </a:solidFill>
              </a:rPr>
              <a:t> February 2026, by 2 pm</a:t>
            </a:r>
            <a:endParaRPr lang="en-US" sz="1800" b="1" dirty="0">
              <a:solidFill>
                <a:srgbClr val="FF0000"/>
              </a:solidFill>
            </a:endParaRPr>
          </a:p>
        </p:txBody>
      </p:sp>
      <p:sp>
        <p:nvSpPr>
          <p:cNvPr id="7" name="Date Placeholder 6">
            <a:extLst>
              <a:ext uri="{FF2B5EF4-FFF2-40B4-BE49-F238E27FC236}">
                <a16:creationId xmlns:a16="http://schemas.microsoft.com/office/drawing/2014/main" id="{3E781254-AF59-1119-5CE6-34738C8975E8}"/>
              </a:ext>
            </a:extLst>
          </p:cNvPr>
          <p:cNvSpPr>
            <a:spLocks noGrp="1"/>
          </p:cNvSpPr>
          <p:nvPr>
            <p:ph type="dt" sz="half" idx="10"/>
          </p:nvPr>
        </p:nvSpPr>
        <p:spPr/>
        <p:txBody>
          <a:bodyPr/>
          <a:lstStyle/>
          <a:p>
            <a:pPr>
              <a:defRPr/>
            </a:pPr>
            <a:fld id="{58294B62-8E1A-194F-B9B9-BE470DCBB83C}" type="datetime1">
              <a:rPr lang="en-GB" altLang="en-US" smtClean="0"/>
              <a:pPr>
                <a:defRPr/>
              </a:pPr>
              <a:t>11/01/2026</a:t>
            </a:fld>
            <a:endParaRPr lang="en-GB" altLang="en-US"/>
          </a:p>
        </p:txBody>
      </p:sp>
      <p:sp>
        <p:nvSpPr>
          <p:cNvPr id="8" name="Slide Number Placeholder 7">
            <a:extLst>
              <a:ext uri="{FF2B5EF4-FFF2-40B4-BE49-F238E27FC236}">
                <a16:creationId xmlns:a16="http://schemas.microsoft.com/office/drawing/2014/main" id="{6E893071-1919-8447-C280-F0FC42D31974}"/>
              </a:ext>
            </a:extLst>
          </p:cNvPr>
          <p:cNvSpPr>
            <a:spLocks noGrp="1"/>
          </p:cNvSpPr>
          <p:nvPr>
            <p:ph type="sldNum" sz="quarter" idx="11"/>
          </p:nvPr>
        </p:nvSpPr>
        <p:spPr/>
        <p:txBody>
          <a:bodyPr/>
          <a:lstStyle/>
          <a:p>
            <a:pPr>
              <a:defRPr/>
            </a:pPr>
            <a:fld id="{3B73E9B7-706A-2843-BF19-C2EE2C86D41E}" type="slidenum">
              <a:rPr lang="en-GB" altLang="en-US" smtClean="0"/>
              <a:pPr>
                <a:defRPr/>
              </a:pPr>
              <a:t>15</a:t>
            </a:fld>
            <a:endParaRPr lang="en-GB" altLang="en-US"/>
          </a:p>
        </p:txBody>
      </p:sp>
      <p:sp>
        <p:nvSpPr>
          <p:cNvPr id="15" name="Title 1">
            <a:extLst>
              <a:ext uri="{FF2B5EF4-FFF2-40B4-BE49-F238E27FC236}">
                <a16:creationId xmlns:a16="http://schemas.microsoft.com/office/drawing/2014/main" id="{8765856F-26EC-6A5B-8642-DBA3506101BF}"/>
              </a:ext>
            </a:extLst>
          </p:cNvPr>
          <p:cNvSpPr txBox="1">
            <a:spLocks/>
          </p:cNvSpPr>
          <p:nvPr/>
        </p:nvSpPr>
        <p:spPr bwMode="auto">
          <a:xfrm>
            <a:off x="457199" y="392113"/>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a:lstStyle>
          <a:p>
            <a:r>
              <a:rPr lang="en-US" sz="3600" b="1" dirty="0"/>
              <a:t>Assessments brief – Assessment 1</a:t>
            </a:r>
          </a:p>
        </p:txBody>
      </p:sp>
    </p:spTree>
    <p:extLst>
      <p:ext uri="{BB962C8B-B14F-4D97-AF65-F5344CB8AC3E}">
        <p14:creationId xmlns:p14="http://schemas.microsoft.com/office/powerpoint/2010/main" val="38115303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3A9D5E6-F589-7230-AC5F-68073CBE201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82FE238-BA14-3967-7589-CFA0A1396CE5}"/>
              </a:ext>
            </a:extLst>
          </p:cNvPr>
          <p:cNvSpPr>
            <a:spLocks noGrp="1"/>
          </p:cNvSpPr>
          <p:nvPr>
            <p:ph type="title"/>
          </p:nvPr>
        </p:nvSpPr>
        <p:spPr>
          <a:xfrm>
            <a:off x="457200" y="151940"/>
            <a:ext cx="8229600" cy="828427"/>
          </a:xfrm>
        </p:spPr>
        <p:txBody>
          <a:bodyPr/>
          <a:lstStyle/>
          <a:p>
            <a:r>
              <a:rPr lang="en-US" sz="3600" b="1" dirty="0"/>
              <a:t>Assessments brief – Assessment 1</a:t>
            </a:r>
          </a:p>
        </p:txBody>
      </p:sp>
      <p:sp>
        <p:nvSpPr>
          <p:cNvPr id="7" name="Date Placeholder 6">
            <a:extLst>
              <a:ext uri="{FF2B5EF4-FFF2-40B4-BE49-F238E27FC236}">
                <a16:creationId xmlns:a16="http://schemas.microsoft.com/office/drawing/2014/main" id="{EA5932E0-5103-6BD1-AC3B-5E26FD42B5E3}"/>
              </a:ext>
            </a:extLst>
          </p:cNvPr>
          <p:cNvSpPr>
            <a:spLocks noGrp="1"/>
          </p:cNvSpPr>
          <p:nvPr>
            <p:ph type="dt" sz="half" idx="10"/>
          </p:nvPr>
        </p:nvSpPr>
        <p:spPr/>
        <p:txBody>
          <a:bodyPr/>
          <a:lstStyle/>
          <a:p>
            <a:pPr>
              <a:defRPr/>
            </a:pPr>
            <a:fld id="{58294B62-8E1A-194F-B9B9-BE470DCBB83C}" type="datetime1">
              <a:rPr lang="en-GB" altLang="en-US" smtClean="0"/>
              <a:pPr>
                <a:defRPr/>
              </a:pPr>
              <a:t>11/01/2026</a:t>
            </a:fld>
            <a:endParaRPr lang="en-GB" altLang="en-US"/>
          </a:p>
        </p:txBody>
      </p:sp>
      <p:sp>
        <p:nvSpPr>
          <p:cNvPr id="8" name="Slide Number Placeholder 7">
            <a:extLst>
              <a:ext uri="{FF2B5EF4-FFF2-40B4-BE49-F238E27FC236}">
                <a16:creationId xmlns:a16="http://schemas.microsoft.com/office/drawing/2014/main" id="{7BD00D4B-0B73-5E25-0A05-0A37F1566605}"/>
              </a:ext>
            </a:extLst>
          </p:cNvPr>
          <p:cNvSpPr>
            <a:spLocks noGrp="1"/>
          </p:cNvSpPr>
          <p:nvPr>
            <p:ph type="sldNum" sz="quarter" idx="11"/>
          </p:nvPr>
        </p:nvSpPr>
        <p:spPr/>
        <p:txBody>
          <a:bodyPr/>
          <a:lstStyle/>
          <a:p>
            <a:pPr>
              <a:defRPr/>
            </a:pPr>
            <a:fld id="{3B73E9B7-706A-2843-BF19-C2EE2C86D41E}" type="slidenum">
              <a:rPr lang="en-GB" altLang="en-US" smtClean="0"/>
              <a:pPr>
                <a:defRPr/>
              </a:pPr>
              <a:t>16</a:t>
            </a:fld>
            <a:endParaRPr lang="en-GB" altLang="en-US"/>
          </a:p>
        </p:txBody>
      </p:sp>
      <p:sp>
        <p:nvSpPr>
          <p:cNvPr id="10" name="TextBox 9">
            <a:extLst>
              <a:ext uri="{FF2B5EF4-FFF2-40B4-BE49-F238E27FC236}">
                <a16:creationId xmlns:a16="http://schemas.microsoft.com/office/drawing/2014/main" id="{304DD172-B8FD-DA75-6F46-55A6F920478F}"/>
              </a:ext>
            </a:extLst>
          </p:cNvPr>
          <p:cNvSpPr txBox="1"/>
          <p:nvPr/>
        </p:nvSpPr>
        <p:spPr>
          <a:xfrm>
            <a:off x="4644008" y="5142894"/>
            <a:ext cx="5112568" cy="369332"/>
          </a:xfrm>
          <a:prstGeom prst="rect">
            <a:avLst/>
          </a:prstGeom>
          <a:noFill/>
        </p:spPr>
        <p:txBody>
          <a:bodyPr wrap="square" rtlCol="0">
            <a:spAutoFit/>
          </a:bodyPr>
          <a:lstStyle/>
          <a:p>
            <a:r>
              <a:rPr lang="en-GB" b="1" dirty="0">
                <a:highlight>
                  <a:srgbClr val="FFFF00"/>
                </a:highlight>
                <a:latin typeface="+mn-lt"/>
              </a:rPr>
              <a:t>More details, let’s see on Moodle </a:t>
            </a:r>
          </a:p>
        </p:txBody>
      </p:sp>
      <p:sp>
        <p:nvSpPr>
          <p:cNvPr id="11" name="Content Placeholder 10">
            <a:extLst>
              <a:ext uri="{FF2B5EF4-FFF2-40B4-BE49-F238E27FC236}">
                <a16:creationId xmlns:a16="http://schemas.microsoft.com/office/drawing/2014/main" id="{42A24B41-CA2E-150E-8F01-9E3B05C369BD}"/>
              </a:ext>
            </a:extLst>
          </p:cNvPr>
          <p:cNvSpPr>
            <a:spLocks noGrp="1"/>
          </p:cNvSpPr>
          <p:nvPr>
            <p:ph sz="quarter" idx="4"/>
          </p:nvPr>
        </p:nvSpPr>
        <p:spPr>
          <a:xfrm>
            <a:off x="721704" y="3356992"/>
            <a:ext cx="7138119" cy="1512168"/>
          </a:xfrm>
        </p:spPr>
        <p:txBody>
          <a:bodyPr/>
          <a:lstStyle/>
          <a:p>
            <a:pPr marL="0" indent="0">
              <a:buNone/>
            </a:pPr>
            <a:r>
              <a:rPr lang="en-GB" sz="1800" b="1" dirty="0"/>
              <a:t>Task 2:</a:t>
            </a:r>
          </a:p>
          <a:p>
            <a:pPr marL="0" indent="0">
              <a:buNone/>
            </a:pPr>
            <a:r>
              <a:rPr lang="en-GB" sz="1800" dirty="0"/>
              <a:t>Building on the analysis from Task 1, and drawing on relevant industry evidence, compare and evaluate the strategic responses implemented by the pioneering and follower organisations to sustain growth in light of the identified macro-environment factors. </a:t>
            </a:r>
          </a:p>
        </p:txBody>
      </p:sp>
      <p:sp>
        <p:nvSpPr>
          <p:cNvPr id="9" name="Content Placeholder 10">
            <a:extLst>
              <a:ext uri="{FF2B5EF4-FFF2-40B4-BE49-F238E27FC236}">
                <a16:creationId xmlns:a16="http://schemas.microsoft.com/office/drawing/2014/main" id="{5967C29F-36AF-758C-44D4-24D13BC8CB04}"/>
              </a:ext>
            </a:extLst>
          </p:cNvPr>
          <p:cNvSpPr txBox="1">
            <a:spLocks/>
          </p:cNvSpPr>
          <p:nvPr/>
        </p:nvSpPr>
        <p:spPr bwMode="auto">
          <a:xfrm>
            <a:off x="710751" y="930114"/>
            <a:ext cx="7441673" cy="24268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1600" kern="1200">
                <a:solidFill>
                  <a:schemeClr val="tx1"/>
                </a:solidFill>
                <a:latin typeface="+mn-lt"/>
                <a:ea typeface="+mn-ea"/>
                <a:cs typeface="+mn-cs"/>
              </a:defRPr>
            </a:lvl9pPr>
          </a:lstStyle>
          <a:p>
            <a:pPr marL="0" indent="0">
              <a:buFont typeface="Arial" panose="020B0604020202020204" pitchFamily="34" charset="0"/>
              <a:buNone/>
            </a:pPr>
            <a:r>
              <a:rPr lang="en-GB" sz="1800" b="1" dirty="0"/>
              <a:t>Task 1:</a:t>
            </a:r>
          </a:p>
          <a:p>
            <a:pPr marL="0" indent="0">
              <a:buFont typeface="Arial" panose="020B0604020202020204" pitchFamily="34" charset="0"/>
              <a:buNone/>
            </a:pPr>
            <a:r>
              <a:rPr lang="en-GB" sz="1800" dirty="0"/>
              <a:t>You are required to critically analyse the macro marketing environment as a key component of strategic marketing management. Select one pioneering organisation and one follower organisation operating within the same industry and examine how two external macro-marketing actors have created opportunities and/or threats for these organisations. Your analysis should highlight how these external factors influence each company’s competitive position within the market.</a:t>
            </a:r>
          </a:p>
        </p:txBody>
      </p:sp>
    </p:spTree>
    <p:extLst>
      <p:ext uri="{BB962C8B-B14F-4D97-AF65-F5344CB8AC3E}">
        <p14:creationId xmlns:p14="http://schemas.microsoft.com/office/powerpoint/2010/main" val="116564393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E051371-378F-C985-7109-3EB7A100DA7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79B39C21-700E-4817-EE56-6C856CB9D013}"/>
              </a:ext>
            </a:extLst>
          </p:cNvPr>
          <p:cNvSpPr>
            <a:spLocks noGrp="1"/>
          </p:cNvSpPr>
          <p:nvPr>
            <p:ph type="title"/>
          </p:nvPr>
        </p:nvSpPr>
        <p:spPr/>
        <p:txBody>
          <a:bodyPr/>
          <a:lstStyle/>
          <a:p>
            <a:r>
              <a:rPr lang="en-US" sz="3600" b="1" dirty="0"/>
              <a:t>Assessments brief – Assessment 2</a:t>
            </a:r>
          </a:p>
        </p:txBody>
      </p:sp>
      <p:sp>
        <p:nvSpPr>
          <p:cNvPr id="6" name="Content Placeholder 5">
            <a:extLst>
              <a:ext uri="{FF2B5EF4-FFF2-40B4-BE49-F238E27FC236}">
                <a16:creationId xmlns:a16="http://schemas.microsoft.com/office/drawing/2014/main" id="{3E92A9CF-0753-571B-D4EE-9DECD9714E14}"/>
              </a:ext>
            </a:extLst>
          </p:cNvPr>
          <p:cNvSpPr>
            <a:spLocks noGrp="1"/>
          </p:cNvSpPr>
          <p:nvPr>
            <p:ph sz="quarter" idx="4"/>
          </p:nvPr>
        </p:nvSpPr>
        <p:spPr>
          <a:xfrm>
            <a:off x="441853" y="1196752"/>
            <a:ext cx="8229600" cy="4392488"/>
          </a:xfrm>
        </p:spPr>
        <p:txBody>
          <a:bodyPr/>
          <a:lstStyle/>
          <a:p>
            <a:pPr marL="0" indent="0">
              <a:buNone/>
            </a:pPr>
            <a:r>
              <a:rPr lang="en-GB" b="1" dirty="0"/>
              <a:t>Presentation – </a:t>
            </a:r>
            <a:r>
              <a:rPr lang="en-GB" sz="2000" dirty="0"/>
              <a:t>Submit via Turnitin </a:t>
            </a:r>
            <a:endParaRPr lang="en-GB" dirty="0"/>
          </a:p>
          <a:p>
            <a:r>
              <a:rPr lang="en-GB" sz="1800" b="1" dirty="0">
                <a:solidFill>
                  <a:srgbClr val="FF0000"/>
                </a:solidFill>
              </a:rPr>
              <a:t>Digital Poster </a:t>
            </a:r>
            <a:r>
              <a:rPr lang="en-GB" sz="1800" dirty="0"/>
              <a:t>Presentation (3 to 5 minutes maximum) in </a:t>
            </a:r>
            <a:r>
              <a:rPr lang="en-GB" sz="1800" b="1" dirty="0">
                <a:solidFill>
                  <a:srgbClr val="FF0000"/>
                </a:solidFill>
              </a:rPr>
              <a:t>weeks 9 &amp; 10.</a:t>
            </a:r>
          </a:p>
          <a:p>
            <a:r>
              <a:rPr lang="en-GB" sz="1800" dirty="0"/>
              <a:t>A one-page digital poster can be made with PPT, Canva, Adobe or any software you are familiar with.</a:t>
            </a:r>
          </a:p>
          <a:p>
            <a:r>
              <a:rPr lang="en-GB" sz="1800" dirty="0"/>
              <a:t>You need to develop a pitch lasting 3 to 5 minutes to present the company’s new brand. You may use a poster using PP or Canva. The Marketing strategy pitch should summarise the key strategic elements of the new brand. Your pitch must clearly highlight the specific </a:t>
            </a:r>
            <a:r>
              <a:rPr lang="en-GB" sz="1800" b="1" dirty="0"/>
              <a:t>problem</a:t>
            </a:r>
            <a:r>
              <a:rPr lang="en-GB" sz="1800" dirty="0"/>
              <a:t> your </a:t>
            </a:r>
            <a:r>
              <a:rPr lang="en-GB" sz="1800" b="1" dirty="0"/>
              <a:t>new brand </a:t>
            </a:r>
            <a:r>
              <a:rPr lang="en-GB" sz="1800" dirty="0"/>
              <a:t>aims to </a:t>
            </a:r>
            <a:r>
              <a:rPr lang="en-GB" sz="1800" b="1" dirty="0"/>
              <a:t>solve </a:t>
            </a:r>
            <a:r>
              <a:rPr lang="en-GB" sz="1800" dirty="0"/>
              <a:t>and illustrate how it provides </a:t>
            </a:r>
            <a:r>
              <a:rPr lang="en-GB" sz="1800" b="1" dirty="0"/>
              <a:t>value</a:t>
            </a:r>
            <a:r>
              <a:rPr lang="en-GB" sz="1800" dirty="0"/>
              <a:t> to customers. The pitch should be persuasive and convincing, designed to appeal to both potential investors and customers.  You will deliver this pitch in class in </a:t>
            </a:r>
            <a:r>
              <a:rPr lang="en-GB" sz="1800" b="1" dirty="0"/>
              <a:t>Week 10.</a:t>
            </a:r>
          </a:p>
        </p:txBody>
      </p:sp>
      <p:sp>
        <p:nvSpPr>
          <p:cNvPr id="7" name="Date Placeholder 6">
            <a:extLst>
              <a:ext uri="{FF2B5EF4-FFF2-40B4-BE49-F238E27FC236}">
                <a16:creationId xmlns:a16="http://schemas.microsoft.com/office/drawing/2014/main" id="{5FBA4F21-996B-AA38-4238-AFD12003DA80}"/>
              </a:ext>
            </a:extLst>
          </p:cNvPr>
          <p:cNvSpPr>
            <a:spLocks noGrp="1"/>
          </p:cNvSpPr>
          <p:nvPr>
            <p:ph type="dt" sz="half" idx="10"/>
          </p:nvPr>
        </p:nvSpPr>
        <p:spPr/>
        <p:txBody>
          <a:bodyPr/>
          <a:lstStyle/>
          <a:p>
            <a:pPr>
              <a:defRPr/>
            </a:pPr>
            <a:fld id="{58294B62-8E1A-194F-B9B9-BE470DCBB83C}" type="datetime1">
              <a:rPr lang="en-GB" altLang="en-US" smtClean="0"/>
              <a:pPr>
                <a:defRPr/>
              </a:pPr>
              <a:t>11/01/2026</a:t>
            </a:fld>
            <a:endParaRPr lang="en-GB" altLang="en-US"/>
          </a:p>
        </p:txBody>
      </p:sp>
      <p:sp>
        <p:nvSpPr>
          <p:cNvPr id="8" name="Slide Number Placeholder 7">
            <a:extLst>
              <a:ext uri="{FF2B5EF4-FFF2-40B4-BE49-F238E27FC236}">
                <a16:creationId xmlns:a16="http://schemas.microsoft.com/office/drawing/2014/main" id="{03C6AA45-F192-42B2-32C9-137209D2CD3E}"/>
              </a:ext>
            </a:extLst>
          </p:cNvPr>
          <p:cNvSpPr>
            <a:spLocks noGrp="1"/>
          </p:cNvSpPr>
          <p:nvPr>
            <p:ph type="sldNum" sz="quarter" idx="11"/>
          </p:nvPr>
        </p:nvSpPr>
        <p:spPr/>
        <p:txBody>
          <a:bodyPr/>
          <a:lstStyle/>
          <a:p>
            <a:pPr>
              <a:defRPr/>
            </a:pPr>
            <a:fld id="{3B73E9B7-706A-2843-BF19-C2EE2C86D41E}" type="slidenum">
              <a:rPr lang="en-GB" altLang="en-US" smtClean="0"/>
              <a:pPr>
                <a:defRPr/>
              </a:pPr>
              <a:t>17</a:t>
            </a:fld>
            <a:endParaRPr lang="en-GB" altLang="en-US"/>
          </a:p>
        </p:txBody>
      </p:sp>
    </p:spTree>
    <p:extLst>
      <p:ext uri="{BB962C8B-B14F-4D97-AF65-F5344CB8AC3E}">
        <p14:creationId xmlns:p14="http://schemas.microsoft.com/office/powerpoint/2010/main" val="82472649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176519-B335-D3E4-EB70-704A78D5EDE0}"/>
            </a:ext>
          </a:extLst>
        </p:cNvPr>
        <p:cNvGrpSpPr/>
        <p:nvPr/>
      </p:nvGrpSpPr>
      <p:grpSpPr>
        <a:xfrm>
          <a:off x="0" y="0"/>
          <a:ext cx="0" cy="0"/>
          <a:chOff x="0" y="0"/>
          <a:chExt cx="0" cy="0"/>
        </a:xfrm>
      </p:grpSpPr>
      <p:sp>
        <p:nvSpPr>
          <p:cNvPr id="6" name="Content Placeholder 5">
            <a:extLst>
              <a:ext uri="{FF2B5EF4-FFF2-40B4-BE49-F238E27FC236}">
                <a16:creationId xmlns:a16="http://schemas.microsoft.com/office/drawing/2014/main" id="{B0CE0BD4-82B2-3109-0D13-CED67D732765}"/>
              </a:ext>
            </a:extLst>
          </p:cNvPr>
          <p:cNvSpPr>
            <a:spLocks noGrp="1"/>
          </p:cNvSpPr>
          <p:nvPr>
            <p:ph sz="quarter" idx="4"/>
          </p:nvPr>
        </p:nvSpPr>
        <p:spPr>
          <a:xfrm>
            <a:off x="474353" y="1599955"/>
            <a:ext cx="8229600" cy="3466065"/>
          </a:xfrm>
        </p:spPr>
        <p:txBody>
          <a:bodyPr/>
          <a:lstStyle/>
          <a:p>
            <a:pPr marL="0" indent="0">
              <a:buNone/>
            </a:pPr>
            <a:r>
              <a:rPr lang="en-GB" b="1" dirty="0"/>
              <a:t>Portfolio </a:t>
            </a:r>
            <a:r>
              <a:rPr lang="en-GB" sz="1600" b="1" dirty="0"/>
              <a:t>– </a:t>
            </a:r>
            <a:r>
              <a:rPr lang="en-GB" sz="1600" b="1" dirty="0">
                <a:solidFill>
                  <a:srgbClr val="FF0000"/>
                </a:solidFill>
              </a:rPr>
              <a:t>2500 words </a:t>
            </a:r>
            <a:r>
              <a:rPr lang="en-GB" sz="1600" b="1" dirty="0"/>
              <a:t>in total</a:t>
            </a:r>
          </a:p>
          <a:p>
            <a:pPr marL="0" indent="0">
              <a:buNone/>
            </a:pPr>
            <a:r>
              <a:rPr lang="en-GB" sz="1600" b="1" dirty="0"/>
              <a:t>Deadline </a:t>
            </a:r>
            <a:r>
              <a:rPr lang="en-GB" sz="1800" b="1" dirty="0"/>
              <a:t>Wednesday, 19th of November 2025, by 2 pm – Submit to Turnitin</a:t>
            </a:r>
          </a:p>
          <a:p>
            <a:r>
              <a:rPr lang="en-GB" sz="1800" b="1" dirty="0"/>
              <a:t>Element 1: </a:t>
            </a:r>
            <a:r>
              <a:rPr lang="en-GB" sz="1800" dirty="0"/>
              <a:t>Choose a company and develop a Segmentation, Targeting, Differentiation, and Positioning (STDP) Analysis for a New Brand Concept – Equivalent to 800 words</a:t>
            </a:r>
          </a:p>
          <a:p>
            <a:r>
              <a:rPr lang="en-GB" sz="1800" b="1" dirty="0"/>
              <a:t>Element 2: </a:t>
            </a:r>
            <a:r>
              <a:rPr lang="en-GB" sz="1800" dirty="0"/>
              <a:t>Marketing Mix (4Ps or 7Ps) – Equivalent to 1,000 words</a:t>
            </a:r>
          </a:p>
          <a:p>
            <a:r>
              <a:rPr lang="en-GB" sz="1800" b="1" dirty="0"/>
              <a:t>Element 3: </a:t>
            </a:r>
            <a:r>
              <a:rPr lang="en-GB" sz="1800" dirty="0"/>
              <a:t>Marketing Strategy Pitch (3 to 5 minutes maximum) – Equivalent to 200 words. Add your poster to this part </a:t>
            </a:r>
          </a:p>
          <a:p>
            <a:r>
              <a:rPr lang="en-GB" sz="1800" b="1" dirty="0"/>
              <a:t>Element 4: </a:t>
            </a:r>
            <a:r>
              <a:rPr lang="en-GB" sz="1800" dirty="0"/>
              <a:t>Reflection – Equivalent to 500 words</a:t>
            </a:r>
          </a:p>
        </p:txBody>
      </p:sp>
      <p:sp>
        <p:nvSpPr>
          <p:cNvPr id="7" name="Date Placeholder 6">
            <a:extLst>
              <a:ext uri="{FF2B5EF4-FFF2-40B4-BE49-F238E27FC236}">
                <a16:creationId xmlns:a16="http://schemas.microsoft.com/office/drawing/2014/main" id="{CBE19715-94F3-01E3-4855-8609D957C221}"/>
              </a:ext>
            </a:extLst>
          </p:cNvPr>
          <p:cNvSpPr>
            <a:spLocks noGrp="1"/>
          </p:cNvSpPr>
          <p:nvPr>
            <p:ph type="dt" sz="half" idx="10"/>
          </p:nvPr>
        </p:nvSpPr>
        <p:spPr/>
        <p:txBody>
          <a:bodyPr/>
          <a:lstStyle/>
          <a:p>
            <a:pPr>
              <a:defRPr/>
            </a:pPr>
            <a:fld id="{58294B62-8E1A-194F-B9B9-BE470DCBB83C}" type="datetime1">
              <a:rPr lang="en-GB" altLang="en-US" smtClean="0"/>
              <a:pPr>
                <a:defRPr/>
              </a:pPr>
              <a:t>11/01/2026</a:t>
            </a:fld>
            <a:endParaRPr lang="en-GB" altLang="en-US"/>
          </a:p>
        </p:txBody>
      </p:sp>
      <p:sp>
        <p:nvSpPr>
          <p:cNvPr id="8" name="Slide Number Placeholder 7">
            <a:extLst>
              <a:ext uri="{FF2B5EF4-FFF2-40B4-BE49-F238E27FC236}">
                <a16:creationId xmlns:a16="http://schemas.microsoft.com/office/drawing/2014/main" id="{40BF1561-0C3A-0CBA-9A76-2578B2F55AB1}"/>
              </a:ext>
            </a:extLst>
          </p:cNvPr>
          <p:cNvSpPr>
            <a:spLocks noGrp="1"/>
          </p:cNvSpPr>
          <p:nvPr>
            <p:ph type="sldNum" sz="quarter" idx="11"/>
          </p:nvPr>
        </p:nvSpPr>
        <p:spPr/>
        <p:txBody>
          <a:bodyPr/>
          <a:lstStyle/>
          <a:p>
            <a:pPr>
              <a:defRPr/>
            </a:pPr>
            <a:fld id="{3B73E9B7-706A-2843-BF19-C2EE2C86D41E}" type="slidenum">
              <a:rPr lang="en-GB" altLang="en-US" smtClean="0"/>
              <a:pPr>
                <a:defRPr/>
              </a:pPr>
              <a:t>18</a:t>
            </a:fld>
            <a:endParaRPr lang="en-GB" altLang="en-US"/>
          </a:p>
        </p:txBody>
      </p:sp>
      <p:sp>
        <p:nvSpPr>
          <p:cNvPr id="10" name="TextBox 9">
            <a:extLst>
              <a:ext uri="{FF2B5EF4-FFF2-40B4-BE49-F238E27FC236}">
                <a16:creationId xmlns:a16="http://schemas.microsoft.com/office/drawing/2014/main" id="{D4A10C7A-7FCB-3CB7-20B8-53EDA4C7EBA1}"/>
              </a:ext>
            </a:extLst>
          </p:cNvPr>
          <p:cNvSpPr txBox="1"/>
          <p:nvPr/>
        </p:nvSpPr>
        <p:spPr>
          <a:xfrm>
            <a:off x="3923928" y="5096513"/>
            <a:ext cx="4925056" cy="400110"/>
          </a:xfrm>
          <a:prstGeom prst="rect">
            <a:avLst/>
          </a:prstGeom>
          <a:noFill/>
        </p:spPr>
        <p:txBody>
          <a:bodyPr wrap="square" rtlCol="0">
            <a:spAutoFit/>
          </a:bodyPr>
          <a:lstStyle/>
          <a:p>
            <a:r>
              <a:rPr lang="en-GB" sz="2000" b="1" dirty="0">
                <a:highlight>
                  <a:srgbClr val="FFFF00"/>
                </a:highlight>
                <a:latin typeface="+mn-lt"/>
              </a:rPr>
              <a:t>More details, let’s see on Moodle </a:t>
            </a:r>
          </a:p>
        </p:txBody>
      </p:sp>
      <p:sp>
        <p:nvSpPr>
          <p:cNvPr id="9" name="Title 1">
            <a:extLst>
              <a:ext uri="{FF2B5EF4-FFF2-40B4-BE49-F238E27FC236}">
                <a16:creationId xmlns:a16="http://schemas.microsoft.com/office/drawing/2014/main" id="{1B93D196-EB7C-EF7B-FBCA-50C42DBF1317}"/>
              </a:ext>
            </a:extLst>
          </p:cNvPr>
          <p:cNvSpPr>
            <a:spLocks noGrp="1"/>
          </p:cNvSpPr>
          <p:nvPr>
            <p:ph type="title"/>
          </p:nvPr>
        </p:nvSpPr>
        <p:spPr>
          <a:xfrm>
            <a:off x="457200" y="274638"/>
            <a:ext cx="8229600" cy="1143000"/>
          </a:xfrm>
        </p:spPr>
        <p:txBody>
          <a:bodyPr/>
          <a:lstStyle/>
          <a:p>
            <a:r>
              <a:rPr lang="en-US" sz="3600" b="1" dirty="0"/>
              <a:t>Assessments brief – Assessment 2</a:t>
            </a:r>
          </a:p>
        </p:txBody>
      </p:sp>
    </p:spTree>
    <p:extLst>
      <p:ext uri="{BB962C8B-B14F-4D97-AF65-F5344CB8AC3E}">
        <p14:creationId xmlns:p14="http://schemas.microsoft.com/office/powerpoint/2010/main" val="323779979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0F2FB03-F32E-3D15-9AF6-DF37110045BB}"/>
              </a:ext>
            </a:extLst>
          </p:cNvPr>
          <p:cNvSpPr>
            <a:spLocks noGrp="1"/>
          </p:cNvSpPr>
          <p:nvPr>
            <p:ph type="dt" sz="half" idx="10"/>
          </p:nvPr>
        </p:nvSpPr>
        <p:spPr/>
        <p:txBody>
          <a:bodyPr/>
          <a:lstStyle/>
          <a:p>
            <a:pPr>
              <a:defRPr/>
            </a:pPr>
            <a:fld id="{130ADD5E-52E0-0D44-B721-F95AB1FBEECE}" type="datetime1">
              <a:rPr lang="en-GB" altLang="en-US" smtClean="0"/>
              <a:pPr>
                <a:defRPr/>
              </a:pPr>
              <a:t>11/01/2026</a:t>
            </a:fld>
            <a:endParaRPr lang="en-GB" altLang="en-US"/>
          </a:p>
        </p:txBody>
      </p:sp>
      <p:sp>
        <p:nvSpPr>
          <p:cNvPr id="5" name="Slide Number Placeholder 4">
            <a:extLst>
              <a:ext uri="{FF2B5EF4-FFF2-40B4-BE49-F238E27FC236}">
                <a16:creationId xmlns:a16="http://schemas.microsoft.com/office/drawing/2014/main" id="{FF255B9D-3313-D5C2-3966-000788D1C55F}"/>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pic>
        <p:nvPicPr>
          <p:cNvPr id="1026" name="Picture 2" descr="Any Questions Vector Images (97)">
            <a:extLst>
              <a:ext uri="{FF2B5EF4-FFF2-40B4-BE49-F238E27FC236}">
                <a16:creationId xmlns:a16="http://schemas.microsoft.com/office/drawing/2014/main" id="{38FF07FC-E388-B2D4-161C-2DE6A6460DC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22375" y="1124744"/>
            <a:ext cx="6301953" cy="295232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60284428"/>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3799</TotalTime>
  <Words>1115</Words>
  <Application>Microsoft Office PowerPoint</Application>
  <PresentationFormat>On-screen Show (4:3)</PresentationFormat>
  <Paragraphs>137</Paragraphs>
  <Slides>19</Slides>
  <Notes>5</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19</vt:i4>
      </vt:variant>
    </vt:vector>
  </HeadingPairs>
  <TitlesOfParts>
    <vt:vector size="25" baseType="lpstr">
      <vt:lpstr>Arial</vt:lpstr>
      <vt:lpstr>Myriad Pro</vt:lpstr>
      <vt:lpstr>Verdana</vt:lpstr>
      <vt:lpstr>Wingdings</vt:lpstr>
      <vt:lpstr>Wingdings 3</vt:lpstr>
      <vt:lpstr>20140311PresentationUWTSDTemplate</vt:lpstr>
      <vt:lpstr>Introduction to the Module LCMB7024          </vt:lpstr>
      <vt:lpstr>Welcome message</vt:lpstr>
      <vt:lpstr>Let’s introduce ourself</vt:lpstr>
      <vt:lpstr>Structure of weekly sessions</vt:lpstr>
      <vt:lpstr>Attendance</vt:lpstr>
      <vt:lpstr>Important</vt:lpstr>
      <vt:lpstr>Classroom Rules</vt:lpstr>
      <vt:lpstr>Teaching and Learning</vt:lpstr>
      <vt:lpstr>Resources</vt:lpstr>
      <vt:lpstr>Module description</vt:lpstr>
      <vt:lpstr>Learning objectives</vt:lpstr>
      <vt:lpstr>Learning objectives</vt:lpstr>
      <vt:lpstr>Learning objectives</vt:lpstr>
      <vt:lpstr>Study time allocation</vt:lpstr>
      <vt:lpstr>PowerPoint Presentation</vt:lpstr>
      <vt:lpstr>Assessments brief – Assessment 1</vt:lpstr>
      <vt:lpstr>Assessments brief – Assessment 2</vt:lpstr>
      <vt:lpstr>Assessments brief – Assessment 2</vt:lpstr>
      <vt:lpstr>PowerPoint Presentation</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Taonga Kaonga Sobere-Snithers</cp:lastModifiedBy>
  <cp:revision>155</cp:revision>
  <cp:lastPrinted>2018-07-02T15:32:24Z</cp:lastPrinted>
  <dcterms:created xsi:type="dcterms:W3CDTF">2002-10-07T19:43:58Z</dcterms:created>
  <dcterms:modified xsi:type="dcterms:W3CDTF">2026-01-11T12:12:53Z</dcterms:modified>
</cp:coreProperties>
</file>