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5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357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434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805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07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966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128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89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02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005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140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525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755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09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2473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13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371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818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8E725E-0E09-4C01-AA9A-AAC4D41BBB6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895B977-FB90-4678-880C-1B79F7E47E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iu.com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 smtClean="0"/>
              <a:t>Assignment 1</a:t>
            </a:r>
            <a:br>
              <a:rPr lang="en-US" b="1" u="sng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400" dirty="0" smtClean="0"/>
              <a:t>Foreign Market Research and Risk assessment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International Business (SBMA7122D)</a:t>
            </a:r>
          </a:p>
          <a:p>
            <a:endParaRPr lang="en-GB" dirty="0"/>
          </a:p>
        </p:txBody>
      </p:sp>
      <p:pic>
        <p:nvPicPr>
          <p:cNvPr id="4" name="slid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33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 advClick="0">
        <p:cut/>
      </p:transition>
    </mc:Choice>
    <mc:Fallback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Target Company &amp; Country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u="sng" dirty="0" smtClean="0"/>
          </a:p>
          <a:p>
            <a:r>
              <a:rPr lang="en-GB" b="1" u="sng" dirty="0" smtClean="0"/>
              <a:t>Company</a:t>
            </a:r>
            <a:r>
              <a:rPr lang="en-GB" dirty="0" smtClean="0"/>
              <a:t> - Alder </a:t>
            </a:r>
            <a:r>
              <a:rPr lang="en-GB" dirty="0"/>
              <a:t>Training </a:t>
            </a:r>
            <a:r>
              <a:rPr lang="en-GB" dirty="0" smtClean="0"/>
              <a:t>(Liverpool </a:t>
            </a:r>
            <a:r>
              <a:rPr lang="en-GB" dirty="0"/>
              <a:t>based training </a:t>
            </a:r>
            <a:r>
              <a:rPr lang="en-GB" dirty="0" smtClean="0"/>
              <a:t>company)</a:t>
            </a:r>
          </a:p>
          <a:p>
            <a:endParaRPr lang="en-US" dirty="0"/>
          </a:p>
          <a:p>
            <a:r>
              <a:rPr lang="en-GB" b="1" u="sng" dirty="0"/>
              <a:t>Target </a:t>
            </a:r>
            <a:r>
              <a:rPr lang="en-GB" b="1" u="sng" dirty="0" smtClean="0"/>
              <a:t>country</a:t>
            </a:r>
            <a:r>
              <a:rPr lang="en-GB" dirty="0"/>
              <a:t> </a:t>
            </a:r>
            <a:r>
              <a:rPr lang="en-GB" dirty="0" smtClean="0"/>
              <a:t>- Germany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slide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200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1 - Market Research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Germany is a Co-ordinated (CME) market </a:t>
            </a:r>
            <a:r>
              <a:rPr lang="en-GB" dirty="0" smtClean="0"/>
              <a:t>economy</a:t>
            </a:r>
          </a:p>
          <a:p>
            <a:r>
              <a:rPr lang="en-GB" dirty="0"/>
              <a:t>The Economist Intelligence (2014) Unit ranks Germany as the 12</a:t>
            </a:r>
            <a:r>
              <a:rPr lang="en-GB" baseline="30000" dirty="0"/>
              <a:t>th</a:t>
            </a:r>
            <a:r>
              <a:rPr lang="en-GB" dirty="0"/>
              <a:t> best investor friendly country in the </a:t>
            </a:r>
            <a:r>
              <a:rPr lang="en-GB" dirty="0" smtClean="0"/>
              <a:t>world</a:t>
            </a:r>
          </a:p>
          <a:p>
            <a:r>
              <a:rPr lang="en-GB" dirty="0"/>
              <a:t>The difference between LME and Co-ordinated (CME) market economies fundamentally is the way they view internal investment </a:t>
            </a:r>
            <a:endParaRPr lang="en-GB" dirty="0" smtClean="0"/>
          </a:p>
          <a:p>
            <a:r>
              <a:rPr lang="en-GB" dirty="0" smtClean="0"/>
              <a:t>CME focuses </a:t>
            </a:r>
            <a:r>
              <a:rPr lang="en-GB" dirty="0"/>
              <a:t>less on risk but more on stability with the emphasis on non-market </a:t>
            </a:r>
            <a:r>
              <a:rPr lang="en-GB" dirty="0" smtClean="0"/>
              <a:t>relationship </a:t>
            </a:r>
            <a:r>
              <a:rPr lang="en-GB" dirty="0"/>
              <a:t>activities (</a:t>
            </a:r>
            <a:r>
              <a:rPr lang="en-GB" dirty="0" err="1"/>
              <a:t>Vestergaard</a:t>
            </a:r>
            <a:r>
              <a:rPr lang="en-GB" dirty="0"/>
              <a:t>, 2009). </a:t>
            </a:r>
          </a:p>
        </p:txBody>
      </p:sp>
      <p:pic>
        <p:nvPicPr>
          <p:cNvPr id="4" name="slide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slide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027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9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393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39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method means that investment in the human capital is essential as employees are pivotal in the success of a </a:t>
            </a:r>
            <a:r>
              <a:rPr lang="en-GB" dirty="0" smtClean="0"/>
              <a:t>CME</a:t>
            </a:r>
          </a:p>
          <a:p>
            <a:endParaRPr lang="en-US" dirty="0"/>
          </a:p>
          <a:p>
            <a:r>
              <a:rPr lang="en-GB" dirty="0"/>
              <a:t>This investment in employees is provided through vocational training, strong employment laws and </a:t>
            </a:r>
            <a:r>
              <a:rPr lang="en-GB" dirty="0" smtClean="0"/>
              <a:t>worker </a:t>
            </a:r>
            <a:r>
              <a:rPr lang="en-GB" dirty="0"/>
              <a:t>representation</a:t>
            </a:r>
          </a:p>
        </p:txBody>
      </p:sp>
      <p:pic>
        <p:nvPicPr>
          <p:cNvPr id="4" name="slide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273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1.1 - PEST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PEST analysis is a method used to determine how these factors may affect long term performance for the business within </a:t>
            </a:r>
            <a:r>
              <a:rPr lang="en-GB" dirty="0" smtClean="0"/>
              <a:t>Germany</a:t>
            </a:r>
            <a:endParaRPr lang="en-GB" b="1" i="1" dirty="0" smtClean="0"/>
          </a:p>
          <a:p>
            <a:r>
              <a:rPr lang="en-GB" b="1" i="1" dirty="0" smtClean="0"/>
              <a:t>Political</a:t>
            </a:r>
            <a:endParaRPr lang="en-US" b="1" i="1" dirty="0"/>
          </a:p>
          <a:p>
            <a:r>
              <a:rPr lang="en-GB" b="1" i="1" dirty="0" smtClean="0"/>
              <a:t>Economic</a:t>
            </a:r>
            <a:endParaRPr lang="en-US" b="1" i="1" dirty="0"/>
          </a:p>
          <a:p>
            <a:r>
              <a:rPr lang="en-GB" b="1" i="1" dirty="0"/>
              <a:t>Social</a:t>
            </a:r>
            <a:endParaRPr lang="en-GB" dirty="0"/>
          </a:p>
          <a:p>
            <a:r>
              <a:rPr lang="en-GB" b="1" i="1" dirty="0"/>
              <a:t>Technology</a:t>
            </a:r>
            <a:endParaRPr lang="en-GB" dirty="0"/>
          </a:p>
        </p:txBody>
      </p:sp>
      <p:pic>
        <p:nvPicPr>
          <p:cNvPr id="4" name="slide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301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Political;</a:t>
            </a:r>
            <a:endParaRPr lang="en-GB" dirty="0"/>
          </a:p>
          <a:p>
            <a:pPr lvl="1"/>
            <a:r>
              <a:rPr lang="en-GB" dirty="0"/>
              <a:t>The government is parliamentary and democratic in nature</a:t>
            </a:r>
          </a:p>
          <a:p>
            <a:pPr lvl="1"/>
            <a:r>
              <a:rPr lang="en-GB" dirty="0"/>
              <a:t>Estimated population  80.6 million people</a:t>
            </a:r>
          </a:p>
          <a:p>
            <a:pPr lvl="1"/>
            <a:r>
              <a:rPr lang="en-GB" dirty="0"/>
              <a:t>Covers an area of 357,021 square kilometres</a:t>
            </a:r>
          </a:p>
          <a:p>
            <a:endParaRPr lang="en-GB" dirty="0"/>
          </a:p>
        </p:txBody>
      </p:sp>
      <p:pic>
        <p:nvPicPr>
          <p:cNvPr id="4" name="slide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92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Economic;</a:t>
            </a:r>
            <a:endParaRPr lang="en-GB" dirty="0"/>
          </a:p>
          <a:p>
            <a:pPr lvl="1"/>
            <a:r>
              <a:rPr lang="en-GB" dirty="0" smtClean="0"/>
              <a:t>It had high </a:t>
            </a:r>
            <a:r>
              <a:rPr lang="en-GB" dirty="0"/>
              <a:t>unemployment and low average growth addressed through government policy resulting in falling unemployment and steady growth from 2006 onwards</a:t>
            </a:r>
          </a:p>
          <a:p>
            <a:pPr lvl="1"/>
            <a:r>
              <a:rPr lang="en-GB" dirty="0"/>
              <a:t>Automobiles, metals, machinery are big areas of economic focus </a:t>
            </a:r>
            <a:endParaRPr lang="en-GB" dirty="0" smtClean="0"/>
          </a:p>
          <a:p>
            <a:pPr lvl="1"/>
            <a:r>
              <a:rPr lang="en-GB" dirty="0" smtClean="0"/>
              <a:t>Economic </a:t>
            </a:r>
            <a:r>
              <a:rPr lang="en-GB" dirty="0"/>
              <a:t>stimulus introduced and efforts to stabilise have been initiated in 2008 to 2009 alongside tax cuts</a:t>
            </a:r>
          </a:p>
          <a:p>
            <a:pPr lvl="1"/>
            <a:r>
              <a:rPr lang="en-GB" dirty="0"/>
              <a:t>€50 billion economic stimulus introduced by the German government to protect several sectors</a:t>
            </a:r>
          </a:p>
          <a:p>
            <a:endParaRPr lang="en-GB" dirty="0"/>
          </a:p>
        </p:txBody>
      </p:sp>
      <p:pic>
        <p:nvPicPr>
          <p:cNvPr id="4" name="slide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8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Social;</a:t>
            </a:r>
            <a:endParaRPr lang="en-GB" dirty="0"/>
          </a:p>
          <a:p>
            <a:pPr lvl="1"/>
            <a:r>
              <a:rPr lang="en-GB" dirty="0"/>
              <a:t>82 million residents making it the largest EU based on population</a:t>
            </a:r>
          </a:p>
          <a:p>
            <a:pPr lvl="1"/>
            <a:r>
              <a:rPr lang="en-GB" dirty="0"/>
              <a:t>Corporate culture</a:t>
            </a:r>
          </a:p>
          <a:p>
            <a:pPr lvl="1"/>
            <a:r>
              <a:rPr lang="en-GB" dirty="0"/>
              <a:t>Lifestyle and politics are major parts of the social narrative</a:t>
            </a:r>
          </a:p>
          <a:p>
            <a:endParaRPr lang="en-GB" dirty="0"/>
          </a:p>
        </p:txBody>
      </p:sp>
      <p:pic>
        <p:nvPicPr>
          <p:cNvPr id="4" name="slide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17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Technology;</a:t>
            </a:r>
            <a:endParaRPr lang="en-GB" dirty="0"/>
          </a:p>
          <a:p>
            <a:pPr lvl="1"/>
            <a:r>
              <a:rPr lang="en-GB" dirty="0"/>
              <a:t>The state supports national science and technology</a:t>
            </a:r>
          </a:p>
          <a:p>
            <a:pPr lvl="1"/>
            <a:r>
              <a:rPr lang="en-GB" dirty="0"/>
              <a:t>Provides significant support to EU science and technology research projects</a:t>
            </a:r>
          </a:p>
          <a:p>
            <a:pPr lvl="1"/>
            <a:r>
              <a:rPr lang="en-GB" dirty="0"/>
              <a:t>Private automobile industry is world leading</a:t>
            </a:r>
          </a:p>
          <a:p>
            <a:endParaRPr lang="en-GB" dirty="0"/>
          </a:p>
        </p:txBody>
      </p:sp>
      <p:pic>
        <p:nvPicPr>
          <p:cNvPr id="4" name="slide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89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1.2 - SWOT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Focuses on potential performance indicators and issues</a:t>
            </a:r>
          </a:p>
          <a:p>
            <a:r>
              <a:rPr lang="en-US" dirty="0" smtClean="0"/>
              <a:t>Strength</a:t>
            </a:r>
          </a:p>
          <a:p>
            <a:r>
              <a:rPr lang="en-US" dirty="0" smtClean="0"/>
              <a:t>Weaknesses</a:t>
            </a:r>
          </a:p>
          <a:p>
            <a:r>
              <a:rPr lang="en-US" dirty="0" smtClean="0"/>
              <a:t>Opportunities</a:t>
            </a:r>
          </a:p>
          <a:p>
            <a:r>
              <a:rPr lang="en-US" dirty="0" smtClean="0"/>
              <a:t>Threats</a:t>
            </a:r>
            <a:endParaRPr lang="en-GB" dirty="0"/>
          </a:p>
        </p:txBody>
      </p:sp>
      <p:pic>
        <p:nvPicPr>
          <p:cNvPr id="4" name="slide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76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Strength;</a:t>
            </a:r>
            <a:endParaRPr lang="en-GB" dirty="0"/>
          </a:p>
          <a:p>
            <a:pPr lvl="0"/>
            <a:r>
              <a:rPr lang="en-GB" dirty="0"/>
              <a:t>Good transport</a:t>
            </a:r>
          </a:p>
          <a:p>
            <a:pPr lvl="0"/>
            <a:r>
              <a:rPr lang="en-GB" dirty="0"/>
              <a:t>Largest European economy</a:t>
            </a:r>
          </a:p>
          <a:p>
            <a:pPr lvl="0"/>
            <a:r>
              <a:rPr lang="en-GB" dirty="0"/>
              <a:t>Committed financial investment</a:t>
            </a:r>
          </a:p>
          <a:p>
            <a:endParaRPr lang="en-GB" dirty="0"/>
          </a:p>
        </p:txBody>
      </p:sp>
      <p:pic>
        <p:nvPicPr>
          <p:cNvPr id="4" name="slide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67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Weakness;</a:t>
            </a:r>
            <a:endParaRPr lang="en-GB" dirty="0"/>
          </a:p>
          <a:p>
            <a:pPr lvl="1"/>
            <a:r>
              <a:rPr lang="en-GB" dirty="0"/>
              <a:t>Income taxes</a:t>
            </a:r>
          </a:p>
          <a:p>
            <a:pPr lvl="1"/>
            <a:r>
              <a:rPr lang="en-GB" dirty="0"/>
              <a:t>Labour costs</a:t>
            </a:r>
          </a:p>
          <a:p>
            <a:pPr lvl="1"/>
            <a:r>
              <a:rPr lang="en-GB" dirty="0"/>
              <a:t>Slow negotiations</a:t>
            </a:r>
          </a:p>
          <a:p>
            <a:endParaRPr lang="en-GB" dirty="0"/>
          </a:p>
        </p:txBody>
      </p:sp>
      <p:pic>
        <p:nvPicPr>
          <p:cNvPr id="4" name="slide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0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Opportunities;</a:t>
            </a:r>
            <a:endParaRPr lang="en-GB" dirty="0"/>
          </a:p>
          <a:p>
            <a:pPr lvl="1"/>
            <a:r>
              <a:rPr lang="en-GB" dirty="0"/>
              <a:t>Access to alternative industries</a:t>
            </a:r>
          </a:p>
          <a:p>
            <a:pPr lvl="1"/>
            <a:r>
              <a:rPr lang="en-GB" dirty="0"/>
              <a:t>Open market</a:t>
            </a:r>
          </a:p>
          <a:p>
            <a:pPr lvl="1"/>
            <a:r>
              <a:rPr lang="en-GB" dirty="0"/>
              <a:t>Large market</a:t>
            </a:r>
          </a:p>
          <a:p>
            <a:endParaRPr lang="en-GB" dirty="0"/>
          </a:p>
        </p:txBody>
      </p:sp>
      <p:pic>
        <p:nvPicPr>
          <p:cNvPr id="4" name="slide 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752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Threats;</a:t>
            </a:r>
            <a:endParaRPr lang="en-GB" dirty="0"/>
          </a:p>
          <a:p>
            <a:pPr lvl="1"/>
            <a:r>
              <a:rPr lang="en-GB" dirty="0"/>
              <a:t>Euro currency</a:t>
            </a:r>
          </a:p>
          <a:p>
            <a:pPr lvl="1"/>
            <a:r>
              <a:rPr lang="en-GB" dirty="0"/>
              <a:t>Debt</a:t>
            </a:r>
          </a:p>
          <a:p>
            <a:pPr lvl="1"/>
            <a:r>
              <a:rPr lang="en-GB" dirty="0"/>
              <a:t>Competition</a:t>
            </a:r>
          </a:p>
          <a:p>
            <a:endParaRPr lang="en-GB" dirty="0"/>
          </a:p>
        </p:txBody>
      </p:sp>
      <p:pic>
        <p:nvPicPr>
          <p:cNvPr id="4" name="slide 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64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 – Risks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potential issue are there?</a:t>
            </a:r>
            <a:endParaRPr lang="en-GB" dirty="0"/>
          </a:p>
          <a:p>
            <a:endParaRPr lang="en-GB" dirty="0"/>
          </a:p>
        </p:txBody>
      </p:sp>
      <p:pic>
        <p:nvPicPr>
          <p:cNvPr id="4" name="slide 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49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2.1 - Public </a:t>
            </a:r>
            <a:r>
              <a:rPr lang="en-GB" b="1" u="sng" dirty="0" smtClean="0"/>
              <a:t>Sentiment </a:t>
            </a:r>
            <a:r>
              <a:rPr lang="en-GB" b="1" u="sng" dirty="0"/>
              <a:t>to </a:t>
            </a:r>
            <a:r>
              <a:rPr lang="en-GB" b="1" u="sng" dirty="0" smtClean="0"/>
              <a:t>Foreign </a:t>
            </a:r>
            <a:r>
              <a:rPr lang="en-GB" b="1" u="sng" dirty="0"/>
              <a:t>I</a:t>
            </a:r>
            <a:r>
              <a:rPr lang="en-GB" b="1" u="sng" dirty="0" smtClean="0"/>
              <a:t>ncomers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Feelings of insecurity have risen after the German Chancellor welcomed in refugees from war torn countries </a:t>
            </a:r>
            <a:endParaRPr lang="en-GB" dirty="0" smtClean="0"/>
          </a:p>
          <a:p>
            <a:r>
              <a:rPr lang="en-GB" dirty="0"/>
              <a:t>1,200 women who were victims of sexual assault on New Year’s Eve in 2015/16 </a:t>
            </a:r>
            <a:endParaRPr lang="en-GB" dirty="0" smtClean="0"/>
          </a:p>
          <a:p>
            <a:r>
              <a:rPr lang="en-GB" dirty="0"/>
              <a:t>Berlin 2016 when a lorry was used to crush people in a Christmas market </a:t>
            </a:r>
            <a:endParaRPr lang="en-GB" dirty="0" smtClean="0"/>
          </a:p>
          <a:p>
            <a:r>
              <a:rPr lang="en-GB" dirty="0"/>
              <a:t>German attacked three immigrants with a knife citing “Merkel’s refugee policy” as the main reason for his </a:t>
            </a:r>
            <a:r>
              <a:rPr lang="en-GB" dirty="0" smtClean="0"/>
              <a:t>actions </a:t>
            </a:r>
            <a:r>
              <a:rPr lang="en-GB" dirty="0"/>
              <a:t>(Sharman, 2018)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" name="slide 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8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2.2 - Brexit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breaking of the union between the EU and the UK </a:t>
            </a: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reduced funding from the UK to the EU bloc will leave a hole in budgets </a:t>
            </a:r>
            <a:r>
              <a:rPr lang="en-GB" dirty="0" smtClean="0"/>
              <a:t>assigned to </a:t>
            </a:r>
            <a:r>
              <a:rPr lang="en-GB" dirty="0"/>
              <a:t>European Social Fund (Stinson, 2018</a:t>
            </a:r>
            <a:r>
              <a:rPr lang="en-GB" dirty="0" smtClean="0"/>
              <a:t>)</a:t>
            </a:r>
          </a:p>
          <a:p>
            <a:r>
              <a:rPr lang="en-GB" dirty="0"/>
              <a:t>Germany received nearly £24.7billion (€28billion) in funding for this social fund during the funding period of </a:t>
            </a:r>
            <a:r>
              <a:rPr lang="en-GB" dirty="0" smtClean="0"/>
              <a:t>2014-2020</a:t>
            </a:r>
          </a:p>
          <a:p>
            <a:r>
              <a:rPr lang="en-GB" dirty="0"/>
              <a:t>This </a:t>
            </a:r>
            <a:r>
              <a:rPr lang="en-GB" dirty="0" smtClean="0"/>
              <a:t>could </a:t>
            </a:r>
            <a:r>
              <a:rPr lang="en-GB" dirty="0"/>
              <a:t>translate into fewer funding opportunities for training </a:t>
            </a:r>
            <a:r>
              <a:rPr lang="en-GB" dirty="0" smtClean="0"/>
              <a:t>providers</a:t>
            </a:r>
            <a:endParaRPr lang="en-GB" dirty="0"/>
          </a:p>
        </p:txBody>
      </p:sp>
      <p:pic>
        <p:nvPicPr>
          <p:cNvPr id="4" name="slide 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25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2.3 – The decline of the Euro currency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Euro currency member </a:t>
            </a:r>
            <a:r>
              <a:rPr lang="en-GB" dirty="0" smtClean="0"/>
              <a:t>share the </a:t>
            </a:r>
            <a:r>
              <a:rPr lang="en-GB" dirty="0"/>
              <a:t>burden of stability </a:t>
            </a:r>
            <a:r>
              <a:rPr lang="en-GB" dirty="0" smtClean="0"/>
              <a:t>amongst </a:t>
            </a:r>
            <a:r>
              <a:rPr lang="en-GB" dirty="0"/>
              <a:t>its peers</a:t>
            </a:r>
            <a:r>
              <a:rPr lang="en-GB" dirty="0" smtClean="0"/>
              <a:t>.</a:t>
            </a:r>
          </a:p>
          <a:p>
            <a:r>
              <a:rPr lang="en-GB" dirty="0"/>
              <a:t>The European Central Bank has no real protocol or method of managing the Euro currency (Lewis, 2010) </a:t>
            </a:r>
            <a:endParaRPr lang="en-GB" dirty="0" smtClean="0"/>
          </a:p>
          <a:p>
            <a:r>
              <a:rPr lang="en-GB" dirty="0" smtClean="0"/>
              <a:t>Guardian </a:t>
            </a:r>
            <a:r>
              <a:rPr lang="en-GB" dirty="0"/>
              <a:t>(Stiglitz, 2016) discussed the effects of the Euro on the Eurozone </a:t>
            </a:r>
            <a:endParaRPr lang="en-GB" dirty="0" smtClean="0"/>
          </a:p>
          <a:p>
            <a:r>
              <a:rPr lang="en-GB" dirty="0"/>
              <a:t>USAs employment rate of 10% in October 2009 </a:t>
            </a:r>
            <a:r>
              <a:rPr lang="en-GB" dirty="0" smtClean="0"/>
              <a:t>equal to EU </a:t>
            </a:r>
            <a:r>
              <a:rPr lang="en-GB" dirty="0"/>
              <a:t>during the same period. </a:t>
            </a:r>
            <a:endParaRPr lang="en-GB" dirty="0" smtClean="0"/>
          </a:p>
          <a:p>
            <a:r>
              <a:rPr lang="en-GB" dirty="0" smtClean="0"/>
              <a:t>US </a:t>
            </a:r>
            <a:r>
              <a:rPr lang="en-GB" dirty="0"/>
              <a:t>has since dropped to 5% but the EU figures have stayed within double digits </a:t>
            </a:r>
          </a:p>
        </p:txBody>
      </p:sp>
      <p:pic>
        <p:nvPicPr>
          <p:cNvPr id="4" name="slide 1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53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3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2.4 – Training for work – Bridging the gap between an LMC and CME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Swedish study </a:t>
            </a:r>
            <a:r>
              <a:rPr lang="en-GB" dirty="0" smtClean="0"/>
              <a:t>by </a:t>
            </a:r>
            <a:r>
              <a:rPr lang="en-GB" dirty="0"/>
              <a:t>Hayden &amp; Edwards (2001) looks at the difficulties German </a:t>
            </a:r>
            <a:r>
              <a:rPr lang="en-GB" dirty="0" smtClean="0"/>
              <a:t>MNCs</a:t>
            </a:r>
            <a:r>
              <a:rPr lang="en-GB" dirty="0"/>
              <a:t> </a:t>
            </a:r>
            <a:r>
              <a:rPr lang="en-GB" dirty="0" smtClean="0"/>
              <a:t>face in LMEs</a:t>
            </a:r>
          </a:p>
          <a:p>
            <a:r>
              <a:rPr lang="en-GB" dirty="0"/>
              <a:t>T</a:t>
            </a:r>
            <a:r>
              <a:rPr lang="en-GB" dirty="0" smtClean="0"/>
              <a:t>raining </a:t>
            </a:r>
            <a:r>
              <a:rPr lang="en-GB" dirty="0"/>
              <a:t>staff in UK subsidiaries using the German style of vocational training (</a:t>
            </a:r>
            <a:r>
              <a:rPr lang="en-GB" dirty="0" err="1"/>
              <a:t>Dickmann</a:t>
            </a:r>
            <a:r>
              <a:rPr lang="en-GB" dirty="0"/>
              <a:t>, 1999). </a:t>
            </a:r>
            <a:endParaRPr lang="en-GB" dirty="0" smtClean="0"/>
          </a:p>
          <a:p>
            <a:r>
              <a:rPr lang="en-GB" dirty="0"/>
              <a:t>Edwards and </a:t>
            </a:r>
            <a:r>
              <a:rPr lang="en-GB" dirty="0" err="1"/>
              <a:t>Ferner</a:t>
            </a:r>
            <a:r>
              <a:rPr lang="en-GB" dirty="0"/>
              <a:t> (2000) </a:t>
            </a:r>
            <a:r>
              <a:rPr lang="en-GB" dirty="0" smtClean="0"/>
              <a:t>explain the British </a:t>
            </a:r>
            <a:r>
              <a:rPr lang="en-GB" dirty="0"/>
              <a:t>economy </a:t>
            </a:r>
            <a:r>
              <a:rPr lang="en-GB" dirty="0" smtClean="0"/>
              <a:t>does not have the necessary </a:t>
            </a:r>
            <a:r>
              <a:rPr lang="en-GB" dirty="0"/>
              <a:t>institutions </a:t>
            </a:r>
            <a:endParaRPr lang="en-GB" dirty="0" smtClean="0"/>
          </a:p>
          <a:p>
            <a:r>
              <a:rPr lang="en-GB" dirty="0"/>
              <a:t>Bosch and Charest (2008) </a:t>
            </a:r>
            <a:r>
              <a:rPr lang="en-GB" dirty="0" smtClean="0"/>
              <a:t>cite incompatibility </a:t>
            </a:r>
            <a:r>
              <a:rPr lang="en-GB" dirty="0"/>
              <a:t>was a consequence of LME companies showing a deterioration of vocational training</a:t>
            </a:r>
          </a:p>
        </p:txBody>
      </p:sp>
      <p:pic>
        <p:nvPicPr>
          <p:cNvPr id="4" name="slide 1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0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6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3 - References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Vestergaard</a:t>
            </a:r>
            <a:r>
              <a:rPr lang="en-GB" dirty="0"/>
              <a:t>, J, (2009), Discipline in the Global Economy? : International Finance and the end of Liberalism, Taylor and Francis</a:t>
            </a:r>
          </a:p>
          <a:p>
            <a:endParaRPr lang="en-GB" dirty="0"/>
          </a:p>
          <a:p>
            <a:r>
              <a:rPr lang="en-GB" dirty="0"/>
              <a:t>Economist Intelligence Unit (2014), Business Environment Rankings, </a:t>
            </a:r>
            <a:r>
              <a:rPr lang="en-GB" u="sng" dirty="0">
                <a:hlinkClick r:id="rId2"/>
              </a:rPr>
              <a:t>https://www.eiu.com</a:t>
            </a:r>
            <a:r>
              <a:rPr lang="en-GB" dirty="0"/>
              <a:t> [Accessed 25</a:t>
            </a:r>
            <a:r>
              <a:rPr lang="en-GB" baseline="30000" dirty="0"/>
              <a:t>th</a:t>
            </a:r>
            <a:r>
              <a:rPr lang="en-GB" dirty="0"/>
              <a:t> February 2018]</a:t>
            </a:r>
          </a:p>
          <a:p>
            <a:endParaRPr lang="en-GB" dirty="0"/>
          </a:p>
          <a:p>
            <a:r>
              <a:rPr lang="en-GB" dirty="0"/>
              <a:t>Sharman, J. (2018). German man attacks three immigrants with knife 'because he was angry about Merkel's refugee policy' [Online] Available at: http://www.independent.co.uk [Accessed: 28 February 2018].</a:t>
            </a:r>
          </a:p>
          <a:p>
            <a:endParaRPr lang="en-GB" dirty="0"/>
          </a:p>
          <a:p>
            <a:r>
              <a:rPr lang="en-GB" dirty="0"/>
              <a:t>Stinson, N. (2018). Brexit could RUIN Germany costing Berlin billions in subsidies from EU budget slash [Online] Available at: https://www.express.co.uk/news/politics [Accessed: 28 February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583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89290"/>
            <a:ext cx="9601196" cy="328657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Lewis, N. (2010). The Problem with the Euro [Online] Available at: https://www.huffingtonpost.com [Accessed: 1 March 2018].</a:t>
            </a:r>
          </a:p>
          <a:p>
            <a:endParaRPr lang="en-GB" dirty="0"/>
          </a:p>
          <a:p>
            <a:r>
              <a:rPr lang="en-GB" dirty="0"/>
              <a:t>Stiglitz, J. (2016). Joseph Stiglitz: The problem with Europe is the euro [Online] Available at: https://www.theguardian.com/business [Accessed: 1 March 2018].</a:t>
            </a:r>
          </a:p>
          <a:p>
            <a:endParaRPr lang="en-GB" dirty="0"/>
          </a:p>
          <a:p>
            <a:r>
              <a:rPr lang="en-GB" dirty="0"/>
              <a:t>Bosch, G &amp; Charest, J, (2008), Vocational Training and the Labour Market in Liberal and Coordinated Economies, Blackwell Publishing </a:t>
            </a:r>
          </a:p>
          <a:p>
            <a:endParaRPr lang="en-GB" dirty="0"/>
          </a:p>
          <a:p>
            <a:r>
              <a:rPr lang="en-GB" dirty="0" err="1"/>
              <a:t>Dickmann</a:t>
            </a:r>
            <a:r>
              <a:rPr lang="en-GB" dirty="0"/>
              <a:t>, M. (1999). “Balancing Global, Parent and Local Influences: International Human Resource Management of German Multinational Companies.” Unpublished Ph.D. thesis, London: </a:t>
            </a:r>
            <a:r>
              <a:rPr lang="en-GB" dirty="0" err="1"/>
              <a:t>Birkbeck</a:t>
            </a:r>
            <a:r>
              <a:rPr lang="en-GB" dirty="0"/>
              <a:t> College.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2060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Edwards, T. &amp; </a:t>
            </a:r>
            <a:r>
              <a:rPr lang="en-GB" dirty="0" err="1"/>
              <a:t>Ferner</a:t>
            </a:r>
            <a:r>
              <a:rPr lang="en-GB" dirty="0"/>
              <a:t>, A. (2000). “Multinationals, Reverse Diffusion and National Business Systems.” Paper presented at Conference entitled “Multinational Companies and Emerging Workplace Issues: Practice, Outcomes and Policy.” Detroit, 1–3 April.</a:t>
            </a:r>
          </a:p>
          <a:p>
            <a:endParaRPr lang="en-GB" dirty="0"/>
          </a:p>
          <a:p>
            <a:r>
              <a:rPr lang="en-GB" dirty="0"/>
              <a:t>Hayden, A. &amp; Edwards, T. (2001) ‘The erosion of the country of origin effect’, Relations </a:t>
            </a:r>
            <a:r>
              <a:rPr lang="en-GB" dirty="0" err="1"/>
              <a:t>industrielles</a:t>
            </a:r>
            <a:r>
              <a:rPr lang="en-GB" dirty="0"/>
              <a:t>, 56(1), p. 116. </a:t>
            </a:r>
            <a:r>
              <a:rPr lang="en-GB" dirty="0" err="1"/>
              <a:t>doi</a:t>
            </a:r>
            <a:r>
              <a:rPr lang="en-GB" dirty="0"/>
              <a:t>: 10.7202/000143ar.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08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257</TotalTime>
  <Words>1004</Words>
  <Application>Microsoft Office PowerPoint</Application>
  <PresentationFormat>Widescreen</PresentationFormat>
  <Paragraphs>103</Paragraphs>
  <Slides>22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Garamond</vt:lpstr>
      <vt:lpstr>Organic</vt:lpstr>
      <vt:lpstr>Assignment 1  Foreign Market Research and Risk assessment</vt:lpstr>
      <vt:lpstr>Target Company &amp; Country</vt:lpstr>
      <vt:lpstr>1 - Market Research </vt:lpstr>
      <vt:lpstr>PowerPoint Presentation</vt:lpstr>
      <vt:lpstr>1.1 - PEST Analysis </vt:lpstr>
      <vt:lpstr>PowerPoint Presentation</vt:lpstr>
      <vt:lpstr>PowerPoint Presentation</vt:lpstr>
      <vt:lpstr>PowerPoint Presentation</vt:lpstr>
      <vt:lpstr>PowerPoint Presentation</vt:lpstr>
      <vt:lpstr>1.2 - SWOT Analysis </vt:lpstr>
      <vt:lpstr>PowerPoint Presentation</vt:lpstr>
      <vt:lpstr>PowerPoint Presentation</vt:lpstr>
      <vt:lpstr>PowerPoint Presentation</vt:lpstr>
      <vt:lpstr>PowerPoint Presentation</vt:lpstr>
      <vt:lpstr>2 – Risks </vt:lpstr>
      <vt:lpstr>2.1 - Public Sentiment to Foreign Incomers </vt:lpstr>
      <vt:lpstr>2.2 - Brexit </vt:lpstr>
      <vt:lpstr>2.3 – The decline of the Euro currency </vt:lpstr>
      <vt:lpstr>2.4 – Training for work – Bridging the gap between an LMC and CME </vt:lpstr>
      <vt:lpstr>3 - 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</dc:title>
  <dc:creator>Eze</dc:creator>
  <cp:lastModifiedBy>Eze</cp:lastModifiedBy>
  <cp:revision>55</cp:revision>
  <dcterms:created xsi:type="dcterms:W3CDTF">2018-03-03T20:17:57Z</dcterms:created>
  <dcterms:modified xsi:type="dcterms:W3CDTF">2018-03-04T21:43:32Z</dcterms:modified>
</cp:coreProperties>
</file>