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sldIdLst>
    <p:sldId id="294" r:id="rId2"/>
    <p:sldId id="263" r:id="rId3"/>
    <p:sldId id="264" r:id="rId4"/>
    <p:sldId id="265" r:id="rId5"/>
    <p:sldId id="266" r:id="rId6"/>
    <p:sldId id="267" r:id="rId7"/>
    <p:sldId id="268" r:id="rId8"/>
    <p:sldId id="269" r:id="rId9"/>
    <p:sldId id="287" r:id="rId10"/>
    <p:sldId id="271" r:id="rId11"/>
    <p:sldId id="272" r:id="rId12"/>
    <p:sldId id="273" r:id="rId13"/>
    <p:sldId id="274" r:id="rId14"/>
    <p:sldId id="281" r:id="rId15"/>
    <p:sldId id="276" r:id="rId16"/>
    <p:sldId id="282" r:id="rId17"/>
    <p:sldId id="283" r:id="rId18"/>
    <p:sldId id="284" r:id="rId19"/>
    <p:sldId id="285" r:id="rId20"/>
    <p:sldId id="288" r:id="rId21"/>
    <p:sldId id="290" r:id="rId22"/>
    <p:sldId id="291" r:id="rId23"/>
    <p:sldId id="292" r:id="rId24"/>
    <p:sldId id="293" r:id="rId25"/>
    <p:sldId id="286" r:id="rId26"/>
    <p:sldId id="277" r:id="rId27"/>
  </p:sldIdLst>
  <p:sldSz cx="9144000" cy="6858000" type="screen4x3"/>
  <p:notesSz cx="6858000" cy="9144000"/>
  <p:defaultTextStyle>
    <a:defPPr>
      <a:defRPr lang="en-GB"/>
    </a:defPPr>
    <a:lvl1pPr algn="l" rtl="0" fontAlgn="base">
      <a:spcBef>
        <a:spcPct val="20000"/>
      </a:spcBef>
      <a:spcAft>
        <a:spcPct val="0"/>
      </a:spcAft>
      <a:buChar char="•"/>
      <a:defRPr sz="3200" kern="1200">
        <a:solidFill>
          <a:schemeClr val="tx1"/>
        </a:solidFill>
        <a:latin typeface="Arial" charset="0"/>
        <a:ea typeface="+mn-ea"/>
        <a:cs typeface="+mn-cs"/>
      </a:defRPr>
    </a:lvl1pPr>
    <a:lvl2pPr marL="457200" algn="l" rtl="0" fontAlgn="base">
      <a:spcBef>
        <a:spcPct val="20000"/>
      </a:spcBef>
      <a:spcAft>
        <a:spcPct val="0"/>
      </a:spcAft>
      <a:buChar char="•"/>
      <a:defRPr sz="3200" kern="1200">
        <a:solidFill>
          <a:schemeClr val="tx1"/>
        </a:solidFill>
        <a:latin typeface="Arial" charset="0"/>
        <a:ea typeface="+mn-ea"/>
        <a:cs typeface="+mn-cs"/>
      </a:defRPr>
    </a:lvl2pPr>
    <a:lvl3pPr marL="914400" algn="l" rtl="0" fontAlgn="base">
      <a:spcBef>
        <a:spcPct val="20000"/>
      </a:spcBef>
      <a:spcAft>
        <a:spcPct val="0"/>
      </a:spcAft>
      <a:buChar char="•"/>
      <a:defRPr sz="3200" kern="1200">
        <a:solidFill>
          <a:schemeClr val="tx1"/>
        </a:solidFill>
        <a:latin typeface="Arial" charset="0"/>
        <a:ea typeface="+mn-ea"/>
        <a:cs typeface="+mn-cs"/>
      </a:defRPr>
    </a:lvl3pPr>
    <a:lvl4pPr marL="1371600" algn="l" rtl="0" fontAlgn="base">
      <a:spcBef>
        <a:spcPct val="20000"/>
      </a:spcBef>
      <a:spcAft>
        <a:spcPct val="0"/>
      </a:spcAft>
      <a:buChar char="•"/>
      <a:defRPr sz="3200" kern="1200">
        <a:solidFill>
          <a:schemeClr val="tx1"/>
        </a:solidFill>
        <a:latin typeface="Arial" charset="0"/>
        <a:ea typeface="+mn-ea"/>
        <a:cs typeface="+mn-cs"/>
      </a:defRPr>
    </a:lvl4pPr>
    <a:lvl5pPr marL="1828800" algn="l" rtl="0" fontAlgn="base">
      <a:spcBef>
        <a:spcPct val="20000"/>
      </a:spcBef>
      <a:spcAft>
        <a:spcPct val="0"/>
      </a:spcAft>
      <a:buChar char="•"/>
      <a:defRPr sz="3200" kern="1200">
        <a:solidFill>
          <a:schemeClr val="tx1"/>
        </a:solidFill>
        <a:latin typeface="Arial" charset="0"/>
        <a:ea typeface="+mn-ea"/>
        <a:cs typeface="+mn-cs"/>
      </a:defRPr>
    </a:lvl5pPr>
    <a:lvl6pPr marL="2286000" algn="l" defTabSz="914400" rtl="0" eaLnBrk="1" latinLnBrk="0" hangingPunct="1">
      <a:defRPr sz="3200" kern="1200">
        <a:solidFill>
          <a:schemeClr val="tx1"/>
        </a:solidFill>
        <a:latin typeface="Arial" charset="0"/>
        <a:ea typeface="+mn-ea"/>
        <a:cs typeface="+mn-cs"/>
      </a:defRPr>
    </a:lvl6pPr>
    <a:lvl7pPr marL="2743200" algn="l" defTabSz="914400" rtl="0" eaLnBrk="1" latinLnBrk="0" hangingPunct="1">
      <a:defRPr sz="3200" kern="1200">
        <a:solidFill>
          <a:schemeClr val="tx1"/>
        </a:solidFill>
        <a:latin typeface="Arial" charset="0"/>
        <a:ea typeface="+mn-ea"/>
        <a:cs typeface="+mn-cs"/>
      </a:defRPr>
    </a:lvl7pPr>
    <a:lvl8pPr marL="3200400" algn="l" defTabSz="914400" rtl="0" eaLnBrk="1" latinLnBrk="0" hangingPunct="1">
      <a:defRPr sz="3200" kern="1200">
        <a:solidFill>
          <a:schemeClr val="tx1"/>
        </a:solidFill>
        <a:latin typeface="Arial" charset="0"/>
        <a:ea typeface="+mn-ea"/>
        <a:cs typeface="+mn-cs"/>
      </a:defRPr>
    </a:lvl8pPr>
    <a:lvl9pPr marL="3657600" algn="l" defTabSz="914400" rtl="0" eaLnBrk="1" latinLnBrk="0" hangingPunct="1">
      <a:defRPr sz="3200"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8" d="100"/>
          <a:sy n="88" d="100"/>
        </p:scale>
        <p:origin x="-1464"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92AB6BB2-809A-41BD-8423-997A5A34559D}"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73218F-F410-4A1D-B891-E4B9EBB9917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87668A-EEEA-4A05-8FB4-0F94E7034FF6}"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DA8D10-67D3-4037-9BBA-CB0F7978EB2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7EB0F2-8C51-47A3-ACAD-E2AA7C46EEF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703D593-40E3-42F0-A6CC-FC89F94F023F}"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2C11097-A9D4-442A-9945-8FE1C5A4E83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2DB988-1C14-4D48-AD40-7A8C801D1EC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0080B361-B2CF-4057-A824-C22D0F78E3D2}"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01AACC-F048-4822-8848-64FC8CE55E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EB6A4C-A083-4C39-92CF-824D37830E6F}"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endParaRPr lang="en-GB"/>
          </a:p>
        </p:txBody>
      </p:sp>
      <p:sp>
        <p:nvSpPr>
          <p:cNvPr id="4" name="Date Placeholder 3"/>
          <p:cNvSpPr>
            <a:spLocks noGrp="1"/>
          </p:cNvSpPr>
          <p:nvPr>
            <p:ph type="dt" sz="half" idx="10"/>
          </p:nvPr>
        </p:nvSpPr>
        <p:spPr>
          <a:xfrm>
            <a:off x="457200" y="6245225"/>
            <a:ext cx="2133600" cy="476250"/>
          </a:xfrm>
        </p:spPr>
        <p:txBody>
          <a:bodyPr/>
          <a:lstStyle>
            <a:lvl1pPr>
              <a:defRPr/>
            </a:lvl1pPr>
          </a:lstStyle>
          <a:p>
            <a:endParaRPr lang="en-GB"/>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endParaRPr lang="en-GB"/>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EC877A48-67D9-4A96-ABDC-7B1502731E62}"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6ED08A05-3724-4731-953B-AAE83E26DF9B}"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pPr algn="ctr"/>
            <a:r>
              <a:rPr lang="en-GB" dirty="0" smtClean="0"/>
              <a:t>Supplier Relationships</a:t>
            </a:r>
            <a:endParaRPr lang="en-GB" dirty="0"/>
          </a:p>
        </p:txBody>
      </p:sp>
      <p:sp>
        <p:nvSpPr>
          <p:cNvPr id="5" name="Subtitle 4"/>
          <p:cNvSpPr>
            <a:spLocks noGrp="1"/>
          </p:cNvSpPr>
          <p:nvPr>
            <p:ph type="subTitle" idx="1"/>
          </p:nvPr>
        </p:nvSpPr>
        <p:spPr/>
        <p:txBody>
          <a:bodyPr>
            <a:normAutofit/>
          </a:bodyPr>
          <a:lstStyle/>
          <a:p>
            <a:pPr algn="ctr"/>
            <a:r>
              <a:rPr lang="en-GB" sz="3200" dirty="0" smtClean="0"/>
              <a:t>By</a:t>
            </a:r>
          </a:p>
          <a:p>
            <a:pPr algn="ctr"/>
            <a:r>
              <a:rPr lang="en-GB" sz="3200" dirty="0" smtClean="0"/>
              <a:t>Andrew Thorn</a:t>
            </a:r>
            <a:endParaRPr lang="en-GB" sz="3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algn="ctr"/>
            <a:r>
              <a:rPr lang="en-GB" dirty="0"/>
              <a:t>Relationship Assessment</a:t>
            </a:r>
          </a:p>
        </p:txBody>
      </p:sp>
      <p:sp>
        <p:nvSpPr>
          <p:cNvPr id="12291" name="Rectangle 3"/>
          <p:cNvSpPr>
            <a:spLocks noGrp="1" noChangeArrowheads="1"/>
          </p:cNvSpPr>
          <p:nvPr>
            <p:ph idx="1"/>
          </p:nvPr>
        </p:nvSpPr>
        <p:spPr/>
        <p:txBody>
          <a:bodyPr/>
          <a:lstStyle/>
          <a:p>
            <a:pPr>
              <a:lnSpc>
                <a:spcPct val="80000"/>
              </a:lnSpc>
              <a:buFontTx/>
              <a:buNone/>
            </a:pPr>
            <a:r>
              <a:rPr lang="en-GB" sz="2800"/>
              <a:t>Traditional purchase/supplier relationships</a:t>
            </a:r>
          </a:p>
          <a:p>
            <a:pPr>
              <a:lnSpc>
                <a:spcPct val="80000"/>
              </a:lnSpc>
            </a:pPr>
            <a:r>
              <a:rPr lang="en-GB" sz="2800"/>
              <a:t>Control  is with purchaser</a:t>
            </a:r>
          </a:p>
          <a:p>
            <a:pPr>
              <a:lnSpc>
                <a:spcPct val="80000"/>
              </a:lnSpc>
            </a:pPr>
            <a:r>
              <a:rPr lang="en-GB" sz="2800"/>
              <a:t>The benefits of the relationship are passed from the supplier to the purchaser</a:t>
            </a:r>
          </a:p>
          <a:p>
            <a:pPr>
              <a:lnSpc>
                <a:spcPct val="80000"/>
              </a:lnSpc>
            </a:pPr>
            <a:r>
              <a:rPr lang="en-GB" sz="2800"/>
              <a:t>The relationship is characterised by a continuous struggle rather than co-operation</a:t>
            </a:r>
          </a:p>
          <a:p>
            <a:pPr>
              <a:lnSpc>
                <a:spcPct val="80000"/>
              </a:lnSpc>
            </a:pPr>
            <a:r>
              <a:rPr lang="en-GB" sz="2800"/>
              <a:t>Relationships tend to be poor</a:t>
            </a:r>
          </a:p>
          <a:p>
            <a:pPr>
              <a:lnSpc>
                <a:spcPct val="80000"/>
              </a:lnSpc>
            </a:pPr>
            <a:r>
              <a:rPr lang="en-GB" sz="2800"/>
              <a:t>Relationships assume that the purchaser is never wrong</a:t>
            </a:r>
          </a:p>
          <a:p>
            <a:pPr>
              <a:lnSpc>
                <a:spcPct val="80000"/>
              </a:lnSpc>
            </a:pPr>
            <a:r>
              <a:rPr lang="en-GB" sz="2800"/>
              <a:t>The purchaser often is wrong and difficulties are often passed to the supplier</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algn="ctr"/>
            <a:r>
              <a:rPr lang="en-GB" dirty="0"/>
              <a:t>Relationship Assessment</a:t>
            </a:r>
          </a:p>
        </p:txBody>
      </p:sp>
      <p:sp>
        <p:nvSpPr>
          <p:cNvPr id="13315" name="Rectangle 3"/>
          <p:cNvSpPr>
            <a:spLocks noGrp="1" noChangeArrowheads="1"/>
          </p:cNvSpPr>
          <p:nvPr>
            <p:ph idx="1"/>
          </p:nvPr>
        </p:nvSpPr>
        <p:spPr/>
        <p:txBody>
          <a:bodyPr/>
          <a:lstStyle/>
          <a:p>
            <a:pPr>
              <a:buFontTx/>
              <a:buNone/>
            </a:pPr>
            <a:r>
              <a:rPr lang="en-GB" sz="2800"/>
              <a:t>Problems</a:t>
            </a:r>
          </a:p>
          <a:p>
            <a:r>
              <a:rPr lang="en-GB" sz="2800"/>
              <a:t>Vendor rating and assessment are performed by purchasing organisations.  They are techniques aimed at analysing suppliers with a view to improving their performance over time</a:t>
            </a:r>
          </a:p>
          <a:p>
            <a:r>
              <a:rPr lang="en-GB" sz="2800"/>
              <a:t>They focus on supplier’s capabilities and performance (quality, cost, time)</a:t>
            </a:r>
          </a:p>
          <a:p>
            <a:r>
              <a:rPr lang="en-GB" sz="2800"/>
              <a:t>They do not provide information about the relationship between the organisations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algn="ctr"/>
            <a:r>
              <a:rPr lang="en-GB" dirty="0"/>
              <a:t>Relationship Assessment</a:t>
            </a:r>
          </a:p>
        </p:txBody>
      </p:sp>
      <p:sp>
        <p:nvSpPr>
          <p:cNvPr id="14339" name="Rectangle 3"/>
          <p:cNvSpPr>
            <a:spLocks noGrp="1" noChangeArrowheads="1"/>
          </p:cNvSpPr>
          <p:nvPr>
            <p:ph idx="1"/>
          </p:nvPr>
        </p:nvSpPr>
        <p:spPr/>
        <p:txBody>
          <a:bodyPr/>
          <a:lstStyle/>
          <a:p>
            <a:pPr>
              <a:buFontTx/>
              <a:buNone/>
            </a:pPr>
            <a:r>
              <a:rPr lang="en-GB" sz="2800"/>
              <a:t>Problems</a:t>
            </a:r>
          </a:p>
          <a:p>
            <a:r>
              <a:rPr lang="en-GB" sz="2800"/>
              <a:t>The measurements are made by the purchasing organisations giving a one-sided view</a:t>
            </a:r>
          </a:p>
          <a:p>
            <a:r>
              <a:rPr lang="en-GB" sz="2800"/>
              <a:t>Many problems experienced in the relationship may be as much to do with problems experienced by the purchasing organisation</a:t>
            </a:r>
          </a:p>
          <a:p>
            <a:r>
              <a:rPr lang="en-GB" sz="2800"/>
              <a:t>Potential difficulties include: - changed schedules and specifications, poor communications, late payment of invoices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algn="ctr"/>
            <a:r>
              <a:rPr lang="en-GB" dirty="0"/>
              <a:t>Relationship Assessment</a:t>
            </a:r>
          </a:p>
        </p:txBody>
      </p:sp>
      <p:sp>
        <p:nvSpPr>
          <p:cNvPr id="15363" name="Rectangle 3"/>
          <p:cNvSpPr>
            <a:spLocks noGrp="1" noChangeArrowheads="1"/>
          </p:cNvSpPr>
          <p:nvPr>
            <p:ph idx="1"/>
          </p:nvPr>
        </p:nvSpPr>
        <p:spPr/>
        <p:txBody>
          <a:bodyPr/>
          <a:lstStyle/>
          <a:p>
            <a:pPr>
              <a:lnSpc>
                <a:spcPct val="90000"/>
              </a:lnSpc>
              <a:buFontTx/>
              <a:buNone/>
            </a:pPr>
            <a:r>
              <a:rPr lang="en-GB" sz="2400"/>
              <a:t>The way forward</a:t>
            </a:r>
          </a:p>
          <a:p>
            <a:pPr>
              <a:lnSpc>
                <a:spcPct val="90000"/>
              </a:lnSpc>
            </a:pPr>
            <a:r>
              <a:rPr lang="en-GB" sz="2400"/>
              <a:t>Greater attention focused on the relationship itself</a:t>
            </a:r>
          </a:p>
          <a:p>
            <a:pPr>
              <a:lnSpc>
                <a:spcPct val="90000"/>
              </a:lnSpc>
            </a:pPr>
            <a:r>
              <a:rPr lang="en-GB" sz="2400"/>
              <a:t>Information, help, expertise, value and innovation need to flow both ways</a:t>
            </a:r>
          </a:p>
          <a:p>
            <a:pPr>
              <a:lnSpc>
                <a:spcPct val="90000"/>
              </a:lnSpc>
            </a:pPr>
            <a:r>
              <a:rPr lang="en-GB" sz="2400"/>
              <a:t>To enable this to happen a number of factors need to be analysed</a:t>
            </a:r>
          </a:p>
          <a:p>
            <a:pPr>
              <a:lnSpc>
                <a:spcPct val="90000"/>
              </a:lnSpc>
              <a:buFontTx/>
              <a:buNone/>
            </a:pPr>
            <a:r>
              <a:rPr lang="en-GB" sz="2400"/>
              <a:t>	- Compatibility</a:t>
            </a:r>
          </a:p>
          <a:p>
            <a:pPr>
              <a:lnSpc>
                <a:spcPct val="90000"/>
              </a:lnSpc>
              <a:buFontTx/>
              <a:buNone/>
            </a:pPr>
            <a:r>
              <a:rPr lang="en-GB" sz="2400"/>
              <a:t>	- Trust</a:t>
            </a:r>
          </a:p>
          <a:p>
            <a:pPr>
              <a:lnSpc>
                <a:spcPct val="90000"/>
              </a:lnSpc>
              <a:buFontTx/>
              <a:buNone/>
            </a:pPr>
            <a:r>
              <a:rPr lang="en-GB" sz="2400"/>
              <a:t>	- Closeness</a:t>
            </a:r>
          </a:p>
          <a:p>
            <a:pPr>
              <a:lnSpc>
                <a:spcPct val="90000"/>
              </a:lnSpc>
              <a:buFontTx/>
              <a:buNone/>
            </a:pPr>
            <a:r>
              <a:rPr lang="en-GB" sz="2400"/>
              <a:t>	- Depth of relationship</a:t>
            </a:r>
          </a:p>
          <a:p>
            <a:pPr>
              <a:lnSpc>
                <a:spcPct val="90000"/>
              </a:lnSpc>
              <a:buFontTx/>
              <a:buNone/>
            </a:pPr>
            <a:r>
              <a:rPr lang="en-GB" sz="2400"/>
              <a:t>	- Reliance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algn="ctr"/>
            <a:r>
              <a:rPr lang="en-GB" dirty="0"/>
              <a:t>Relationship Assessment</a:t>
            </a:r>
          </a:p>
        </p:txBody>
      </p:sp>
      <p:sp>
        <p:nvSpPr>
          <p:cNvPr id="16387" name="Rectangle 3"/>
          <p:cNvSpPr>
            <a:spLocks noGrp="1" noChangeArrowheads="1"/>
          </p:cNvSpPr>
          <p:nvPr>
            <p:ph idx="1"/>
          </p:nvPr>
        </p:nvSpPr>
        <p:spPr/>
        <p:txBody>
          <a:bodyPr/>
          <a:lstStyle/>
          <a:p>
            <a:pPr>
              <a:lnSpc>
                <a:spcPct val="90000"/>
              </a:lnSpc>
              <a:buFontTx/>
              <a:buNone/>
            </a:pPr>
            <a:r>
              <a:rPr lang="en-GB"/>
              <a:t>Relationship factors</a:t>
            </a:r>
          </a:p>
          <a:p>
            <a:pPr>
              <a:lnSpc>
                <a:spcPct val="90000"/>
              </a:lnSpc>
            </a:pPr>
            <a:r>
              <a:rPr lang="en-GB" b="1" u="sng"/>
              <a:t>Compatibility</a:t>
            </a:r>
            <a:r>
              <a:rPr lang="en-GB"/>
              <a:t>: - degree to which the purchaser and supplier’s business interests coincide</a:t>
            </a:r>
            <a:endParaRPr lang="en-GB" b="1" u="sng"/>
          </a:p>
          <a:p>
            <a:pPr>
              <a:lnSpc>
                <a:spcPct val="90000"/>
              </a:lnSpc>
            </a:pPr>
            <a:r>
              <a:rPr lang="en-GB" b="1" u="sng"/>
              <a:t>Trust</a:t>
            </a:r>
            <a:r>
              <a:rPr lang="en-GB"/>
              <a:t>: - degree to which the parties open up to each other on sensitive matters such as pricing and quality</a:t>
            </a:r>
            <a:endParaRPr lang="en-GB" b="1" u="sng"/>
          </a:p>
          <a:p>
            <a:pPr>
              <a:lnSpc>
                <a:spcPct val="90000"/>
              </a:lnSpc>
            </a:pPr>
            <a:r>
              <a:rPr lang="en-GB" b="1" u="sng"/>
              <a:t>Closeness</a:t>
            </a:r>
            <a:r>
              <a:rPr lang="en-GB"/>
              <a:t>: - how much the parties know and understand each other’s businesses</a:t>
            </a:r>
            <a:endParaRPr lang="en-GB" b="1" u="sng"/>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algn="ctr"/>
            <a:r>
              <a:rPr lang="en-GB" dirty="0"/>
              <a:t>Relationship Assessment</a:t>
            </a:r>
          </a:p>
        </p:txBody>
      </p:sp>
      <p:sp>
        <p:nvSpPr>
          <p:cNvPr id="17411" name="Rectangle 3"/>
          <p:cNvSpPr>
            <a:spLocks noGrp="1" noChangeArrowheads="1"/>
          </p:cNvSpPr>
          <p:nvPr>
            <p:ph idx="1"/>
          </p:nvPr>
        </p:nvSpPr>
        <p:spPr/>
        <p:txBody>
          <a:bodyPr/>
          <a:lstStyle/>
          <a:p>
            <a:pPr>
              <a:lnSpc>
                <a:spcPct val="90000"/>
              </a:lnSpc>
              <a:buFontTx/>
              <a:buNone/>
            </a:pPr>
            <a:r>
              <a:rPr lang="en-GB"/>
              <a:t>Relationship factors</a:t>
            </a:r>
          </a:p>
          <a:p>
            <a:pPr>
              <a:lnSpc>
                <a:spcPct val="90000"/>
              </a:lnSpc>
            </a:pPr>
            <a:r>
              <a:rPr lang="en-GB" b="1" u="sng"/>
              <a:t>Depth of relationship</a:t>
            </a:r>
            <a:r>
              <a:rPr lang="en-GB"/>
              <a:t>: - depth and breadth of contact between the organisations across different departments (operations, design, planning, purchasing, etc.) and at all levels</a:t>
            </a:r>
            <a:endParaRPr lang="en-GB" b="1" u="sng"/>
          </a:p>
          <a:p>
            <a:pPr>
              <a:lnSpc>
                <a:spcPct val="90000"/>
              </a:lnSpc>
            </a:pPr>
            <a:r>
              <a:rPr lang="en-GB" b="1" u="sng"/>
              <a:t>Reliance</a:t>
            </a:r>
            <a:r>
              <a:rPr lang="en-GB"/>
              <a:t>: - how much the purchaser and supplier actually depend on each other in terms of business output</a:t>
            </a:r>
            <a:endParaRPr lang="en-GB" b="1" u="sng"/>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algn="ctr"/>
            <a:r>
              <a:rPr lang="en-GB" dirty="0"/>
              <a:t>Supplier Relationships</a:t>
            </a:r>
          </a:p>
        </p:txBody>
      </p:sp>
      <p:sp>
        <p:nvSpPr>
          <p:cNvPr id="18435" name="Rectangle 3"/>
          <p:cNvSpPr>
            <a:spLocks noGrp="1" noChangeArrowheads="1"/>
          </p:cNvSpPr>
          <p:nvPr>
            <p:ph idx="1"/>
          </p:nvPr>
        </p:nvSpPr>
        <p:spPr/>
        <p:txBody>
          <a:bodyPr/>
          <a:lstStyle/>
          <a:p>
            <a:pPr>
              <a:lnSpc>
                <a:spcPct val="90000"/>
              </a:lnSpc>
              <a:buFontTx/>
              <a:buNone/>
            </a:pPr>
            <a:endParaRPr lang="en-GB"/>
          </a:p>
          <a:p>
            <a:pPr>
              <a:lnSpc>
                <a:spcPct val="90000"/>
              </a:lnSpc>
              <a:buFontTx/>
              <a:buNone/>
            </a:pPr>
            <a:r>
              <a:rPr lang="en-GB"/>
              <a:t>				Money</a:t>
            </a:r>
          </a:p>
          <a:p>
            <a:pPr>
              <a:lnSpc>
                <a:spcPct val="90000"/>
              </a:lnSpc>
              <a:buFontTx/>
              <a:buNone/>
            </a:pPr>
            <a:endParaRPr lang="en-GB"/>
          </a:p>
          <a:p>
            <a:pPr>
              <a:lnSpc>
                <a:spcPct val="90000"/>
              </a:lnSpc>
              <a:buFontTx/>
              <a:buNone/>
            </a:pPr>
            <a:endParaRPr lang="en-GB"/>
          </a:p>
          <a:p>
            <a:pPr>
              <a:lnSpc>
                <a:spcPct val="90000"/>
              </a:lnSpc>
              <a:buFontTx/>
              <a:buNone/>
            </a:pPr>
            <a:endParaRPr lang="en-GB"/>
          </a:p>
          <a:p>
            <a:pPr>
              <a:lnSpc>
                <a:spcPct val="90000"/>
              </a:lnSpc>
              <a:buFontTx/>
              <a:buNone/>
            </a:pPr>
            <a:r>
              <a:rPr lang="en-GB"/>
              <a:t>				Work</a:t>
            </a:r>
          </a:p>
          <a:p>
            <a:pPr>
              <a:lnSpc>
                <a:spcPct val="90000"/>
              </a:lnSpc>
              <a:buFontTx/>
              <a:buNone/>
            </a:pPr>
            <a:endParaRPr lang="en-GB"/>
          </a:p>
          <a:p>
            <a:pPr>
              <a:lnSpc>
                <a:spcPct val="90000"/>
              </a:lnSpc>
              <a:buFontTx/>
              <a:buNone/>
            </a:pPr>
            <a:r>
              <a:rPr lang="en-GB"/>
              <a:t>The Adversarial relationship</a:t>
            </a:r>
          </a:p>
        </p:txBody>
      </p:sp>
      <p:sp>
        <p:nvSpPr>
          <p:cNvPr id="18436" name="Oval 4"/>
          <p:cNvSpPr>
            <a:spLocks noChangeArrowheads="1"/>
          </p:cNvSpPr>
          <p:nvPr/>
        </p:nvSpPr>
        <p:spPr bwMode="auto">
          <a:xfrm>
            <a:off x="684213" y="2565400"/>
            <a:ext cx="2232025" cy="1922463"/>
          </a:xfrm>
          <a:prstGeom prst="ellipse">
            <a:avLst/>
          </a:prstGeom>
          <a:solidFill>
            <a:schemeClr val="accent1"/>
          </a:solidFill>
          <a:ln w="9525">
            <a:solidFill>
              <a:schemeClr val="tx1"/>
            </a:solidFill>
            <a:round/>
            <a:headEnd/>
            <a:tailEnd/>
          </a:ln>
          <a:effectLst/>
        </p:spPr>
        <p:txBody>
          <a:bodyPr wrap="none" anchor="ctr"/>
          <a:lstStyle/>
          <a:p>
            <a:pPr algn="ctr">
              <a:spcBef>
                <a:spcPct val="0"/>
              </a:spcBef>
              <a:buFontTx/>
              <a:buNone/>
            </a:pPr>
            <a:r>
              <a:rPr lang="en-GB" sz="1800"/>
              <a:t>Buyer</a:t>
            </a:r>
          </a:p>
        </p:txBody>
      </p:sp>
      <p:sp>
        <p:nvSpPr>
          <p:cNvPr id="18437" name="Oval 5"/>
          <p:cNvSpPr>
            <a:spLocks noChangeArrowheads="1"/>
          </p:cNvSpPr>
          <p:nvPr/>
        </p:nvSpPr>
        <p:spPr bwMode="auto">
          <a:xfrm>
            <a:off x="5435600" y="2420938"/>
            <a:ext cx="2305050" cy="2087562"/>
          </a:xfrm>
          <a:prstGeom prst="ellipse">
            <a:avLst/>
          </a:prstGeom>
          <a:solidFill>
            <a:schemeClr val="accent1"/>
          </a:solidFill>
          <a:ln w="9525">
            <a:solidFill>
              <a:schemeClr val="tx1"/>
            </a:solidFill>
            <a:round/>
            <a:headEnd/>
            <a:tailEnd/>
          </a:ln>
          <a:effectLst/>
        </p:spPr>
        <p:txBody>
          <a:bodyPr wrap="none" anchor="ctr"/>
          <a:lstStyle/>
          <a:p>
            <a:pPr algn="ctr">
              <a:spcBef>
                <a:spcPct val="0"/>
              </a:spcBef>
              <a:buFontTx/>
              <a:buNone/>
            </a:pPr>
            <a:r>
              <a:rPr lang="en-GB" sz="1800"/>
              <a:t>Seller</a:t>
            </a:r>
          </a:p>
        </p:txBody>
      </p:sp>
      <p:sp>
        <p:nvSpPr>
          <p:cNvPr id="18438" name="Line 6"/>
          <p:cNvSpPr>
            <a:spLocks noChangeShapeType="1"/>
          </p:cNvSpPr>
          <p:nvPr/>
        </p:nvSpPr>
        <p:spPr bwMode="auto">
          <a:xfrm>
            <a:off x="2700338" y="2924175"/>
            <a:ext cx="2951162" cy="0"/>
          </a:xfrm>
          <a:prstGeom prst="line">
            <a:avLst/>
          </a:prstGeom>
          <a:noFill/>
          <a:ln w="9525">
            <a:solidFill>
              <a:schemeClr val="tx1"/>
            </a:solidFill>
            <a:round/>
            <a:headEnd/>
            <a:tailEnd type="triangle" w="med" len="med"/>
          </a:ln>
          <a:effectLst/>
        </p:spPr>
        <p:txBody>
          <a:bodyPr/>
          <a:lstStyle/>
          <a:p>
            <a:endParaRPr lang="en-GB"/>
          </a:p>
        </p:txBody>
      </p:sp>
      <p:sp>
        <p:nvSpPr>
          <p:cNvPr id="18439" name="Line 7"/>
          <p:cNvSpPr>
            <a:spLocks noChangeShapeType="1"/>
          </p:cNvSpPr>
          <p:nvPr/>
        </p:nvSpPr>
        <p:spPr bwMode="auto">
          <a:xfrm flipH="1">
            <a:off x="2771775" y="3933825"/>
            <a:ext cx="2808288" cy="0"/>
          </a:xfrm>
          <a:prstGeom prst="line">
            <a:avLst/>
          </a:prstGeom>
          <a:noFill/>
          <a:ln w="9525">
            <a:solidFill>
              <a:schemeClr val="tx1"/>
            </a:solidFill>
            <a:round/>
            <a:headEnd/>
            <a:tailEnd type="triangle" w="med" len="med"/>
          </a:ln>
          <a:effectLst/>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algn="ctr"/>
            <a:r>
              <a:rPr lang="en-GB" dirty="0"/>
              <a:t>Adversarial model</a:t>
            </a:r>
          </a:p>
        </p:txBody>
      </p:sp>
      <p:sp>
        <p:nvSpPr>
          <p:cNvPr id="36867" name="Rectangle 3"/>
          <p:cNvSpPr>
            <a:spLocks noGrp="1" noChangeArrowheads="1"/>
          </p:cNvSpPr>
          <p:nvPr>
            <p:ph idx="1"/>
          </p:nvPr>
        </p:nvSpPr>
        <p:spPr/>
        <p:txBody>
          <a:bodyPr/>
          <a:lstStyle/>
          <a:p>
            <a:pPr marL="609600" indent="-609600">
              <a:lnSpc>
                <a:spcPct val="90000"/>
              </a:lnSpc>
              <a:buFontTx/>
              <a:buAutoNum type="arabicPeriod"/>
            </a:pPr>
            <a:r>
              <a:rPr lang="en-GB" sz="2400"/>
              <a:t>Arm’s length, formal communication approach</a:t>
            </a:r>
          </a:p>
          <a:p>
            <a:pPr marL="609600" indent="-609600">
              <a:lnSpc>
                <a:spcPct val="90000"/>
              </a:lnSpc>
              <a:buFontTx/>
              <a:buAutoNum type="arabicPeriod"/>
            </a:pPr>
            <a:r>
              <a:rPr lang="en-GB" sz="2400"/>
              <a:t>Adversarial attitudes</a:t>
            </a:r>
          </a:p>
          <a:p>
            <a:pPr marL="609600" indent="-609600">
              <a:lnSpc>
                <a:spcPct val="90000"/>
              </a:lnSpc>
              <a:buFontTx/>
              <a:buAutoNum type="arabicPeriod"/>
            </a:pPr>
            <a:r>
              <a:rPr lang="en-GB" sz="2400"/>
              <a:t>Lack of trust</a:t>
            </a:r>
          </a:p>
          <a:p>
            <a:pPr marL="609600" indent="-609600">
              <a:lnSpc>
                <a:spcPct val="90000"/>
              </a:lnSpc>
              <a:buFontTx/>
              <a:buAutoNum type="arabicPeriod"/>
            </a:pPr>
            <a:r>
              <a:rPr lang="en-GB" sz="2400"/>
              <a:t>Aggressive. ‘win-lose’ approach in negotiations- price focus</a:t>
            </a:r>
          </a:p>
          <a:p>
            <a:pPr marL="609600" indent="-609600">
              <a:lnSpc>
                <a:spcPct val="90000"/>
              </a:lnSpc>
              <a:buFontTx/>
              <a:buAutoNum type="arabicPeriod"/>
            </a:pPr>
            <a:r>
              <a:rPr lang="en-GB" sz="2400"/>
              <a:t>Emphasis on individual transaction and short-term contracts</a:t>
            </a:r>
          </a:p>
          <a:p>
            <a:pPr marL="609600" indent="-609600">
              <a:lnSpc>
                <a:spcPct val="90000"/>
              </a:lnSpc>
              <a:buFontTx/>
              <a:buAutoNum type="arabicPeriod"/>
            </a:pPr>
            <a:r>
              <a:rPr lang="en-GB" sz="2400"/>
              <a:t>Little direct contact and involvement in design activities</a:t>
            </a:r>
          </a:p>
          <a:p>
            <a:pPr marL="609600" indent="-609600">
              <a:lnSpc>
                <a:spcPct val="90000"/>
              </a:lnSpc>
              <a:buFontTx/>
              <a:buAutoNum type="arabicPeriod"/>
            </a:pPr>
            <a:r>
              <a:rPr lang="en-GB" sz="2400"/>
              <a:t>Reluctance to share information</a:t>
            </a:r>
          </a:p>
          <a:p>
            <a:pPr marL="609600" indent="-609600">
              <a:lnSpc>
                <a:spcPct val="90000"/>
              </a:lnSpc>
              <a:buFontTx/>
              <a:buAutoNum type="arabicPeriod"/>
            </a:pPr>
            <a:r>
              <a:rPr lang="en-GB" sz="2400"/>
              <a:t>Reliance on goods inward inspection and defect rectification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332656"/>
            <a:ext cx="8229600" cy="1080120"/>
          </a:xfrm>
        </p:spPr>
        <p:txBody>
          <a:bodyPr/>
          <a:lstStyle/>
          <a:p>
            <a:pPr algn="ctr"/>
            <a:r>
              <a:rPr lang="en-GB" dirty="0"/>
              <a:t>Supplier Relationships</a:t>
            </a:r>
          </a:p>
        </p:txBody>
      </p:sp>
      <p:sp>
        <p:nvSpPr>
          <p:cNvPr id="20483" name="Rectangle 3"/>
          <p:cNvSpPr>
            <a:spLocks noGrp="1" noChangeArrowheads="1"/>
          </p:cNvSpPr>
          <p:nvPr>
            <p:ph idx="1"/>
          </p:nvPr>
        </p:nvSpPr>
        <p:spPr>
          <a:xfrm>
            <a:off x="179388" y="1600200"/>
            <a:ext cx="8785225" cy="4525963"/>
          </a:xfrm>
        </p:spPr>
        <p:txBody>
          <a:bodyPr/>
          <a:lstStyle/>
          <a:p>
            <a:pPr>
              <a:buFontTx/>
              <a:buNone/>
            </a:pPr>
            <a:r>
              <a:rPr lang="en-GB"/>
              <a:t>			Call-off</a:t>
            </a:r>
          </a:p>
          <a:p>
            <a:pPr>
              <a:buFontTx/>
              <a:buNone/>
            </a:pPr>
            <a:r>
              <a:rPr lang="en-GB"/>
              <a:t>			Contract		Alliance</a:t>
            </a:r>
          </a:p>
          <a:p>
            <a:pPr>
              <a:buFontTx/>
              <a:buNone/>
            </a:pPr>
            <a:endParaRPr lang="en-GB"/>
          </a:p>
          <a:p>
            <a:pPr>
              <a:buFontTx/>
              <a:buNone/>
            </a:pPr>
            <a:r>
              <a:rPr lang="en-GB"/>
              <a:t>Spot buy						Partnership</a:t>
            </a:r>
          </a:p>
          <a:p>
            <a:pPr>
              <a:buFontTx/>
              <a:buNone/>
            </a:pPr>
            <a:endParaRPr lang="en-GB"/>
          </a:p>
          <a:p>
            <a:pPr>
              <a:buFontTx/>
              <a:buNone/>
            </a:pPr>
            <a:r>
              <a:rPr lang="en-GB"/>
              <a:t>		Regular	   Fixed	     Strategic</a:t>
            </a:r>
          </a:p>
          <a:p>
            <a:pPr>
              <a:buFontTx/>
              <a:buNone/>
            </a:pPr>
            <a:r>
              <a:rPr lang="en-GB"/>
              <a:t>		Trading	Contract	    Alliance</a:t>
            </a:r>
          </a:p>
        </p:txBody>
      </p:sp>
      <p:sp>
        <p:nvSpPr>
          <p:cNvPr id="20484" name="Line 4"/>
          <p:cNvSpPr>
            <a:spLocks noChangeShapeType="1"/>
          </p:cNvSpPr>
          <p:nvPr/>
        </p:nvSpPr>
        <p:spPr bwMode="auto">
          <a:xfrm>
            <a:off x="539750" y="3933825"/>
            <a:ext cx="7345363" cy="0"/>
          </a:xfrm>
          <a:prstGeom prst="line">
            <a:avLst/>
          </a:prstGeom>
          <a:noFill/>
          <a:ln w="9525">
            <a:noFill/>
            <a:round/>
            <a:headEnd type="triangle" w="med" len="med"/>
            <a:tailEnd type="triangle" w="med" len="med"/>
          </a:ln>
          <a:effectLst/>
        </p:spPr>
        <p:txBody>
          <a:bodyPr/>
          <a:lstStyle/>
          <a:p>
            <a:endParaRPr lang="en-GB"/>
          </a:p>
        </p:txBody>
      </p:sp>
      <p:sp>
        <p:nvSpPr>
          <p:cNvPr id="20485" name="Line 5"/>
          <p:cNvSpPr>
            <a:spLocks noChangeShapeType="1"/>
          </p:cNvSpPr>
          <p:nvPr/>
        </p:nvSpPr>
        <p:spPr bwMode="auto">
          <a:xfrm>
            <a:off x="971550" y="4005263"/>
            <a:ext cx="6840538" cy="0"/>
          </a:xfrm>
          <a:prstGeom prst="line">
            <a:avLst/>
          </a:prstGeom>
          <a:noFill/>
          <a:ln w="9525">
            <a:noFill/>
            <a:round/>
            <a:headEnd type="triangle" w="med" len="med"/>
            <a:tailEnd type="triangle" w="med" len="med"/>
          </a:ln>
          <a:effectLst/>
        </p:spPr>
        <p:txBody>
          <a:bodyPr/>
          <a:lstStyle/>
          <a:p>
            <a:endParaRPr lang="en-GB"/>
          </a:p>
        </p:txBody>
      </p:sp>
      <p:sp>
        <p:nvSpPr>
          <p:cNvPr id="20486" name="Line 6"/>
          <p:cNvSpPr>
            <a:spLocks noChangeShapeType="1"/>
          </p:cNvSpPr>
          <p:nvPr/>
        </p:nvSpPr>
        <p:spPr bwMode="auto">
          <a:xfrm>
            <a:off x="4284663" y="4005263"/>
            <a:ext cx="3671887" cy="0"/>
          </a:xfrm>
          <a:prstGeom prst="line">
            <a:avLst/>
          </a:prstGeom>
          <a:noFill/>
          <a:ln w="9525">
            <a:noFill/>
            <a:round/>
            <a:headEnd/>
            <a:tailEnd type="triangle" w="med" len="med"/>
          </a:ln>
          <a:effectLst/>
        </p:spPr>
        <p:txBody>
          <a:bodyPr/>
          <a:lstStyle/>
          <a:p>
            <a:endParaRPr lang="en-GB"/>
          </a:p>
        </p:txBody>
      </p:sp>
      <p:sp>
        <p:nvSpPr>
          <p:cNvPr id="20487" name="Line 7"/>
          <p:cNvSpPr>
            <a:spLocks noChangeShapeType="1"/>
          </p:cNvSpPr>
          <p:nvPr/>
        </p:nvSpPr>
        <p:spPr bwMode="auto">
          <a:xfrm>
            <a:off x="3563938" y="4005263"/>
            <a:ext cx="4824412" cy="0"/>
          </a:xfrm>
          <a:prstGeom prst="line">
            <a:avLst/>
          </a:prstGeom>
          <a:noFill/>
          <a:ln w="9525">
            <a:noFill/>
            <a:round/>
            <a:headEnd/>
            <a:tailEnd type="triangle" w="med" len="med"/>
          </a:ln>
          <a:effectLst/>
        </p:spPr>
        <p:txBody>
          <a:bodyPr/>
          <a:lstStyle/>
          <a:p>
            <a:endParaRPr lang="en-GB"/>
          </a:p>
        </p:txBody>
      </p:sp>
      <p:sp>
        <p:nvSpPr>
          <p:cNvPr id="20488" name="Line 8"/>
          <p:cNvSpPr>
            <a:spLocks noChangeShapeType="1"/>
          </p:cNvSpPr>
          <p:nvPr/>
        </p:nvSpPr>
        <p:spPr bwMode="auto">
          <a:xfrm>
            <a:off x="2916238" y="2781300"/>
            <a:ext cx="0" cy="1368425"/>
          </a:xfrm>
          <a:prstGeom prst="line">
            <a:avLst/>
          </a:prstGeom>
          <a:noFill/>
          <a:ln w="9525">
            <a:noFill/>
            <a:round/>
            <a:headEnd/>
            <a:tailEnd type="triangle" w="med" len="med"/>
          </a:ln>
          <a:effectLst/>
        </p:spPr>
        <p:txBody>
          <a:bodyPr/>
          <a:lstStyle/>
          <a:p>
            <a:endParaRPr lang="en-GB"/>
          </a:p>
        </p:txBody>
      </p:sp>
      <p:sp>
        <p:nvSpPr>
          <p:cNvPr id="20490" name="Line 10"/>
          <p:cNvSpPr>
            <a:spLocks noChangeShapeType="1"/>
          </p:cNvSpPr>
          <p:nvPr/>
        </p:nvSpPr>
        <p:spPr bwMode="auto">
          <a:xfrm>
            <a:off x="684213" y="4076700"/>
            <a:ext cx="7272337" cy="0"/>
          </a:xfrm>
          <a:prstGeom prst="line">
            <a:avLst/>
          </a:prstGeom>
          <a:noFill/>
          <a:ln w="9525">
            <a:solidFill>
              <a:schemeClr val="tx1"/>
            </a:solidFill>
            <a:round/>
            <a:headEnd type="triangle" w="med" len="med"/>
            <a:tailEnd type="triangle" w="med" len="med"/>
          </a:ln>
          <a:effectLst/>
        </p:spPr>
        <p:txBody>
          <a:bodyPr/>
          <a:lstStyle/>
          <a:p>
            <a:endParaRPr lang="en-GB"/>
          </a:p>
        </p:txBody>
      </p:sp>
      <p:sp>
        <p:nvSpPr>
          <p:cNvPr id="20491" name="Line 11"/>
          <p:cNvSpPr>
            <a:spLocks noChangeShapeType="1"/>
          </p:cNvSpPr>
          <p:nvPr/>
        </p:nvSpPr>
        <p:spPr bwMode="auto">
          <a:xfrm flipV="1">
            <a:off x="1979613" y="4076700"/>
            <a:ext cx="0" cy="431800"/>
          </a:xfrm>
          <a:prstGeom prst="line">
            <a:avLst/>
          </a:prstGeom>
          <a:noFill/>
          <a:ln w="9525">
            <a:solidFill>
              <a:schemeClr val="tx1"/>
            </a:solidFill>
            <a:round/>
            <a:headEnd/>
            <a:tailEnd/>
          </a:ln>
          <a:effectLst/>
        </p:spPr>
        <p:txBody>
          <a:bodyPr/>
          <a:lstStyle/>
          <a:p>
            <a:endParaRPr lang="en-GB"/>
          </a:p>
        </p:txBody>
      </p:sp>
      <p:sp>
        <p:nvSpPr>
          <p:cNvPr id="20493" name="Line 13"/>
          <p:cNvSpPr>
            <a:spLocks noChangeShapeType="1"/>
          </p:cNvSpPr>
          <p:nvPr/>
        </p:nvSpPr>
        <p:spPr bwMode="auto">
          <a:xfrm>
            <a:off x="2771775" y="2852738"/>
            <a:ext cx="0" cy="1223962"/>
          </a:xfrm>
          <a:prstGeom prst="line">
            <a:avLst/>
          </a:prstGeom>
          <a:noFill/>
          <a:ln w="9525">
            <a:solidFill>
              <a:schemeClr val="tx1"/>
            </a:solidFill>
            <a:round/>
            <a:headEnd/>
            <a:tailEnd/>
          </a:ln>
          <a:effectLst/>
        </p:spPr>
        <p:txBody>
          <a:bodyPr/>
          <a:lstStyle/>
          <a:p>
            <a:endParaRPr lang="en-GB"/>
          </a:p>
        </p:txBody>
      </p:sp>
      <p:sp>
        <p:nvSpPr>
          <p:cNvPr id="20494" name="Line 14"/>
          <p:cNvSpPr>
            <a:spLocks noChangeShapeType="1"/>
          </p:cNvSpPr>
          <p:nvPr/>
        </p:nvSpPr>
        <p:spPr bwMode="auto">
          <a:xfrm flipV="1">
            <a:off x="3851275" y="4076700"/>
            <a:ext cx="0" cy="504825"/>
          </a:xfrm>
          <a:prstGeom prst="line">
            <a:avLst/>
          </a:prstGeom>
          <a:noFill/>
          <a:ln w="9525">
            <a:solidFill>
              <a:schemeClr val="tx1"/>
            </a:solidFill>
            <a:round/>
            <a:headEnd/>
            <a:tailEnd/>
          </a:ln>
          <a:effectLst/>
        </p:spPr>
        <p:txBody>
          <a:bodyPr/>
          <a:lstStyle/>
          <a:p>
            <a:endParaRPr lang="en-GB"/>
          </a:p>
        </p:txBody>
      </p:sp>
      <p:sp>
        <p:nvSpPr>
          <p:cNvPr id="20495" name="Line 15"/>
          <p:cNvSpPr>
            <a:spLocks noChangeShapeType="1"/>
          </p:cNvSpPr>
          <p:nvPr/>
        </p:nvSpPr>
        <p:spPr bwMode="auto">
          <a:xfrm>
            <a:off x="5508625" y="2781300"/>
            <a:ext cx="0" cy="1295400"/>
          </a:xfrm>
          <a:prstGeom prst="line">
            <a:avLst/>
          </a:prstGeom>
          <a:noFill/>
          <a:ln w="9525">
            <a:solidFill>
              <a:schemeClr val="tx1"/>
            </a:solidFill>
            <a:round/>
            <a:headEnd/>
            <a:tailEnd/>
          </a:ln>
          <a:effectLst/>
        </p:spPr>
        <p:txBody>
          <a:bodyPr/>
          <a:lstStyle/>
          <a:p>
            <a:endParaRPr lang="en-GB"/>
          </a:p>
        </p:txBody>
      </p:sp>
      <p:sp>
        <p:nvSpPr>
          <p:cNvPr id="20496" name="Line 16"/>
          <p:cNvSpPr>
            <a:spLocks noChangeShapeType="1"/>
          </p:cNvSpPr>
          <p:nvPr/>
        </p:nvSpPr>
        <p:spPr bwMode="auto">
          <a:xfrm flipV="1">
            <a:off x="6227763" y="4076700"/>
            <a:ext cx="0" cy="504825"/>
          </a:xfrm>
          <a:prstGeom prst="line">
            <a:avLst/>
          </a:prstGeom>
          <a:noFill/>
          <a:ln w="9525">
            <a:solidFill>
              <a:schemeClr val="tx1"/>
            </a:solidFill>
            <a:round/>
            <a:headEnd/>
            <a:tailEnd/>
          </a:ln>
          <a:effectLst/>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algn="ctr"/>
            <a:r>
              <a:rPr lang="en-GB" dirty="0"/>
              <a:t>Supplier Relationships</a:t>
            </a:r>
          </a:p>
        </p:txBody>
      </p:sp>
      <p:sp>
        <p:nvSpPr>
          <p:cNvPr id="21507" name="Rectangle 3"/>
          <p:cNvSpPr>
            <a:spLocks noGrp="1" noChangeArrowheads="1"/>
          </p:cNvSpPr>
          <p:nvPr>
            <p:ph idx="1"/>
          </p:nvPr>
        </p:nvSpPr>
        <p:spPr/>
        <p:txBody>
          <a:bodyPr/>
          <a:lstStyle/>
          <a:p>
            <a:pPr>
              <a:lnSpc>
                <a:spcPct val="90000"/>
              </a:lnSpc>
            </a:pPr>
            <a:r>
              <a:rPr lang="en-GB" b="1" u="sng"/>
              <a:t>Spot buy</a:t>
            </a:r>
            <a:r>
              <a:rPr lang="en-GB"/>
              <a:t>: - practice of buying individual requirements as a series of one-offs or individual purchases.</a:t>
            </a:r>
            <a:endParaRPr lang="en-GB" b="1" u="sng"/>
          </a:p>
          <a:p>
            <a:pPr>
              <a:lnSpc>
                <a:spcPct val="90000"/>
              </a:lnSpc>
            </a:pPr>
            <a:r>
              <a:rPr lang="en-GB" b="1" u="sng"/>
              <a:t>Regular trading</a:t>
            </a:r>
            <a:r>
              <a:rPr lang="en-GB"/>
              <a:t>: - making use of suppliers on a regular basis</a:t>
            </a:r>
            <a:endParaRPr lang="en-GB" b="1" u="sng"/>
          </a:p>
          <a:p>
            <a:pPr>
              <a:lnSpc>
                <a:spcPct val="90000"/>
              </a:lnSpc>
            </a:pPr>
            <a:r>
              <a:rPr lang="en-GB" b="1" u="sng"/>
              <a:t>Call off contract</a:t>
            </a:r>
            <a:r>
              <a:rPr lang="en-GB"/>
              <a:t>: - purchasing organisation sets up as framework agreement and buys from the supplier on an ‘as and when required’ basis</a:t>
            </a:r>
            <a:endParaRPr lang="en-GB" b="1" u="sng"/>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algn="ctr"/>
            <a:r>
              <a:rPr lang="en-GB" dirty="0"/>
              <a:t>Supplier Relationships</a:t>
            </a:r>
          </a:p>
        </p:txBody>
      </p:sp>
      <p:sp>
        <p:nvSpPr>
          <p:cNvPr id="22531" name="Rectangle 3"/>
          <p:cNvSpPr>
            <a:spLocks noGrp="1" noChangeArrowheads="1"/>
          </p:cNvSpPr>
          <p:nvPr>
            <p:ph idx="1"/>
          </p:nvPr>
        </p:nvSpPr>
        <p:spPr/>
        <p:txBody>
          <a:bodyPr/>
          <a:lstStyle/>
          <a:p>
            <a:pPr>
              <a:lnSpc>
                <a:spcPct val="80000"/>
              </a:lnSpc>
            </a:pPr>
            <a:r>
              <a:rPr lang="en-GB" sz="2800" b="1" u="sng"/>
              <a:t>Fixed Contract</a:t>
            </a:r>
            <a:r>
              <a:rPr lang="en-GB" sz="2800"/>
              <a:t>: - Under a call-off contract there is no promise to buy specific quantities.  Under a fixed contract, there is such a promise</a:t>
            </a:r>
            <a:endParaRPr lang="en-GB" sz="2800" b="1" u="sng"/>
          </a:p>
          <a:p>
            <a:pPr>
              <a:lnSpc>
                <a:spcPct val="80000"/>
              </a:lnSpc>
            </a:pPr>
            <a:r>
              <a:rPr lang="en-GB" sz="2800" b="1" u="sng"/>
              <a:t>Alliance/Strategic Alliance</a:t>
            </a:r>
            <a:r>
              <a:rPr lang="en-GB" sz="2800"/>
              <a:t>: - refers to an agreement between organisations to work together for mutual advantage.  A strategic alliance makes recognition of the need to work together in a spirit of co-operation.  The relationship focuses on wider aspects rather than merely current purchase.  Product innovation and new ways of improving logistics and reducing total costs may be considered</a:t>
            </a:r>
            <a:endParaRPr lang="en-GB" sz="2800" b="1" u="sng"/>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algn="ctr"/>
            <a:r>
              <a:rPr lang="en-GB" dirty="0"/>
              <a:t>Supplier Relationships</a:t>
            </a:r>
          </a:p>
        </p:txBody>
      </p:sp>
      <p:sp>
        <p:nvSpPr>
          <p:cNvPr id="23555" name="Rectangle 3"/>
          <p:cNvSpPr>
            <a:spLocks noGrp="1" noChangeArrowheads="1"/>
          </p:cNvSpPr>
          <p:nvPr>
            <p:ph idx="1"/>
          </p:nvPr>
        </p:nvSpPr>
        <p:spPr/>
        <p:txBody>
          <a:bodyPr/>
          <a:lstStyle/>
          <a:p>
            <a:r>
              <a:rPr lang="en-GB" b="1" u="sng"/>
              <a:t>Partnering</a:t>
            </a:r>
            <a:r>
              <a:rPr lang="en-GB"/>
              <a:t>: - the most advanced form of relationship management.  The purchaser, the supplier and other organisations involved in the supply chains may be working together to reduce total costs and improve the quality of the product or service</a:t>
            </a:r>
            <a:endParaRPr lang="en-GB" b="1" u="sng"/>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algn="ctr"/>
            <a:r>
              <a:rPr lang="en-GB" dirty="0"/>
              <a:t>Strategic Partnership</a:t>
            </a:r>
          </a:p>
        </p:txBody>
      </p:sp>
      <p:sp>
        <p:nvSpPr>
          <p:cNvPr id="30723" name="Rectangle 3"/>
          <p:cNvSpPr>
            <a:spLocks noGrp="1" noChangeArrowheads="1"/>
          </p:cNvSpPr>
          <p:nvPr>
            <p:ph idx="1"/>
          </p:nvPr>
        </p:nvSpPr>
        <p:spPr/>
        <p:txBody>
          <a:bodyPr/>
          <a:lstStyle/>
          <a:p>
            <a:pPr>
              <a:lnSpc>
                <a:spcPct val="80000"/>
              </a:lnSpc>
            </a:pPr>
            <a:r>
              <a:rPr lang="en-GB" sz="2800" b="1" u="sng"/>
              <a:t>Product Characteristics</a:t>
            </a:r>
            <a:r>
              <a:rPr lang="en-GB" sz="2800"/>
              <a:t>: - Complex components or integrated subsystems requiring strong technology and engineering capabilities</a:t>
            </a:r>
            <a:endParaRPr lang="en-GB" sz="2800" b="1" u="sng"/>
          </a:p>
          <a:p>
            <a:pPr>
              <a:lnSpc>
                <a:spcPct val="80000"/>
              </a:lnSpc>
            </a:pPr>
            <a:r>
              <a:rPr lang="en-GB" sz="2800" b="1" u="sng"/>
              <a:t>Supply Characteristics</a:t>
            </a:r>
            <a:r>
              <a:rPr lang="en-GB" sz="2800"/>
              <a:t>: - co-operation with purchaser in development of tooling and manufacturing processes and co-ordination of JIT production and delivery between supplier and purchaser.  Purchaser has invested heavily in the relationship thereby increasing risk if the supplier acts opportunistically</a:t>
            </a:r>
          </a:p>
          <a:p>
            <a:pPr>
              <a:lnSpc>
                <a:spcPct val="80000"/>
              </a:lnSpc>
            </a:pPr>
            <a:r>
              <a:rPr lang="en-GB" sz="2800" b="1" u="sng"/>
              <a:t>Market Characteristics</a:t>
            </a:r>
            <a:r>
              <a:rPr lang="en-GB" sz="2800"/>
              <a:t>: - Strong demand, high growth, highly competitive and concentrated</a:t>
            </a:r>
            <a:endParaRPr lang="en-GB" sz="2800" b="1" u="sng"/>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algn="ctr"/>
            <a:r>
              <a:rPr lang="en-GB" dirty="0"/>
              <a:t>Supplier Relationships</a:t>
            </a:r>
          </a:p>
        </p:txBody>
      </p:sp>
      <p:sp>
        <p:nvSpPr>
          <p:cNvPr id="25603" name="Rectangle 3"/>
          <p:cNvSpPr>
            <a:spLocks noGrp="1" noChangeArrowheads="1"/>
          </p:cNvSpPr>
          <p:nvPr>
            <p:ph idx="1"/>
          </p:nvPr>
        </p:nvSpPr>
        <p:spPr/>
        <p:txBody>
          <a:bodyPr/>
          <a:lstStyle/>
          <a:p>
            <a:pPr marL="609600" indent="-609600">
              <a:buFontTx/>
              <a:buNone/>
            </a:pPr>
            <a:r>
              <a:rPr lang="en-GB"/>
              <a:t>	A study of relationships by Sako throws further light on this topic (Sako, M 1992).  Sako believes that relationships in Britain and Japan could be represented as a continuum between two ideal types:</a:t>
            </a:r>
          </a:p>
          <a:p>
            <a:pPr marL="609600" indent="-609600">
              <a:buFontTx/>
              <a:buNone/>
            </a:pPr>
            <a:endParaRPr lang="en-GB"/>
          </a:p>
          <a:p>
            <a:pPr marL="609600" indent="-609600">
              <a:buFontTx/>
              <a:buAutoNum type="arabicPeriod"/>
            </a:pPr>
            <a:r>
              <a:rPr lang="en-GB"/>
              <a:t>Arm’s length contractual relation (ACR)</a:t>
            </a:r>
          </a:p>
          <a:p>
            <a:pPr marL="609600" indent="-609600">
              <a:buFontTx/>
              <a:buAutoNum type="arabicPeriod"/>
            </a:pPr>
            <a:r>
              <a:rPr lang="en-GB"/>
              <a:t>Obligational contractual relation (OCR)</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algn="ctr"/>
            <a:r>
              <a:rPr lang="en-GB" dirty="0"/>
              <a:t>Trust</a:t>
            </a:r>
          </a:p>
        </p:txBody>
      </p:sp>
      <p:sp>
        <p:nvSpPr>
          <p:cNvPr id="31747" name="Rectangle 3"/>
          <p:cNvSpPr>
            <a:spLocks noGrp="1" noChangeArrowheads="1"/>
          </p:cNvSpPr>
          <p:nvPr>
            <p:ph idx="1"/>
          </p:nvPr>
        </p:nvSpPr>
        <p:spPr/>
        <p:txBody>
          <a:bodyPr/>
          <a:lstStyle/>
          <a:p>
            <a:pPr>
              <a:buFontTx/>
              <a:buNone/>
            </a:pPr>
            <a:r>
              <a:rPr lang="en-GB"/>
              <a:t>Trust can be defined as</a:t>
            </a:r>
          </a:p>
          <a:p>
            <a:pPr>
              <a:buFontTx/>
              <a:buNone/>
            </a:pPr>
            <a:endParaRPr lang="en-GB"/>
          </a:p>
          <a:p>
            <a:pPr>
              <a:buFontTx/>
              <a:buNone/>
            </a:pPr>
            <a:r>
              <a:rPr lang="en-GB"/>
              <a:t>	Trust is the state of mind, an expectation held by one trading partner about another that the other behaves or responds in a predictable and mutually acceptable manner.</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algn="ctr"/>
            <a:r>
              <a:rPr lang="en-GB" dirty="0"/>
              <a:t>Trust</a:t>
            </a:r>
          </a:p>
        </p:txBody>
      </p:sp>
      <p:sp>
        <p:nvSpPr>
          <p:cNvPr id="32771" name="Rectangle 3"/>
          <p:cNvSpPr>
            <a:spLocks noGrp="1" noChangeArrowheads="1"/>
          </p:cNvSpPr>
          <p:nvPr>
            <p:ph idx="1"/>
          </p:nvPr>
        </p:nvSpPr>
        <p:spPr/>
        <p:txBody>
          <a:bodyPr/>
          <a:lstStyle/>
          <a:p>
            <a:pPr marL="609600" indent="-609600">
              <a:lnSpc>
                <a:spcPct val="90000"/>
              </a:lnSpc>
              <a:buFontTx/>
              <a:buNone/>
            </a:pPr>
            <a:r>
              <a:rPr lang="en-GB" sz="2800"/>
              <a:t>Sako suggests there are three types of trust</a:t>
            </a:r>
          </a:p>
          <a:p>
            <a:pPr marL="609600" indent="-609600">
              <a:lnSpc>
                <a:spcPct val="90000"/>
              </a:lnSpc>
              <a:buFontTx/>
              <a:buAutoNum type="arabicPeriod"/>
            </a:pPr>
            <a:r>
              <a:rPr lang="en-GB" sz="2800"/>
              <a:t>Contractual trust</a:t>
            </a:r>
          </a:p>
          <a:p>
            <a:pPr marL="609600" indent="-609600">
              <a:lnSpc>
                <a:spcPct val="90000"/>
              </a:lnSpc>
              <a:buFontTx/>
              <a:buAutoNum type="arabicPeriod"/>
            </a:pPr>
            <a:r>
              <a:rPr lang="en-GB" sz="2800"/>
              <a:t>Competence trust</a:t>
            </a:r>
          </a:p>
          <a:p>
            <a:pPr marL="609600" indent="-609600">
              <a:lnSpc>
                <a:spcPct val="90000"/>
              </a:lnSpc>
              <a:buFontTx/>
              <a:buAutoNum type="arabicPeriod"/>
            </a:pPr>
            <a:r>
              <a:rPr lang="en-GB" sz="2800"/>
              <a:t>Goodwill trust</a:t>
            </a:r>
          </a:p>
          <a:p>
            <a:pPr marL="609600" indent="-609600">
              <a:lnSpc>
                <a:spcPct val="90000"/>
              </a:lnSpc>
              <a:buFontTx/>
              <a:buNone/>
            </a:pPr>
            <a:endParaRPr lang="en-GB" sz="2800"/>
          </a:p>
          <a:p>
            <a:pPr marL="609600" indent="-609600">
              <a:lnSpc>
                <a:spcPct val="90000"/>
              </a:lnSpc>
              <a:buFontTx/>
              <a:buNone/>
            </a:pPr>
            <a:r>
              <a:rPr lang="en-GB" sz="2800"/>
              <a:t>	Sako argued that contractual trust and competence trust are present in both ACR and OCR relations, but it is the presence of goodwill trust that is significant for an OCR type of relationship</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normAutofit fontScale="90000"/>
          </a:bodyPr>
          <a:lstStyle/>
          <a:p>
            <a:pPr algn="ctr"/>
            <a:r>
              <a:rPr lang="en-GB" sz="4000" dirty="0" smtClean="0"/>
              <a:t>Factors to Analyse Buyer-Supplier Relationships</a:t>
            </a:r>
            <a:endParaRPr lang="en-GB" sz="4000" dirty="0"/>
          </a:p>
        </p:txBody>
      </p:sp>
      <p:sp>
        <p:nvSpPr>
          <p:cNvPr id="33795" name="Rectangle 3"/>
          <p:cNvSpPr>
            <a:spLocks noGrp="1" noChangeArrowheads="1"/>
          </p:cNvSpPr>
          <p:nvPr>
            <p:ph idx="1"/>
          </p:nvPr>
        </p:nvSpPr>
        <p:spPr/>
        <p:txBody>
          <a:bodyPr/>
          <a:lstStyle/>
          <a:p>
            <a:pPr marL="609600" indent="-609600">
              <a:lnSpc>
                <a:spcPct val="80000"/>
              </a:lnSpc>
              <a:buFontTx/>
              <a:buNone/>
            </a:pPr>
            <a:r>
              <a:rPr lang="en-GB" sz="1800" dirty="0"/>
              <a:t>	</a:t>
            </a:r>
            <a:r>
              <a:rPr lang="en-GB" sz="2400" dirty="0"/>
              <a:t>Lamming </a:t>
            </a:r>
            <a:r>
              <a:rPr lang="en-GB" sz="2400" dirty="0" smtClean="0"/>
              <a:t>(1993) </a:t>
            </a:r>
            <a:r>
              <a:rPr lang="en-GB" sz="2400" dirty="0"/>
              <a:t>and listed nine factors used to analyse relationships </a:t>
            </a:r>
          </a:p>
          <a:p>
            <a:pPr marL="609600" indent="-609600">
              <a:lnSpc>
                <a:spcPct val="80000"/>
              </a:lnSpc>
              <a:buFontTx/>
              <a:buAutoNum type="arabicPeriod"/>
            </a:pPr>
            <a:r>
              <a:rPr lang="en-GB" sz="2400" dirty="0"/>
              <a:t>The nature of competition </a:t>
            </a:r>
            <a:r>
              <a:rPr lang="en-GB" sz="2400" dirty="0" smtClean="0"/>
              <a:t>in </a:t>
            </a:r>
            <a:r>
              <a:rPr lang="en-GB" sz="2400" dirty="0"/>
              <a:t>supply </a:t>
            </a:r>
            <a:r>
              <a:rPr lang="en-GB" sz="2400" dirty="0" smtClean="0"/>
              <a:t>markets</a:t>
            </a:r>
            <a:endParaRPr lang="en-GB" sz="2400" dirty="0"/>
          </a:p>
          <a:p>
            <a:pPr marL="609600" indent="-609600">
              <a:lnSpc>
                <a:spcPct val="80000"/>
              </a:lnSpc>
              <a:buFontTx/>
              <a:buAutoNum type="arabicPeriod"/>
            </a:pPr>
            <a:r>
              <a:rPr lang="en-GB" sz="2400" dirty="0"/>
              <a:t>The basis on which sourcing decisions are made</a:t>
            </a:r>
          </a:p>
          <a:p>
            <a:pPr marL="609600" indent="-609600">
              <a:lnSpc>
                <a:spcPct val="80000"/>
              </a:lnSpc>
              <a:buFontTx/>
              <a:buAutoNum type="arabicPeriod"/>
            </a:pPr>
            <a:r>
              <a:rPr lang="en-GB" sz="2400" dirty="0"/>
              <a:t>The role played by data and information transfer, and the approach towards managing it jointly</a:t>
            </a:r>
          </a:p>
          <a:p>
            <a:pPr marL="609600" indent="-609600">
              <a:lnSpc>
                <a:spcPct val="80000"/>
              </a:lnSpc>
              <a:buFontTx/>
              <a:buAutoNum type="arabicPeriod"/>
            </a:pPr>
            <a:r>
              <a:rPr lang="en-GB" sz="2400" dirty="0"/>
              <a:t>The attitude to capacity planning and the approach towards managing</a:t>
            </a:r>
          </a:p>
          <a:p>
            <a:pPr marL="609600" indent="-609600">
              <a:lnSpc>
                <a:spcPct val="80000"/>
              </a:lnSpc>
              <a:buFontTx/>
              <a:buAutoNum type="arabicPeriod"/>
            </a:pPr>
            <a:r>
              <a:rPr lang="en-GB" sz="2400" dirty="0"/>
              <a:t>Delivery practices</a:t>
            </a:r>
          </a:p>
          <a:p>
            <a:pPr marL="609600" indent="-609600">
              <a:lnSpc>
                <a:spcPct val="80000"/>
              </a:lnSpc>
              <a:buFontTx/>
              <a:buAutoNum type="arabicPeriod"/>
            </a:pPr>
            <a:r>
              <a:rPr lang="en-GB" sz="2400" dirty="0"/>
              <a:t>The manner in which price changes are dealt with</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normAutofit fontScale="90000"/>
          </a:bodyPr>
          <a:lstStyle/>
          <a:p>
            <a:pPr algn="ctr"/>
            <a:r>
              <a:rPr lang="en-GB" sz="4000" dirty="0" smtClean="0"/>
              <a:t>Factors to Analyse Buyer-Supplier </a:t>
            </a:r>
            <a:r>
              <a:rPr lang="en-GB" sz="4000" dirty="0"/>
              <a:t>Relationships</a:t>
            </a:r>
          </a:p>
        </p:txBody>
      </p:sp>
      <p:sp>
        <p:nvSpPr>
          <p:cNvPr id="34819" name="Rectangle 3"/>
          <p:cNvSpPr>
            <a:spLocks noGrp="1" noChangeArrowheads="1"/>
          </p:cNvSpPr>
          <p:nvPr>
            <p:ph idx="1"/>
          </p:nvPr>
        </p:nvSpPr>
        <p:spPr/>
        <p:txBody>
          <a:bodyPr/>
          <a:lstStyle/>
          <a:p>
            <a:pPr>
              <a:buFontTx/>
              <a:buNone/>
            </a:pPr>
            <a:r>
              <a:rPr lang="en-GB"/>
              <a:t>7. The attitude towards product quality and   the approach towards managing it</a:t>
            </a:r>
          </a:p>
          <a:p>
            <a:pPr>
              <a:buFontTx/>
              <a:buNone/>
            </a:pPr>
            <a:r>
              <a:rPr lang="en-GB"/>
              <a:t>8. The role of research and development (products and services) in the relationship, and the approach towards managing it</a:t>
            </a:r>
          </a:p>
          <a:p>
            <a:pPr>
              <a:buFontTx/>
              <a:buNone/>
            </a:pPr>
            <a:r>
              <a:rPr lang="en-GB"/>
              <a:t>9. The level of pressure in the relationship</a:t>
            </a:r>
          </a:p>
          <a:p>
            <a:pPr>
              <a:buFontTx/>
              <a:buNone/>
            </a:pPr>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algn="ctr"/>
            <a:r>
              <a:rPr lang="en-GB" dirty="0" smtClean="0"/>
              <a:t>Activity 1</a:t>
            </a:r>
            <a:endParaRPr lang="en-GB" dirty="0"/>
          </a:p>
        </p:txBody>
      </p:sp>
      <p:sp>
        <p:nvSpPr>
          <p:cNvPr id="37891" name="Rectangle 3"/>
          <p:cNvSpPr>
            <a:spLocks noGrp="1" noChangeArrowheads="1"/>
          </p:cNvSpPr>
          <p:nvPr>
            <p:ph idx="1"/>
          </p:nvPr>
        </p:nvSpPr>
        <p:spPr/>
        <p:txBody>
          <a:bodyPr/>
          <a:lstStyle/>
          <a:p>
            <a:pPr>
              <a:buFontTx/>
              <a:buNone/>
            </a:pPr>
            <a:r>
              <a:rPr lang="en-GB" dirty="0"/>
              <a:t>	Relationships break down or come to an end.  Describe the steps that can be taken to minimise the impact of relationship breakdown and termination </a:t>
            </a:r>
            <a:r>
              <a:rPr lang="en-GB" dirty="0" smtClean="0"/>
              <a:t>of </a:t>
            </a:r>
            <a:r>
              <a:rPr lang="en-GB" dirty="0"/>
              <a:t>commercial activities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40" name="Rectangle 4"/>
          <p:cNvSpPr>
            <a:spLocks noGrp="1" noChangeArrowheads="1"/>
          </p:cNvSpPr>
          <p:nvPr>
            <p:ph type="title"/>
          </p:nvPr>
        </p:nvSpPr>
        <p:spPr/>
        <p:txBody>
          <a:bodyPr>
            <a:normAutofit fontScale="90000"/>
          </a:bodyPr>
          <a:lstStyle/>
          <a:p>
            <a:pPr algn="ctr"/>
            <a:r>
              <a:rPr lang="en-GB" sz="4000" dirty="0"/>
              <a:t>Comparison of traditional and partnership supplier relationships</a:t>
            </a:r>
          </a:p>
        </p:txBody>
      </p:sp>
      <p:graphicFrame>
        <p:nvGraphicFramePr>
          <p:cNvPr id="39966" name="Group 30"/>
          <p:cNvGraphicFramePr>
            <a:graphicFrameLocks noGrp="1"/>
          </p:cNvGraphicFramePr>
          <p:nvPr>
            <p:ph type="tbl" idx="1"/>
          </p:nvPr>
        </p:nvGraphicFramePr>
        <p:xfrm>
          <a:off x="457200" y="1600200"/>
          <a:ext cx="8229600" cy="5027932"/>
        </p:xfrm>
        <a:graphic>
          <a:graphicData uri="http://schemas.openxmlformats.org/drawingml/2006/table">
            <a:tbl>
              <a:tblPr/>
              <a:tblGrid>
                <a:gridCol w="4114800"/>
                <a:gridCol w="4114800"/>
              </a:tblGrid>
              <a:tr h="7540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smtClean="0">
                          <a:ln>
                            <a:noFill/>
                          </a:ln>
                          <a:solidFill>
                            <a:schemeClr val="tx1"/>
                          </a:solidFill>
                          <a:effectLst/>
                          <a:latin typeface="Arial" charset="0"/>
                        </a:rPr>
                        <a:t>Traditional</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smtClean="0">
                          <a:ln>
                            <a:noFill/>
                          </a:ln>
                          <a:solidFill>
                            <a:schemeClr val="tx1"/>
                          </a:solidFill>
                          <a:effectLst/>
                          <a:latin typeface="Arial" charset="0"/>
                        </a:rPr>
                        <a:t>Partnership</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540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rPr>
                        <a:t>Emphasises competitiveness and self interest on the part of both purchaser and supplier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rPr>
                        <a:t>Emphasises co-operation and a community of interest between purchaser and supplier</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556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rPr>
                        <a:t>Emphasis on ‘unit price’ with lowest price usually the most important buyer consideration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rPr>
                        <a:t>Emphasis on total acquisition costs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540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rPr>
                        <a:t>Emphasis is on short-term business relationships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rPr>
                        <a:t>Emphasis on long-term business relationships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540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rPr>
                        <a:t>Emphasis on quality checks with inspection of incoming supplies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rPr>
                        <a:t>Emphasis on quality assurance based on TQM and zero defects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540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rPr>
                        <a:t>Emphasis on multiple sourcing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rPr>
                        <a:t>Emphasis on single sourcing and reduction of supplier base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algn="ctr"/>
            <a:r>
              <a:rPr lang="en-GB" sz="4000" dirty="0"/>
              <a:t>Key drivers for establishing partnerships</a:t>
            </a:r>
          </a:p>
        </p:txBody>
      </p:sp>
      <p:sp>
        <p:nvSpPr>
          <p:cNvPr id="40963" name="Rectangle 3"/>
          <p:cNvSpPr>
            <a:spLocks noGrp="1" noChangeArrowheads="1"/>
          </p:cNvSpPr>
          <p:nvPr>
            <p:ph idx="1"/>
          </p:nvPr>
        </p:nvSpPr>
        <p:spPr/>
        <p:txBody>
          <a:bodyPr/>
          <a:lstStyle/>
          <a:p>
            <a:r>
              <a:rPr lang="en-GB"/>
              <a:t>Lower acquisition costs</a:t>
            </a:r>
          </a:p>
          <a:p>
            <a:r>
              <a:rPr lang="en-GB"/>
              <a:t>Reduced supplier base</a:t>
            </a:r>
          </a:p>
          <a:p>
            <a:r>
              <a:rPr lang="en-GB"/>
              <a:t>Shorter product life cycles</a:t>
            </a:r>
          </a:p>
          <a:p>
            <a:r>
              <a:rPr lang="en-GB"/>
              <a:t>Concentration on core business</a:t>
            </a:r>
          </a:p>
          <a:p>
            <a:r>
              <a:rPr lang="en-GB"/>
              <a:t>Pressures towards lean supply</a:t>
            </a:r>
          </a:p>
          <a:p>
            <a:pPr>
              <a:buFontTx/>
              <a:buNone/>
            </a:pPr>
            <a:endParaRPr lang="en-GB"/>
          </a:p>
          <a:p>
            <a:pPr>
              <a:buFontTx/>
              <a:buNone/>
            </a:pPr>
            <a:r>
              <a:rPr lang="en-GB"/>
              <a:t>Source: CIPS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algn="ctr"/>
            <a:r>
              <a:rPr lang="en-GB" sz="4000" dirty="0"/>
              <a:t>Relationships suitable for Partnerships</a:t>
            </a:r>
          </a:p>
        </p:txBody>
      </p:sp>
      <p:sp>
        <p:nvSpPr>
          <p:cNvPr id="41987" name="Rectangle 3"/>
          <p:cNvSpPr>
            <a:spLocks noGrp="1" noChangeArrowheads="1"/>
          </p:cNvSpPr>
          <p:nvPr>
            <p:ph idx="1"/>
          </p:nvPr>
        </p:nvSpPr>
        <p:spPr/>
        <p:txBody>
          <a:bodyPr/>
          <a:lstStyle/>
          <a:p>
            <a:r>
              <a:rPr lang="en-GB"/>
              <a:t>High spend</a:t>
            </a:r>
          </a:p>
          <a:p>
            <a:r>
              <a:rPr lang="en-GB"/>
              <a:t>High risk</a:t>
            </a:r>
          </a:p>
          <a:p>
            <a:r>
              <a:rPr lang="en-GB"/>
              <a:t>High hassle</a:t>
            </a:r>
          </a:p>
          <a:p>
            <a:r>
              <a:rPr lang="en-GB"/>
              <a:t>New services</a:t>
            </a:r>
          </a:p>
          <a:p>
            <a:r>
              <a:rPr lang="en-GB"/>
              <a:t>Technically complex</a:t>
            </a:r>
          </a:p>
          <a:p>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algn="ctr"/>
            <a:r>
              <a:rPr lang="en-GB" sz="4000" dirty="0"/>
              <a:t>Criteria to assess suitable partners </a:t>
            </a:r>
          </a:p>
        </p:txBody>
      </p:sp>
      <p:sp>
        <p:nvSpPr>
          <p:cNvPr id="45059" name="Rectangle 3"/>
          <p:cNvSpPr>
            <a:spLocks noGrp="1" noChangeArrowheads="1"/>
          </p:cNvSpPr>
          <p:nvPr>
            <p:ph idx="1"/>
          </p:nvPr>
        </p:nvSpPr>
        <p:spPr/>
        <p:txBody>
          <a:bodyPr/>
          <a:lstStyle/>
          <a:p>
            <a:pPr>
              <a:lnSpc>
                <a:spcPct val="80000"/>
              </a:lnSpc>
            </a:pPr>
            <a:r>
              <a:rPr lang="en-GB" sz="2800"/>
              <a:t>Commitment to TQM</a:t>
            </a:r>
          </a:p>
          <a:p>
            <a:pPr>
              <a:lnSpc>
                <a:spcPct val="80000"/>
              </a:lnSpc>
            </a:pPr>
            <a:r>
              <a:rPr lang="en-GB" sz="2800"/>
              <a:t>ISO 9001: 2000 &amp; ISO 14001</a:t>
            </a:r>
          </a:p>
          <a:p>
            <a:pPr>
              <a:lnSpc>
                <a:spcPct val="80000"/>
              </a:lnSpc>
            </a:pPr>
            <a:r>
              <a:rPr lang="en-GB" sz="2800"/>
              <a:t>Existing implementation or willingness to implement certain techniques e.g. EDI</a:t>
            </a:r>
          </a:p>
          <a:p>
            <a:pPr>
              <a:lnSpc>
                <a:spcPct val="80000"/>
              </a:lnSpc>
            </a:pPr>
            <a:r>
              <a:rPr lang="en-GB" sz="2800"/>
              <a:t>In-house design capability</a:t>
            </a:r>
          </a:p>
          <a:p>
            <a:pPr>
              <a:lnSpc>
                <a:spcPct val="80000"/>
              </a:lnSpc>
            </a:pPr>
            <a:r>
              <a:rPr lang="en-GB" sz="2800"/>
              <a:t>Willingness to innovate</a:t>
            </a:r>
          </a:p>
          <a:p>
            <a:pPr>
              <a:lnSpc>
                <a:spcPct val="80000"/>
              </a:lnSpc>
            </a:pPr>
            <a:r>
              <a:rPr lang="en-GB" sz="2800"/>
              <a:t>Consistent performance standards with respect to quality and delivery</a:t>
            </a:r>
          </a:p>
          <a:p>
            <a:pPr>
              <a:lnSpc>
                <a:spcPct val="80000"/>
              </a:lnSpc>
            </a:pPr>
            <a:r>
              <a:rPr lang="en-GB" sz="2800"/>
              <a:t>Ability to supply locally or on a global basis</a:t>
            </a:r>
          </a:p>
          <a:p>
            <a:pPr>
              <a:lnSpc>
                <a:spcPct val="80000"/>
              </a:lnSpc>
            </a:pPr>
            <a:r>
              <a:rPr lang="en-GB" sz="2800"/>
              <a:t>Willingness to change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algn="ctr"/>
            <a:r>
              <a:rPr lang="en-GB" dirty="0"/>
              <a:t>Partnership Model</a:t>
            </a:r>
          </a:p>
        </p:txBody>
      </p:sp>
      <p:sp>
        <p:nvSpPr>
          <p:cNvPr id="35843" name="Rectangle 3"/>
          <p:cNvSpPr>
            <a:spLocks noGrp="1" noChangeArrowheads="1"/>
          </p:cNvSpPr>
          <p:nvPr>
            <p:ph idx="1"/>
          </p:nvPr>
        </p:nvSpPr>
        <p:spPr/>
        <p:txBody>
          <a:bodyPr/>
          <a:lstStyle/>
          <a:p>
            <a:pPr marL="609600" indent="-609600">
              <a:lnSpc>
                <a:spcPct val="80000"/>
              </a:lnSpc>
              <a:buFontTx/>
              <a:buAutoNum type="arabicPeriod"/>
            </a:pPr>
            <a:r>
              <a:rPr lang="en-GB" sz="2800"/>
              <a:t>A high frequency of both formal and informal communications</a:t>
            </a:r>
          </a:p>
          <a:p>
            <a:pPr marL="609600" indent="-609600">
              <a:lnSpc>
                <a:spcPct val="80000"/>
              </a:lnSpc>
              <a:buFontTx/>
              <a:buAutoNum type="arabicPeriod"/>
            </a:pPr>
            <a:r>
              <a:rPr lang="en-GB" sz="2800"/>
              <a:t>Co-operative attitudes</a:t>
            </a:r>
          </a:p>
          <a:p>
            <a:pPr marL="609600" indent="-609600">
              <a:lnSpc>
                <a:spcPct val="80000"/>
              </a:lnSpc>
              <a:buFontTx/>
              <a:buAutoNum type="arabicPeriod"/>
            </a:pPr>
            <a:r>
              <a:rPr lang="en-GB" sz="2800"/>
              <a:t>A trusting relationship</a:t>
            </a:r>
          </a:p>
          <a:p>
            <a:pPr marL="609600" indent="-609600">
              <a:lnSpc>
                <a:spcPct val="80000"/>
              </a:lnSpc>
              <a:buFontTx/>
              <a:buAutoNum type="arabicPeriod"/>
            </a:pPr>
            <a:r>
              <a:rPr lang="en-GB" sz="2800"/>
              <a:t>Problem-solving, ‘win-win’ negotiating styles, with an emphasis on managing it</a:t>
            </a:r>
          </a:p>
          <a:p>
            <a:pPr marL="609600" indent="-609600">
              <a:lnSpc>
                <a:spcPct val="80000"/>
              </a:lnSpc>
              <a:buFontTx/>
              <a:buAutoNum type="arabicPeriod"/>
            </a:pPr>
            <a:r>
              <a:rPr lang="en-GB" sz="2800"/>
              <a:t>Long-term business agreements</a:t>
            </a:r>
          </a:p>
          <a:p>
            <a:pPr marL="609600" indent="-609600">
              <a:lnSpc>
                <a:spcPct val="80000"/>
              </a:lnSpc>
              <a:buFontTx/>
              <a:buAutoNum type="arabicPeriod"/>
            </a:pPr>
            <a:r>
              <a:rPr lang="en-GB" sz="2800"/>
              <a:t>Open sharing of information by multi-functional teams</a:t>
            </a:r>
          </a:p>
          <a:p>
            <a:pPr marL="609600" indent="-609600">
              <a:lnSpc>
                <a:spcPct val="80000"/>
              </a:lnSpc>
              <a:buFontTx/>
              <a:buAutoNum type="arabicPeriod"/>
            </a:pPr>
            <a:r>
              <a:rPr lang="en-GB" sz="2800"/>
              <a:t>Vendor certification and defect prevention approaches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algn="ctr"/>
            <a:r>
              <a:rPr lang="en-GB" dirty="0" smtClean="0"/>
              <a:t>Activity 2</a:t>
            </a:r>
            <a:endParaRPr lang="en-GB" dirty="0"/>
          </a:p>
        </p:txBody>
      </p:sp>
      <p:sp>
        <p:nvSpPr>
          <p:cNvPr id="26627" name="Rectangle 3"/>
          <p:cNvSpPr>
            <a:spLocks noGrp="1" noChangeArrowheads="1"/>
          </p:cNvSpPr>
          <p:nvPr>
            <p:ph idx="1"/>
          </p:nvPr>
        </p:nvSpPr>
        <p:spPr/>
        <p:txBody>
          <a:bodyPr/>
          <a:lstStyle/>
          <a:p>
            <a:pPr>
              <a:buFontTx/>
              <a:buNone/>
            </a:pPr>
            <a:r>
              <a:rPr lang="en-GB" dirty="0" smtClean="0"/>
              <a:t>	Partnerships </a:t>
            </a:r>
            <a:r>
              <a:rPr lang="en-GB" dirty="0"/>
              <a:t>are see as a vital ingredient of business success in many industries and management ‘philosophies’.  Traditionally, these have involved awarding longer-term contracts to a reduced number of suppliers.  Analyse the advantages and disadvantages of longer term contracts and how alternatives might be employed.</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179</TotalTime>
  <Words>949</Words>
  <Application>Microsoft Office PowerPoint</Application>
  <PresentationFormat>On-screen Show (4:3)</PresentationFormat>
  <Paragraphs>157</Paragraphs>
  <Slides>26</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26</vt:i4>
      </vt:variant>
    </vt:vector>
  </HeadingPairs>
  <TitlesOfParts>
    <vt:vector size="28" baseType="lpstr">
      <vt:lpstr>Arial</vt:lpstr>
      <vt:lpstr>Flow</vt:lpstr>
      <vt:lpstr>Supplier Relationships</vt:lpstr>
      <vt:lpstr>Relationship Assessment</vt:lpstr>
      <vt:lpstr>Relationship Assessment</vt:lpstr>
      <vt:lpstr>Relationship Assessment</vt:lpstr>
      <vt:lpstr>Relationship Assessment</vt:lpstr>
      <vt:lpstr>Relationship Assessment</vt:lpstr>
      <vt:lpstr>Relationship Assessment</vt:lpstr>
      <vt:lpstr>Supplier Relationships</vt:lpstr>
      <vt:lpstr>Adversarial model</vt:lpstr>
      <vt:lpstr>Supplier Relationships</vt:lpstr>
      <vt:lpstr>Supplier Relationships</vt:lpstr>
      <vt:lpstr>Supplier Relationships</vt:lpstr>
      <vt:lpstr>Supplier Relationships</vt:lpstr>
      <vt:lpstr>Strategic Partnership</vt:lpstr>
      <vt:lpstr>Supplier Relationships</vt:lpstr>
      <vt:lpstr>Trust</vt:lpstr>
      <vt:lpstr>Trust</vt:lpstr>
      <vt:lpstr>Factors to Analyse Buyer-Supplier Relationships</vt:lpstr>
      <vt:lpstr>Factors to Analyse Buyer-Supplier Relationships</vt:lpstr>
      <vt:lpstr>Activity 1</vt:lpstr>
      <vt:lpstr>Comparison of traditional and partnership supplier relationships</vt:lpstr>
      <vt:lpstr>Key drivers for establishing partnerships</vt:lpstr>
      <vt:lpstr>Relationships suitable for Partnerships</vt:lpstr>
      <vt:lpstr>Criteria to assess suitable partners </vt:lpstr>
      <vt:lpstr>Partnership Model</vt:lpstr>
      <vt:lpstr>Activity 2</vt:lpstr>
    </vt:vector>
  </TitlesOfParts>
  <Company>Swansea Institute Of Higher Education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Supplier Evaluation</dc:title>
  <dc:creator>Andrew Thorn</dc:creator>
  <cp:lastModifiedBy>Andrew</cp:lastModifiedBy>
  <cp:revision>11</cp:revision>
  <dcterms:created xsi:type="dcterms:W3CDTF">2006-02-24T00:02:32Z</dcterms:created>
  <dcterms:modified xsi:type="dcterms:W3CDTF">2014-05-21T23:21:47Z</dcterms:modified>
</cp:coreProperties>
</file>