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7" r:id="rId1"/>
  </p:sldMasterIdLst>
  <p:sldIdLst>
    <p:sldId id="297" r:id="rId2"/>
    <p:sldId id="257" r:id="rId3"/>
    <p:sldId id="275" r:id="rId4"/>
    <p:sldId id="276" r:id="rId5"/>
    <p:sldId id="277" r:id="rId6"/>
    <p:sldId id="301" r:id="rId7"/>
    <p:sldId id="302" r:id="rId8"/>
    <p:sldId id="278" r:id="rId9"/>
    <p:sldId id="281" r:id="rId10"/>
    <p:sldId id="303"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0" d="100"/>
          <a:sy n="70" d="100"/>
        </p:scale>
        <p:origin x="-72" y="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dirty="0"/>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11/9/25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672828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2A54C80-263E-416B-A8E0-580EDEADCBDC}" type="datetimeFigureOut">
              <a:rPr lang="en-US" dirty="0"/>
              <a:t>11/9/25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38406028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11/9/25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291454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42A54C80-263E-416B-A8E0-580EDEADCBDC}" type="datetimeFigureOut">
              <a:rPr lang="en-US" dirty="0"/>
              <a:t>11/9/25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40094365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11/9/25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401594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11/9/25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840612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11/9/25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898075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dirty="0"/>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11/9/25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6823956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11/9/25</a:t>
            </a:fld>
            <a:endParaRPr lang="en-US" dirty="0"/>
          </a:p>
        </p:txBody>
      </p:sp>
    </p:spTree>
    <p:extLst>
      <p:ext uri="{BB962C8B-B14F-4D97-AF65-F5344CB8AC3E}">
        <p14:creationId xmlns:p14="http://schemas.microsoft.com/office/powerpoint/2010/main" val="34967732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11/9/25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903900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11/9/25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9505593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11/9/25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200735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11/9/25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041623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11/9/25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827716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C6B4A9-1611-4792-9094-5F34BCA07E0B}" type="datetimeFigureOut">
              <a:rPr lang="en-US" dirty="0"/>
              <a:t>11/9/25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extLst>
      <p:ext uri="{BB962C8B-B14F-4D97-AF65-F5344CB8AC3E}">
        <p14:creationId xmlns:p14="http://schemas.microsoft.com/office/powerpoint/2010/main" val="35927712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11/9/25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504987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11/9/25</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95768254"/>
      </p:ext>
    </p:extLst>
  </p:cSld>
  <p:clrMap bg1="lt1" tx1="dk1" bg2="lt2" tx2="dk2" accent1="accent1" accent2="accent2" accent3="accent3" accent4="accent4" accent5="accent5" accent6="accent6" hlink="hlink" folHlink="folHlink"/>
  <p:sldLayoutIdLst>
    <p:sldLayoutId id="2147483778" r:id="rId1"/>
    <p:sldLayoutId id="2147483779" r:id="rId2"/>
    <p:sldLayoutId id="2147483780" r:id="rId3"/>
    <p:sldLayoutId id="2147483781" r:id="rId4"/>
    <p:sldLayoutId id="2147483782" r:id="rId5"/>
    <p:sldLayoutId id="2147483783" r:id="rId6"/>
    <p:sldLayoutId id="2147483784" r:id="rId7"/>
    <p:sldLayoutId id="2147483785" r:id="rId8"/>
    <p:sldLayoutId id="2147483786" r:id="rId9"/>
    <p:sldLayoutId id="2147483787" r:id="rId10"/>
    <p:sldLayoutId id="2147483788" r:id="rId11"/>
    <p:sldLayoutId id="2147483789" r:id="rId12"/>
    <p:sldLayoutId id="2147483790" r:id="rId13"/>
    <p:sldLayoutId id="2147483791" r:id="rId14"/>
    <p:sldLayoutId id="2147483792" r:id="rId15"/>
    <p:sldLayoutId id="21474837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83BEA07-18DF-9608-C41F-7CA01C62F643}"/>
              </a:ext>
            </a:extLst>
          </p:cNvPr>
          <p:cNvSpPr>
            <a:spLocks noGrp="1"/>
          </p:cNvSpPr>
          <p:nvPr>
            <p:ph idx="1"/>
          </p:nvPr>
        </p:nvSpPr>
        <p:spPr>
          <a:xfrm>
            <a:off x="2133600" y="914400"/>
            <a:ext cx="8077200" cy="4572000"/>
          </a:xfrm>
        </p:spPr>
        <p:txBody>
          <a:bodyPr vert="horz" lIns="91440" tIns="45720" rIns="91440" bIns="45720" rtlCol="0">
            <a:normAutofit/>
          </a:bodyPr>
          <a:lstStyle/>
          <a:p>
            <a:pPr algn="ctr"/>
            <a:r>
              <a:rPr lang="en-US" sz="2000" b="1" dirty="0">
                <a:solidFill>
                  <a:schemeClr val="tx1"/>
                </a:solidFill>
              </a:rPr>
              <a:t>Student Name:</a:t>
            </a:r>
            <a:r>
              <a:rPr lang="en-US" sz="2000" b="1" dirty="0">
                <a:solidFill>
                  <a:schemeClr val="tx1"/>
                </a:solidFill>
                <a:cs typeface="Arial" pitchFamily="34" charset="0"/>
              </a:rPr>
              <a:t> John Moses </a:t>
            </a:r>
            <a:r>
              <a:rPr lang="en-US" sz="2000" b="1" dirty="0" err="1">
                <a:solidFill>
                  <a:schemeClr val="tx1"/>
                </a:solidFill>
                <a:cs typeface="Arial" pitchFamily="34" charset="0"/>
              </a:rPr>
              <a:t>Imade</a:t>
            </a:r>
            <a:r>
              <a:rPr lang="en-US" sz="2000" b="1" dirty="0">
                <a:solidFill>
                  <a:schemeClr val="tx1"/>
                </a:solidFill>
                <a:cs typeface="Arial" pitchFamily="34" charset="0"/>
              </a:rPr>
              <a:t> </a:t>
            </a:r>
            <a:r>
              <a:rPr lang="en-US" sz="2000" b="1" dirty="0" err="1">
                <a:solidFill>
                  <a:schemeClr val="tx1"/>
                </a:solidFill>
                <a:cs typeface="Arial" pitchFamily="34" charset="0"/>
              </a:rPr>
              <a:t>Omorogbe</a:t>
            </a:r>
            <a:endParaRPr lang="en-US" sz="2000" b="1" dirty="0">
              <a:solidFill>
                <a:schemeClr val="tx1"/>
              </a:solidFill>
            </a:endParaRPr>
          </a:p>
          <a:p>
            <a:pPr algn="ctr"/>
            <a:r>
              <a:rPr lang="en-US" sz="2000" b="1" dirty="0">
                <a:solidFill>
                  <a:schemeClr val="tx1"/>
                </a:solidFill>
              </a:rPr>
              <a:t>Student ID: </a:t>
            </a:r>
            <a:r>
              <a:rPr lang="en-US" sz="2000" b="1" dirty="0">
                <a:solidFill>
                  <a:schemeClr val="tx1"/>
                </a:solidFill>
                <a:cs typeface="Arial" pitchFamily="34" charset="0"/>
              </a:rPr>
              <a:t>2310505</a:t>
            </a:r>
          </a:p>
          <a:p>
            <a:pPr algn="ctr"/>
            <a:r>
              <a:rPr lang="en-US" sz="2000" b="1" dirty="0" err="1">
                <a:solidFill>
                  <a:schemeClr val="tx1"/>
                </a:solidFill>
                <a:cs typeface="Arial" pitchFamily="34" charset="0"/>
              </a:rPr>
              <a:t>Programme</a:t>
            </a:r>
            <a:r>
              <a:rPr lang="en-US" sz="2000" b="1" dirty="0">
                <a:solidFill>
                  <a:schemeClr val="tx1"/>
                </a:solidFill>
                <a:cs typeface="Arial" pitchFamily="34" charset="0"/>
              </a:rPr>
              <a:t>: BSc (</a:t>
            </a:r>
            <a:r>
              <a:rPr lang="en-US" sz="2000" b="1" dirty="0" err="1">
                <a:solidFill>
                  <a:schemeClr val="tx1"/>
                </a:solidFill>
                <a:cs typeface="Arial" pitchFamily="34" charset="0"/>
              </a:rPr>
              <a:t>Hons</a:t>
            </a:r>
            <a:r>
              <a:rPr lang="en-US" sz="2000" b="1" dirty="0">
                <a:solidFill>
                  <a:schemeClr val="tx1"/>
                </a:solidFill>
                <a:cs typeface="Arial" pitchFamily="34" charset="0"/>
              </a:rPr>
              <a:t>) Health and Social Care</a:t>
            </a:r>
          </a:p>
          <a:p>
            <a:pPr algn="ctr"/>
            <a:r>
              <a:rPr lang="en-GB" sz="2000" b="1" dirty="0">
                <a:solidFill>
                  <a:schemeClr val="tx1"/>
                </a:solidFill>
              </a:rPr>
              <a:t>Topic</a:t>
            </a:r>
            <a:r>
              <a:rPr lang="en-GB" sz="2200" b="1" dirty="0">
                <a:solidFill>
                  <a:schemeClr val="tx1"/>
                </a:solidFill>
              </a:rPr>
              <a:t>: </a:t>
            </a:r>
            <a:r>
              <a:rPr lang="en-US" sz="2000" b="1" dirty="0">
                <a:solidFill>
                  <a:schemeClr val="tx1"/>
                </a:solidFill>
              </a:rPr>
              <a:t>The Impact of Virtual Reality (VR) Therapy on Digital Transformation in Health and Social Care in the United Kingdom.</a:t>
            </a:r>
            <a:endParaRPr lang="en-US" sz="2000" b="1" dirty="0">
              <a:solidFill>
                <a:schemeClr val="tx1"/>
              </a:solidFill>
              <a:cs typeface="Arial" pitchFamily="34" charset="0"/>
            </a:endParaRPr>
          </a:p>
          <a:p>
            <a:pPr algn="ctr"/>
            <a:r>
              <a:rPr lang="en-US" sz="2000" b="1" dirty="0">
                <a:solidFill>
                  <a:schemeClr val="tx1"/>
                </a:solidFill>
                <a:cs typeface="Arial" pitchFamily="34" charset="0"/>
              </a:rPr>
              <a:t>Module: Digital Transformation in the Health and Care Professions</a:t>
            </a:r>
          </a:p>
          <a:p>
            <a:pPr algn="ctr"/>
            <a:r>
              <a:rPr lang="en-US" sz="2000" b="1" dirty="0">
                <a:solidFill>
                  <a:schemeClr val="tx1"/>
                </a:solidFill>
                <a:cs typeface="Arial" pitchFamily="34" charset="0"/>
              </a:rPr>
              <a:t>Module Code: </a:t>
            </a:r>
            <a:r>
              <a:rPr lang="en-GB" sz="2000" b="1" dirty="0">
                <a:solidFill>
                  <a:schemeClr val="tx1"/>
                </a:solidFill>
              </a:rPr>
              <a:t>BMHP6026</a:t>
            </a:r>
          </a:p>
          <a:p>
            <a:pPr algn="ctr"/>
            <a:r>
              <a:rPr lang="en-GB" sz="2000" b="1" dirty="0">
                <a:solidFill>
                  <a:schemeClr val="tx1"/>
                </a:solidFill>
                <a:cs typeface="Arial" pitchFamily="34" charset="0"/>
              </a:rPr>
              <a:t>Lecturer: Martin </a:t>
            </a:r>
            <a:r>
              <a:rPr lang="en-GB" sz="2000" b="1" dirty="0" err="1">
                <a:solidFill>
                  <a:schemeClr val="tx1"/>
                </a:solidFill>
                <a:cs typeface="Arial" pitchFamily="34" charset="0"/>
              </a:rPr>
              <a:t>Svedja</a:t>
            </a:r>
            <a:endParaRPr lang="en-GB" sz="2000" b="1" dirty="0">
              <a:solidFill>
                <a:schemeClr val="tx1"/>
              </a:solidFill>
              <a:cs typeface="Arial" pitchFamily="34" charset="0"/>
            </a:endParaRPr>
          </a:p>
          <a:p>
            <a:pPr algn="ctr"/>
            <a:r>
              <a:rPr lang="en-GB" sz="2000" b="1" dirty="0">
                <a:solidFill>
                  <a:schemeClr val="tx1"/>
                </a:solidFill>
                <a:cs typeface="Arial" pitchFamily="34" charset="0"/>
              </a:rPr>
              <a:t>Assignment Title: Viva Voce (Oral Presentation)</a:t>
            </a:r>
            <a:endParaRPr lang="en-US" sz="2000" b="1" dirty="0">
              <a:solidFill>
                <a:schemeClr val="tx1"/>
              </a:solidFill>
              <a:cs typeface="Arial" pitchFamily="34" charset="0"/>
            </a:endParaRPr>
          </a:p>
          <a:p>
            <a:pPr algn="ctr"/>
            <a:endParaRPr lang="en-US" sz="2000" b="1" dirty="0">
              <a:solidFill>
                <a:schemeClr val="tx1"/>
              </a:solidFill>
            </a:endParaRPr>
          </a:p>
        </p:txBody>
      </p:sp>
      <p:pic>
        <p:nvPicPr>
          <p:cNvPr id="5" name="Picture 4" descr="Piano keys">
            <a:extLst>
              <a:ext uri="{FF2B5EF4-FFF2-40B4-BE49-F238E27FC236}">
                <a16:creationId xmlns:a16="http://schemas.microsoft.com/office/drawing/2014/main" id="{BF0FBE2A-77DD-1F2F-0B91-29071AE44FAB}"/>
              </a:ext>
            </a:extLst>
          </p:cNvPr>
          <p:cNvPicPr>
            <a:picLocks noChangeAspect="1"/>
          </p:cNvPicPr>
          <p:nvPr/>
        </p:nvPicPr>
        <p:blipFill rotWithShape="1">
          <a:blip r:embed="rId2"/>
          <a:srcRect l="44343" r="29695" b="2296"/>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Tree>
    <p:extLst>
      <p:ext uri="{BB962C8B-B14F-4D97-AF65-F5344CB8AC3E}">
        <p14:creationId xmlns:p14="http://schemas.microsoft.com/office/powerpoint/2010/main" val="25781335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FF7123A-3E31-1AD9-4D62-58A1788D60C5}"/>
              </a:ext>
            </a:extLst>
          </p:cNvPr>
          <p:cNvSpPr>
            <a:spLocks noGrp="1"/>
          </p:cNvSpPr>
          <p:nvPr>
            <p:ph type="title"/>
          </p:nvPr>
        </p:nvSpPr>
        <p:spPr>
          <a:xfrm>
            <a:off x="2547637" y="237072"/>
            <a:ext cx="6424440" cy="1320800"/>
          </a:xfrm>
        </p:spPr>
        <p:txBody>
          <a:bodyPr vert="horz" lIns="91440" tIns="45720" rIns="91440" bIns="45720" rtlCol="0" anchor="t">
            <a:normAutofit/>
          </a:bodyPr>
          <a:lstStyle/>
          <a:p>
            <a:r>
              <a:rPr lang="en-US" sz="3200" b="1" dirty="0"/>
              <a:t>Introduction</a:t>
            </a:r>
            <a:endParaRPr lang="en-US" b="1" dirty="0"/>
          </a:p>
        </p:txBody>
      </p:sp>
      <p:pic>
        <p:nvPicPr>
          <p:cNvPr id="6" name="Picture 5" descr="Light bulb on yellow background with sketched light beams and cord">
            <a:extLst>
              <a:ext uri="{FF2B5EF4-FFF2-40B4-BE49-F238E27FC236}">
                <a16:creationId xmlns:a16="http://schemas.microsoft.com/office/drawing/2014/main" id="{EF7D29AC-6797-7F12-F5D8-7013190F875A}"/>
              </a:ext>
            </a:extLst>
          </p:cNvPr>
          <p:cNvPicPr>
            <a:picLocks noChangeAspect="1"/>
          </p:cNvPicPr>
          <p:nvPr/>
        </p:nvPicPr>
        <p:blipFill rotWithShape="1">
          <a:blip r:embed="rId2"/>
          <a:srcRect l="64038" t="9091" r="13705" b="-1"/>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31" name="Isosceles Triangle 30">
            <a:extLst>
              <a:ext uri="{FF2B5EF4-FFF2-40B4-BE49-F238E27FC236}">
                <a16:creationId xmlns:a16="http://schemas.microsoft.com/office/drawing/2014/main" id="{ECD25CC7-FC66-488C-8D61-0FE7ECF161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extBox 1">
            <a:extLst>
              <a:ext uri="{FF2B5EF4-FFF2-40B4-BE49-F238E27FC236}">
                <a16:creationId xmlns:a16="http://schemas.microsoft.com/office/drawing/2014/main" id="{3683DF1A-B720-4358-FAEE-3026C03E3DD9}"/>
              </a:ext>
            </a:extLst>
          </p:cNvPr>
          <p:cNvSpPr txBox="1"/>
          <p:nvPr/>
        </p:nvSpPr>
        <p:spPr>
          <a:xfrm>
            <a:off x="2514600" y="834570"/>
            <a:ext cx="6120461" cy="388077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gn="just" defTabSz="457200"/>
            <a:r>
              <a:rPr lang="en-US" sz="1400" dirty="0"/>
              <a:t>Digital transformation is reshaping health and social care by improving efficiency, collaboration, and patient outcomes through the integration of advanced technologies (NHS England, 2022). Among these innovations, Virtual Reality (VR) Therapy has emerged as a powerful digital tool that creates immersive environments to support mental, physical, and emotional rehabilitation (Freeman et al., 2018). VR therapy represents a key component of the UK’s ongoing move toward technology-driven, patient-</a:t>
            </a:r>
            <a:r>
              <a:rPr lang="en-US" sz="1400" dirty="0" err="1"/>
              <a:t>centred</a:t>
            </a:r>
            <a:r>
              <a:rPr lang="en-US" sz="1400" dirty="0"/>
              <a:t> care, aligning with the NHS Long Term Plan’s vision for digitally enhanced healthcare (NHS England, 2019). This presentation analyses how VR therapy contributes to digital transformation within the United Kingdom’s health and social care sector, focusing on its impact on the workforce, service delivery, patient experiences, and community wellbeing.</a:t>
            </a:r>
            <a:endParaRPr lang="en-US" dirty="0">
              <a:ea typeface="+mn-lt"/>
              <a:cs typeface="+mn-lt"/>
            </a:endParaRPr>
          </a:p>
        </p:txBody>
      </p:sp>
    </p:spTree>
    <p:extLst>
      <p:ext uri="{BB962C8B-B14F-4D97-AF65-F5344CB8AC3E}">
        <p14:creationId xmlns:p14="http://schemas.microsoft.com/office/powerpoint/2010/main" val="32671550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Isosceles Triangle 12">
            <a:extLst>
              <a:ext uri="{FF2B5EF4-FFF2-40B4-BE49-F238E27FC236}">
                <a16:creationId xmlns:a16="http://schemas.microsoft.com/office/drawing/2014/main" id="{2A4588C6-4069-4731-BFB4-10F1E6D37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7" name="Straight Connector 16">
            <a:extLst>
              <a:ext uri="{FF2B5EF4-FFF2-40B4-BE49-F238E27FC236}">
                <a16:creationId xmlns:a16="http://schemas.microsoft.com/office/drawing/2014/main" id="{E0A9CA40-1F57-4A6D-ACDA-F720AA468CF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B2A94EDB-B0FE-4678-8E69-0F137AE3BE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1" name="Rectangle 23">
            <a:extLst>
              <a:ext uri="{FF2B5EF4-FFF2-40B4-BE49-F238E27FC236}">
                <a16:creationId xmlns:a16="http://schemas.microsoft.com/office/drawing/2014/main" id="{4E93B92B-0DD5-4277-9D69-972ABADC3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6190EEC-40D1-032B-B5A1-44718F723A7D}"/>
              </a:ext>
            </a:extLst>
          </p:cNvPr>
          <p:cNvSpPr>
            <a:spLocks noGrp="1"/>
          </p:cNvSpPr>
          <p:nvPr>
            <p:ph type="title"/>
          </p:nvPr>
        </p:nvSpPr>
        <p:spPr>
          <a:xfrm>
            <a:off x="2057400" y="304800"/>
            <a:ext cx="6487955" cy="1320800"/>
          </a:xfrm>
        </p:spPr>
        <p:txBody>
          <a:bodyPr vert="horz" lIns="91440" tIns="45720" rIns="91440" bIns="45720" rtlCol="0" anchor="t">
            <a:normAutofit/>
          </a:bodyPr>
          <a:lstStyle/>
          <a:p>
            <a:r>
              <a:rPr lang="en-US" sz="3200" b="1" dirty="0"/>
              <a:t>Background and Implementation of VR Therapy</a:t>
            </a:r>
          </a:p>
        </p:txBody>
      </p:sp>
      <p:sp>
        <p:nvSpPr>
          <p:cNvPr id="23" name="Rectangle 25">
            <a:extLst>
              <a:ext uri="{FF2B5EF4-FFF2-40B4-BE49-F238E27FC236}">
                <a16:creationId xmlns:a16="http://schemas.microsoft.com/office/drawing/2014/main" id="{7CE87768-354E-4E3F-8202-9F387CF505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4">
            <a:extLst>
              <a:ext uri="{FF2B5EF4-FFF2-40B4-BE49-F238E27FC236}">
                <a16:creationId xmlns:a16="http://schemas.microsoft.com/office/drawing/2014/main" id="{09E5B98F-BD75-4A30-BF72-0A91074702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 name="Content Placeholder 2">
            <a:extLst>
              <a:ext uri="{FF2B5EF4-FFF2-40B4-BE49-F238E27FC236}">
                <a16:creationId xmlns:a16="http://schemas.microsoft.com/office/drawing/2014/main" id="{8FF57B8E-5531-A2BE-4DAF-83C6E7EAD92A}"/>
              </a:ext>
            </a:extLst>
          </p:cNvPr>
          <p:cNvSpPr txBox="1">
            <a:spLocks/>
          </p:cNvSpPr>
          <p:nvPr/>
        </p:nvSpPr>
        <p:spPr>
          <a:xfrm>
            <a:off x="1524000" y="1648686"/>
            <a:ext cx="7543800" cy="4017468"/>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algn="just"/>
            <a:r>
              <a:rPr lang="en-US" sz="1400" dirty="0">
                <a:solidFill>
                  <a:schemeClr val="tx1"/>
                </a:solidFill>
              </a:rPr>
              <a:t>Virtual Reality (VR) Therapy has moved from early experimental research to an established element of digital healthcare in the United Kingdom. Its integration has been supported by national initiatives such as the NHS Long Term Plan and Digital Transformation Strategy, which promote innovation and improved accessibility in care delivery (NHS England, 2019; NHS Digital, 2023). Through collaborations among Oxford VR, NHS Trusts, and universities, the technology has proven effective in treating conditions like anxiety, PTSD, and stroke recovery (Freeman et al., 2018; Oxford VR, 2022).</a:t>
            </a:r>
          </a:p>
          <a:p>
            <a:pPr algn="just"/>
            <a:r>
              <a:rPr lang="en-US" sz="1400" dirty="0">
                <a:solidFill>
                  <a:schemeClr val="tx1"/>
                </a:solidFill>
              </a:rPr>
              <a:t>VR therapy uses immersive headsets and motion-based systems to create interactive environments that allow professionals to monitor patient progress and </a:t>
            </a:r>
            <a:r>
              <a:rPr lang="en-US" sz="1400" dirty="0" err="1">
                <a:solidFill>
                  <a:schemeClr val="tx1"/>
                </a:solidFill>
              </a:rPr>
              <a:t>personalise</a:t>
            </a:r>
            <a:r>
              <a:rPr lang="en-US" sz="1400" dirty="0">
                <a:solidFill>
                  <a:schemeClr val="tx1"/>
                </a:solidFill>
              </a:rPr>
              <a:t> treatment (Slater and Sanchez-</a:t>
            </a:r>
            <a:r>
              <a:rPr lang="en-US" sz="1400" dirty="0" err="1">
                <a:solidFill>
                  <a:schemeClr val="tx1"/>
                </a:solidFill>
              </a:rPr>
              <a:t>Vives</a:t>
            </a:r>
            <a:r>
              <a:rPr lang="en-US" sz="1400" dirty="0">
                <a:solidFill>
                  <a:schemeClr val="tx1"/>
                </a:solidFill>
              </a:rPr>
              <a:t>, 2016). Supported by </a:t>
            </a:r>
            <a:r>
              <a:rPr lang="en-US" sz="1400" dirty="0" err="1">
                <a:solidFill>
                  <a:schemeClr val="tx1"/>
                </a:solidFill>
              </a:rPr>
              <a:t>programmes</a:t>
            </a:r>
            <a:r>
              <a:rPr lang="en-US" sz="1400" dirty="0">
                <a:solidFill>
                  <a:schemeClr val="tx1"/>
                </a:solidFill>
              </a:rPr>
              <a:t> such as Innovate UK and the WHO’s Global Digital Health Strategy, it aligns with efforts to make healthcare more innovative and patient-</a:t>
            </a:r>
            <a:r>
              <a:rPr lang="en-US" sz="1400" dirty="0" err="1">
                <a:solidFill>
                  <a:schemeClr val="tx1"/>
                </a:solidFill>
              </a:rPr>
              <a:t>centred</a:t>
            </a:r>
            <a:r>
              <a:rPr lang="en-US" sz="1400" dirty="0">
                <a:solidFill>
                  <a:schemeClr val="tx1"/>
                </a:solidFill>
              </a:rPr>
              <a:t> (World Health Organization, 2021). However, challenges remain regarding consistent staff training, technical support, and equitable digital access (</a:t>
            </a:r>
            <a:r>
              <a:rPr lang="en-US" sz="1400" dirty="0" err="1">
                <a:solidFill>
                  <a:schemeClr val="tx1"/>
                </a:solidFill>
              </a:rPr>
              <a:t>Greenhalgh</a:t>
            </a:r>
            <a:r>
              <a:rPr lang="en-US" sz="1400" dirty="0">
                <a:solidFill>
                  <a:schemeClr val="tx1"/>
                </a:solidFill>
              </a:rPr>
              <a:t> et al., 2020). Continued investment and ethical governance are essential for sustainable implementation across the UK health and social care system.</a:t>
            </a:r>
          </a:p>
          <a:p>
            <a:pPr algn="just">
              <a:lnSpc>
                <a:spcPct val="90000"/>
              </a:lnSpc>
            </a:pPr>
            <a:endParaRPr lang="en-US" sz="1400" dirty="0">
              <a:solidFill>
                <a:schemeClr val="tx1"/>
              </a:solidFill>
            </a:endParaRPr>
          </a:p>
          <a:p>
            <a:pPr marL="0" indent="0" algn="just">
              <a:lnSpc>
                <a:spcPct val="90000"/>
              </a:lnSpc>
            </a:pPr>
            <a:endParaRPr lang="en-US" sz="1400" dirty="0">
              <a:solidFill>
                <a:schemeClr val="tx1"/>
              </a:solidFill>
            </a:endParaRPr>
          </a:p>
          <a:p>
            <a:pPr marL="0" indent="0" algn="just">
              <a:lnSpc>
                <a:spcPct val="90000"/>
              </a:lnSpc>
            </a:pPr>
            <a:endParaRPr lang="en-US" sz="1400" dirty="0">
              <a:solidFill>
                <a:schemeClr val="tx1"/>
              </a:solidFill>
            </a:endParaRPr>
          </a:p>
          <a:p>
            <a:pPr algn="just">
              <a:lnSpc>
                <a:spcPct val="90000"/>
              </a:lnSpc>
            </a:pPr>
            <a:endParaRPr lang="en-US" sz="1400" dirty="0">
              <a:solidFill>
                <a:schemeClr val="tx1"/>
              </a:solidFill>
            </a:endParaRPr>
          </a:p>
        </p:txBody>
      </p:sp>
      <p:sp>
        <p:nvSpPr>
          <p:cNvPr id="27" name="Rectangle 27">
            <a:extLst>
              <a:ext uri="{FF2B5EF4-FFF2-40B4-BE49-F238E27FC236}">
                <a16:creationId xmlns:a16="http://schemas.microsoft.com/office/drawing/2014/main" id="{8AAB91E3-41BE-4478-BF23-A24D43E146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a:extLst>
              <a:ext uri="{FF2B5EF4-FFF2-40B4-BE49-F238E27FC236}">
                <a16:creationId xmlns:a16="http://schemas.microsoft.com/office/drawing/2014/main" id="{96DFC7EA-8516-41F1-8ED9-C0A8E1E086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9">
            <a:extLst>
              <a:ext uri="{FF2B5EF4-FFF2-40B4-BE49-F238E27FC236}">
                <a16:creationId xmlns:a16="http://schemas.microsoft.com/office/drawing/2014/main" id="{E24E972C-8744-4CFA-B783-41EA3CC381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32">
            <a:extLst>
              <a:ext uri="{FF2B5EF4-FFF2-40B4-BE49-F238E27FC236}">
                <a16:creationId xmlns:a16="http://schemas.microsoft.com/office/drawing/2014/main" id="{C7C88F2E-E233-48BA-B85F-D06BA522B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5475589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8" name="Isosceles Triangle 57">
            <a:extLst>
              <a:ext uri="{FF2B5EF4-FFF2-40B4-BE49-F238E27FC236}">
                <a16:creationId xmlns:a16="http://schemas.microsoft.com/office/drawing/2014/main" id="{2A4588C6-4069-4731-BFB4-10F1E6D37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62" name="Straight Connector 61">
            <a:extLst>
              <a:ext uri="{FF2B5EF4-FFF2-40B4-BE49-F238E27FC236}">
                <a16:creationId xmlns:a16="http://schemas.microsoft.com/office/drawing/2014/main" id="{E0A9CA40-1F57-4A6D-ACDA-F720AA468CF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64" name="Straight Connector 63">
            <a:extLst>
              <a:ext uri="{FF2B5EF4-FFF2-40B4-BE49-F238E27FC236}">
                <a16:creationId xmlns:a16="http://schemas.microsoft.com/office/drawing/2014/main" id="{B2A94EDB-B0FE-4678-8E69-0F137AE3BE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66" name="Rectangle 23">
            <a:extLst>
              <a:ext uri="{FF2B5EF4-FFF2-40B4-BE49-F238E27FC236}">
                <a16:creationId xmlns:a16="http://schemas.microsoft.com/office/drawing/2014/main" id="{4E93B92B-0DD5-4277-9D69-972ABADC3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8DEF67C-E029-0CBE-73CA-3F28B0BDEAEB}"/>
              </a:ext>
            </a:extLst>
          </p:cNvPr>
          <p:cNvSpPr>
            <a:spLocks noGrp="1"/>
          </p:cNvSpPr>
          <p:nvPr>
            <p:ph type="title"/>
          </p:nvPr>
        </p:nvSpPr>
        <p:spPr>
          <a:xfrm>
            <a:off x="2699783" y="110243"/>
            <a:ext cx="6487955" cy="1320800"/>
          </a:xfrm>
        </p:spPr>
        <p:txBody>
          <a:bodyPr vert="horz" lIns="91440" tIns="45720" rIns="91440" bIns="45720" rtlCol="0" anchor="t">
            <a:normAutofit/>
          </a:bodyPr>
          <a:lstStyle/>
          <a:p>
            <a:r>
              <a:rPr lang="en-US" sz="3200" dirty="0"/>
              <a:t>Impact on the Workforce</a:t>
            </a:r>
          </a:p>
        </p:txBody>
      </p:sp>
      <p:sp>
        <p:nvSpPr>
          <p:cNvPr id="68" name="Rectangle 25">
            <a:extLst>
              <a:ext uri="{FF2B5EF4-FFF2-40B4-BE49-F238E27FC236}">
                <a16:creationId xmlns:a16="http://schemas.microsoft.com/office/drawing/2014/main" id="{7CE87768-354E-4E3F-8202-9F387CF505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0" name="Isosceles Triangle 69">
            <a:extLst>
              <a:ext uri="{FF2B5EF4-FFF2-40B4-BE49-F238E27FC236}">
                <a16:creationId xmlns:a16="http://schemas.microsoft.com/office/drawing/2014/main" id="{09E5B98F-BD75-4A30-BF72-0A91074702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6" name="TextBox 5">
            <a:extLst>
              <a:ext uri="{FF2B5EF4-FFF2-40B4-BE49-F238E27FC236}">
                <a16:creationId xmlns:a16="http://schemas.microsoft.com/office/drawing/2014/main" id="{EBF4FDC0-61C2-B404-196F-9433D552ED5A}"/>
              </a:ext>
            </a:extLst>
          </p:cNvPr>
          <p:cNvSpPr txBox="1"/>
          <p:nvPr/>
        </p:nvSpPr>
        <p:spPr>
          <a:xfrm>
            <a:off x="1676400" y="1013129"/>
            <a:ext cx="7505076" cy="421080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gn="just"/>
            <a:r>
              <a:rPr lang="en-US" sz="1400" dirty="0"/>
              <a:t>The introduction of Virtual Reality (VR) Therapy has transformed workforce roles and expectations within the United Kingdom’s health and social care system. As digital transformation progresses, professionals are increasingly expected to integrate technology into therapeutic and clinical practice, combining traditional care approaches with advanced digital tools (NHS Digital, 2023). This shift has created new hybrid positions, such as digital therapists and VR facilitators, which require both clinical expertise and technical proficiency to ensure safe and effective therapy delivery (</a:t>
            </a:r>
            <a:r>
              <a:rPr lang="en-US" sz="1400" dirty="0" err="1"/>
              <a:t>Topol</a:t>
            </a:r>
            <a:r>
              <a:rPr lang="en-US" sz="1400" dirty="0"/>
              <a:t>, 2019).</a:t>
            </a:r>
          </a:p>
          <a:p>
            <a:pPr algn="just"/>
            <a:endParaRPr lang="en-US" sz="1400" dirty="0"/>
          </a:p>
          <a:p>
            <a:pPr algn="just"/>
            <a:r>
              <a:rPr lang="en-US" sz="1400" dirty="0"/>
              <a:t>To build a digitally competent workforce, national initiatives such as the NHS Digital Readiness </a:t>
            </a:r>
            <a:r>
              <a:rPr lang="en-US" sz="1400" dirty="0" err="1"/>
              <a:t>Programme</a:t>
            </a:r>
            <a:r>
              <a:rPr lang="en-US" sz="1400" dirty="0"/>
              <a:t> and Health Education England’s simulation-based training have been introduced to strengthen staff confidence in using virtual systems (HEE, 2021). These </a:t>
            </a:r>
            <a:r>
              <a:rPr lang="en-US" sz="1400" dirty="0" err="1"/>
              <a:t>programmes</a:t>
            </a:r>
            <a:r>
              <a:rPr lang="en-US" sz="1400" dirty="0"/>
              <a:t> promote continuous learning and help professionals adapt to evolving technologies.</a:t>
            </a:r>
          </a:p>
          <a:p>
            <a:pPr algn="just"/>
            <a:endParaRPr lang="en-US" sz="1400" dirty="0"/>
          </a:p>
          <a:p>
            <a:pPr algn="just"/>
            <a:r>
              <a:rPr lang="en-US" sz="1400" dirty="0"/>
              <a:t>However, challenges remain, including unequal access to training, financial limitations, and resistance to technological change in some </a:t>
            </a:r>
            <a:r>
              <a:rPr lang="en-US" sz="1400" dirty="0" err="1"/>
              <a:t>organisations</a:t>
            </a:r>
            <a:r>
              <a:rPr lang="en-US" sz="1400" dirty="0"/>
              <a:t> (Cottrell et al., 2021). Addressing these barriers demands ongoing investment, leadership support, and the development of inclusive digital literacy frameworks to ensure that all healthcare professionals can effectively </a:t>
            </a:r>
            <a:r>
              <a:rPr lang="en-US" sz="1400" dirty="0" err="1"/>
              <a:t>utilise</a:t>
            </a:r>
            <a:r>
              <a:rPr lang="en-US" sz="1400" dirty="0"/>
              <a:t> VR therapy in their practice.</a:t>
            </a:r>
          </a:p>
        </p:txBody>
      </p:sp>
      <p:sp>
        <p:nvSpPr>
          <p:cNvPr id="72" name="Rectangle 27">
            <a:extLst>
              <a:ext uri="{FF2B5EF4-FFF2-40B4-BE49-F238E27FC236}">
                <a16:creationId xmlns:a16="http://schemas.microsoft.com/office/drawing/2014/main" id="{8AAB91E3-41BE-4478-BF23-A24D43E146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74" name="Rectangle 28">
            <a:extLst>
              <a:ext uri="{FF2B5EF4-FFF2-40B4-BE49-F238E27FC236}">
                <a16:creationId xmlns:a16="http://schemas.microsoft.com/office/drawing/2014/main" id="{96DFC7EA-8516-41F1-8ED9-C0A8E1E086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29">
            <a:extLst>
              <a:ext uri="{FF2B5EF4-FFF2-40B4-BE49-F238E27FC236}">
                <a16:creationId xmlns:a16="http://schemas.microsoft.com/office/drawing/2014/main" id="{E24E972C-8744-4CFA-B783-41EA3CC381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78" name="Isosceles Triangle 77">
            <a:extLst>
              <a:ext uri="{FF2B5EF4-FFF2-40B4-BE49-F238E27FC236}">
                <a16:creationId xmlns:a16="http://schemas.microsoft.com/office/drawing/2014/main" id="{C7C88F2E-E233-48BA-B85F-D06BA522B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3551171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BF217-D46F-11FE-D628-FE956E3A2D55}"/>
              </a:ext>
            </a:extLst>
          </p:cNvPr>
          <p:cNvSpPr>
            <a:spLocks noGrp="1"/>
          </p:cNvSpPr>
          <p:nvPr>
            <p:ph type="title"/>
          </p:nvPr>
        </p:nvSpPr>
        <p:spPr>
          <a:xfrm>
            <a:off x="2724871" y="277091"/>
            <a:ext cx="6424440" cy="1320800"/>
          </a:xfrm>
        </p:spPr>
        <p:txBody>
          <a:bodyPr>
            <a:normAutofit/>
          </a:bodyPr>
          <a:lstStyle/>
          <a:p>
            <a:r>
              <a:rPr lang="en-US" sz="3200" dirty="0"/>
              <a:t>Impact on Service Delivery</a:t>
            </a:r>
          </a:p>
        </p:txBody>
      </p:sp>
      <p:pic>
        <p:nvPicPr>
          <p:cNvPr id="6" name="Picture 5" descr="Close-up of a microscope against a white background">
            <a:extLst>
              <a:ext uri="{FF2B5EF4-FFF2-40B4-BE49-F238E27FC236}">
                <a16:creationId xmlns:a16="http://schemas.microsoft.com/office/drawing/2014/main" id="{72D13510-0934-CD19-BE49-1FCF32D3FAFD}"/>
              </a:ext>
            </a:extLst>
          </p:cNvPr>
          <p:cNvPicPr>
            <a:picLocks noChangeAspect="1"/>
          </p:cNvPicPr>
          <p:nvPr/>
        </p:nvPicPr>
        <p:blipFill rotWithShape="1">
          <a:blip r:embed="rId2"/>
          <a:srcRect l="36730" r="36730"/>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7" name="Isosceles Triangle 6">
            <a:extLst>
              <a:ext uri="{FF2B5EF4-FFF2-40B4-BE49-F238E27FC236}">
                <a16:creationId xmlns:a16="http://schemas.microsoft.com/office/drawing/2014/main" id="{ECD25CC7-FC66-488C-8D61-0FE7ECF161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E7BA6B97-BED0-B1F8-5397-D9ABB9E14A93}"/>
              </a:ext>
            </a:extLst>
          </p:cNvPr>
          <p:cNvSpPr>
            <a:spLocks noGrp="1"/>
          </p:cNvSpPr>
          <p:nvPr>
            <p:ph idx="1"/>
          </p:nvPr>
        </p:nvSpPr>
        <p:spPr>
          <a:xfrm>
            <a:off x="2438400" y="914400"/>
            <a:ext cx="6866470" cy="3923905"/>
          </a:xfrm>
        </p:spPr>
        <p:txBody>
          <a:bodyPr vert="horz" lIns="91440" tIns="45720" rIns="91440" bIns="45720" rtlCol="0" anchor="t">
            <a:noAutofit/>
          </a:bodyPr>
          <a:lstStyle/>
          <a:p>
            <a:pPr algn="just"/>
            <a:r>
              <a:rPr lang="en-US" sz="1400" dirty="0">
                <a:solidFill>
                  <a:schemeClr val="tx1"/>
                </a:solidFill>
              </a:rPr>
              <a:t>The adoption of Virtual Reality (VR) Therapy across the United Kingdom’s health and social care sector has transformed traditional models of service delivery by enhancing efficiency, accessibility, and the quality of patient care. Within NHS services, VR is increasingly used in mental health treatment, physical rehabilitation, and pain management, providing immersive experiences that complement conventional therapy methods (NHS Digital, 2023). Through simulated environments that allow gradual exposure to challenging situations, such as anxiety management or mobility training, VR therapy promotes active participation and improved recovery outcomes (Freeman et al., 2018).</a:t>
            </a:r>
          </a:p>
          <a:p>
            <a:pPr algn="just"/>
            <a:r>
              <a:rPr lang="en-US" sz="1400" dirty="0">
                <a:solidFill>
                  <a:schemeClr val="tx1"/>
                </a:solidFill>
              </a:rPr>
              <a:t>This innovation has also expanded access to care through remote and hybrid delivery models, enabling patients—especially those in remote or underserved communities—to engage in therapy without the need for travel (NHS England, 2022). As a result, services have become more efficient, reducing waiting times and ensuring more consistent, evidence-based treatment approaches (Oxford VR, 2022).</a:t>
            </a:r>
          </a:p>
          <a:p>
            <a:pPr algn="just"/>
            <a:r>
              <a:rPr lang="en-US" sz="1400" dirty="0">
                <a:solidFill>
                  <a:schemeClr val="tx1"/>
                </a:solidFill>
              </a:rPr>
              <a:t>Despite these advancements, several barriers continue to limit large-scale adoption. The high cost of infrastructure, ongoing maintenance, and system integration, coupled with data privacy obligations under the General Data Protection Regulation (GDPR), pose significant challenges (</a:t>
            </a:r>
            <a:r>
              <a:rPr lang="en-US" sz="1400" dirty="0" err="1">
                <a:solidFill>
                  <a:schemeClr val="tx1"/>
                </a:solidFill>
              </a:rPr>
              <a:t>Topol</a:t>
            </a:r>
            <a:r>
              <a:rPr lang="en-US" sz="1400" dirty="0">
                <a:solidFill>
                  <a:schemeClr val="tx1"/>
                </a:solidFill>
              </a:rPr>
              <a:t>, 2019; Cottrell et al., 2021). To ensure sustainability, healthcare </a:t>
            </a:r>
            <a:r>
              <a:rPr lang="en-US" sz="1400" dirty="0" err="1">
                <a:solidFill>
                  <a:schemeClr val="tx1"/>
                </a:solidFill>
              </a:rPr>
              <a:t>organisations</a:t>
            </a:r>
            <a:r>
              <a:rPr lang="en-US" sz="1400" dirty="0">
                <a:solidFill>
                  <a:schemeClr val="tx1"/>
                </a:solidFill>
              </a:rPr>
              <a:t> must </a:t>
            </a:r>
            <a:r>
              <a:rPr lang="en-US" sz="1400" dirty="0" err="1">
                <a:solidFill>
                  <a:schemeClr val="tx1"/>
                </a:solidFill>
              </a:rPr>
              <a:t>prioritise</a:t>
            </a:r>
            <a:r>
              <a:rPr lang="en-US" sz="1400" dirty="0">
                <a:solidFill>
                  <a:schemeClr val="tx1"/>
                </a:solidFill>
              </a:rPr>
              <a:t> investment in secure digital infrastructure, workforce support, and ethical governance that safeguards both patients and professionals.</a:t>
            </a:r>
          </a:p>
        </p:txBody>
      </p:sp>
    </p:spTree>
    <p:extLst>
      <p:ext uri="{BB962C8B-B14F-4D97-AF65-F5344CB8AC3E}">
        <p14:creationId xmlns:p14="http://schemas.microsoft.com/office/powerpoint/2010/main" val="39686681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Isosceles Triangle 15">
            <a:extLst>
              <a:ext uri="{FF2B5EF4-FFF2-40B4-BE49-F238E27FC236}">
                <a16:creationId xmlns:a16="http://schemas.microsoft.com/office/drawing/2014/main" id="{ECD25CC7-FC66-488C-8D61-0FE7ECF161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5" name="TextBox 4">
            <a:extLst>
              <a:ext uri="{FF2B5EF4-FFF2-40B4-BE49-F238E27FC236}">
                <a16:creationId xmlns:a16="http://schemas.microsoft.com/office/drawing/2014/main" id="{2E428D14-61BA-B580-043B-3DE317FC3A4A}"/>
              </a:ext>
            </a:extLst>
          </p:cNvPr>
          <p:cNvSpPr txBox="1"/>
          <p:nvPr/>
        </p:nvSpPr>
        <p:spPr>
          <a:xfrm>
            <a:off x="1219200" y="762000"/>
            <a:ext cx="7848600" cy="3880773"/>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285750" indent="-285750" algn="just">
              <a:buFont typeface="Arial" pitchFamily="34" charset="0"/>
              <a:buChar char="•"/>
            </a:pPr>
            <a:r>
              <a:rPr lang="en-US" sz="1400" dirty="0"/>
              <a:t>Virtual Reality (VR) Therapy has greatly enhanced patient engagement and overall experiences within the United Kingdom’s health and social care system. Unlike traditional therapeutic approaches, VR therapy allows patients to take an active role in their treatment through immersive, interactive environments that foster motivation and confidence (Freeman et al., 2018). Studies conducted in NHS mental health and rehabilitation services show that patients often find VR-based therapy more engaging, accessible, and less intimidating than conventional clinical settings (Oxford VR, 2022). This approach not only helps reduce anxiety and improve emotional wellbeing but also encourages self-directed participation in recovery processes (Slater and Sanchez-</a:t>
            </a:r>
            <a:r>
              <a:rPr lang="en-US" sz="1400" dirty="0" err="1"/>
              <a:t>Vives</a:t>
            </a:r>
            <a:r>
              <a:rPr lang="en-US" sz="1400" dirty="0"/>
              <a:t>, 2016)</a:t>
            </a:r>
          </a:p>
          <a:p>
            <a:pPr algn="just"/>
            <a:endParaRPr lang="en-US" sz="1400" dirty="0"/>
          </a:p>
          <a:p>
            <a:pPr marL="285750" indent="-285750" algn="just">
              <a:buFont typeface="Arial" pitchFamily="34" charset="0"/>
              <a:buChar char="•"/>
            </a:pPr>
            <a:r>
              <a:rPr lang="en-US" sz="1400" dirty="0"/>
              <a:t>Clinically, VR therapy has demonstrated measurable improvements in psychological and physical outcomes. Evidence indicates that virtual cognitive </a:t>
            </a:r>
            <a:r>
              <a:rPr lang="en-US" sz="1400" dirty="0" err="1"/>
              <a:t>behavioural</a:t>
            </a:r>
            <a:r>
              <a:rPr lang="en-US" sz="1400" dirty="0"/>
              <a:t> therapy (CBT) effectively alleviates symptoms of anxiety, depression, and psychosis, while VR-based rehabilitation enhances movement, endurance, and recovery in patients with chronic pain or neurological conditions (Freeman et al., 2018; </a:t>
            </a:r>
            <a:r>
              <a:rPr lang="en-US" sz="1400" dirty="0" err="1"/>
              <a:t>Greenhalgh</a:t>
            </a:r>
            <a:r>
              <a:rPr lang="en-US" sz="1400" dirty="0"/>
              <a:t> et al., 2020). The ability to monitor real-time patient data within virtual environments further allows healthcare professionals to </a:t>
            </a:r>
            <a:r>
              <a:rPr lang="en-US" sz="1400" dirty="0" err="1"/>
              <a:t>personalise</a:t>
            </a:r>
            <a:r>
              <a:rPr lang="en-US" sz="1400" dirty="0"/>
              <a:t> care and adapt interventions to individual needs (NHS England, 2022).</a:t>
            </a:r>
          </a:p>
          <a:p>
            <a:pPr algn="just"/>
            <a:endParaRPr lang="en-US" sz="1400" dirty="0"/>
          </a:p>
          <a:p>
            <a:pPr marL="285750" indent="-285750" algn="just">
              <a:buFont typeface="Arial" pitchFamily="34" charset="0"/>
              <a:buChar char="•"/>
            </a:pPr>
            <a:r>
              <a:rPr lang="en-US" sz="1400" dirty="0"/>
              <a:t>Nevertheless, ethical and accessibility challenges persist. Ensuring patient privacy, data security, and informed consent is critical when using immersive technologies that capture sensitive biometric and </a:t>
            </a:r>
            <a:r>
              <a:rPr lang="en-US" sz="1400" dirty="0" err="1"/>
              <a:t>behavioural</a:t>
            </a:r>
            <a:r>
              <a:rPr lang="en-US" sz="1400" dirty="0"/>
              <a:t> information (Cottrell et al., 2021). Additionally, disparities in digital literacy and access to technology risk excluding some patient groups, particularly older adults or those from disadvantaged backgrounds (</a:t>
            </a:r>
            <a:r>
              <a:rPr lang="en-US" sz="1400" dirty="0" err="1"/>
              <a:t>Topol</a:t>
            </a:r>
            <a:r>
              <a:rPr lang="en-US" sz="1400" dirty="0"/>
              <a:t>, 2019). Addressing these issues through inclusive design, education, and robust ethical frameworks is essential to ensure that VR therapy benefits all service users equitably.</a:t>
            </a:r>
          </a:p>
        </p:txBody>
      </p:sp>
      <p:sp>
        <p:nvSpPr>
          <p:cNvPr id="6" name="Title 1">
            <a:extLst>
              <a:ext uri="{FF2B5EF4-FFF2-40B4-BE49-F238E27FC236}">
                <a16:creationId xmlns:a16="http://schemas.microsoft.com/office/drawing/2014/main" id="{A5ABF217-D46F-11FE-D628-FE956E3A2D55}"/>
              </a:ext>
            </a:extLst>
          </p:cNvPr>
          <p:cNvSpPr>
            <a:spLocks noGrp="1"/>
          </p:cNvSpPr>
          <p:nvPr>
            <p:ph type="title"/>
          </p:nvPr>
        </p:nvSpPr>
        <p:spPr>
          <a:xfrm>
            <a:off x="1586480" y="254000"/>
            <a:ext cx="6934200" cy="1320800"/>
          </a:xfrm>
        </p:spPr>
        <p:txBody>
          <a:bodyPr>
            <a:normAutofit/>
          </a:bodyPr>
          <a:lstStyle/>
          <a:p>
            <a:pPr algn="ctr"/>
            <a:r>
              <a:rPr lang="en-US" sz="3200" dirty="0"/>
              <a:t>Impact on Patients and Service Users</a:t>
            </a:r>
          </a:p>
        </p:txBody>
      </p:sp>
    </p:spTree>
    <p:extLst>
      <p:ext uri="{BB962C8B-B14F-4D97-AF65-F5344CB8AC3E}">
        <p14:creationId xmlns:p14="http://schemas.microsoft.com/office/powerpoint/2010/main" val="38626228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C73DBA2-0BB7-30AF-CCEF-62B7C3D5DCCD}"/>
              </a:ext>
            </a:extLst>
          </p:cNvPr>
          <p:cNvSpPr txBox="1"/>
          <p:nvPr/>
        </p:nvSpPr>
        <p:spPr>
          <a:xfrm>
            <a:off x="1066800" y="1066800"/>
            <a:ext cx="7491134" cy="54784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just">
              <a:buFont typeface="Arial" pitchFamily="34" charset="0"/>
              <a:buChar char="•"/>
            </a:pPr>
            <a:r>
              <a:rPr lang="en-US" sz="1400" dirty="0"/>
              <a:t>Virtual Reality (VR) Therapy extends beyond individual patients, influencing families, caregivers, and the wider community within the United Kingdom’s health and social care landscape. By enabling shared participation in therapeutic processes, family members and caregivers can gain greater understanding of patients’ conditions and provide more effective emotional and practical support at home (NHS England, 2022). This involvement strengthens continuity of care beyond clinical settings, enhancing the overall quality of recovery and promoting long-term wellbeing (</a:t>
            </a:r>
            <a:r>
              <a:rPr lang="en-US" sz="1400" dirty="0" err="1"/>
              <a:t>Greenhalgh</a:t>
            </a:r>
            <a:r>
              <a:rPr lang="en-US" sz="1400" dirty="0"/>
              <a:t> et al., 2020).</a:t>
            </a:r>
          </a:p>
          <a:p>
            <a:pPr algn="just"/>
            <a:endParaRPr lang="en-US" sz="1400" dirty="0"/>
          </a:p>
          <a:p>
            <a:pPr marL="285750" indent="-285750" algn="just">
              <a:buFont typeface="Arial" pitchFamily="34" charset="0"/>
              <a:buChar char="•"/>
            </a:pPr>
            <a:r>
              <a:rPr lang="en-US" sz="1400" dirty="0"/>
              <a:t>VR therapy also supports community-based rehabilitation and outreach initiatives by allowing therapy to be delivered outside traditional healthcare environments. Through the use of portable headsets and virtual platforms, individuals in remote or underserved areas can access </a:t>
            </a:r>
            <a:r>
              <a:rPr lang="en-US" sz="1400" dirty="0" err="1"/>
              <a:t>specialised</a:t>
            </a:r>
            <a:r>
              <a:rPr lang="en-US" sz="1400" dirty="0"/>
              <a:t> treatments without needing to visit hospitals or clinics (NHS Digital, 2023). Such digital solutions empower communities by promoting self-management, improving rehabilitation outcomes, and fostering greater engagement in long-term health maintenance (Oxford VR, 2022).</a:t>
            </a:r>
          </a:p>
          <a:p>
            <a:pPr algn="just"/>
            <a:endParaRPr lang="en-US" sz="1400" dirty="0"/>
          </a:p>
          <a:p>
            <a:pPr marL="285750" indent="-285750" algn="just">
              <a:buFont typeface="Arial" pitchFamily="34" charset="0"/>
              <a:buChar char="•"/>
            </a:pPr>
            <a:r>
              <a:rPr lang="en-US" sz="1400" dirty="0"/>
              <a:t>However, the benefits of VR therapy are not equally distributed. Persistent digital inequalities, including lack of internet access, limited device availability, and varying levels of digital literacy, prevent some populations—particularly older adults and low-income groups—from fully participating in these innovations (</a:t>
            </a:r>
            <a:r>
              <a:rPr lang="en-US" sz="1400" dirty="0" err="1"/>
              <a:t>Topol</a:t>
            </a:r>
            <a:r>
              <a:rPr lang="en-US" sz="1400" dirty="0"/>
              <a:t>, 2019). Overcoming these disparities requires collaborative efforts between healthcare providers, policymakers, and communities to promote inclusivity, co-production, and equitable access to digital healthcare technologies (Cottrell et al., 2021).</a:t>
            </a:r>
          </a:p>
          <a:p>
            <a:pPr marL="285750" indent="-285750" algn="just">
              <a:buFont typeface="Wingdings"/>
              <a:buChar char="Ø"/>
            </a:pPr>
            <a:endParaRPr lang="en-US" sz="1400" dirty="0">
              <a:cs typeface="Arial"/>
            </a:endParaRPr>
          </a:p>
        </p:txBody>
      </p:sp>
      <p:sp>
        <p:nvSpPr>
          <p:cNvPr id="2" name="Rectangle 1"/>
          <p:cNvSpPr/>
          <p:nvPr/>
        </p:nvSpPr>
        <p:spPr>
          <a:xfrm>
            <a:off x="1219200" y="290286"/>
            <a:ext cx="8343952" cy="584775"/>
          </a:xfrm>
          <a:prstGeom prst="rect">
            <a:avLst/>
          </a:prstGeom>
        </p:spPr>
        <p:txBody>
          <a:bodyPr wrap="none">
            <a:spAutoFit/>
          </a:bodyPr>
          <a:lstStyle/>
          <a:p>
            <a:pPr algn="ctr"/>
            <a:r>
              <a:rPr lang="en-US" sz="3200" dirty="0">
                <a:solidFill>
                  <a:schemeClr val="accent1"/>
                </a:solidFill>
              </a:rPr>
              <a:t>Impact on the Community and Public Health</a:t>
            </a:r>
            <a:endParaRPr lang="en-US" sz="1400" b="1" dirty="0">
              <a:solidFill>
                <a:schemeClr val="accent1"/>
              </a:solidFill>
              <a:ea typeface="+mn-lt"/>
              <a:cs typeface="+mn-lt"/>
            </a:endParaRPr>
          </a:p>
        </p:txBody>
      </p:sp>
    </p:spTree>
    <p:extLst>
      <p:ext uri="{BB962C8B-B14F-4D97-AF65-F5344CB8AC3E}">
        <p14:creationId xmlns:p14="http://schemas.microsoft.com/office/powerpoint/2010/main" val="7024277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3B5DEB-FE7A-8F62-A3B3-DAB3F1B0A61A}"/>
              </a:ext>
            </a:extLst>
          </p:cNvPr>
          <p:cNvSpPr>
            <a:spLocks noGrp="1"/>
          </p:cNvSpPr>
          <p:nvPr>
            <p:ph type="title"/>
          </p:nvPr>
        </p:nvSpPr>
        <p:spPr>
          <a:xfrm>
            <a:off x="2362200" y="228600"/>
            <a:ext cx="8596668" cy="1320800"/>
          </a:xfrm>
        </p:spPr>
        <p:txBody>
          <a:bodyPr>
            <a:normAutofit/>
          </a:bodyPr>
          <a:lstStyle/>
          <a:p>
            <a:pPr algn="ctr"/>
            <a:r>
              <a:rPr lang="en-US" sz="3200" dirty="0"/>
              <a:t>Critical Discussion and Evaluation</a:t>
            </a:r>
          </a:p>
        </p:txBody>
      </p:sp>
      <p:sp>
        <p:nvSpPr>
          <p:cNvPr id="28" name="Isosceles Triangle 27">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Content Placeholder 2">
            <a:extLst>
              <a:ext uri="{FF2B5EF4-FFF2-40B4-BE49-F238E27FC236}">
                <a16:creationId xmlns:a16="http://schemas.microsoft.com/office/drawing/2014/main" id="{BEE21FC9-46D5-5CD5-2F03-FF9FFCCBBBE3}"/>
              </a:ext>
            </a:extLst>
          </p:cNvPr>
          <p:cNvSpPr>
            <a:spLocks noGrp="1"/>
          </p:cNvSpPr>
          <p:nvPr>
            <p:ph idx="1"/>
          </p:nvPr>
        </p:nvSpPr>
        <p:spPr>
          <a:xfrm>
            <a:off x="2514600" y="892690"/>
            <a:ext cx="7791536" cy="3880773"/>
          </a:xfrm>
        </p:spPr>
        <p:txBody>
          <a:bodyPr vert="horz" lIns="91440" tIns="45720" rIns="91440" bIns="45720" rtlCol="0" anchor="t">
            <a:noAutofit/>
          </a:bodyPr>
          <a:lstStyle/>
          <a:p>
            <a:pPr algn="just"/>
            <a:r>
              <a:rPr lang="en-US" sz="1400" dirty="0">
                <a:solidFill>
                  <a:schemeClr val="tx1"/>
                </a:solidFill>
              </a:rPr>
              <a:t>Virtual Reality (VR) Therapy represents a major advancement in the digital transformation of health and social care in the United Kingdom. It provides an innovative and immersive approach that enhances patient engagement, supports </a:t>
            </a:r>
            <a:r>
              <a:rPr lang="en-US" sz="1400" dirty="0" err="1">
                <a:solidFill>
                  <a:schemeClr val="tx1"/>
                </a:solidFill>
              </a:rPr>
              <a:t>personalised</a:t>
            </a:r>
            <a:r>
              <a:rPr lang="en-US" sz="1400" dirty="0">
                <a:solidFill>
                  <a:schemeClr val="tx1"/>
                </a:solidFill>
              </a:rPr>
              <a:t> care, and increases service efficiency (Freeman et al., 2018). Compared to other digital tools such as telemedicine and mobile health applications, VR therapy offers a more interactive experience that promotes deeper emotional and cognitive engagement, particularly valuable in mental health and physical rehabilitation (Oxford VR, 2022).</a:t>
            </a:r>
          </a:p>
          <a:p>
            <a:pPr algn="just"/>
            <a:r>
              <a:rPr lang="en-US" sz="1400" dirty="0">
                <a:solidFill>
                  <a:schemeClr val="tx1"/>
                </a:solidFill>
              </a:rPr>
              <a:t>Despite its clear benefits, several limitations hinder large-scale implementation. High setup and maintenance costs, the need for </a:t>
            </a:r>
            <a:r>
              <a:rPr lang="en-US" sz="1400" dirty="0" err="1">
                <a:solidFill>
                  <a:schemeClr val="tx1"/>
                </a:solidFill>
              </a:rPr>
              <a:t>specialised</a:t>
            </a:r>
            <a:r>
              <a:rPr lang="en-US" sz="1400" dirty="0">
                <a:solidFill>
                  <a:schemeClr val="tx1"/>
                </a:solidFill>
              </a:rPr>
              <a:t> training, and ongoing technical support create challenges for NHS </a:t>
            </a:r>
            <a:r>
              <a:rPr lang="en-US" sz="1400" dirty="0" err="1">
                <a:solidFill>
                  <a:schemeClr val="tx1"/>
                </a:solidFill>
              </a:rPr>
              <a:t>organisations</a:t>
            </a:r>
            <a:r>
              <a:rPr lang="en-US" sz="1400" dirty="0">
                <a:solidFill>
                  <a:schemeClr val="tx1"/>
                </a:solidFill>
              </a:rPr>
              <a:t>, especially smaller or resource-limited trusts (</a:t>
            </a:r>
            <a:r>
              <a:rPr lang="en-US" sz="1400" dirty="0" err="1">
                <a:solidFill>
                  <a:schemeClr val="tx1"/>
                </a:solidFill>
              </a:rPr>
              <a:t>Topol</a:t>
            </a:r>
            <a:r>
              <a:rPr lang="en-US" sz="1400" dirty="0">
                <a:solidFill>
                  <a:schemeClr val="tx1"/>
                </a:solidFill>
              </a:rPr>
              <a:t>, 2019). Furthermore, ethical and governance concerns—such as data privacy, patient safety, and the psychological impact of immersive environments—require careful regulation and monitoring (Cottrell et al., 2021). Addressing these concerns through transparent data management and strong leadership is essential for responsible adoption.</a:t>
            </a:r>
          </a:p>
          <a:p>
            <a:pPr algn="just"/>
            <a:r>
              <a:rPr lang="en-US" sz="1400" dirty="0">
                <a:solidFill>
                  <a:schemeClr val="tx1"/>
                </a:solidFill>
              </a:rPr>
              <a:t>Another critical issue is digital inequality. While VR therapy improves access for many, individuals without sufficient digital literacy or technological resources risk being excluded from these services (</a:t>
            </a:r>
            <a:r>
              <a:rPr lang="en-US" sz="1400" dirty="0" err="1">
                <a:solidFill>
                  <a:schemeClr val="tx1"/>
                </a:solidFill>
              </a:rPr>
              <a:t>Greenhalgh</a:t>
            </a:r>
            <a:r>
              <a:rPr lang="en-US" sz="1400" dirty="0">
                <a:solidFill>
                  <a:schemeClr val="tx1"/>
                </a:solidFill>
              </a:rPr>
              <a:t> et al., 2020). To ensure equity, policymakers must focus on funding accessible technologies, expanding digital training </a:t>
            </a:r>
            <a:r>
              <a:rPr lang="en-US" sz="1400" dirty="0" err="1">
                <a:solidFill>
                  <a:schemeClr val="tx1"/>
                </a:solidFill>
              </a:rPr>
              <a:t>programmes</a:t>
            </a:r>
            <a:r>
              <a:rPr lang="en-US" sz="1400" dirty="0">
                <a:solidFill>
                  <a:schemeClr val="tx1"/>
                </a:solidFill>
              </a:rPr>
              <a:t>, and investing in research to assess long-term outcomes. Overall, the successful future of VR therapy depends on balancing innovation with inclusivity, affordability, and ethical responsibility within the broader digital health agenda.</a:t>
            </a:r>
          </a:p>
          <a:p>
            <a:pPr>
              <a:lnSpc>
                <a:spcPct val="90000"/>
              </a:lnSpc>
            </a:pPr>
            <a:endParaRPr lang="en-US" sz="1400" dirty="0"/>
          </a:p>
        </p:txBody>
      </p:sp>
      <p:sp>
        <p:nvSpPr>
          <p:cNvPr id="12"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4792194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55E2033-F58B-15C8-16FF-325800879693}"/>
              </a:ext>
            </a:extLst>
          </p:cNvPr>
          <p:cNvSpPr>
            <a:spLocks noGrp="1"/>
          </p:cNvSpPr>
          <p:nvPr>
            <p:ph idx="1"/>
          </p:nvPr>
        </p:nvSpPr>
        <p:spPr>
          <a:xfrm>
            <a:off x="2971800" y="914400"/>
            <a:ext cx="6705600" cy="3880773"/>
          </a:xfrm>
        </p:spPr>
        <p:txBody>
          <a:bodyPr vert="horz" lIns="91440" tIns="45720" rIns="91440" bIns="45720" rtlCol="0" anchor="t">
            <a:normAutofit/>
          </a:bodyPr>
          <a:lstStyle/>
          <a:p>
            <a:pPr algn="just"/>
            <a:r>
              <a:rPr lang="en-US" sz="1400" dirty="0"/>
              <a:t>Virtual Reality (VR) Therapy has become an important element in the digital transformation of the United Kingdom’s health and social care system. Through immersive and interactive experiences, it enhances patient engagement, improves treatment outcomes, and supports professionals in delivering more efficient, evidence-based care (Freeman et al., 2018; NHS Digital, 2023). Its success across areas such as mental health, rehabilitation, and pain management highlights its value as a complement to traditional therapeutic methods (Oxford VR, 2022).</a:t>
            </a:r>
          </a:p>
          <a:p>
            <a:pPr algn="just"/>
            <a:r>
              <a:rPr lang="en-US" sz="1400" dirty="0"/>
              <a:t>Nonetheless, its long-term effectiveness depends on overcoming barriers such as high setup costs, limited infrastructure, and uneven access to training and technology (</a:t>
            </a:r>
            <a:r>
              <a:rPr lang="en-US" sz="1400" dirty="0" err="1"/>
              <a:t>Topol</a:t>
            </a:r>
            <a:r>
              <a:rPr lang="en-US" sz="1400" dirty="0"/>
              <a:t>, 2019). Ensuring strong data protection and addressing digital inequalities remain essential for ethical and equitable implementation (Cottrell et al., 2021; </a:t>
            </a:r>
            <a:r>
              <a:rPr lang="en-US" sz="1400" dirty="0" err="1"/>
              <a:t>Greenhalgh</a:t>
            </a:r>
            <a:r>
              <a:rPr lang="en-US" sz="1400" dirty="0"/>
              <a:t> et al., 2020)</a:t>
            </a:r>
          </a:p>
          <a:p>
            <a:pPr marL="0" indent="0" algn="just">
              <a:buNone/>
            </a:pPr>
            <a:endParaRPr lang="en-US" sz="1400" dirty="0"/>
          </a:p>
        </p:txBody>
      </p:sp>
      <p:pic>
        <p:nvPicPr>
          <p:cNvPr id="5" name="Picture 4">
            <a:extLst>
              <a:ext uri="{FF2B5EF4-FFF2-40B4-BE49-F238E27FC236}">
                <a16:creationId xmlns:a16="http://schemas.microsoft.com/office/drawing/2014/main" id="{090070D4-6CBC-8A3A-749D-B2C413CFFF76}"/>
              </a:ext>
            </a:extLst>
          </p:cNvPr>
          <p:cNvPicPr>
            <a:picLocks noChangeAspect="1"/>
          </p:cNvPicPr>
          <p:nvPr/>
        </p:nvPicPr>
        <p:blipFill rotWithShape="1">
          <a:blip r:embed="rId2"/>
          <a:srcRect l="44555" r="36200" b="14061"/>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4" name="Title 1">
            <a:extLst>
              <a:ext uri="{FF2B5EF4-FFF2-40B4-BE49-F238E27FC236}">
                <a16:creationId xmlns:a16="http://schemas.microsoft.com/office/drawing/2014/main" id="{143B5DEB-FE7A-8F62-A3B3-DAB3F1B0A61A}"/>
              </a:ext>
            </a:extLst>
          </p:cNvPr>
          <p:cNvSpPr>
            <a:spLocks noGrp="1"/>
          </p:cNvSpPr>
          <p:nvPr>
            <p:ph type="title"/>
          </p:nvPr>
        </p:nvSpPr>
        <p:spPr>
          <a:xfrm>
            <a:off x="2362200" y="228600"/>
            <a:ext cx="8596668" cy="1320800"/>
          </a:xfrm>
        </p:spPr>
        <p:txBody>
          <a:bodyPr>
            <a:normAutofit/>
          </a:bodyPr>
          <a:lstStyle/>
          <a:p>
            <a:pPr algn="ctr"/>
            <a:r>
              <a:rPr lang="en-US" sz="3200" dirty="0"/>
              <a:t>Conclusion</a:t>
            </a:r>
          </a:p>
        </p:txBody>
      </p:sp>
    </p:spTree>
    <p:extLst>
      <p:ext uri="{BB962C8B-B14F-4D97-AF65-F5344CB8AC3E}">
        <p14:creationId xmlns:p14="http://schemas.microsoft.com/office/powerpoint/2010/main" val="40790815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51F4B-3818-E606-DCB7-03137AFBEC60}"/>
              </a:ext>
            </a:extLst>
          </p:cNvPr>
          <p:cNvSpPr>
            <a:spLocks noGrp="1"/>
          </p:cNvSpPr>
          <p:nvPr>
            <p:ph type="title"/>
          </p:nvPr>
        </p:nvSpPr>
        <p:spPr>
          <a:xfrm>
            <a:off x="835485" y="120770"/>
            <a:ext cx="8596668" cy="1320800"/>
          </a:xfrm>
        </p:spPr>
        <p:txBody>
          <a:bodyPr>
            <a:normAutofit/>
          </a:bodyPr>
          <a:lstStyle/>
          <a:p>
            <a:r>
              <a:rPr lang="en-US" sz="3200" dirty="0"/>
              <a:t>References</a:t>
            </a:r>
          </a:p>
        </p:txBody>
      </p:sp>
      <p:sp>
        <p:nvSpPr>
          <p:cNvPr id="4" name="TextBox 3">
            <a:extLst>
              <a:ext uri="{FF2B5EF4-FFF2-40B4-BE49-F238E27FC236}">
                <a16:creationId xmlns:a16="http://schemas.microsoft.com/office/drawing/2014/main" id="{5A27FFFA-C2D4-B90F-B17F-9732329920F3}"/>
              </a:ext>
            </a:extLst>
          </p:cNvPr>
          <p:cNvSpPr txBox="1"/>
          <p:nvPr/>
        </p:nvSpPr>
        <p:spPr>
          <a:xfrm>
            <a:off x="842515" y="669985"/>
            <a:ext cx="7660255" cy="49552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400" dirty="0"/>
              <a:t>Cottrell, M., Hill, R., O’Leary, D.E. and Ward, R. (2021) ‘Barriers and enablers to digital health adoption in the NHS’, JMIR Medical Informatics, 9(4), e25488.</a:t>
            </a:r>
          </a:p>
          <a:p>
            <a:pPr algn="just"/>
            <a:r>
              <a:rPr lang="en-US" sz="1400" dirty="0"/>
              <a:t>Freeman, D., </a:t>
            </a:r>
            <a:r>
              <a:rPr lang="en-US" sz="1400" dirty="0" err="1"/>
              <a:t>Haselton</a:t>
            </a:r>
            <a:r>
              <a:rPr lang="en-US" sz="1400" dirty="0"/>
              <a:t>, P., </a:t>
            </a:r>
            <a:r>
              <a:rPr lang="en-US" sz="1400" dirty="0" err="1"/>
              <a:t>Spanlang</a:t>
            </a:r>
            <a:r>
              <a:rPr lang="en-US" sz="1400" dirty="0"/>
              <a:t>, B. and Slater, M. (2018) ‘Automated psychological therapy using immersive virtual reality for treatment of fear of heights: a single-blind, parallel-group, </a:t>
            </a:r>
            <a:r>
              <a:rPr lang="en-US" sz="1400" dirty="0" err="1"/>
              <a:t>randomised</a:t>
            </a:r>
            <a:r>
              <a:rPr lang="en-US" sz="1400" dirty="0"/>
              <a:t> controlled trial’, The Lancet Psychiatry, 5(9), pp. 891–900.</a:t>
            </a:r>
          </a:p>
          <a:p>
            <a:pPr algn="just"/>
            <a:r>
              <a:rPr lang="en-US" sz="1400" dirty="0" err="1"/>
              <a:t>Greenhalgh</a:t>
            </a:r>
            <a:r>
              <a:rPr lang="en-US" sz="1400" dirty="0"/>
              <a:t>, T., </a:t>
            </a:r>
            <a:r>
              <a:rPr lang="en-US" sz="1400" dirty="0" err="1"/>
              <a:t>Wherton</a:t>
            </a:r>
            <a:r>
              <a:rPr lang="en-US" sz="1400" dirty="0"/>
              <a:t>, J., </a:t>
            </a:r>
            <a:r>
              <a:rPr lang="en-US" sz="1400" dirty="0" err="1"/>
              <a:t>Papoutsi</a:t>
            </a:r>
            <a:r>
              <a:rPr lang="en-US" sz="1400" dirty="0"/>
              <a:t>, C., Lynch, J. and Hughes, G. (2020) ‘Beyond adoption: a new framework for </a:t>
            </a:r>
            <a:r>
              <a:rPr lang="en-US" sz="1400" dirty="0" err="1"/>
              <a:t>theorising</a:t>
            </a:r>
            <a:r>
              <a:rPr lang="en-US" sz="1400" dirty="0"/>
              <a:t> and evaluating </a:t>
            </a:r>
            <a:r>
              <a:rPr lang="en-US" sz="1400" dirty="0" err="1"/>
              <a:t>nonadoption</a:t>
            </a:r>
            <a:r>
              <a:rPr lang="en-US" sz="1400" dirty="0"/>
              <a:t>, abandonment, and challenges to the scale-up, spread, and sustainability of health and care technologies’, BMJ Open, 10(3), e036620.</a:t>
            </a:r>
          </a:p>
          <a:p>
            <a:pPr algn="just"/>
            <a:r>
              <a:rPr lang="en-US" sz="1400" dirty="0"/>
              <a:t>Health Education England (HEE) (2021) Digital Readiness </a:t>
            </a:r>
            <a:r>
              <a:rPr lang="en-US" sz="1400" dirty="0" err="1"/>
              <a:t>Programme</a:t>
            </a:r>
            <a:r>
              <a:rPr lang="en-US" sz="1400" dirty="0"/>
              <a:t> Report. London: NHS Health Education England.</a:t>
            </a:r>
          </a:p>
          <a:p>
            <a:pPr algn="just"/>
            <a:r>
              <a:rPr lang="en-US" sz="1400" dirty="0"/>
              <a:t>NHS Digital (2023) Digital Transformation in Healthcare: Emerging Technologies. Leeds: NHS Digital.</a:t>
            </a:r>
          </a:p>
          <a:p>
            <a:pPr algn="just"/>
            <a:r>
              <a:rPr lang="en-US" sz="1400" dirty="0"/>
              <a:t>NHS England (2019) The NHS Long Term Plan. London: NHS England.</a:t>
            </a:r>
          </a:p>
          <a:p>
            <a:pPr algn="just"/>
            <a:r>
              <a:rPr lang="en-US" sz="1400" dirty="0"/>
              <a:t>NHS England (2022) What Good Looks Like Framework. London: NHS England.</a:t>
            </a:r>
          </a:p>
          <a:p>
            <a:pPr algn="just"/>
            <a:r>
              <a:rPr lang="en-US" sz="1400" dirty="0"/>
              <a:t>Oxford VR (2022) Annual Impact Report. Oxford: Oxford VR.</a:t>
            </a:r>
          </a:p>
          <a:p>
            <a:pPr algn="just"/>
            <a:r>
              <a:rPr lang="en-US" sz="1400" dirty="0"/>
              <a:t>Slater, M. and Sanchez-</a:t>
            </a:r>
            <a:r>
              <a:rPr lang="en-US" sz="1400" dirty="0" err="1"/>
              <a:t>Vives</a:t>
            </a:r>
            <a:r>
              <a:rPr lang="en-US" sz="1400" dirty="0"/>
              <a:t>, M. (2016) ‘Enhancing our lives with immersive virtual reality’, Frontiers in Robotics and AI, 3(74), pp. 1–47.</a:t>
            </a:r>
          </a:p>
          <a:p>
            <a:pPr algn="just"/>
            <a:r>
              <a:rPr lang="en-US" sz="1400" dirty="0" err="1"/>
              <a:t>Topol</a:t>
            </a:r>
            <a:r>
              <a:rPr lang="en-US" sz="1400" dirty="0"/>
              <a:t>, E. (2019) The </a:t>
            </a:r>
            <a:r>
              <a:rPr lang="en-US" sz="1400" dirty="0" err="1"/>
              <a:t>Topol</a:t>
            </a:r>
            <a:r>
              <a:rPr lang="en-US" sz="1400" dirty="0"/>
              <a:t> Review: Preparing the Healthcare Workforce for the Digital Future. London: NHS Health Education England.</a:t>
            </a:r>
          </a:p>
          <a:p>
            <a:pPr algn="just"/>
            <a:r>
              <a:rPr lang="en-US" sz="1400" dirty="0"/>
              <a:t>World Health Organization (2021) Global Strategy on Digital Health 2020–2025. Geneva: World Health Organization.</a:t>
            </a:r>
          </a:p>
        </p:txBody>
      </p:sp>
    </p:spTree>
    <p:extLst>
      <p:ext uri="{BB962C8B-B14F-4D97-AF65-F5344CB8AC3E}">
        <p14:creationId xmlns:p14="http://schemas.microsoft.com/office/powerpoint/2010/main" val="325188928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otalTime>2255</TotalTime>
  <Words>2154</Words>
  <Application>Microsoft Office PowerPoint</Application>
  <PresentationFormat>Widescreen</PresentationFormat>
  <Paragraphs>56</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Facet</vt:lpstr>
      <vt:lpstr>PowerPoint Presentation</vt:lpstr>
      <vt:lpstr>Introduction</vt:lpstr>
      <vt:lpstr>Background and Implementation of VR Therapy</vt:lpstr>
      <vt:lpstr>Impact on the Workforce</vt:lpstr>
      <vt:lpstr>Impact on Service Delivery</vt:lpstr>
      <vt:lpstr>Impact on Patients and Service Users</vt:lpstr>
      <vt:lpstr>PowerPoint Presentation</vt:lpstr>
      <vt:lpstr>Critical Discussion and Evaluation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HP</dc:creator>
  <cp:lastModifiedBy>John Imade Omorogbe (2310505)</cp:lastModifiedBy>
  <cp:revision>10</cp:revision>
  <dcterms:modified xsi:type="dcterms:W3CDTF">2025-11-09T07:39:42Z</dcterms:modified>
</cp:coreProperties>
</file>