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handoutMasterIdLst>
    <p:handoutMasterId r:id="rId14"/>
  </p:handoutMasterIdLst>
  <p:sldIdLst>
    <p:sldId id="257" r:id="rId2"/>
    <p:sldId id="262" r:id="rId3"/>
    <p:sldId id="263" r:id="rId4"/>
    <p:sldId id="264" r:id="rId5"/>
    <p:sldId id="265" r:id="rId6"/>
    <p:sldId id="258" r:id="rId7"/>
    <p:sldId id="259" r:id="rId8"/>
    <p:sldId id="260" r:id="rId9"/>
    <p:sldId id="261"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20D86C-5090-1848-942D-056D6674F6AE}" v="228" dt="2026-04-30T08:22:28.823"/>
    <p1510:client id="{F716DC55-6598-9C47-ABE7-287F20E0E247}" v="51" dt="2026-04-30T07:54:39.301"/>
  </p1510:revLst>
</p1510:revInfo>
</file>

<file path=ppt/tableStyles.xml><?xml version="1.0" encoding="utf-8"?>
<a:tblStyleLst xmlns:a="http://schemas.openxmlformats.org/drawingml/2006/main" def="{BC89EF96-8CEA-46FF-86C4-4CE0E7609802}">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amh McAuliffe (2503286)" userId="e461b64d-90bf-40ce-b35a-8e59e56c1ed3" providerId="ADAL" clId="{50D6FAE3-5F80-4D6C-8138-0B5E889E9E42}"/>
    <pc:docChg chg="undo custSel modSld">
      <pc:chgData name="Niamh McAuliffe (2503286)" userId="e461b64d-90bf-40ce-b35a-8e59e56c1ed3" providerId="ADAL" clId="{50D6FAE3-5F80-4D6C-8138-0B5E889E9E42}" dt="2026-04-30T08:22:28.824" v="2380" actId="20577"/>
      <pc:docMkLst>
        <pc:docMk/>
      </pc:docMkLst>
      <pc:sldChg chg="modSp mod modNotesTx">
        <pc:chgData name="Niamh McAuliffe (2503286)" userId="e461b64d-90bf-40ce-b35a-8e59e56c1ed3" providerId="ADAL" clId="{50D6FAE3-5F80-4D6C-8138-0B5E889E9E42}" dt="2026-04-30T07:59:03.547" v="2184" actId="20577"/>
        <pc:sldMkLst>
          <pc:docMk/>
          <pc:sldMk cId="397705020" sldId="257"/>
        </pc:sldMkLst>
        <pc:spChg chg="mod">
          <ac:chgData name="Niamh McAuliffe (2503286)" userId="e461b64d-90bf-40ce-b35a-8e59e56c1ed3" providerId="ADAL" clId="{50D6FAE3-5F80-4D6C-8138-0B5E889E9E42}" dt="2026-04-30T07:59:03.547" v="2184" actId="20577"/>
          <ac:spMkLst>
            <pc:docMk/>
            <pc:sldMk cId="397705020" sldId="257"/>
            <ac:spMk id="2" creationId="{00000000-0000-0000-0000-000000000000}"/>
          </ac:spMkLst>
        </pc:spChg>
      </pc:sldChg>
      <pc:sldChg chg="modSp mod modNotesTx">
        <pc:chgData name="Niamh McAuliffe (2503286)" userId="e461b64d-90bf-40ce-b35a-8e59e56c1ed3" providerId="ADAL" clId="{50D6FAE3-5F80-4D6C-8138-0B5E889E9E42}" dt="2026-04-30T07:58:55.666" v="2174" actId="20577"/>
        <pc:sldMkLst>
          <pc:docMk/>
          <pc:sldMk cId="2975809059" sldId="258"/>
        </pc:sldMkLst>
        <pc:spChg chg="mod">
          <ac:chgData name="Niamh McAuliffe (2503286)" userId="e461b64d-90bf-40ce-b35a-8e59e56c1ed3" providerId="ADAL" clId="{50D6FAE3-5F80-4D6C-8138-0B5E889E9E42}" dt="2026-04-30T07:58:55.666" v="2174" actId="20577"/>
          <ac:spMkLst>
            <pc:docMk/>
            <pc:sldMk cId="2975809059" sldId="258"/>
            <ac:spMk id="13" creationId="{00000000-0000-0000-0000-000000000000}"/>
          </ac:spMkLst>
        </pc:spChg>
      </pc:sldChg>
      <pc:sldChg chg="modSp mod modNotesTx">
        <pc:chgData name="Niamh McAuliffe (2503286)" userId="e461b64d-90bf-40ce-b35a-8e59e56c1ed3" providerId="ADAL" clId="{50D6FAE3-5F80-4D6C-8138-0B5E889E9E42}" dt="2026-04-30T08:22:28.824" v="2380" actId="20577"/>
        <pc:sldMkLst>
          <pc:docMk/>
          <pc:sldMk cId="1758782640" sldId="259"/>
        </pc:sldMkLst>
        <pc:spChg chg="mod">
          <ac:chgData name="Niamh McAuliffe (2503286)" userId="e461b64d-90bf-40ce-b35a-8e59e56c1ed3" providerId="ADAL" clId="{50D6FAE3-5F80-4D6C-8138-0B5E889E9E42}" dt="2026-04-30T07:58:48.219" v="2164" actId="20577"/>
          <ac:spMkLst>
            <pc:docMk/>
            <pc:sldMk cId="1758782640" sldId="259"/>
            <ac:spMk id="2" creationId="{00000000-0000-0000-0000-000000000000}"/>
          </ac:spMkLst>
        </pc:spChg>
        <pc:spChg chg="mod">
          <ac:chgData name="Niamh McAuliffe (2503286)" userId="e461b64d-90bf-40ce-b35a-8e59e56c1ed3" providerId="ADAL" clId="{50D6FAE3-5F80-4D6C-8138-0B5E889E9E42}" dt="2026-04-30T08:22:28.824" v="2380" actId="20577"/>
          <ac:spMkLst>
            <pc:docMk/>
            <pc:sldMk cId="1758782640" sldId="259"/>
            <ac:spMk id="4" creationId="{9F400F23-82B0-DDE6-E10D-D57FFE116243}"/>
          </ac:spMkLst>
        </pc:spChg>
      </pc:sldChg>
      <pc:sldChg chg="modNotesTx">
        <pc:chgData name="Niamh McAuliffe (2503286)" userId="e461b64d-90bf-40ce-b35a-8e59e56c1ed3" providerId="ADAL" clId="{50D6FAE3-5F80-4D6C-8138-0B5E889E9E42}" dt="2026-04-30T07:26:07.880" v="312" actId="20577"/>
        <pc:sldMkLst>
          <pc:docMk/>
          <pc:sldMk cId="2844089680" sldId="260"/>
        </pc:sldMkLst>
      </pc:sldChg>
      <pc:sldChg chg="modNotesTx">
        <pc:chgData name="Niamh McAuliffe (2503286)" userId="e461b64d-90bf-40ce-b35a-8e59e56c1ed3" providerId="ADAL" clId="{50D6FAE3-5F80-4D6C-8138-0B5E889E9E42}" dt="2026-04-30T07:26:21.319" v="315" actId="20577"/>
        <pc:sldMkLst>
          <pc:docMk/>
          <pc:sldMk cId="3569305516" sldId="261"/>
        </pc:sldMkLst>
      </pc:sldChg>
      <pc:sldChg chg="modSp mod">
        <pc:chgData name="Niamh McAuliffe (2503286)" userId="e461b64d-90bf-40ce-b35a-8e59e56c1ed3" providerId="ADAL" clId="{50D6FAE3-5F80-4D6C-8138-0B5E889E9E42}" dt="2026-04-30T07:17:59.247" v="25" actId="22"/>
        <pc:sldMkLst>
          <pc:docMk/>
          <pc:sldMk cId="2354917689" sldId="262"/>
        </pc:sldMkLst>
        <pc:spChg chg="mod">
          <ac:chgData name="Niamh McAuliffe (2503286)" userId="e461b64d-90bf-40ce-b35a-8e59e56c1ed3" providerId="ADAL" clId="{50D6FAE3-5F80-4D6C-8138-0B5E889E9E42}" dt="2026-04-30T07:17:59.247" v="25" actId="22"/>
          <ac:spMkLst>
            <pc:docMk/>
            <pc:sldMk cId="2354917689" sldId="262"/>
            <ac:spMk id="3" creationId="{7AB2CB94-BDD1-5C1E-229B-6DC3F3EF07B0}"/>
          </ac:spMkLst>
        </pc:spChg>
      </pc:sldChg>
      <pc:sldChg chg="modNotesTx">
        <pc:chgData name="Niamh McAuliffe (2503286)" userId="e461b64d-90bf-40ce-b35a-8e59e56c1ed3" providerId="ADAL" clId="{50D6FAE3-5F80-4D6C-8138-0B5E889E9E42}" dt="2026-04-30T07:25:03.907" v="287" actId="20577"/>
        <pc:sldMkLst>
          <pc:docMk/>
          <pc:sldMk cId="1458604197" sldId="263"/>
        </pc:sldMkLst>
      </pc:sldChg>
      <pc:sldChg chg="modSp mod modNotesTx">
        <pc:chgData name="Niamh McAuliffe (2503286)" userId="e461b64d-90bf-40ce-b35a-8e59e56c1ed3" providerId="ADAL" clId="{50D6FAE3-5F80-4D6C-8138-0B5E889E9E42}" dt="2026-04-30T08:00:02.282" v="2191" actId="255"/>
        <pc:sldMkLst>
          <pc:docMk/>
          <pc:sldMk cId="3326650902" sldId="265"/>
        </pc:sldMkLst>
        <pc:spChg chg="mod">
          <ac:chgData name="Niamh McAuliffe (2503286)" userId="e461b64d-90bf-40ce-b35a-8e59e56c1ed3" providerId="ADAL" clId="{50D6FAE3-5F80-4D6C-8138-0B5E889E9E42}" dt="2026-04-30T07:59:36.364" v="2187" actId="1076"/>
          <ac:spMkLst>
            <pc:docMk/>
            <pc:sldMk cId="3326650902" sldId="265"/>
            <ac:spMk id="2" creationId="{D7E7E730-2DC0-980A-D09A-658E0B98B63E}"/>
          </ac:spMkLst>
        </pc:spChg>
        <pc:spChg chg="mod">
          <ac:chgData name="Niamh McAuliffe (2503286)" userId="e461b64d-90bf-40ce-b35a-8e59e56c1ed3" providerId="ADAL" clId="{50D6FAE3-5F80-4D6C-8138-0B5E889E9E42}" dt="2026-04-30T08:00:02.282" v="2191" actId="255"/>
          <ac:spMkLst>
            <pc:docMk/>
            <pc:sldMk cId="3326650902" sldId="265"/>
            <ac:spMk id="3" creationId="{165BD933-9890-8401-B460-1A53A910E1D5}"/>
          </ac:spMkLst>
        </pc:spChg>
      </pc:sldChg>
      <pc:sldChg chg="modNotesTx">
        <pc:chgData name="Niamh McAuliffe (2503286)" userId="e461b64d-90bf-40ce-b35a-8e59e56c1ed3" providerId="ADAL" clId="{50D6FAE3-5F80-4D6C-8138-0B5E889E9E42}" dt="2026-04-30T07:36:18.303" v="1450" actId="20577"/>
        <pc:sldMkLst>
          <pc:docMk/>
          <pc:sldMk cId="2606204176" sldId="266"/>
        </pc:sldMkLst>
      </pc:sldChg>
      <pc:sldChg chg="modSp mod">
        <pc:chgData name="Niamh McAuliffe (2503286)" userId="e461b64d-90bf-40ce-b35a-8e59e56c1ed3" providerId="ADAL" clId="{50D6FAE3-5F80-4D6C-8138-0B5E889E9E42}" dt="2026-04-30T08:20:40.629" v="2365" actId="20577"/>
        <pc:sldMkLst>
          <pc:docMk/>
          <pc:sldMk cId="1868506904" sldId="267"/>
        </pc:sldMkLst>
        <pc:spChg chg="mod">
          <ac:chgData name="Niamh McAuliffe (2503286)" userId="e461b64d-90bf-40ce-b35a-8e59e56c1ed3" providerId="ADAL" clId="{50D6FAE3-5F80-4D6C-8138-0B5E889E9E42}" dt="2026-04-30T08:20:40.629" v="2365" actId="20577"/>
          <ac:spMkLst>
            <pc:docMk/>
            <pc:sldMk cId="1868506904" sldId="267"/>
            <ac:spMk id="3" creationId="{01B9F23C-702C-F12F-AF14-958FB673D8AA}"/>
          </ac:spMkLst>
        </pc:spChg>
      </pc:sldChg>
    </pc:docChg>
  </pc:docChgLst>
  <pc:docChgLst>
    <pc:chgData name="Niamh McAuliffe (2503286)" userId="e461b64d-90bf-40ce-b35a-8e59e56c1ed3" providerId="ADAL" clId="{AC989EF2-5B80-466A-8ECE-159F93716AD3}"/>
    <pc:docChg chg="undo custSel modSld">
      <pc:chgData name="Niamh McAuliffe (2503286)" userId="e461b64d-90bf-40ce-b35a-8e59e56c1ed3" providerId="ADAL" clId="{AC989EF2-5B80-466A-8ECE-159F93716AD3}" dt="2026-04-30T07:54:39.301" v="50" actId="20577"/>
      <pc:docMkLst>
        <pc:docMk/>
      </pc:docMkLst>
      <pc:sldChg chg="modNotesTx">
        <pc:chgData name="Niamh McAuliffe (2503286)" userId="e461b64d-90bf-40ce-b35a-8e59e56c1ed3" providerId="ADAL" clId="{AC989EF2-5B80-466A-8ECE-159F93716AD3}" dt="2026-04-30T07:47:26.470" v="1" actId="20577"/>
        <pc:sldMkLst>
          <pc:docMk/>
          <pc:sldMk cId="397705020" sldId="257"/>
        </pc:sldMkLst>
      </pc:sldChg>
      <pc:sldChg chg="modNotesTx">
        <pc:chgData name="Niamh McAuliffe (2503286)" userId="e461b64d-90bf-40ce-b35a-8e59e56c1ed3" providerId="ADAL" clId="{AC989EF2-5B80-466A-8ECE-159F93716AD3}" dt="2026-04-30T07:51:43.429" v="28" actId="20577"/>
        <pc:sldMkLst>
          <pc:docMk/>
          <pc:sldMk cId="1758782640" sldId="259"/>
        </pc:sldMkLst>
      </pc:sldChg>
      <pc:sldChg chg="modNotesTx">
        <pc:chgData name="Niamh McAuliffe (2503286)" userId="e461b64d-90bf-40ce-b35a-8e59e56c1ed3" providerId="ADAL" clId="{AC989EF2-5B80-466A-8ECE-159F93716AD3}" dt="2026-04-30T07:52:25.424" v="40" actId="20577"/>
        <pc:sldMkLst>
          <pc:docMk/>
          <pc:sldMk cId="2844089680" sldId="260"/>
        </pc:sldMkLst>
      </pc:sldChg>
      <pc:sldChg chg="modNotesTx">
        <pc:chgData name="Niamh McAuliffe (2503286)" userId="e461b64d-90bf-40ce-b35a-8e59e56c1ed3" providerId="ADAL" clId="{AC989EF2-5B80-466A-8ECE-159F93716AD3}" dt="2026-04-30T07:54:09.824" v="46" actId="20577"/>
        <pc:sldMkLst>
          <pc:docMk/>
          <pc:sldMk cId="3569305516" sldId="261"/>
        </pc:sldMkLst>
      </pc:sldChg>
      <pc:sldChg chg="modNotesTx">
        <pc:chgData name="Niamh McAuliffe (2503286)" userId="e461b64d-90bf-40ce-b35a-8e59e56c1ed3" providerId="ADAL" clId="{AC989EF2-5B80-466A-8ECE-159F93716AD3}" dt="2026-04-30T07:48:46.570" v="12" actId="20577"/>
        <pc:sldMkLst>
          <pc:docMk/>
          <pc:sldMk cId="1458604197" sldId="263"/>
        </pc:sldMkLst>
      </pc:sldChg>
      <pc:sldChg chg="modNotesTx">
        <pc:chgData name="Niamh McAuliffe (2503286)" userId="e461b64d-90bf-40ce-b35a-8e59e56c1ed3" providerId="ADAL" clId="{AC989EF2-5B80-466A-8ECE-159F93716AD3}" dt="2026-04-30T07:49:46.074" v="24" actId="20577"/>
        <pc:sldMkLst>
          <pc:docMk/>
          <pc:sldMk cId="3326650902" sldId="265"/>
        </pc:sldMkLst>
      </pc:sldChg>
      <pc:sldChg chg="modNotesTx">
        <pc:chgData name="Niamh McAuliffe (2503286)" userId="e461b64d-90bf-40ce-b35a-8e59e56c1ed3" providerId="ADAL" clId="{AC989EF2-5B80-466A-8ECE-159F93716AD3}" dt="2026-04-30T07:54:39.301" v="50" actId="20577"/>
        <pc:sldMkLst>
          <pc:docMk/>
          <pc:sldMk cId="2606204176" sldId="26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CBB0D6-6D06-4BD3-AB31-E8869D874B02}" type="datetimeFigureOut">
              <a:rPr lang="en-US" smtClean="0"/>
              <a:t>4/30/2026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39DED2-DCCF-4B97-AD20-2724CDB6C582}" type="slidenum">
              <a:rPr lang="en-US" smtClean="0"/>
              <a:t>‹#›</a:t>
            </a:fld>
            <a:endParaRPr lang="en-US"/>
          </a:p>
        </p:txBody>
      </p:sp>
    </p:spTree>
    <p:extLst>
      <p:ext uri="{BB962C8B-B14F-4D97-AF65-F5344CB8AC3E}">
        <p14:creationId xmlns:p14="http://schemas.microsoft.com/office/powerpoint/2010/main" val="521868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409EA-C7DB-44FA-89E8-1410E2A9549A}" type="datetimeFigureOut">
              <a:rPr lang="en-US" smtClean="0"/>
              <a:t>4/30/2026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E91F2-10CE-41A6-AD49-30D4CB692F4F}" type="slidenum">
              <a:rPr lang="en-US" smtClean="0"/>
              <a:t>‹#›</a:t>
            </a:fld>
            <a:endParaRPr lang="en-US"/>
          </a:p>
        </p:txBody>
      </p:sp>
    </p:spTree>
    <p:extLst>
      <p:ext uri="{BB962C8B-B14F-4D97-AF65-F5344CB8AC3E}">
        <p14:creationId xmlns:p14="http://schemas.microsoft.com/office/powerpoint/2010/main" val="156419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Hello, my name is Niamh and within this presentation I’m going to reflect on how the Academic, Industry  and Digital Skills module has prepared me for university and how this will transfer over to my </a:t>
            </a:r>
            <a:r>
              <a:rPr lang="en-GB" err="1"/>
              <a:t>proffessional</a:t>
            </a:r>
            <a:r>
              <a:rPr lang="en-GB"/>
              <a:t>  development in the travel and tourism industry.</a:t>
            </a:r>
          </a:p>
          <a:p>
            <a:endParaRPr lang="en-GB"/>
          </a:p>
          <a:p>
            <a:r>
              <a:rPr lang="en-GB"/>
              <a:t>  I will be focusing on three key skills I have developed which include time management, effective communication and e-learning.</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1</a:t>
            </a:fld>
            <a:endParaRPr lang="en-US"/>
          </a:p>
        </p:txBody>
      </p:sp>
    </p:spTree>
    <p:extLst>
      <p:ext uri="{BB962C8B-B14F-4D97-AF65-F5344CB8AC3E}">
        <p14:creationId xmlns:p14="http://schemas.microsoft.com/office/powerpoint/2010/main" val="3532860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module has played an essential role in helping me transition from industry roles into university academic study. </a:t>
            </a:r>
          </a:p>
          <a:p>
            <a:endParaRPr lang="en-GB"/>
          </a:p>
          <a:p>
            <a:r>
              <a:rPr lang="en-GB"/>
              <a:t>Within this presentation, I will reflect on one academic skill- time management, one industry skill- communication and one digital skill I have learnt which is e learning. </a:t>
            </a:r>
          </a:p>
          <a:p>
            <a:endParaRPr lang="en-GB"/>
          </a:p>
          <a:p>
            <a:r>
              <a:rPr lang="en-GB"/>
              <a:t>I will describe why these skills are important in, reflect on how I develop them and analyse how they will support both my academic journey and my </a:t>
            </a:r>
            <a:r>
              <a:rPr lang="en-GB" err="1"/>
              <a:t>proffessional</a:t>
            </a:r>
            <a:r>
              <a:rPr lang="en-GB"/>
              <a:t> development in the tourism and events industry. </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3</a:t>
            </a:fld>
            <a:endParaRPr lang="en-US"/>
          </a:p>
        </p:txBody>
      </p:sp>
    </p:spTree>
    <p:extLst>
      <p:ext uri="{BB962C8B-B14F-4D97-AF65-F5344CB8AC3E}">
        <p14:creationId xmlns:p14="http://schemas.microsoft.com/office/powerpoint/2010/main" val="4117746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is time management? Time management is the process of managing my time efficiently. This includes making plans and prioritising tasks effectively. At university this skill is essential because  I am managing multiple deadlines and independent study whilst also allowing time for my personal commitments. Cottrell works on self management, emphasises planning as a foundation for academic success. Time management for myself became crucial from the first week- especially with trying to balance lectures, reading and getting to grips within my new </a:t>
            </a:r>
            <a:r>
              <a:rPr lang="en-GB" err="1"/>
              <a:t>enviroment</a:t>
            </a:r>
            <a:r>
              <a:rPr lang="en-GB"/>
              <a:t>. </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4</a:t>
            </a:fld>
            <a:endParaRPr lang="en-US"/>
          </a:p>
        </p:txBody>
      </p:sp>
    </p:spTree>
    <p:extLst>
      <p:ext uri="{BB962C8B-B14F-4D97-AF65-F5344CB8AC3E}">
        <p14:creationId xmlns:p14="http://schemas.microsoft.com/office/powerpoint/2010/main" val="2318362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the start of the module, I found it quite challenging to keep track of deadlines and often ended up rushing my way towards keeping up with the content and how I write my notes. </a:t>
            </a:r>
          </a:p>
          <a:p>
            <a:endParaRPr lang="en-GB"/>
          </a:p>
          <a:p>
            <a:r>
              <a:rPr lang="en-GB"/>
              <a:t>Using Gibbs’ reflective cycle, it helps me understand myself and came to the conclusion that I needed a more structured approach both in university and personally. </a:t>
            </a:r>
          </a:p>
          <a:p>
            <a:endParaRPr lang="en-GB"/>
          </a:p>
          <a:p>
            <a:r>
              <a:rPr lang="en-GB"/>
              <a:t>In my written assignment I discussed tools such as the Eisenhower Matrix which helped me understand what tasks are urgent and important. </a:t>
            </a:r>
          </a:p>
          <a:p>
            <a:endParaRPr lang="en-GB"/>
          </a:p>
          <a:p>
            <a:r>
              <a:rPr lang="en-GB"/>
              <a:t>So I ordered myself a weekly planner and began planning my weeks out every Sunday,  blocking out time to focus on reading, catching up with my assignments and also allowing myself time to have reasonable breaks </a:t>
            </a:r>
            <a:r>
              <a:rPr lang="en-GB" err="1"/>
              <a:t>inbetween</a:t>
            </a:r>
            <a:r>
              <a:rPr lang="en-GB"/>
              <a:t> to prevent stress and burnout.</a:t>
            </a:r>
          </a:p>
          <a:p>
            <a:endParaRPr lang="en-GB"/>
          </a:p>
          <a:p>
            <a:r>
              <a:rPr lang="en-GB"/>
              <a:t> I also began using SMART goals to decrease my levels of procrastination.</a:t>
            </a:r>
          </a:p>
          <a:p>
            <a:endParaRPr lang="en-GB"/>
          </a:p>
          <a:p>
            <a:r>
              <a:rPr lang="en-GB"/>
              <a:t> Breaking these types of activities has reduced stress and helped me submit work on time or earlier with more confidence. </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5</a:t>
            </a:fld>
            <a:endParaRPr lang="en-US"/>
          </a:p>
        </p:txBody>
      </p:sp>
    </p:spTree>
    <p:extLst>
      <p:ext uri="{BB962C8B-B14F-4D97-AF65-F5344CB8AC3E}">
        <p14:creationId xmlns:p14="http://schemas.microsoft.com/office/powerpoint/2010/main" val="871022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 communication is a key industry skills in any line of work. </a:t>
            </a:r>
          </a:p>
          <a:p>
            <a:endParaRPr lang="en-GB"/>
          </a:p>
          <a:p>
            <a:r>
              <a:rPr lang="en-GB"/>
              <a:t>Its about exchanging verbal and non verbal interactions so that others can understand with confidence what you’re stating. </a:t>
            </a:r>
          </a:p>
          <a:p>
            <a:endParaRPr lang="en-GB"/>
          </a:p>
          <a:p>
            <a:r>
              <a:rPr lang="en-GB"/>
              <a:t>In the tourism, leisure and events industry customer interactions and team work are at the core of running a successful organisation. </a:t>
            </a:r>
          </a:p>
          <a:p>
            <a:endParaRPr lang="en-GB"/>
          </a:p>
          <a:p>
            <a:r>
              <a:rPr lang="en-GB"/>
              <a:t>Robins and Judge indicates that effective communication supports proffessional behaviour and  collaboration between academic studies and work enviroments . </a:t>
            </a:r>
          </a:p>
          <a:p>
            <a:endParaRPr lang="en-GB"/>
          </a:p>
          <a:p>
            <a:r>
              <a:rPr lang="en-GB"/>
              <a:t>During this module, communication has happened every day involving communicating with lecturers, group tasks and feedback sessions.</a:t>
            </a:r>
          </a:p>
          <a:p>
            <a:endParaRPr lang="en-GB"/>
          </a:p>
          <a:p>
            <a:r>
              <a:rPr lang="en-GB"/>
              <a:t>Mullins explains that communication is essential for teamwork and behaviours in organisations. </a:t>
            </a:r>
          </a:p>
          <a:p>
            <a:r>
              <a:rPr lang="en-GB"/>
              <a:t>This really applies to the tourism and events industry where coordinating tasks and delivering good customer service are the back bone of the industry. </a:t>
            </a:r>
          </a:p>
          <a:p>
            <a:endParaRPr lang="en-GB"/>
          </a:p>
          <a:p>
            <a:r>
              <a:rPr lang="en-GB"/>
              <a:t> These types of experiences have helped  understand how communication shapes proffessional expectations in customer facing roles.</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6</a:t>
            </a:fld>
            <a:endParaRPr lang="en-US"/>
          </a:p>
        </p:txBody>
      </p:sp>
    </p:spTree>
    <p:extLst>
      <p:ext uri="{BB962C8B-B14F-4D97-AF65-F5344CB8AC3E}">
        <p14:creationId xmlns:p14="http://schemas.microsoft.com/office/powerpoint/2010/main" val="1384235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 group tasks, I have learnt to express my ideas clearly and listen actively to others insights and opinions. </a:t>
            </a:r>
          </a:p>
          <a:p>
            <a:endParaRPr lang="en-GB"/>
          </a:p>
          <a:p>
            <a:r>
              <a:rPr lang="en-GB"/>
              <a:t>One day to day example is class discussions, from the start I’ve actively participated in every lesson and become more confident in communicating with others even when I feel unsure to do so.</a:t>
            </a:r>
          </a:p>
          <a:p>
            <a:endParaRPr lang="en-GB"/>
          </a:p>
          <a:p>
            <a:r>
              <a:rPr lang="en-GB"/>
              <a:t> Another example is giving constructive feedback to what is working well and what could be changed without coming across with passive aggressiveness. </a:t>
            </a:r>
          </a:p>
          <a:p>
            <a:endParaRPr lang="en-GB"/>
          </a:p>
          <a:p>
            <a:r>
              <a:rPr lang="en-GB"/>
              <a:t>I’m able to adjust my tone and improve clarity without possibly  offending those around me. </a:t>
            </a:r>
          </a:p>
          <a:p>
            <a:endParaRPr lang="en-GB"/>
          </a:p>
          <a:p>
            <a:r>
              <a:rPr lang="en-GB"/>
              <a:t>These experiences have strengthened my confidence and prepared me for the future placements where teamwork and customer communication are essential to creating relationships with those around me. </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7</a:t>
            </a:fld>
            <a:endParaRPr lang="en-US"/>
          </a:p>
        </p:txBody>
      </p:sp>
    </p:spTree>
    <p:extLst>
      <p:ext uri="{BB962C8B-B14F-4D97-AF65-F5344CB8AC3E}">
        <p14:creationId xmlns:p14="http://schemas.microsoft.com/office/powerpoint/2010/main" val="1666396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E-learning involves using platforms such as LinkedIn Learning, to support both industry and academic learning. It is also important in higher education and the tourism and events industry. </a:t>
            </a:r>
          </a:p>
          <a:p>
            <a:endParaRPr lang="en-GB"/>
          </a:p>
          <a:p>
            <a:r>
              <a:rPr lang="en-GB"/>
              <a:t>Since the beginning of starting the use of e-learning, I’ve been able to grow my online presence of LinkedIn, </a:t>
            </a:r>
            <a:r>
              <a:rPr lang="en-GB" err="1"/>
              <a:t>acumilating</a:t>
            </a:r>
            <a:r>
              <a:rPr lang="en-GB"/>
              <a:t> over 500 industry professionals and updating my academic portfolio for future recruiters and employers. </a:t>
            </a:r>
          </a:p>
          <a:p>
            <a:endParaRPr lang="en-GB"/>
          </a:p>
          <a:p>
            <a:r>
              <a:rPr lang="en-GB"/>
              <a:t>Throughout the module, I used the virtual learning </a:t>
            </a:r>
            <a:r>
              <a:rPr lang="en-GB" err="1"/>
              <a:t>enviroment</a:t>
            </a:r>
            <a:r>
              <a:rPr lang="en-GB"/>
              <a:t> including the online library  access materials, LinkedIn learning to develop additional skills and Microsoft 365 for organisation and collaboration.</a:t>
            </a:r>
          </a:p>
          <a:p>
            <a:endParaRPr lang="en-GB"/>
          </a:p>
          <a:p>
            <a:r>
              <a:rPr lang="en-GB"/>
              <a:t> These tools have supported my independent learning and helped me further understand module workloads.</a:t>
            </a:r>
          </a:p>
        </p:txBody>
      </p:sp>
      <p:sp>
        <p:nvSpPr>
          <p:cNvPr id="4" name="Slide Number Placeholder 3"/>
          <p:cNvSpPr>
            <a:spLocks noGrp="1"/>
          </p:cNvSpPr>
          <p:nvPr>
            <p:ph type="sldNum" sz="quarter" idx="5"/>
          </p:nvPr>
        </p:nvSpPr>
        <p:spPr/>
        <p:txBody>
          <a:bodyPr/>
          <a:lstStyle/>
          <a:p>
            <a:fld id="{203E91F2-10CE-41A6-AD49-30D4CB692F4F}" type="slidenum">
              <a:rPr lang="en-US" smtClean="0"/>
              <a:t>8</a:t>
            </a:fld>
            <a:endParaRPr lang="en-US"/>
          </a:p>
        </p:txBody>
      </p:sp>
    </p:spTree>
    <p:extLst>
      <p:ext uri="{BB962C8B-B14F-4D97-AF65-F5344CB8AC3E}">
        <p14:creationId xmlns:p14="http://schemas.microsoft.com/office/powerpoint/2010/main" val="1287513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Using digital tools has become part of my weekly routine and incorporated into my downtime.</a:t>
            </a:r>
          </a:p>
          <a:p>
            <a:r>
              <a:rPr lang="en-GB"/>
              <a:t> For example before university I review daily tasks and also apply it to my further reading after lessons. </a:t>
            </a:r>
          </a:p>
          <a:p>
            <a:r>
              <a:rPr lang="en-GB"/>
              <a:t>I use LinkedIn learning to complete short courses on communication and setting goals which support my academic journey. </a:t>
            </a:r>
          </a:p>
          <a:p>
            <a:endParaRPr lang="en-GB"/>
          </a:p>
          <a:p>
            <a:r>
              <a:rPr lang="en-GB"/>
              <a:t>Microsoft OneDrive helped me organise my module folders and tasks whilst also having OneNote that stores my notes from each class in an organised format for me to use when I need to come back and review it for assignments. </a:t>
            </a:r>
          </a:p>
          <a:p>
            <a:endParaRPr lang="en-GB"/>
          </a:p>
          <a:p>
            <a:r>
              <a:rPr lang="en-GB"/>
              <a:t>These experiences increased my confidence with digital platforms and prepared me for the  future of technology- driven work places.</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9</a:t>
            </a:fld>
            <a:endParaRPr lang="en-US"/>
          </a:p>
        </p:txBody>
      </p:sp>
    </p:spTree>
    <p:extLst>
      <p:ext uri="{BB962C8B-B14F-4D97-AF65-F5344CB8AC3E}">
        <p14:creationId xmlns:p14="http://schemas.microsoft.com/office/powerpoint/2010/main" val="4139976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Overall, this module has significantly helped and supported my transition into university.</a:t>
            </a:r>
          </a:p>
          <a:p>
            <a:endParaRPr lang="en-GB"/>
          </a:p>
          <a:p>
            <a:r>
              <a:rPr lang="en-GB"/>
              <a:t> Time management has helped me stay organised and reliable resulting in my stress levels to be reduced. </a:t>
            </a:r>
          </a:p>
          <a:p>
            <a:endParaRPr lang="en-GB"/>
          </a:p>
          <a:p>
            <a:r>
              <a:rPr lang="en-GB"/>
              <a:t> Communication has strengthened my confidence and relationships with both my peers and support network which will strongly benefit my future </a:t>
            </a:r>
            <a:r>
              <a:rPr lang="en-GB" err="1"/>
              <a:t>proffessional</a:t>
            </a:r>
            <a:r>
              <a:rPr lang="en-GB"/>
              <a:t> career in the travel and tourism industry. </a:t>
            </a:r>
          </a:p>
          <a:p>
            <a:endParaRPr lang="en-GB"/>
          </a:p>
          <a:p>
            <a:r>
              <a:rPr lang="en-GB"/>
              <a:t> Finally  e-learning has allowed me to learn additional skills that are essential during my academic studies and my future </a:t>
            </a:r>
            <a:r>
              <a:rPr lang="en-GB" err="1"/>
              <a:t>proffessional</a:t>
            </a:r>
            <a:r>
              <a:rPr lang="en-GB"/>
              <a:t> career whilst also </a:t>
            </a:r>
            <a:r>
              <a:rPr lang="en-GB" err="1"/>
              <a:t>broaderning</a:t>
            </a:r>
            <a:r>
              <a:rPr lang="en-GB"/>
              <a:t> my network online. </a:t>
            </a:r>
          </a:p>
          <a:p>
            <a:endParaRPr lang="en-GB"/>
          </a:p>
          <a:p>
            <a:r>
              <a:rPr lang="en-GB"/>
              <a:t>Together, these skills will support me into my future years at university through assignments and working along side my peers whilst also using these three transferable skills into my </a:t>
            </a:r>
            <a:r>
              <a:rPr lang="en-GB" err="1"/>
              <a:t>proffesional</a:t>
            </a:r>
            <a:r>
              <a:rPr lang="en-GB"/>
              <a:t> career in the near future.</a:t>
            </a:r>
          </a:p>
          <a:p>
            <a:endParaRPr lang="en-GB"/>
          </a:p>
          <a:p>
            <a:r>
              <a:rPr lang="en-GB"/>
              <a:t>Thank yo for listening.</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10</a:t>
            </a:fld>
            <a:endParaRPr lang="en-US"/>
          </a:p>
        </p:txBody>
      </p:sp>
    </p:spTree>
    <p:extLst>
      <p:ext uri="{BB962C8B-B14F-4D97-AF65-F5344CB8AC3E}">
        <p14:creationId xmlns:p14="http://schemas.microsoft.com/office/powerpoint/2010/main" val="3560257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set of skills have directly supported my academic journey by improving my capabilities of both industry application and academic professionalism. </a:t>
            </a:r>
          </a:p>
          <a:p>
            <a:r>
              <a:rPr lang="en-GB"/>
              <a:t>Time management has allowed me both academically and personally grow into creating better routines for myself and being organised during day to day activities. </a:t>
            </a:r>
          </a:p>
          <a:p>
            <a:r>
              <a:rPr lang="en-GB"/>
              <a:t>Communication has strengthened my confidence in carrying out presentations and understanding leading me to create better relationships with those around me and within the industry. </a:t>
            </a:r>
          </a:p>
          <a:p>
            <a:r>
              <a:rPr lang="en-GB"/>
              <a:t>E-learning has provided me with platforms where I can easily access and learn at my own pace to improve my independent learning as a student and grown my confidence.</a:t>
            </a:r>
            <a:endParaRPr lang="en-US"/>
          </a:p>
        </p:txBody>
      </p:sp>
      <p:sp>
        <p:nvSpPr>
          <p:cNvPr id="4" name="Slide Number Placeholder 3"/>
          <p:cNvSpPr>
            <a:spLocks noGrp="1"/>
          </p:cNvSpPr>
          <p:nvPr>
            <p:ph type="sldNum" sz="quarter" idx="5"/>
          </p:nvPr>
        </p:nvSpPr>
        <p:spPr/>
        <p:txBody>
          <a:bodyPr/>
          <a:lstStyle/>
          <a:p>
            <a:fld id="{203E91F2-10CE-41A6-AD49-30D4CB692F4F}" type="slidenum">
              <a:rPr lang="en-US" smtClean="0"/>
              <a:t>11</a:t>
            </a:fld>
            <a:endParaRPr lang="en-US"/>
          </a:p>
        </p:txBody>
      </p:sp>
    </p:spTree>
    <p:extLst>
      <p:ext uri="{BB962C8B-B14F-4D97-AF65-F5344CB8AC3E}">
        <p14:creationId xmlns:p14="http://schemas.microsoft.com/office/powerpoint/2010/main" val="24640528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603346" cy="1828800"/>
          </a:xfrm>
        </p:spPr>
        <p:txBody>
          <a:bodyPr anchor="b"/>
          <a:lstStyle>
            <a:lvl1pPr algn="r">
              <a:lnSpc>
                <a:spcPct val="100000"/>
              </a:lnSpc>
              <a:defRPr sz="6000">
                <a:solidFill>
                  <a:schemeClr val="tx2">
                    <a:lumMod val="20000"/>
                    <a:lumOff val="80000"/>
                  </a:schemeClr>
                </a:solidFill>
              </a:defRPr>
            </a:lvl1pPr>
          </a:lstStyle>
          <a:p>
            <a:r>
              <a:rPr lang="en-GB"/>
              <a:t>Click to edit Master title style</a:t>
            </a:r>
            <a:endParaRPr lang="en-US"/>
          </a:p>
        </p:txBody>
      </p:sp>
      <p:sp>
        <p:nvSpPr>
          <p:cNvPr id="3" name="Subtitle 2"/>
          <p:cNvSpPr>
            <a:spLocks noGrp="1"/>
          </p:cNvSpPr>
          <p:nvPr>
            <p:ph type="subTitle" idx="1"/>
          </p:nvPr>
        </p:nvSpPr>
        <p:spPr>
          <a:xfrm>
            <a:off x="6709892" y="1981083"/>
            <a:ext cx="4417453" cy="1655762"/>
          </a:xfrm>
        </p:spPr>
        <p:txBody>
          <a:bodyPr/>
          <a:lstStyle>
            <a:lvl1pPr marL="0" indent="0" algn="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33B2A8E-2924-46CB-8A3D-E6C838C23300}" type="datetimeFigureOut">
              <a:rPr lang="en-US" smtClean="0"/>
              <a:t>4/30/2026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6418519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33B2A8E-2924-46CB-8A3D-E6C838C23300}" type="datetimeFigureOut">
              <a:rPr lang="en-US" smtClean="0"/>
              <a:t>4/30/2026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8816326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026650" cy="2862262"/>
          </a:xfrm>
        </p:spPr>
        <p:txBody>
          <a:bodyPr anchor="b"/>
          <a:lstStyle>
            <a:lvl1pPr>
              <a:defRPr sz="600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831850" y="4589463"/>
            <a:ext cx="1002665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Date Placeholder 3"/>
          <p:cNvSpPr>
            <a:spLocks noGrp="1"/>
          </p:cNvSpPr>
          <p:nvPr>
            <p:ph type="dt" sz="half" idx="10"/>
          </p:nvPr>
        </p:nvSpPr>
        <p:spPr/>
        <p:txBody>
          <a:bodyPr/>
          <a:lstStyle/>
          <a:p>
            <a:fld id="{E33B2A8E-2924-46CB-8A3D-E6C838C23300}" type="datetimeFigureOut">
              <a:rPr lang="en-US" smtClean="0"/>
              <a:t>4/30/2026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41791199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016086"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33B2A8E-2924-46CB-8A3D-E6C838C23300}" type="datetimeFigureOut">
              <a:rPr lang="en-US" smtClean="0"/>
              <a:t>4/30/2026</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0524639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1248" y="365760"/>
            <a:ext cx="10515600" cy="1325880"/>
          </a:xfrm>
        </p:spPr>
        <p:txBody>
          <a:bodyPr/>
          <a:lstStyle/>
          <a:p>
            <a:r>
              <a:rPr lang="en-GB"/>
              <a:t>Click to edit Master title style</a:t>
            </a:r>
            <a:endParaRPr lang="en-US"/>
          </a:p>
        </p:txBody>
      </p:sp>
      <p:sp>
        <p:nvSpPr>
          <p:cNvPr id="3" name="Text Placeholder 2"/>
          <p:cNvSpPr>
            <a:spLocks noGrp="1"/>
          </p:cNvSpPr>
          <p:nvPr>
            <p:ph type="body" idx="1"/>
          </p:nvPr>
        </p:nvSpPr>
        <p:spPr>
          <a:xfrm>
            <a:off x="831850"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1850"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11247"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11247"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33B2A8E-2924-46CB-8A3D-E6C838C23300}" type="datetimeFigureOut">
              <a:rPr lang="en-US" smtClean="0"/>
              <a:t>4/30/2026</a:t>
            </a:fld>
            <a:endParaRPr lang="en-US"/>
          </a:p>
        </p:txBody>
      </p:sp>
      <p:sp>
        <p:nvSpPr>
          <p:cNvPr id="8" name="Footer Placeholder 7"/>
          <p:cNvSpPr>
            <a:spLocks noGrp="1"/>
          </p:cNvSpPr>
          <p:nvPr>
            <p:ph type="ftr" sz="quarter" idx="11"/>
          </p:nvPr>
        </p:nvSpPr>
        <p:spPr/>
        <p:txBody>
          <a:bodyPr/>
          <a:lstStyle/>
          <a:p>
            <a:r>
              <a:rPr lang="en-US"/>
              <a:t>Add a footer</a:t>
            </a:r>
          </a:p>
        </p:txBody>
      </p:sp>
      <p:sp>
        <p:nvSpPr>
          <p:cNvPr id="9" name="Slide Number Placeholder 8"/>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5201421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33B2A8E-2924-46CB-8A3D-E6C838C23300}" type="datetimeFigureOut">
              <a:rPr lang="en-US" smtClean="0"/>
              <a:t>4/30/2026</a:t>
            </a:fld>
            <a:endParaRPr lang="en-US"/>
          </a:p>
        </p:txBody>
      </p:sp>
      <p:sp>
        <p:nvSpPr>
          <p:cNvPr id="4" name="Footer Placeholder 3"/>
          <p:cNvSpPr>
            <a:spLocks noGrp="1"/>
          </p:cNvSpPr>
          <p:nvPr>
            <p:ph type="ftr" sz="quarter" idx="11"/>
          </p:nvPr>
        </p:nvSpPr>
        <p:spPr/>
        <p:txBody>
          <a:bodyPr/>
          <a:lstStyle/>
          <a:p>
            <a:r>
              <a:rPr lang="en-US"/>
              <a:t>Add a footer</a:t>
            </a:r>
          </a:p>
        </p:txBody>
      </p:sp>
      <p:sp>
        <p:nvSpPr>
          <p:cNvPr id="5" name="Slide Number Placeholder 4"/>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7101167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3B2A8E-2924-46CB-8A3D-E6C838C23300}" type="datetimeFigureOut">
              <a:rPr lang="en-US" smtClean="0"/>
              <a:t>4/30/2026</a:t>
            </a:fld>
            <a:endParaRPr lang="en-US"/>
          </a:p>
        </p:txBody>
      </p:sp>
      <p:sp>
        <p:nvSpPr>
          <p:cNvPr id="3" name="Footer Placeholder 2"/>
          <p:cNvSpPr>
            <a:spLocks noGrp="1"/>
          </p:cNvSpPr>
          <p:nvPr>
            <p:ph type="ftr" sz="quarter" idx="11"/>
          </p:nvPr>
        </p:nvSpPr>
        <p:spPr/>
        <p:txBody>
          <a:bodyPr/>
          <a:lstStyle/>
          <a:p>
            <a:r>
              <a:rPr lang="en-US"/>
              <a:t>Add a footer</a:t>
            </a:r>
          </a:p>
        </p:txBody>
      </p:sp>
      <p:sp>
        <p:nvSpPr>
          <p:cNvPr id="4" name="Slide Number Placeholder 3"/>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5486178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621826"/>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1683834"/>
            <a:ext cx="5675312" cy="44002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3300761"/>
            <a:ext cx="3932237" cy="278330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4/30/2026</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385415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94624"/>
            <a:ext cx="3932237" cy="1600200"/>
          </a:xfrm>
        </p:spPr>
        <p:txBody>
          <a:bodyPr anchor="b"/>
          <a:lstStyle>
            <a:lvl1pPr>
              <a:defRPr sz="3200"/>
            </a:lvl1pPr>
          </a:lstStyle>
          <a:p>
            <a:r>
              <a:rPr lang="en-GB"/>
              <a:t>Click to edit Master title style</a:t>
            </a:r>
            <a:endParaRPr lang="en-US"/>
          </a:p>
        </p:txBody>
      </p:sp>
      <p:sp>
        <p:nvSpPr>
          <p:cNvPr id="3" name="Picture Placeholder 2" descr="An empty placeholder to add an image. Click on the placeholder and select the image that you wish to add"/>
          <p:cNvSpPr>
            <a:spLocks noGrp="1"/>
          </p:cNvSpPr>
          <p:nvPr>
            <p:ph type="pic" idx="1"/>
          </p:nvPr>
        </p:nvSpPr>
        <p:spPr>
          <a:xfrm>
            <a:off x="5183188" y="1594624"/>
            <a:ext cx="5675312" cy="45006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3323062"/>
            <a:ext cx="3932237" cy="267629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4/30/2026</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7914642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838200" y="1825625"/>
            <a:ext cx="10057327" cy="43513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33B2A8E-2924-46CB-8A3D-E6C838C23300}" type="datetimeFigureOut">
              <a:rPr lang="en-US" smtClean="0"/>
              <a:t>4/30/2026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64625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427"/>
            <a:ext cx="2628900" cy="55845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592427"/>
            <a:ext cx="7734300" cy="558453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33B2A8E-2924-46CB-8A3D-E6C838C23300}" type="datetimeFigureOut">
              <a:rPr lang="en-US" smtClean="0"/>
              <a:t>4/30/2026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0695314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223492" y="6498019"/>
            <a:ext cx="2891307" cy="365125"/>
          </a:xfrm>
          <a:prstGeom prst="rect">
            <a:avLst/>
          </a:prstGeom>
        </p:spPr>
        <p:txBody>
          <a:bodyPr vert="horz" lIns="91440" tIns="45720" rIns="91440" bIns="45720" rtlCol="0" anchor="ctr"/>
          <a:lstStyle>
            <a:lvl1pPr algn="l">
              <a:defRPr sz="1200">
                <a:solidFill>
                  <a:schemeClr val="tx2"/>
                </a:solidFill>
              </a:defRPr>
            </a:lvl1pPr>
          </a:lstStyle>
          <a:p>
            <a:fld id="{E33B2A8E-2924-46CB-8A3D-E6C838C23300}" type="datetimeFigureOut">
              <a:rPr lang="en-US" smtClean="0"/>
              <a:pPr/>
              <a:t>4/30/2026</a:t>
            </a:fld>
            <a:endParaRPr lang="en-US"/>
          </a:p>
        </p:txBody>
      </p:sp>
      <p:sp>
        <p:nvSpPr>
          <p:cNvPr id="5" name="Footer Placeholder 4"/>
          <p:cNvSpPr>
            <a:spLocks noGrp="1"/>
          </p:cNvSpPr>
          <p:nvPr>
            <p:ph type="ftr" sz="quarter" idx="3"/>
          </p:nvPr>
        </p:nvSpPr>
        <p:spPr>
          <a:xfrm>
            <a:off x="4648200" y="6498019"/>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a:t>Add a footer</a:t>
            </a:r>
          </a:p>
        </p:txBody>
      </p:sp>
      <p:sp>
        <p:nvSpPr>
          <p:cNvPr id="6" name="Slide Number Placeholder 5"/>
          <p:cNvSpPr>
            <a:spLocks noGrp="1"/>
          </p:cNvSpPr>
          <p:nvPr>
            <p:ph type="sldNum" sz="quarter" idx="4"/>
          </p:nvPr>
        </p:nvSpPr>
        <p:spPr>
          <a:xfrm>
            <a:off x="8077200" y="6498019"/>
            <a:ext cx="3276600" cy="365125"/>
          </a:xfrm>
          <a:prstGeom prst="rect">
            <a:avLst/>
          </a:prstGeom>
        </p:spPr>
        <p:txBody>
          <a:bodyPr vert="horz" lIns="91440" tIns="45720" rIns="91440" bIns="45720" rtlCol="0" anchor="ctr"/>
          <a:lstStyle>
            <a:lvl1pPr algn="r">
              <a:defRPr sz="1200">
                <a:solidFill>
                  <a:schemeClr val="tx2"/>
                </a:solidFill>
              </a:defRPr>
            </a:lvl1pPr>
          </a:lstStyle>
          <a:p>
            <a:fld id="{5B42CFBD-2225-44FB-8E2E-7BC9B9D5CD10}" type="slidenum">
              <a:rPr lang="en-US" smtClean="0"/>
              <a:pPr/>
              <a:t>‹#›</a:t>
            </a:fld>
            <a:endParaRPr lang="en-US"/>
          </a:p>
        </p:txBody>
      </p:sp>
    </p:spTree>
    <p:extLst>
      <p:ext uri="{BB962C8B-B14F-4D97-AF65-F5344CB8AC3E}">
        <p14:creationId xmlns:p14="http://schemas.microsoft.com/office/powerpoint/2010/main" val="75957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ts val="4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tx2"/>
        </a:buClr>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buClr>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buClr>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6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inkein.com/learnin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a:t>Effective Communication, Time- Management and E-learning at University</a:t>
            </a:r>
            <a:endParaRPr lang="en-US"/>
          </a:p>
        </p:txBody>
      </p:sp>
      <p:pic>
        <p:nvPicPr>
          <p:cNvPr id="4" name="Picture 3">
            <a:extLst>
              <a:ext uri="{FF2B5EF4-FFF2-40B4-BE49-F238E27FC236}">
                <a16:creationId xmlns:a16="http://schemas.microsoft.com/office/drawing/2014/main" id="{84BD8C13-6DF8-CACA-C1D1-8AA455346A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88046" y="1825625"/>
            <a:ext cx="2746628" cy="4114800"/>
          </a:xfrm>
          <a:prstGeom prst="rect">
            <a:avLst/>
          </a:prstGeom>
          <a:noFill/>
        </p:spPr>
      </p:pic>
      <p:sp>
        <p:nvSpPr>
          <p:cNvPr id="3" name="Subtitle 2"/>
          <p:cNvSpPr>
            <a:spLocks noGrp="1"/>
          </p:cNvSpPr>
          <p:nvPr>
            <p:ph sz="half" idx="2"/>
          </p:nvPr>
        </p:nvSpPr>
        <p:spPr>
          <a:xfrm>
            <a:off x="6016086" y="1825625"/>
            <a:ext cx="4846320" cy="4114800"/>
          </a:xfrm>
        </p:spPr>
        <p:txBody>
          <a:bodyPr>
            <a:normAutofit/>
          </a:bodyPr>
          <a:lstStyle/>
          <a:p>
            <a:r>
              <a:rPr lang="en-GB"/>
              <a:t>By Niamh McAuliffe</a:t>
            </a:r>
          </a:p>
          <a:p>
            <a:r>
              <a:rPr lang="en-GB"/>
              <a:t>Student Number: 2503286</a:t>
            </a:r>
          </a:p>
          <a:p>
            <a:r>
              <a:rPr lang="en-GB"/>
              <a:t>Lecturer: Lisa Bassler</a:t>
            </a:r>
          </a:p>
          <a:p>
            <a:r>
              <a:rPr lang="en-GB"/>
              <a:t>Module Code: BMTP4015</a:t>
            </a:r>
            <a:endParaRPr lang="en-US"/>
          </a:p>
        </p:txBody>
      </p:sp>
    </p:spTree>
    <p:extLst>
      <p:ext uri="{BB962C8B-B14F-4D97-AF65-F5344CB8AC3E}">
        <p14:creationId xmlns:p14="http://schemas.microsoft.com/office/powerpoint/2010/main" val="3977050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9DD7B-EB02-F0C9-BEB3-885931E0D693}"/>
              </a:ext>
            </a:extLst>
          </p:cNvPr>
          <p:cNvSpPr>
            <a:spLocks noGrp="1"/>
          </p:cNvSpPr>
          <p:nvPr>
            <p:ph type="title"/>
          </p:nvPr>
        </p:nvSpPr>
        <p:spPr/>
        <p:txBody>
          <a:bodyPr/>
          <a:lstStyle/>
          <a:p>
            <a:r>
              <a:rPr lang="en-GB"/>
              <a:t>AI Acknowledgement Statement:</a:t>
            </a:r>
            <a:endParaRPr lang="en-US"/>
          </a:p>
        </p:txBody>
      </p:sp>
      <p:sp>
        <p:nvSpPr>
          <p:cNvPr id="3" name="Content Placeholder 2">
            <a:extLst>
              <a:ext uri="{FF2B5EF4-FFF2-40B4-BE49-F238E27FC236}">
                <a16:creationId xmlns:a16="http://schemas.microsoft.com/office/drawing/2014/main" id="{7AB2CB94-BDD1-5C1E-229B-6DC3F3EF07B0}"/>
              </a:ext>
            </a:extLst>
          </p:cNvPr>
          <p:cNvSpPr>
            <a:spLocks noGrp="1"/>
          </p:cNvSpPr>
          <p:nvPr>
            <p:ph idx="1"/>
          </p:nvPr>
        </p:nvSpPr>
        <p:spPr/>
        <p:txBody>
          <a:bodyPr>
            <a:normAutofit fontScale="77500" lnSpcReduction="20000"/>
          </a:bodyPr>
          <a:lstStyle/>
          <a:p>
            <a:r>
              <a:rPr lang="en-GB"/>
              <a:t>I acknowledge the use of Microsoft Copilot 365 () on 29</a:t>
            </a:r>
            <a:r>
              <a:rPr lang="en-GB" baseline="30000"/>
              <a:t>th</a:t>
            </a:r>
            <a:r>
              <a:rPr lang="en-GB"/>
              <a:t> April 2026 to generate images for my PowerPoint presentation. I used the prompts: </a:t>
            </a:r>
          </a:p>
          <a:p>
            <a:r>
              <a:rPr lang="en-GB"/>
              <a:t>‘Create me an image of a student using a planner for time management’ </a:t>
            </a:r>
          </a:p>
          <a:p>
            <a:r>
              <a:rPr lang="en-GB"/>
              <a:t>‘Create me an image of communication in hospitality and guest services’</a:t>
            </a:r>
          </a:p>
          <a:p>
            <a:r>
              <a:rPr lang="en-GB"/>
              <a:t>‘Generate me an image of someone doing LinkedIn e-learning and using 365’</a:t>
            </a:r>
          </a:p>
          <a:p>
            <a:r>
              <a:rPr lang="en-GB"/>
              <a:t>‘Time am Management example image in the tourism events and leisure industry’ </a:t>
            </a:r>
          </a:p>
          <a:p>
            <a:r>
              <a:rPr lang="en-GB"/>
              <a:t>‘Create me a travel and tourism industry skill communication image ‘</a:t>
            </a:r>
          </a:p>
          <a:p>
            <a:r>
              <a:rPr lang="en-GB"/>
              <a:t>‘Create me an academic skill off time management image ‘</a:t>
            </a:r>
          </a:p>
          <a:p>
            <a:r>
              <a:rPr lang="en-GB"/>
              <a:t>‘Create me images to do with a time management, e learning and effective communication’ </a:t>
            </a:r>
          </a:p>
          <a:p>
            <a:r>
              <a:rPr lang="en-GB"/>
              <a:t>‘Create me a title page image to do with academic, industry and digital skills’</a:t>
            </a:r>
          </a:p>
          <a:p>
            <a:r>
              <a:rPr lang="en-GB"/>
              <a:t>I confirm that I have not presented any AI generated text as my own work. I confirm I have copies of my drafts, notes and other resources I used before, and after the use of AI tools which I may be asked to provide evidence. </a:t>
            </a:r>
          </a:p>
          <a:p>
            <a:endParaRPr lang="en-US"/>
          </a:p>
        </p:txBody>
      </p:sp>
    </p:spTree>
    <p:extLst>
      <p:ext uri="{BB962C8B-B14F-4D97-AF65-F5344CB8AC3E}">
        <p14:creationId xmlns:p14="http://schemas.microsoft.com/office/powerpoint/2010/main" val="23549176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E9594-6DCB-43E1-7D6D-F053C6B76CA7}"/>
              </a:ext>
            </a:extLst>
          </p:cNvPr>
          <p:cNvSpPr>
            <a:spLocks noGrp="1"/>
          </p:cNvSpPr>
          <p:nvPr>
            <p:ph type="title"/>
          </p:nvPr>
        </p:nvSpPr>
        <p:spPr/>
        <p:txBody>
          <a:bodyPr/>
          <a:lstStyle/>
          <a:p>
            <a:r>
              <a:rPr lang="en-GB"/>
              <a:t>Introduction</a:t>
            </a:r>
            <a:endParaRPr lang="en-US"/>
          </a:p>
        </p:txBody>
      </p:sp>
      <p:sp>
        <p:nvSpPr>
          <p:cNvPr id="3" name="Content Placeholder 2">
            <a:extLst>
              <a:ext uri="{FF2B5EF4-FFF2-40B4-BE49-F238E27FC236}">
                <a16:creationId xmlns:a16="http://schemas.microsoft.com/office/drawing/2014/main" id="{D476B403-C369-C18F-12F2-0DA2B1748DE4}"/>
              </a:ext>
            </a:extLst>
          </p:cNvPr>
          <p:cNvSpPr>
            <a:spLocks noGrp="1"/>
          </p:cNvSpPr>
          <p:nvPr>
            <p:ph idx="1"/>
          </p:nvPr>
        </p:nvSpPr>
        <p:spPr/>
        <p:txBody>
          <a:bodyPr/>
          <a:lstStyle/>
          <a:p>
            <a:r>
              <a:rPr lang="en-GB"/>
              <a:t>Time Management-Academic Skill</a:t>
            </a:r>
          </a:p>
          <a:p>
            <a:r>
              <a:rPr lang="en-GB"/>
              <a:t>Communication- Industry Skill </a:t>
            </a:r>
          </a:p>
          <a:p>
            <a:r>
              <a:rPr lang="en-GB"/>
              <a:t>Digital E-Learning- Digital Skill </a:t>
            </a:r>
          </a:p>
          <a:p>
            <a:r>
              <a:rPr lang="en-GB"/>
              <a:t>Application of these in university over my first year and how these will help me in future industry roles!</a:t>
            </a:r>
          </a:p>
        </p:txBody>
      </p:sp>
    </p:spTree>
    <p:extLst>
      <p:ext uri="{BB962C8B-B14F-4D97-AF65-F5344CB8AC3E}">
        <p14:creationId xmlns:p14="http://schemas.microsoft.com/office/powerpoint/2010/main" val="14586041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85CE-80F9-0A3E-6013-BE7B6D481832}"/>
              </a:ext>
            </a:extLst>
          </p:cNvPr>
          <p:cNvSpPr>
            <a:spLocks noGrp="1"/>
          </p:cNvSpPr>
          <p:nvPr>
            <p:ph type="title"/>
          </p:nvPr>
        </p:nvSpPr>
        <p:spPr>
          <a:xfrm>
            <a:off x="838200" y="365125"/>
            <a:ext cx="10515600" cy="1325563"/>
          </a:xfrm>
        </p:spPr>
        <p:txBody>
          <a:bodyPr anchor="ctr">
            <a:normAutofit/>
          </a:bodyPr>
          <a:lstStyle/>
          <a:p>
            <a:r>
              <a:rPr lang="en-GB"/>
              <a:t> Time Management</a:t>
            </a:r>
            <a:endParaRPr lang="en-US"/>
          </a:p>
        </p:txBody>
      </p:sp>
      <p:pic>
        <p:nvPicPr>
          <p:cNvPr id="4" name="Picture 3">
            <a:extLst>
              <a:ext uri="{FF2B5EF4-FFF2-40B4-BE49-F238E27FC236}">
                <a16:creationId xmlns:a16="http://schemas.microsoft.com/office/drawing/2014/main" id="{8ECC7FE2-3627-48A0-78DE-0EDA14DE4B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60" y="1825625"/>
            <a:ext cx="4114800" cy="4114800"/>
          </a:xfrm>
          <a:prstGeom prst="rect">
            <a:avLst/>
          </a:prstGeom>
          <a:noFill/>
        </p:spPr>
      </p:pic>
      <p:sp>
        <p:nvSpPr>
          <p:cNvPr id="3" name="Content Placeholder 2">
            <a:extLst>
              <a:ext uri="{FF2B5EF4-FFF2-40B4-BE49-F238E27FC236}">
                <a16:creationId xmlns:a16="http://schemas.microsoft.com/office/drawing/2014/main" id="{DF3D4280-AB81-6A56-3F6F-4BA7EF875DAD}"/>
              </a:ext>
            </a:extLst>
          </p:cNvPr>
          <p:cNvSpPr>
            <a:spLocks noGrp="1"/>
          </p:cNvSpPr>
          <p:nvPr>
            <p:ph sz="half" idx="2"/>
          </p:nvPr>
        </p:nvSpPr>
        <p:spPr>
          <a:xfrm>
            <a:off x="6016086" y="1825625"/>
            <a:ext cx="4846320" cy="4114800"/>
          </a:xfrm>
        </p:spPr>
        <p:txBody>
          <a:bodyPr>
            <a:normAutofit/>
          </a:bodyPr>
          <a:lstStyle/>
          <a:p>
            <a:endParaRPr lang="en-GB" sz="2400"/>
          </a:p>
          <a:p>
            <a:r>
              <a:rPr lang="en-GB" sz="2400"/>
              <a:t>Planning and prioritising</a:t>
            </a:r>
          </a:p>
          <a:p>
            <a:r>
              <a:rPr lang="en-GB" sz="2400"/>
              <a:t>Managing my time efficiently</a:t>
            </a:r>
          </a:p>
          <a:p>
            <a:r>
              <a:rPr lang="en-GB" sz="2400"/>
              <a:t>Meeting deadlines</a:t>
            </a:r>
          </a:p>
          <a:p>
            <a:r>
              <a:rPr lang="en-GB" sz="2400"/>
              <a:t>Balancing workload with personal commitments </a:t>
            </a:r>
          </a:p>
          <a:p>
            <a:r>
              <a:rPr lang="en-GB" sz="2400"/>
              <a:t>Reducing stress </a:t>
            </a:r>
          </a:p>
          <a:p>
            <a:r>
              <a:rPr lang="en-GB" sz="2400"/>
              <a:t>Effective study habits support success(Cottrell, 2024)(McMillan, 2021)</a:t>
            </a:r>
          </a:p>
          <a:p>
            <a:endParaRPr lang="en-US" sz="2400"/>
          </a:p>
        </p:txBody>
      </p:sp>
    </p:spTree>
    <p:extLst>
      <p:ext uri="{BB962C8B-B14F-4D97-AF65-F5344CB8AC3E}">
        <p14:creationId xmlns:p14="http://schemas.microsoft.com/office/powerpoint/2010/main" val="7866506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7E730-2DC0-980A-D09A-658E0B98B63E}"/>
              </a:ext>
            </a:extLst>
          </p:cNvPr>
          <p:cNvSpPr>
            <a:spLocks noGrp="1"/>
          </p:cNvSpPr>
          <p:nvPr>
            <p:ph type="title"/>
          </p:nvPr>
        </p:nvSpPr>
        <p:spPr>
          <a:xfrm>
            <a:off x="839788" y="-364601"/>
            <a:ext cx="6406684" cy="1600200"/>
          </a:xfrm>
        </p:spPr>
        <p:txBody>
          <a:bodyPr anchor="b">
            <a:normAutofit/>
          </a:bodyPr>
          <a:lstStyle/>
          <a:p>
            <a:r>
              <a:rPr lang="en-GB"/>
              <a:t>Time Management (cont.)</a:t>
            </a:r>
            <a:endParaRPr lang="en-US"/>
          </a:p>
        </p:txBody>
      </p:sp>
      <p:pic>
        <p:nvPicPr>
          <p:cNvPr id="4" name="Picture 3">
            <a:extLst>
              <a:ext uri="{FF2B5EF4-FFF2-40B4-BE49-F238E27FC236}">
                <a16:creationId xmlns:a16="http://schemas.microsoft.com/office/drawing/2014/main" id="{70ECD0F6-56D8-1AB2-2043-CBFE3AEB0BE2}"/>
              </a:ext>
            </a:extLst>
          </p:cNvPr>
          <p:cNvPicPr>
            <a:picLocks noChangeAspect="1"/>
          </p:cNvPicPr>
          <p:nvPr/>
        </p:nvPicPr>
        <p:blipFill>
          <a:blip r:embed="rId3">
            <a:extLst>
              <a:ext uri="{28A0092B-C50C-407E-A947-70E740481C1C}">
                <a14:useLocalDpi xmlns:a14="http://schemas.microsoft.com/office/drawing/2010/main" val="0"/>
              </a:ext>
            </a:extLst>
          </a:blip>
          <a:srcRect t="1172" r="-2" b="21294"/>
          <a:stretch>
            <a:fillRect/>
          </a:stretch>
        </p:blipFill>
        <p:spPr>
          <a:xfrm>
            <a:off x="5183188" y="1683834"/>
            <a:ext cx="5675312" cy="4400236"/>
          </a:xfrm>
          <a:prstGeom prst="rect">
            <a:avLst/>
          </a:prstGeom>
          <a:noFill/>
        </p:spPr>
      </p:pic>
      <p:sp>
        <p:nvSpPr>
          <p:cNvPr id="3" name="Content Placeholder 2">
            <a:extLst>
              <a:ext uri="{FF2B5EF4-FFF2-40B4-BE49-F238E27FC236}">
                <a16:creationId xmlns:a16="http://schemas.microsoft.com/office/drawing/2014/main" id="{165BD933-9890-8401-B460-1A53A910E1D5}"/>
              </a:ext>
            </a:extLst>
          </p:cNvPr>
          <p:cNvSpPr>
            <a:spLocks noGrp="1"/>
          </p:cNvSpPr>
          <p:nvPr>
            <p:ph type="body" sz="half" idx="2"/>
          </p:nvPr>
        </p:nvSpPr>
        <p:spPr>
          <a:xfrm>
            <a:off x="839788" y="1683834"/>
            <a:ext cx="4202859" cy="4155676"/>
          </a:xfrm>
        </p:spPr>
        <p:txBody>
          <a:bodyPr>
            <a:noAutofit/>
          </a:bodyPr>
          <a:lstStyle/>
          <a:p>
            <a:pPr marL="285750" indent="-285750">
              <a:buFont typeface="Wingdings" pitchFamily="2" charset="2"/>
              <a:buChar char="§"/>
            </a:pPr>
            <a:r>
              <a:rPr lang="en-GB" sz="2000"/>
              <a:t>Weekly Planners and reminders to keep myself on track </a:t>
            </a:r>
          </a:p>
          <a:p>
            <a:pPr marL="285750" indent="-285750">
              <a:buFont typeface="Wingdings" pitchFamily="2" charset="2"/>
              <a:buChar char="§"/>
            </a:pPr>
            <a:r>
              <a:rPr lang="en-GB" sz="2000"/>
              <a:t>Using SMART goals to plan specific tasks</a:t>
            </a:r>
          </a:p>
          <a:p>
            <a:pPr marL="285750" indent="-285750">
              <a:buFont typeface="Wingdings" pitchFamily="2" charset="2"/>
              <a:buChar char="§"/>
            </a:pPr>
            <a:r>
              <a:rPr lang="en-GB" sz="2000"/>
              <a:t>Breaking my tasks into simpler steps for myself </a:t>
            </a:r>
          </a:p>
          <a:p>
            <a:pPr marL="285750" indent="-285750">
              <a:buFont typeface="Wingdings" pitchFamily="2" charset="2"/>
              <a:buChar char="§"/>
            </a:pPr>
            <a:r>
              <a:rPr lang="en-GB" sz="2000"/>
              <a:t>Dedicating my Sunday evenings to planning my week out</a:t>
            </a:r>
          </a:p>
          <a:p>
            <a:pPr marL="285750" indent="-285750">
              <a:buFont typeface="Wingdings" pitchFamily="2" charset="2"/>
              <a:buChar char="§"/>
            </a:pPr>
            <a:r>
              <a:rPr lang="en-GB" sz="2000"/>
              <a:t>Evaluating what has working well that week and what I can change and improve for the next week. </a:t>
            </a:r>
          </a:p>
          <a:p>
            <a:pPr marL="285750" indent="-285750">
              <a:buFont typeface="Wingdings" pitchFamily="2" charset="2"/>
              <a:buChar char="§"/>
            </a:pPr>
            <a:r>
              <a:rPr lang="en-GB" sz="2000"/>
              <a:t>Structured planning improves performance (Cottrell, 2021)</a:t>
            </a:r>
            <a:endParaRPr lang="en-US" sz="2000"/>
          </a:p>
        </p:txBody>
      </p:sp>
    </p:spTree>
    <p:extLst>
      <p:ext uri="{BB962C8B-B14F-4D97-AF65-F5344CB8AC3E}">
        <p14:creationId xmlns:p14="http://schemas.microsoft.com/office/powerpoint/2010/main" val="332665090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838200" y="365125"/>
            <a:ext cx="10515600" cy="1325563"/>
          </a:xfrm>
        </p:spPr>
        <p:txBody>
          <a:bodyPr anchor="ctr">
            <a:normAutofit/>
          </a:bodyPr>
          <a:lstStyle/>
          <a:p>
            <a:r>
              <a:rPr lang="en-GB"/>
              <a:t>Effective Communication </a:t>
            </a:r>
            <a:endParaRPr lang="en-US"/>
          </a:p>
        </p:txBody>
      </p:sp>
      <p:pic>
        <p:nvPicPr>
          <p:cNvPr id="3" name="Picture 2">
            <a:extLst>
              <a:ext uri="{FF2B5EF4-FFF2-40B4-BE49-F238E27FC236}">
                <a16:creationId xmlns:a16="http://schemas.microsoft.com/office/drawing/2014/main" id="{E2A36527-C486-8DB3-8167-0BAC89A467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3960" y="1825625"/>
            <a:ext cx="4114800" cy="4114800"/>
          </a:xfrm>
          <a:prstGeom prst="rect">
            <a:avLst/>
          </a:prstGeom>
          <a:noFill/>
        </p:spPr>
      </p:pic>
      <p:sp>
        <p:nvSpPr>
          <p:cNvPr id="14" name="Content Placeholder 13"/>
          <p:cNvSpPr>
            <a:spLocks noGrp="1"/>
          </p:cNvSpPr>
          <p:nvPr>
            <p:ph sz="half" idx="2"/>
          </p:nvPr>
        </p:nvSpPr>
        <p:spPr>
          <a:xfrm>
            <a:off x="6016086" y="1825625"/>
            <a:ext cx="4846320" cy="4114800"/>
          </a:xfrm>
        </p:spPr>
        <p:txBody>
          <a:bodyPr>
            <a:normAutofit/>
          </a:bodyPr>
          <a:lstStyle/>
          <a:p>
            <a:pPr lvl="0"/>
            <a:r>
              <a:rPr lang="en-GB" sz="2200"/>
              <a:t>Verbal and non verbal communication </a:t>
            </a:r>
          </a:p>
          <a:p>
            <a:pPr lvl="0"/>
            <a:r>
              <a:rPr lang="en-GB" sz="2200"/>
              <a:t>Body Language</a:t>
            </a:r>
          </a:p>
          <a:p>
            <a:pPr lvl="0"/>
            <a:r>
              <a:rPr lang="en-GB" sz="2200"/>
              <a:t>Professional expectations and manners</a:t>
            </a:r>
          </a:p>
          <a:p>
            <a:pPr lvl="0"/>
            <a:r>
              <a:rPr lang="en-GB" sz="2200"/>
              <a:t>Teamwork and collaboration with those around me</a:t>
            </a:r>
          </a:p>
          <a:p>
            <a:pPr lvl="0"/>
            <a:r>
              <a:rPr lang="en-GB" sz="2200"/>
              <a:t>Customer focused interactions e.g: customer service desk, phone etiquette.</a:t>
            </a:r>
          </a:p>
          <a:p>
            <a:pPr lvl="0"/>
            <a:r>
              <a:rPr lang="en-GB" sz="2200"/>
              <a:t>Communication essential in people professions(Mullins, 2019)</a:t>
            </a:r>
            <a:endParaRPr lang="en-US" sz="2200"/>
          </a:p>
          <a:p>
            <a:endParaRPr lang="en-US" sz="2200"/>
          </a:p>
        </p:txBody>
      </p:sp>
    </p:spTree>
    <p:extLst>
      <p:ext uri="{BB962C8B-B14F-4D97-AF65-F5344CB8AC3E}">
        <p14:creationId xmlns:p14="http://schemas.microsoft.com/office/powerpoint/2010/main" val="29758090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a:xfrm>
            <a:off x="838200" y="365125"/>
            <a:ext cx="10515600" cy="1325563"/>
          </a:xfrm>
        </p:spPr>
        <p:txBody>
          <a:bodyPr anchor="ctr">
            <a:normAutofit/>
          </a:bodyPr>
          <a:lstStyle/>
          <a:p>
            <a:r>
              <a:rPr lang="en-GB"/>
              <a:t>Effective Communication(cont.)</a:t>
            </a:r>
            <a:endParaRPr lang="en-US"/>
          </a:p>
        </p:txBody>
      </p:sp>
      <p:sp>
        <p:nvSpPr>
          <p:cNvPr id="4" name="Content Placeholder 3">
            <a:extLst>
              <a:ext uri="{FF2B5EF4-FFF2-40B4-BE49-F238E27FC236}">
                <a16:creationId xmlns:a16="http://schemas.microsoft.com/office/drawing/2014/main" id="{9F400F23-82B0-DDE6-E10D-D57FFE116243}"/>
              </a:ext>
            </a:extLst>
          </p:cNvPr>
          <p:cNvSpPr>
            <a:spLocks noGrp="1"/>
          </p:cNvSpPr>
          <p:nvPr>
            <p:ph sz="half" idx="1"/>
          </p:nvPr>
        </p:nvSpPr>
        <p:spPr>
          <a:xfrm>
            <a:off x="838200" y="1825625"/>
            <a:ext cx="4846320" cy="4114800"/>
          </a:xfrm>
        </p:spPr>
        <p:txBody>
          <a:bodyPr>
            <a:normAutofit lnSpcReduction="10000"/>
          </a:bodyPr>
          <a:lstStyle/>
          <a:p>
            <a:r>
              <a:rPr lang="en-GB" sz="2200"/>
              <a:t>Confidence in class discussions </a:t>
            </a:r>
          </a:p>
          <a:p>
            <a:r>
              <a:rPr lang="en-GB" sz="2200"/>
              <a:t>Clearer academic language and tone </a:t>
            </a:r>
          </a:p>
          <a:p>
            <a:r>
              <a:rPr lang="en-GB" sz="2200"/>
              <a:t>Team feedback improves clarity and understanding </a:t>
            </a:r>
          </a:p>
          <a:p>
            <a:r>
              <a:rPr lang="en-GB" sz="2200"/>
              <a:t>Asking for help and opinions on drafts and questions</a:t>
            </a:r>
          </a:p>
          <a:p>
            <a:r>
              <a:rPr lang="en-GB" sz="2200"/>
              <a:t>Placement opportunities: Think Pacific Programme Fiji ( </a:t>
            </a:r>
            <a:r>
              <a:rPr lang="en-GB" sz="2200" err="1"/>
              <a:t>Kolb</a:t>
            </a:r>
            <a:r>
              <a:rPr lang="en-GB" sz="2200"/>
              <a:t>, 2016)The Learning Cycle</a:t>
            </a:r>
          </a:p>
          <a:p>
            <a:r>
              <a:rPr lang="en-GB" sz="2200"/>
              <a:t>LinkedIn learning has also helped me understand how to practise effective communication </a:t>
            </a:r>
          </a:p>
        </p:txBody>
      </p:sp>
      <p:pic>
        <p:nvPicPr>
          <p:cNvPr id="3" name="Picture 2">
            <a:extLst>
              <a:ext uri="{FF2B5EF4-FFF2-40B4-BE49-F238E27FC236}">
                <a16:creationId xmlns:a16="http://schemas.microsoft.com/office/drawing/2014/main" id="{A4528E00-F4EE-8399-9CAB-DEC42F3896EE}"/>
              </a:ext>
            </a:extLst>
          </p:cNvPr>
          <p:cNvPicPr>
            <a:picLocks noChangeAspect="1"/>
          </p:cNvPicPr>
          <p:nvPr/>
        </p:nvPicPr>
        <p:blipFill>
          <a:blip r:embed="rId3">
            <a:extLst>
              <a:ext uri="{28A0092B-C50C-407E-A947-70E740481C1C}">
                <a14:useLocalDpi xmlns:a14="http://schemas.microsoft.com/office/drawing/2010/main" val="0"/>
              </a:ext>
            </a:extLst>
          </a:blip>
          <a:srcRect t="15023" r="2" b="72"/>
          <a:stretch>
            <a:fillRect/>
          </a:stretch>
        </p:blipFill>
        <p:spPr>
          <a:xfrm>
            <a:off x="6016086" y="1825625"/>
            <a:ext cx="4846320" cy="4114800"/>
          </a:xfrm>
          <a:prstGeom prst="rect">
            <a:avLst/>
          </a:prstGeom>
          <a:noFill/>
        </p:spPr>
      </p:pic>
    </p:spTree>
    <p:extLst>
      <p:ext uri="{BB962C8B-B14F-4D97-AF65-F5344CB8AC3E}">
        <p14:creationId xmlns:p14="http://schemas.microsoft.com/office/powerpoint/2010/main" val="17587826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a:t>E-Learning</a:t>
            </a:r>
            <a:endParaRPr lang="en-US"/>
          </a:p>
        </p:txBody>
      </p:sp>
      <p:sp>
        <p:nvSpPr>
          <p:cNvPr id="5" name="Content Placeholder 4">
            <a:extLst>
              <a:ext uri="{FF2B5EF4-FFF2-40B4-BE49-F238E27FC236}">
                <a16:creationId xmlns:a16="http://schemas.microsoft.com/office/drawing/2014/main" id="{C5924F9E-D674-2472-1315-5147FB6E85B8}"/>
              </a:ext>
            </a:extLst>
          </p:cNvPr>
          <p:cNvSpPr>
            <a:spLocks noGrp="1"/>
          </p:cNvSpPr>
          <p:nvPr>
            <p:ph sz="half" idx="2"/>
          </p:nvPr>
        </p:nvSpPr>
        <p:spPr>
          <a:xfrm>
            <a:off x="6016086" y="1825625"/>
            <a:ext cx="4846320" cy="4114800"/>
          </a:xfrm>
        </p:spPr>
        <p:txBody>
          <a:bodyPr>
            <a:normAutofit/>
          </a:bodyPr>
          <a:lstStyle/>
          <a:p>
            <a:r>
              <a:rPr lang="en-GB"/>
              <a:t>LinkedIn Learning and courses </a:t>
            </a:r>
          </a:p>
          <a:p>
            <a:r>
              <a:rPr lang="en-GB"/>
              <a:t>Digital research Skills </a:t>
            </a:r>
          </a:p>
          <a:p>
            <a:r>
              <a:rPr lang="en-GB"/>
              <a:t>Microsoft 365 tools</a:t>
            </a:r>
          </a:p>
          <a:p>
            <a:r>
              <a:rPr lang="en-GB"/>
              <a:t>Utilising my use of communicating through emails</a:t>
            </a:r>
          </a:p>
          <a:p>
            <a:r>
              <a:rPr lang="en-GB"/>
              <a:t>Digital learning supports independent study (LinkedIn Learning, 2024)</a:t>
            </a:r>
          </a:p>
          <a:p>
            <a:endParaRPr lang="en-US"/>
          </a:p>
        </p:txBody>
      </p:sp>
      <p:pic>
        <p:nvPicPr>
          <p:cNvPr id="4" name="Picture 3">
            <a:extLst>
              <a:ext uri="{FF2B5EF4-FFF2-40B4-BE49-F238E27FC236}">
                <a16:creationId xmlns:a16="http://schemas.microsoft.com/office/drawing/2014/main" id="{BB43C275-5154-36ED-AF5F-18A4982803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29594" y="1825625"/>
            <a:ext cx="4235450" cy="4236720"/>
          </a:xfrm>
          <a:prstGeom prst="rect">
            <a:avLst/>
          </a:prstGeom>
        </p:spPr>
      </p:pic>
    </p:spTree>
    <p:extLst>
      <p:ext uri="{BB962C8B-B14F-4D97-AF65-F5344CB8AC3E}">
        <p14:creationId xmlns:p14="http://schemas.microsoft.com/office/powerpoint/2010/main" val="28440896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E-Learning(cont.)</a:t>
            </a:r>
            <a:endParaRPr lang="en-US"/>
          </a:p>
        </p:txBody>
      </p:sp>
      <p:sp>
        <p:nvSpPr>
          <p:cNvPr id="10" name="Content Placeholder 9"/>
          <p:cNvSpPr>
            <a:spLocks noGrp="1"/>
          </p:cNvSpPr>
          <p:nvPr>
            <p:ph sz="half" idx="1"/>
          </p:nvPr>
        </p:nvSpPr>
        <p:spPr/>
        <p:txBody>
          <a:bodyPr/>
          <a:lstStyle/>
          <a:p>
            <a:r>
              <a:rPr lang="en-GB"/>
              <a:t>LinkedIn learning courses I’ve completed </a:t>
            </a:r>
          </a:p>
          <a:p>
            <a:r>
              <a:rPr lang="en-GB"/>
              <a:t>Increased digital presence and confidence </a:t>
            </a:r>
          </a:p>
          <a:p>
            <a:r>
              <a:rPr lang="en-GB"/>
              <a:t>Reflective practice enhances learning(Bolton &amp; </a:t>
            </a:r>
            <a:r>
              <a:rPr lang="en-GB" err="1"/>
              <a:t>Delderfield</a:t>
            </a:r>
            <a:r>
              <a:rPr lang="en-GB"/>
              <a:t>, 2018)</a:t>
            </a:r>
          </a:p>
          <a:p>
            <a:endParaRPr lang="en-US"/>
          </a:p>
        </p:txBody>
      </p:sp>
      <p:pic>
        <p:nvPicPr>
          <p:cNvPr id="5" name="Content Placeholder 4">
            <a:extLst>
              <a:ext uri="{FF2B5EF4-FFF2-40B4-BE49-F238E27FC236}">
                <a16:creationId xmlns:a16="http://schemas.microsoft.com/office/drawing/2014/main" id="{D966B8CC-CC11-0820-3543-7BA5AD00CFBC}"/>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949026" y="1793611"/>
            <a:ext cx="2004060" cy="4114800"/>
          </a:xfrm>
          <a:prstGeom prst="rect">
            <a:avLst/>
          </a:prstGeom>
        </p:spPr>
      </p:pic>
      <p:pic>
        <p:nvPicPr>
          <p:cNvPr id="6" name="Picture 5">
            <a:extLst>
              <a:ext uri="{FF2B5EF4-FFF2-40B4-BE49-F238E27FC236}">
                <a16:creationId xmlns:a16="http://schemas.microsoft.com/office/drawing/2014/main" id="{BEBEDD04-5A83-4A79-5C8D-DD1B3A1338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6031" y="1428625"/>
            <a:ext cx="2063750" cy="4236720"/>
          </a:xfrm>
          <a:prstGeom prst="rect">
            <a:avLst/>
          </a:prstGeom>
        </p:spPr>
      </p:pic>
      <p:sp>
        <p:nvSpPr>
          <p:cNvPr id="3" name="TextBox 2">
            <a:extLst>
              <a:ext uri="{FF2B5EF4-FFF2-40B4-BE49-F238E27FC236}">
                <a16:creationId xmlns:a16="http://schemas.microsoft.com/office/drawing/2014/main" id="{59FB4222-A40D-9A5D-9645-7733EA422F59}"/>
              </a:ext>
            </a:extLst>
          </p:cNvPr>
          <p:cNvSpPr txBox="1"/>
          <p:nvPr/>
        </p:nvSpPr>
        <p:spPr>
          <a:xfrm>
            <a:off x="7383432" y="5846544"/>
            <a:ext cx="4316713" cy="646331"/>
          </a:xfrm>
          <a:prstGeom prst="rect">
            <a:avLst/>
          </a:prstGeom>
          <a:noFill/>
        </p:spPr>
        <p:txBody>
          <a:bodyPr wrap="square" rtlCol="0">
            <a:spAutoFit/>
          </a:bodyPr>
          <a:lstStyle/>
          <a:p>
            <a:pPr algn="l"/>
            <a:r>
              <a:rPr lang="en-GB"/>
              <a:t>My own LinkedIn certifications of completion</a:t>
            </a:r>
            <a:endParaRPr lang="en-US"/>
          </a:p>
        </p:txBody>
      </p:sp>
    </p:spTree>
    <p:extLst>
      <p:ext uri="{BB962C8B-B14F-4D97-AF65-F5344CB8AC3E}">
        <p14:creationId xmlns:p14="http://schemas.microsoft.com/office/powerpoint/2010/main" val="35693055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64F2C-23BB-2091-CDFD-FD8EE41A08F2}"/>
              </a:ext>
            </a:extLst>
          </p:cNvPr>
          <p:cNvSpPr>
            <a:spLocks noGrp="1"/>
          </p:cNvSpPr>
          <p:nvPr>
            <p:ph type="title"/>
          </p:nvPr>
        </p:nvSpPr>
        <p:spPr/>
        <p:txBody>
          <a:bodyPr/>
          <a:lstStyle/>
          <a:p>
            <a:r>
              <a:rPr lang="en-GB"/>
              <a:t>Conclusion: How these skills are supporting my academic journey </a:t>
            </a:r>
            <a:endParaRPr lang="en-US"/>
          </a:p>
        </p:txBody>
      </p:sp>
      <p:sp>
        <p:nvSpPr>
          <p:cNvPr id="3" name="Content Placeholder 2">
            <a:extLst>
              <a:ext uri="{FF2B5EF4-FFF2-40B4-BE49-F238E27FC236}">
                <a16:creationId xmlns:a16="http://schemas.microsoft.com/office/drawing/2014/main" id="{B0DC28F7-EDAE-ACBA-EE98-08BB69DA0F59}"/>
              </a:ext>
            </a:extLst>
          </p:cNvPr>
          <p:cNvSpPr>
            <a:spLocks noGrp="1"/>
          </p:cNvSpPr>
          <p:nvPr>
            <p:ph idx="1"/>
          </p:nvPr>
        </p:nvSpPr>
        <p:spPr/>
        <p:txBody>
          <a:bodyPr/>
          <a:lstStyle/>
          <a:p>
            <a:r>
              <a:rPr lang="en-GB"/>
              <a:t>AID has strengthened my key skills (hard and soft skills)</a:t>
            </a:r>
          </a:p>
          <a:p>
            <a:r>
              <a:rPr lang="en-GB"/>
              <a:t>Prepared me for university studying and increasing my digital capabilities</a:t>
            </a:r>
          </a:p>
          <a:p>
            <a:r>
              <a:rPr lang="en-GB"/>
              <a:t>Supported future placement opportunities</a:t>
            </a:r>
          </a:p>
          <a:p>
            <a:r>
              <a:rPr lang="en-GB"/>
              <a:t>Transferable Skills into the tourism, events and leisure industry </a:t>
            </a:r>
            <a:endParaRPr lang="en-US"/>
          </a:p>
        </p:txBody>
      </p:sp>
    </p:spTree>
    <p:extLst>
      <p:ext uri="{BB962C8B-B14F-4D97-AF65-F5344CB8AC3E}">
        <p14:creationId xmlns:p14="http://schemas.microsoft.com/office/powerpoint/2010/main" val="26062041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CAB93-ECF6-9F21-D73C-5ECD30C80A17}"/>
              </a:ext>
            </a:extLst>
          </p:cNvPr>
          <p:cNvSpPr>
            <a:spLocks noGrp="1"/>
          </p:cNvSpPr>
          <p:nvPr>
            <p:ph type="title"/>
          </p:nvPr>
        </p:nvSpPr>
        <p:spPr/>
        <p:txBody>
          <a:bodyPr/>
          <a:lstStyle/>
          <a:p>
            <a:r>
              <a:rPr lang="en-GB"/>
              <a:t>Reference List</a:t>
            </a:r>
            <a:endParaRPr lang="en-US"/>
          </a:p>
        </p:txBody>
      </p:sp>
      <p:sp>
        <p:nvSpPr>
          <p:cNvPr id="3" name="Content Placeholder 2">
            <a:extLst>
              <a:ext uri="{FF2B5EF4-FFF2-40B4-BE49-F238E27FC236}">
                <a16:creationId xmlns:a16="http://schemas.microsoft.com/office/drawing/2014/main" id="{01B9F23C-702C-F12F-AF14-958FB673D8AA}"/>
              </a:ext>
            </a:extLst>
          </p:cNvPr>
          <p:cNvSpPr>
            <a:spLocks noGrp="1"/>
          </p:cNvSpPr>
          <p:nvPr>
            <p:ph idx="1"/>
          </p:nvPr>
        </p:nvSpPr>
        <p:spPr>
          <a:xfrm>
            <a:off x="334882" y="1813920"/>
            <a:ext cx="10515600" cy="4351338"/>
          </a:xfrm>
        </p:spPr>
        <p:txBody>
          <a:bodyPr/>
          <a:lstStyle/>
          <a:p>
            <a:r>
              <a:rPr lang="en-GB" sz="1200" b="0" i="0">
                <a:solidFill>
                  <a:srgbClr val="000000"/>
                </a:solidFill>
                <a:effectLst/>
                <a:latin typeface="Arial" panose="020B0604020202020204" pitchFamily="34" charset="0"/>
              </a:rPr>
              <a:t>Bailey, S (2020) </a:t>
            </a:r>
            <a:r>
              <a:rPr lang="en-GB" sz="1200" b="0" i="1">
                <a:solidFill>
                  <a:srgbClr val="000000"/>
                </a:solidFill>
                <a:effectLst/>
                <a:latin typeface="Arial" panose="020B0604020202020204" pitchFamily="34" charset="0"/>
              </a:rPr>
              <a:t>Academic writing for international students of business and economics </a:t>
            </a:r>
            <a:r>
              <a:rPr lang="en-GB" sz="1200" b="0">
                <a:solidFill>
                  <a:srgbClr val="000000"/>
                </a:solidFill>
                <a:effectLst/>
                <a:latin typeface="Arial" panose="020B0604020202020204" pitchFamily="34" charset="0"/>
              </a:rPr>
              <a:t>3</a:t>
            </a:r>
            <a:r>
              <a:rPr lang="en-GB" sz="1200" b="0" baseline="30000">
                <a:solidFill>
                  <a:srgbClr val="000000"/>
                </a:solidFill>
                <a:effectLst/>
                <a:latin typeface="Arial" panose="020B0604020202020204" pitchFamily="34" charset="0"/>
              </a:rPr>
              <a:t>rd</a:t>
            </a:r>
            <a:r>
              <a:rPr lang="en-GB" sz="1200" b="0">
                <a:solidFill>
                  <a:srgbClr val="000000"/>
                </a:solidFill>
                <a:effectLst/>
                <a:latin typeface="Arial" panose="020B0604020202020204" pitchFamily="34" charset="0"/>
              </a:rPr>
              <a:t> edn.</a:t>
            </a:r>
          </a:p>
          <a:p>
            <a:r>
              <a:rPr lang="en-GB" sz="1200" i="0">
                <a:solidFill>
                  <a:srgbClr val="000000"/>
                </a:solidFill>
                <a:latin typeface="Arial" panose="020B0604020202020204" pitchFamily="34" charset="0"/>
              </a:rPr>
              <a:t>Bolton,G and </a:t>
            </a:r>
            <a:r>
              <a:rPr lang="en-GB" sz="1200" i="0" err="1">
                <a:solidFill>
                  <a:srgbClr val="000000"/>
                </a:solidFill>
                <a:latin typeface="Arial" panose="020B0604020202020204" pitchFamily="34" charset="0"/>
              </a:rPr>
              <a:t>Delderfield,R</a:t>
            </a:r>
            <a:r>
              <a:rPr lang="en-GB" sz="1200" i="0">
                <a:solidFill>
                  <a:srgbClr val="000000"/>
                </a:solidFill>
                <a:latin typeface="Arial" panose="020B0604020202020204" pitchFamily="34" charset="0"/>
              </a:rPr>
              <a:t> </a:t>
            </a:r>
            <a:r>
              <a:rPr lang="en-GB" sz="1200">
                <a:solidFill>
                  <a:srgbClr val="000000"/>
                </a:solidFill>
                <a:latin typeface="Arial" panose="020B0604020202020204" pitchFamily="34" charset="0"/>
              </a:rPr>
              <a:t>(2018) </a:t>
            </a:r>
            <a:r>
              <a:rPr lang="en-GB" sz="1200" i="1">
                <a:solidFill>
                  <a:srgbClr val="000000"/>
                </a:solidFill>
                <a:latin typeface="Arial" panose="020B0604020202020204" pitchFamily="34" charset="0"/>
              </a:rPr>
              <a:t>Reflective practice: writing and professional development </a:t>
            </a:r>
            <a:r>
              <a:rPr lang="en-GB" sz="1200">
                <a:solidFill>
                  <a:srgbClr val="000000"/>
                </a:solidFill>
                <a:latin typeface="Arial" panose="020B0604020202020204" pitchFamily="34" charset="0"/>
              </a:rPr>
              <a:t>5</a:t>
            </a:r>
            <a:r>
              <a:rPr lang="en-GB" sz="1200" baseline="30000">
                <a:solidFill>
                  <a:srgbClr val="000000"/>
                </a:solidFill>
                <a:latin typeface="Arial" panose="020B0604020202020204" pitchFamily="34" charset="0"/>
              </a:rPr>
              <a:t>th</a:t>
            </a:r>
            <a:r>
              <a:rPr lang="en-GB" sz="1200">
                <a:solidFill>
                  <a:srgbClr val="000000"/>
                </a:solidFill>
                <a:latin typeface="Arial" panose="020B0604020202020204" pitchFamily="34" charset="0"/>
              </a:rPr>
              <a:t> edn. </a:t>
            </a:r>
          </a:p>
          <a:p>
            <a:r>
              <a:rPr lang="en-GB" sz="1200" b="0">
                <a:solidFill>
                  <a:srgbClr val="000000"/>
                </a:solidFill>
                <a:effectLst/>
                <a:latin typeface="Arial" panose="020B0604020202020204" pitchFamily="34" charset="0"/>
              </a:rPr>
              <a:t>Cottrell, S(2021)</a:t>
            </a:r>
            <a:r>
              <a:rPr lang="en-GB" sz="1200" b="0" i="1">
                <a:solidFill>
                  <a:srgbClr val="000000"/>
                </a:solidFill>
                <a:effectLst/>
                <a:latin typeface="Arial" panose="020B0604020202020204" pitchFamily="34" charset="0"/>
              </a:rPr>
              <a:t> Skills for success: personal development and employability 4</a:t>
            </a:r>
            <a:r>
              <a:rPr lang="en-GB" sz="1200" b="0" i="1" baseline="30000">
                <a:solidFill>
                  <a:srgbClr val="000000"/>
                </a:solidFill>
                <a:effectLst/>
                <a:latin typeface="Arial" panose="020B0604020202020204" pitchFamily="34" charset="0"/>
              </a:rPr>
              <a:t>th</a:t>
            </a:r>
            <a:r>
              <a:rPr lang="en-GB" sz="1200" b="0" i="1">
                <a:solidFill>
                  <a:srgbClr val="000000"/>
                </a:solidFill>
                <a:effectLst/>
                <a:latin typeface="Arial" panose="020B0604020202020204" pitchFamily="34" charset="0"/>
              </a:rPr>
              <a:t> edn</a:t>
            </a:r>
          </a:p>
          <a:p>
            <a:r>
              <a:rPr lang="en-GB" sz="1200" b="0" i="0">
                <a:solidFill>
                  <a:srgbClr val="000000"/>
                </a:solidFill>
                <a:effectLst/>
                <a:latin typeface="Arial" panose="020B0604020202020204" pitchFamily="34" charset="0"/>
              </a:rPr>
              <a:t>Cottrell, S (2024)</a:t>
            </a:r>
            <a:r>
              <a:rPr lang="en-GB" sz="1200" b="0" i="1">
                <a:solidFill>
                  <a:srgbClr val="000000"/>
                </a:solidFill>
                <a:effectLst/>
                <a:latin typeface="Arial" panose="020B0604020202020204" pitchFamily="34" charset="0"/>
              </a:rPr>
              <a:t> The study skills handbook . </a:t>
            </a:r>
            <a:r>
              <a:rPr lang="en-GB" sz="1200">
                <a:solidFill>
                  <a:srgbClr val="000000"/>
                </a:solidFill>
                <a:effectLst/>
                <a:latin typeface="Arial" panose="020B0604020202020204" pitchFamily="34" charset="0"/>
              </a:rPr>
              <a:t>6</a:t>
            </a:r>
            <a:r>
              <a:rPr lang="en-GB" sz="1200" baseline="30000">
                <a:solidFill>
                  <a:srgbClr val="000000"/>
                </a:solidFill>
                <a:effectLst/>
                <a:latin typeface="Arial" panose="020B0604020202020204" pitchFamily="34" charset="0"/>
              </a:rPr>
              <a:t>th</a:t>
            </a:r>
            <a:r>
              <a:rPr lang="en-GB" sz="1200">
                <a:solidFill>
                  <a:srgbClr val="000000"/>
                </a:solidFill>
                <a:effectLst/>
                <a:latin typeface="Arial" panose="020B0604020202020204" pitchFamily="34" charset="0"/>
              </a:rPr>
              <a:t> edn </a:t>
            </a:r>
          </a:p>
          <a:p>
            <a:r>
              <a:rPr lang="en-GB" sz="1200">
                <a:solidFill>
                  <a:srgbClr val="000000"/>
                </a:solidFill>
                <a:latin typeface="Arial" panose="020B0604020202020204" pitchFamily="34" charset="0"/>
              </a:rPr>
              <a:t>Gibbs, G (1988) </a:t>
            </a:r>
            <a:r>
              <a:rPr lang="en-GB" sz="1200" i="1">
                <a:solidFill>
                  <a:srgbClr val="000000"/>
                </a:solidFill>
                <a:latin typeface="Arial" panose="020B0604020202020204" pitchFamily="34" charset="0"/>
              </a:rPr>
              <a:t>Learning by doing: a guide to teaching and learning methods. </a:t>
            </a:r>
            <a:r>
              <a:rPr lang="en-GB" sz="1200">
                <a:solidFill>
                  <a:srgbClr val="000000"/>
                </a:solidFill>
                <a:latin typeface="Arial" panose="020B0604020202020204" pitchFamily="34" charset="0"/>
              </a:rPr>
              <a:t>Oxford Polytechnic</a:t>
            </a:r>
          </a:p>
          <a:p>
            <a:r>
              <a:rPr lang="en-GB" sz="1200" b="0" i="0" u="none" strike="noStrike" err="1">
                <a:effectLst/>
              </a:rPr>
              <a:t>Kolb</a:t>
            </a:r>
            <a:r>
              <a:rPr lang="en-GB" sz="1200" b="0" i="0" u="none" strike="noStrike">
                <a:effectLst/>
              </a:rPr>
              <a:t>, D (2016) </a:t>
            </a:r>
            <a:r>
              <a:rPr lang="en-GB" sz="1200" b="0" i="1">
                <a:effectLst/>
              </a:rPr>
              <a:t>Experiential learning : experience as the source of learning and development</a:t>
            </a:r>
            <a:r>
              <a:rPr lang="en-GB" sz="1200" b="0" i="0" u="none" strike="noStrike">
                <a:effectLst/>
              </a:rPr>
              <a:t> (Second edition.). Pearson Education Inc.</a:t>
            </a:r>
            <a:endParaRPr lang="en-GB" sz="1200">
              <a:effectLst/>
            </a:endParaRPr>
          </a:p>
          <a:p>
            <a:r>
              <a:rPr lang="en-GB" sz="1200">
                <a:solidFill>
                  <a:srgbClr val="000000"/>
                </a:solidFill>
                <a:latin typeface="Arial" panose="020B0604020202020204" pitchFamily="34" charset="0"/>
              </a:rPr>
              <a:t>LinkedIn Learning(2024) </a:t>
            </a:r>
            <a:r>
              <a:rPr lang="en-GB" sz="1200" i="1">
                <a:solidFill>
                  <a:srgbClr val="000000"/>
                </a:solidFill>
                <a:latin typeface="Arial" panose="020B0604020202020204" pitchFamily="34" charset="0"/>
              </a:rPr>
              <a:t>Online Learning Platform </a:t>
            </a:r>
            <a:r>
              <a:rPr lang="en-GB" sz="1200">
                <a:solidFill>
                  <a:srgbClr val="000000"/>
                </a:solidFill>
                <a:latin typeface="Arial" panose="020B0604020202020204" pitchFamily="34" charset="0"/>
              </a:rPr>
              <a:t>Available: </a:t>
            </a:r>
            <a:r>
              <a:rPr lang="en-GB" sz="1200">
                <a:solidFill>
                  <a:srgbClr val="000000"/>
                </a:solidFill>
                <a:latin typeface="Arial" panose="020B0604020202020204" pitchFamily="34" charset="0"/>
                <a:hlinkClick r:id="rId3"/>
              </a:rPr>
              <a:t>https://</a:t>
            </a:r>
            <a:r>
              <a:rPr lang="en-GB" sz="1200" err="1">
                <a:solidFill>
                  <a:srgbClr val="000000"/>
                </a:solidFill>
                <a:latin typeface="Arial" panose="020B0604020202020204" pitchFamily="34" charset="0"/>
                <a:hlinkClick r:id="rId3"/>
              </a:rPr>
              <a:t>www.linkein.com</a:t>
            </a:r>
            <a:r>
              <a:rPr lang="en-GB" sz="1200">
                <a:solidFill>
                  <a:srgbClr val="000000"/>
                </a:solidFill>
                <a:latin typeface="Arial" panose="020B0604020202020204" pitchFamily="34" charset="0"/>
                <a:hlinkClick r:id="rId3"/>
              </a:rPr>
              <a:t>/learning</a:t>
            </a:r>
            <a:r>
              <a:rPr lang="en-GB" sz="1200">
                <a:solidFill>
                  <a:srgbClr val="000000"/>
                </a:solidFill>
                <a:latin typeface="Arial" panose="020B0604020202020204" pitchFamily="34" charset="0"/>
              </a:rPr>
              <a:t> </a:t>
            </a:r>
          </a:p>
          <a:p>
            <a:r>
              <a:rPr lang="en-GB" sz="1200" b="0">
                <a:solidFill>
                  <a:srgbClr val="000000"/>
                </a:solidFill>
                <a:effectLst/>
                <a:latin typeface="Arial" panose="020B0604020202020204" pitchFamily="34" charset="0"/>
              </a:rPr>
              <a:t>McMillan, K (2021) </a:t>
            </a:r>
            <a:r>
              <a:rPr lang="en-GB" sz="1200" b="0" i="1">
                <a:solidFill>
                  <a:srgbClr val="000000"/>
                </a:solidFill>
                <a:effectLst/>
                <a:latin typeface="Arial" panose="020B0604020202020204" pitchFamily="34" charset="0"/>
              </a:rPr>
              <a:t>The study skills book: your essential guide for university success. </a:t>
            </a:r>
            <a:r>
              <a:rPr lang="en-GB" sz="1200">
                <a:solidFill>
                  <a:srgbClr val="000000"/>
                </a:solidFill>
                <a:latin typeface="Arial" panose="020B0604020202020204" pitchFamily="34" charset="0"/>
              </a:rPr>
              <a:t>4th edn</a:t>
            </a:r>
          </a:p>
          <a:p>
            <a:r>
              <a:rPr lang="en-GB" sz="1200" b="0">
                <a:solidFill>
                  <a:srgbClr val="000000"/>
                </a:solidFill>
                <a:effectLst/>
                <a:latin typeface="Arial" panose="020B0604020202020204" pitchFamily="34" charset="0"/>
              </a:rPr>
              <a:t>Mullins, L (2019) </a:t>
            </a:r>
            <a:r>
              <a:rPr lang="en-GB" sz="1200" i="1">
                <a:solidFill>
                  <a:srgbClr val="000000"/>
                </a:solidFill>
                <a:latin typeface="Arial" panose="020B0604020202020204" pitchFamily="34" charset="0"/>
              </a:rPr>
              <a:t>Organisational behaviour in the workplace. 12</a:t>
            </a:r>
            <a:r>
              <a:rPr lang="en-GB" sz="1200" i="1" baseline="30000">
                <a:solidFill>
                  <a:srgbClr val="000000"/>
                </a:solidFill>
                <a:latin typeface="Arial" panose="020B0604020202020204" pitchFamily="34" charset="0"/>
              </a:rPr>
              <a:t>th</a:t>
            </a:r>
            <a:r>
              <a:rPr lang="en-GB" sz="1200" i="1">
                <a:solidFill>
                  <a:srgbClr val="000000"/>
                </a:solidFill>
                <a:latin typeface="Arial" panose="020B0604020202020204" pitchFamily="34" charset="0"/>
              </a:rPr>
              <a:t> edn Harlow:Pearson Education Limited.</a:t>
            </a:r>
          </a:p>
          <a:p>
            <a:r>
              <a:rPr lang="en-GB" sz="1200" err="1">
                <a:solidFill>
                  <a:srgbClr val="000000"/>
                </a:solidFill>
                <a:latin typeface="Arial" panose="020B0604020202020204" pitchFamily="34" charset="0"/>
              </a:rPr>
              <a:t>Robbins,S.P</a:t>
            </a:r>
            <a:r>
              <a:rPr lang="en-GB" sz="1200">
                <a:solidFill>
                  <a:srgbClr val="000000"/>
                </a:solidFill>
                <a:latin typeface="Arial" panose="020B0604020202020204" pitchFamily="34" charset="0"/>
              </a:rPr>
              <a:t> and Judge, T (2019) </a:t>
            </a:r>
            <a:r>
              <a:rPr lang="en-GB" sz="1200" i="1">
                <a:solidFill>
                  <a:srgbClr val="000000"/>
                </a:solidFill>
                <a:latin typeface="Arial" panose="020B0604020202020204" pitchFamily="34" charset="0"/>
              </a:rPr>
              <a:t>Organisational Behaviour Harlow: Pearson</a:t>
            </a:r>
            <a:endParaRPr lang="en-GB" sz="1200">
              <a:solidFill>
                <a:srgbClr val="000000"/>
              </a:solidFill>
              <a:latin typeface="Arial" panose="020B0604020202020204" pitchFamily="34" charset="0"/>
            </a:endParaRPr>
          </a:p>
          <a:p>
            <a:r>
              <a:rPr lang="en-GB" sz="1200">
                <a:solidFill>
                  <a:srgbClr val="000000"/>
                </a:solidFill>
                <a:latin typeface="Arial" panose="020B0604020202020204" pitchFamily="34" charset="0"/>
              </a:rPr>
              <a:t>Thompson, N(2018) </a:t>
            </a:r>
            <a:r>
              <a:rPr lang="en-GB" sz="1200" i="1">
                <a:solidFill>
                  <a:srgbClr val="000000"/>
                </a:solidFill>
                <a:latin typeface="Arial" panose="020B0604020202020204" pitchFamily="34" charset="0"/>
              </a:rPr>
              <a:t>Effective communication: a guide for the people  professions. 3</a:t>
            </a:r>
            <a:r>
              <a:rPr lang="en-GB" sz="1200" i="1" baseline="30000">
                <a:solidFill>
                  <a:srgbClr val="000000"/>
                </a:solidFill>
                <a:latin typeface="Arial" panose="020B0604020202020204" pitchFamily="34" charset="0"/>
              </a:rPr>
              <a:t>rd</a:t>
            </a:r>
            <a:r>
              <a:rPr lang="en-GB" sz="1200" i="1">
                <a:solidFill>
                  <a:srgbClr val="000000"/>
                </a:solidFill>
                <a:latin typeface="Arial" panose="020B0604020202020204" pitchFamily="34" charset="0"/>
              </a:rPr>
              <a:t> edn. Basingstoke: </a:t>
            </a:r>
            <a:r>
              <a:rPr lang="en-GB" sz="1200" i="1" err="1">
                <a:solidFill>
                  <a:srgbClr val="000000"/>
                </a:solidFill>
                <a:latin typeface="Arial" panose="020B0604020202020204" pitchFamily="34" charset="0"/>
              </a:rPr>
              <a:t>Palgrave</a:t>
            </a:r>
            <a:r>
              <a:rPr lang="en-GB" sz="1200" i="1">
                <a:solidFill>
                  <a:srgbClr val="000000"/>
                </a:solidFill>
                <a:latin typeface="Arial" panose="020B0604020202020204" pitchFamily="34" charset="0"/>
              </a:rPr>
              <a:t> MacMillan </a:t>
            </a:r>
            <a:endParaRPr lang="en-GB" sz="1200" b="0">
              <a:solidFill>
                <a:srgbClr val="000000"/>
              </a:solidFill>
              <a:effectLst/>
              <a:latin typeface="Arial" panose="020B0604020202020204" pitchFamily="34" charset="0"/>
            </a:endParaRPr>
          </a:p>
          <a:p>
            <a:endParaRPr lang="en-US"/>
          </a:p>
        </p:txBody>
      </p:sp>
    </p:spTree>
    <p:extLst>
      <p:ext uri="{BB962C8B-B14F-4D97-AF65-F5344CB8AC3E}">
        <p14:creationId xmlns:p14="http://schemas.microsoft.com/office/powerpoint/2010/main" val="18685069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Seasons in Sage Design Templat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easons in sage design slides.potx" id="{20B2578C-A058-49A0-BF74-1D8EE2CBF7F1}" vid="{6013AC06-0964-4A95-8D65-BA949AA843E2}"/>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10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Seasons in Sage Design Template</vt:lpstr>
      <vt:lpstr>Effective Communication, Time- Management and E-learning at University</vt:lpstr>
      <vt:lpstr>AI Acknowledgement Statement:</vt:lpstr>
      <vt:lpstr>Introduction</vt:lpstr>
      <vt:lpstr> Time Management</vt:lpstr>
      <vt:lpstr>Time Management (cont.)</vt:lpstr>
      <vt:lpstr>Effective Communication </vt:lpstr>
      <vt:lpstr>Effective Communication(cont.)</vt:lpstr>
      <vt:lpstr>E-Learning</vt:lpstr>
      <vt:lpstr>E-Learning(cont.)</vt:lpstr>
      <vt:lpstr>Conclusion: How these skills are supporting my academic journey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Niamh McAuliffe (2503286)</dc:creator>
  <cp:revision>1</cp:revision>
  <dcterms:created xsi:type="dcterms:W3CDTF">2026-04-29T11:00:17Z</dcterms:created>
  <dcterms:modified xsi:type="dcterms:W3CDTF">2026-04-30T08:22:59Z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