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31"/>
  </p:notesMasterIdLst>
  <p:sldIdLst>
    <p:sldId id="257" r:id="rId5"/>
    <p:sldId id="506" r:id="rId6"/>
    <p:sldId id="700" r:id="rId7"/>
    <p:sldId id="702" r:id="rId8"/>
    <p:sldId id="715" r:id="rId9"/>
    <p:sldId id="524" r:id="rId10"/>
    <p:sldId id="525" r:id="rId11"/>
    <p:sldId id="526" r:id="rId12"/>
    <p:sldId id="705" r:id="rId13"/>
    <p:sldId id="709" r:id="rId14"/>
    <p:sldId id="527" r:id="rId15"/>
    <p:sldId id="545" r:id="rId16"/>
    <p:sldId id="708" r:id="rId17"/>
    <p:sldId id="530" r:id="rId18"/>
    <p:sldId id="531" r:id="rId19"/>
    <p:sldId id="532" r:id="rId20"/>
    <p:sldId id="533" r:id="rId21"/>
    <p:sldId id="534" r:id="rId22"/>
    <p:sldId id="711" r:id="rId23"/>
    <p:sldId id="714" r:id="rId24"/>
    <p:sldId id="713" r:id="rId25"/>
    <p:sldId id="535" r:id="rId26"/>
    <p:sldId id="703" r:id="rId27"/>
    <p:sldId id="710" r:id="rId28"/>
    <p:sldId id="546" r:id="rId29"/>
    <p:sldId id="704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76" d="100"/>
          <a:sy n="76" d="100"/>
        </p:scale>
        <p:origin x="126" y="6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06/06/2023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6/6/2023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6/6/2023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6/6/2023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6/6/2023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6/6/2023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6/6/2023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6/6/2023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6/6/2023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6/6/2023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6/6/2023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45P6JVwvan4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s://youtu.be/hMkkVCQdoa4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ns-bmrb.co.uk/" TargetMode="External"/><Relationship Id="rId3" Type="http://schemas.openxmlformats.org/officeDocument/2006/relationships/hyperlink" Target="http://www.thearf.org/" TargetMode="External"/><Relationship Id="rId7" Type="http://schemas.openxmlformats.org/officeDocument/2006/relationships/hyperlink" Target="http://www.kantarmedia-tgigb.com/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somar.org/" TargetMode="External"/><Relationship Id="rId11" Type="http://schemas.openxmlformats.org/officeDocument/2006/relationships/hyperlink" Target="https://www.keynote.co.uk/about-key-note/who-we-are/" TargetMode="External"/><Relationship Id="rId5" Type="http://schemas.openxmlformats.org/officeDocument/2006/relationships/hyperlink" Target="http://www.euromonitor.com/" TargetMode="External"/><Relationship Id="rId10" Type="http://schemas.openxmlformats.org/officeDocument/2006/relationships/hyperlink" Target="http://www.mintel.com/" TargetMode="External"/><Relationship Id="rId4" Type="http://schemas.openxmlformats.org/officeDocument/2006/relationships/hyperlink" Target="http://www.datamonitor.com/" TargetMode="External"/><Relationship Id="rId9" Type="http://schemas.openxmlformats.org/officeDocument/2006/relationships/hyperlink" Target="http://www.marketresearch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MBA Marketing management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BMMB7012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Gwyneth Jones</a:t>
            </a:r>
          </a:p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MAY 2023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5080908" y="4381442"/>
            <a:ext cx="54988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C000"/>
                </a:solidFill>
              </a:rPr>
              <a:t>The Nature of Buying Behaviour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What is ‘Buyer </a:t>
            </a:r>
            <a:r>
              <a:rPr lang="en-US" dirty="0" err="1">
                <a:solidFill>
                  <a:srgbClr val="FFFFFF"/>
                </a:solidFill>
              </a:rPr>
              <a:t>Behaviour</a:t>
            </a:r>
            <a:r>
              <a:rPr lang="en-US" dirty="0">
                <a:solidFill>
                  <a:srgbClr val="FFFFFF"/>
                </a:solidFill>
              </a:rPr>
              <a:t>’?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1255" y="2177142"/>
            <a:ext cx="3409782" cy="38236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Buyer Behaviour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refers to the decisions and acts people (customers) undertake to buy products or services for individual or group use.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D062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D06246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D062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7497AE34-3DA3-5378-A54E-9F35F56F51E2}"/>
              </a:ext>
            </a:extLst>
          </p:cNvPr>
          <p:cNvGrpSpPr/>
          <p:nvPr/>
        </p:nvGrpSpPr>
        <p:grpSpPr>
          <a:xfrm>
            <a:off x="4786681" y="1825592"/>
            <a:ext cx="6560271" cy="3614250"/>
            <a:chOff x="1462088" y="1307235"/>
            <a:chExt cx="7339012" cy="4204565"/>
          </a:xfrm>
        </p:grpSpPr>
        <p:sp>
          <p:nvSpPr>
            <p:cNvPr id="9" name="Line 4">
              <a:extLst>
                <a:ext uri="{FF2B5EF4-FFF2-40B4-BE49-F238E27FC236}">
                  <a16:creationId xmlns:a16="http://schemas.microsoft.com/office/drawing/2014/main" id="{3B9EE292-23AA-E27E-74DF-3DC5CE1F223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847975" y="4460875"/>
              <a:ext cx="1533525" cy="660400"/>
            </a:xfrm>
            <a:prstGeom prst="line">
              <a:avLst/>
            </a:prstGeom>
            <a:noFill/>
            <a:ln w="25400">
              <a:solidFill>
                <a:srgbClr val="33CCFF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en-GB" sz="1600"/>
            </a:p>
          </p:txBody>
        </p:sp>
        <p:sp>
          <p:nvSpPr>
            <p:cNvPr id="10" name="Line 5">
              <a:extLst>
                <a:ext uri="{FF2B5EF4-FFF2-40B4-BE49-F238E27FC236}">
                  <a16:creationId xmlns:a16="http://schemas.microsoft.com/office/drawing/2014/main" id="{E8407147-666B-A374-80D1-6830C25EF58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4513" y="3221038"/>
              <a:ext cx="1533525" cy="609600"/>
            </a:xfrm>
            <a:prstGeom prst="line">
              <a:avLst/>
            </a:prstGeom>
            <a:noFill/>
            <a:ln w="25400">
              <a:solidFill>
                <a:srgbClr val="33CCFF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en-GB" sz="1600"/>
            </a:p>
          </p:txBody>
        </p:sp>
        <p:sp>
          <p:nvSpPr>
            <p:cNvPr id="11" name="Line 6">
              <a:extLst>
                <a:ext uri="{FF2B5EF4-FFF2-40B4-BE49-F238E27FC236}">
                  <a16:creationId xmlns:a16="http://schemas.microsoft.com/office/drawing/2014/main" id="{ABC586B5-07FE-4C4D-B20F-AB96C0261EF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718175" y="3321050"/>
              <a:ext cx="1584325" cy="609600"/>
            </a:xfrm>
            <a:prstGeom prst="line">
              <a:avLst/>
            </a:prstGeom>
            <a:noFill/>
            <a:ln w="25400">
              <a:solidFill>
                <a:srgbClr val="33CCFF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en-GB" sz="1600"/>
            </a:p>
          </p:txBody>
        </p:sp>
        <p:sp>
          <p:nvSpPr>
            <p:cNvPr id="13" name="Line 7">
              <a:extLst>
                <a:ext uri="{FF2B5EF4-FFF2-40B4-BE49-F238E27FC236}">
                  <a16:creationId xmlns:a16="http://schemas.microsoft.com/office/drawing/2014/main" id="{A97CDD23-CDAB-7978-590D-FF3DF51EC07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5862638" y="4354513"/>
              <a:ext cx="1584325" cy="660400"/>
            </a:xfrm>
            <a:prstGeom prst="line">
              <a:avLst/>
            </a:prstGeom>
            <a:noFill/>
            <a:ln w="25400">
              <a:solidFill>
                <a:srgbClr val="33CCFF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en-GB" sz="1600"/>
            </a:p>
          </p:txBody>
        </p:sp>
        <p:sp>
          <p:nvSpPr>
            <p:cNvPr id="15" name="Rectangle 8">
              <a:extLst>
                <a:ext uri="{FF2B5EF4-FFF2-40B4-BE49-F238E27FC236}">
                  <a16:creationId xmlns:a16="http://schemas.microsoft.com/office/drawing/2014/main" id="{C7644515-380F-7F22-62B2-40C722190E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02500" y="2286794"/>
              <a:ext cx="1498600" cy="1130300"/>
            </a:xfrm>
            <a:prstGeom prst="rect">
              <a:avLst/>
            </a:prstGeom>
            <a:solidFill>
              <a:srgbClr val="72A7EE"/>
            </a:solidFill>
            <a:ln w="25400">
              <a:noFill/>
              <a:miter lim="800000"/>
              <a:headEnd/>
              <a:tailEnd/>
            </a:ln>
            <a:effectLst>
              <a:outerShdw dist="330200" dir="2700000" algn="tl" rotWithShape="0">
                <a:srgbClr val="8064A2">
                  <a:alpha val="42999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algn="ctr">
                <a:defRPr/>
              </a:pPr>
              <a:r>
                <a:rPr lang="en-US" altLang="en-US" sz="1600" b="1" dirty="0">
                  <a:solidFill>
                    <a:srgbClr val="000090"/>
                  </a:solidFill>
                  <a:latin typeface="Calibri" panose="020F0502020204030204" pitchFamily="34" charset="0"/>
                </a:rPr>
                <a:t>What are</a:t>
              </a:r>
            </a:p>
            <a:p>
              <a:pPr algn="ctr">
                <a:defRPr/>
              </a:pPr>
              <a:r>
                <a:rPr lang="en-US" altLang="en-US" sz="1600" b="1" dirty="0">
                  <a:solidFill>
                    <a:srgbClr val="000090"/>
                  </a:solidFill>
                  <a:latin typeface="Calibri" panose="020F0502020204030204" pitchFamily="34" charset="0"/>
                </a:rPr>
                <a:t>their choice</a:t>
              </a:r>
            </a:p>
            <a:p>
              <a:pPr algn="ctr">
                <a:defRPr/>
              </a:pPr>
              <a:r>
                <a:rPr lang="en-US" altLang="en-US" sz="1600" b="1" dirty="0">
                  <a:solidFill>
                    <a:srgbClr val="000090"/>
                  </a:solidFill>
                  <a:latin typeface="Calibri" panose="020F0502020204030204" pitchFamily="34" charset="0"/>
                </a:rPr>
                <a:t>criteria?</a:t>
              </a:r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315E38C8-F969-4302-B88C-996BF20E96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62088" y="2301588"/>
              <a:ext cx="1498600" cy="1130300"/>
            </a:xfrm>
            <a:prstGeom prst="rect">
              <a:avLst/>
            </a:prstGeom>
            <a:solidFill>
              <a:srgbClr val="72A7EE"/>
            </a:solidFill>
            <a:ln w="25400">
              <a:noFill/>
              <a:miter lim="800000"/>
              <a:headEnd/>
              <a:tailEnd/>
            </a:ln>
            <a:effectLst>
              <a:outerShdw dist="330200" dir="2700000" algn="tl" rotWithShape="0">
                <a:srgbClr val="8064A2">
                  <a:alpha val="42999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algn="ctr">
                <a:defRPr/>
              </a:pPr>
              <a:r>
                <a:rPr lang="en-US" altLang="en-US" sz="1600" b="1" dirty="0">
                  <a:solidFill>
                    <a:srgbClr val="000090"/>
                  </a:solidFill>
                  <a:latin typeface="Calibri" panose="020F0502020204030204" pitchFamily="34" charset="0"/>
                </a:rPr>
                <a:t>How </a:t>
              </a:r>
            </a:p>
            <a:p>
              <a:pPr algn="ctr">
                <a:defRPr/>
              </a:pPr>
              <a:r>
                <a:rPr lang="en-US" altLang="en-US" sz="1600" b="1" dirty="0">
                  <a:solidFill>
                    <a:srgbClr val="000090"/>
                  </a:solidFill>
                  <a:latin typeface="Calibri" panose="020F0502020204030204" pitchFamily="34" charset="0"/>
                </a:rPr>
                <a:t>do they buy?</a:t>
              </a:r>
            </a:p>
          </p:txBody>
        </p:sp>
        <p:sp>
          <p:nvSpPr>
            <p:cNvPr id="19" name="Line 10">
              <a:extLst>
                <a:ext uri="{FF2B5EF4-FFF2-40B4-BE49-F238E27FC236}">
                  <a16:creationId xmlns:a16="http://schemas.microsoft.com/office/drawing/2014/main" id="{D106904F-7736-33A5-C4C1-6819508FEAF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89525" y="2508250"/>
              <a:ext cx="0" cy="1173163"/>
            </a:xfrm>
            <a:prstGeom prst="line">
              <a:avLst/>
            </a:prstGeom>
            <a:noFill/>
            <a:ln w="25400">
              <a:solidFill>
                <a:srgbClr val="33CCFF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en-GB" sz="1600"/>
            </a:p>
          </p:txBody>
        </p:sp>
        <p:sp>
          <p:nvSpPr>
            <p:cNvPr id="25" name="Oval 14">
              <a:extLst>
                <a:ext uri="{FF2B5EF4-FFF2-40B4-BE49-F238E27FC236}">
                  <a16:creationId xmlns:a16="http://schemas.microsoft.com/office/drawing/2014/main" id="{55859E3C-350B-922E-C71D-640FFF0D6F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16425" y="3708400"/>
              <a:ext cx="1371600" cy="1371600"/>
            </a:xfrm>
            <a:prstGeom prst="ellipse">
              <a:avLst/>
            </a:prstGeom>
            <a:solidFill>
              <a:schemeClr val="accent1"/>
            </a:solidFill>
            <a:ln w="25400">
              <a:solidFill>
                <a:srgbClr val="33CCFF"/>
              </a:solidFill>
              <a:round/>
              <a:headEnd/>
              <a:tailEnd/>
            </a:ln>
            <a:effectLst>
              <a:outerShdw dist="107763" dir="2700000" algn="ctr" rotWithShape="0">
                <a:schemeClr val="folHlink">
                  <a:alpha val="50000"/>
                </a:scheme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algn="ctr">
                <a:defRPr/>
              </a:pPr>
              <a:r>
                <a:rPr lang="en-US" altLang="en-US" sz="1600" b="1" dirty="0">
                  <a:solidFill>
                    <a:schemeClr val="bg1"/>
                  </a:solidFill>
                  <a:latin typeface="Calibri" panose="020F0502020204030204" pitchFamily="34" charset="0"/>
                </a:rPr>
                <a:t>Customers</a:t>
              </a:r>
            </a:p>
          </p:txBody>
        </p:sp>
        <p:sp>
          <p:nvSpPr>
            <p:cNvPr id="28" name="Rectangle 16">
              <a:extLst>
                <a:ext uri="{FF2B5EF4-FFF2-40B4-BE49-F238E27FC236}">
                  <a16:creationId xmlns:a16="http://schemas.microsoft.com/office/drawing/2014/main" id="{7683CB8C-92C4-D8F5-2E83-0F1B93ADD8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69163" y="4381500"/>
              <a:ext cx="1498600" cy="1130300"/>
            </a:xfrm>
            <a:prstGeom prst="rect">
              <a:avLst/>
            </a:prstGeom>
            <a:solidFill>
              <a:srgbClr val="72A7EE"/>
            </a:solidFill>
            <a:ln w="25400">
              <a:noFill/>
              <a:miter lim="800000"/>
              <a:headEnd/>
              <a:tailEnd/>
            </a:ln>
            <a:effectLst>
              <a:outerShdw dist="330200" dir="2700000" algn="tl" rotWithShape="0">
                <a:srgbClr val="8064A2">
                  <a:alpha val="42999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algn="ctr">
                <a:defRPr/>
              </a:pPr>
              <a:r>
                <a:rPr lang="en-US" altLang="en-US" sz="1600" b="1" dirty="0">
                  <a:solidFill>
                    <a:srgbClr val="000090"/>
                  </a:solidFill>
                  <a:latin typeface="Calibri" panose="020F0502020204030204" pitchFamily="34" charset="0"/>
                </a:rPr>
                <a:t>When </a:t>
              </a:r>
            </a:p>
            <a:p>
              <a:pPr algn="ctr">
                <a:defRPr/>
              </a:pPr>
              <a:r>
                <a:rPr lang="en-US" altLang="en-US" sz="1600" b="1" dirty="0">
                  <a:solidFill>
                    <a:srgbClr val="000090"/>
                  </a:solidFill>
                  <a:latin typeface="Calibri" panose="020F0502020204030204" pitchFamily="34" charset="0"/>
                </a:rPr>
                <a:t>do they buy?</a:t>
              </a:r>
            </a:p>
          </p:txBody>
        </p:sp>
        <p:sp>
          <p:nvSpPr>
            <p:cNvPr id="29" name="Rectangle 17">
              <a:extLst>
                <a:ext uri="{FF2B5EF4-FFF2-40B4-BE49-F238E27FC236}">
                  <a16:creationId xmlns:a16="http://schemas.microsoft.com/office/drawing/2014/main" id="{585FB4F1-899D-8201-0147-43F12D3CD7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62088" y="4381500"/>
              <a:ext cx="1498600" cy="1130300"/>
            </a:xfrm>
            <a:prstGeom prst="rect">
              <a:avLst/>
            </a:prstGeom>
            <a:solidFill>
              <a:srgbClr val="72A7EE"/>
            </a:solidFill>
            <a:ln w="25400">
              <a:noFill/>
              <a:miter lim="800000"/>
              <a:headEnd/>
              <a:tailEnd/>
            </a:ln>
            <a:effectLst>
              <a:outerShdw dist="330200" dir="2700000" algn="tl" rotWithShape="0">
                <a:srgbClr val="8064A2">
                  <a:alpha val="42999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algn="ctr">
                <a:defRPr/>
              </a:pPr>
              <a:r>
                <a:rPr lang="en-US" altLang="en-US" sz="1600" b="1" dirty="0">
                  <a:solidFill>
                    <a:srgbClr val="000090"/>
                  </a:solidFill>
                  <a:latin typeface="Calibri" panose="020F0502020204030204" pitchFamily="34" charset="0"/>
                </a:rPr>
                <a:t>Where </a:t>
              </a:r>
            </a:p>
            <a:p>
              <a:pPr algn="ctr">
                <a:defRPr/>
              </a:pPr>
              <a:r>
                <a:rPr lang="en-US" altLang="en-US" sz="1600" b="1" dirty="0">
                  <a:solidFill>
                    <a:srgbClr val="000090"/>
                  </a:solidFill>
                  <a:latin typeface="Calibri" panose="020F0502020204030204" pitchFamily="34" charset="0"/>
                </a:rPr>
                <a:t>do they buy?</a:t>
              </a:r>
            </a:p>
          </p:txBody>
        </p:sp>
        <p:sp>
          <p:nvSpPr>
            <p:cNvPr id="30" name="Rectangle 18">
              <a:extLst>
                <a:ext uri="{FF2B5EF4-FFF2-40B4-BE49-F238E27FC236}">
                  <a16:creationId xmlns:a16="http://schemas.microsoft.com/office/drawing/2014/main" id="{34C65D95-E0E9-D6BD-762F-926FAE2C01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19588" y="1307235"/>
              <a:ext cx="1498600" cy="1130300"/>
            </a:xfrm>
            <a:prstGeom prst="rect">
              <a:avLst/>
            </a:prstGeom>
            <a:solidFill>
              <a:srgbClr val="72A7EE"/>
            </a:solidFill>
            <a:ln w="25400">
              <a:noFill/>
              <a:miter lim="800000"/>
              <a:headEnd/>
              <a:tailEnd/>
            </a:ln>
            <a:effectLst>
              <a:outerShdw dist="330200" dir="2700000" algn="tl" rotWithShape="0">
                <a:srgbClr val="8064A2">
                  <a:alpha val="42999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algn="ctr">
                <a:defRPr/>
              </a:pPr>
              <a:r>
                <a:rPr lang="en-US" altLang="en-US" sz="1600" b="1" dirty="0">
                  <a:solidFill>
                    <a:srgbClr val="000090"/>
                  </a:solidFill>
                  <a:latin typeface="Calibri" panose="020F0502020204030204" pitchFamily="34" charset="0"/>
                </a:rPr>
                <a:t>Who </a:t>
              </a:r>
            </a:p>
            <a:p>
              <a:pPr algn="ctr">
                <a:defRPr/>
              </a:pPr>
              <a:r>
                <a:rPr lang="en-US" altLang="en-US" sz="1600" b="1" dirty="0">
                  <a:solidFill>
                    <a:srgbClr val="000090"/>
                  </a:solidFill>
                  <a:latin typeface="Calibri" panose="020F0502020204030204" pitchFamily="34" charset="0"/>
                </a:rPr>
                <a:t>is important?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91131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D1714-930E-69D7-FB16-968EF8954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7ACCB-6765-92D0-3520-FFF0F9502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340864"/>
            <a:ext cx="3814345" cy="3634486"/>
          </a:xfrm>
        </p:spPr>
        <p:txBody>
          <a:bodyPr/>
          <a:lstStyle/>
          <a:p>
            <a:r>
              <a:rPr lang="en-GB" b="1" dirty="0"/>
              <a:t>There are two broad customer types</a:t>
            </a:r>
            <a:r>
              <a:rPr lang="en-GB" dirty="0"/>
              <a:t>:</a:t>
            </a:r>
          </a:p>
          <a:p>
            <a:pPr lvl="1"/>
            <a:r>
              <a:rPr lang="en-GB" b="1" dirty="0">
                <a:solidFill>
                  <a:srgbClr val="0070C0"/>
                </a:solidFill>
              </a:rPr>
              <a:t>Private Consumers - B2C (business to consumer)</a:t>
            </a:r>
          </a:p>
          <a:p>
            <a:pPr lvl="1"/>
            <a:r>
              <a:rPr lang="en-GB" b="1" dirty="0">
                <a:solidFill>
                  <a:srgbClr val="0070C0"/>
                </a:solidFill>
              </a:rPr>
              <a:t>Organisational Customers - B2B (business to business)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B33511-2F78-2826-62C8-DDFA186FF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(Fahy and Jobber, 2012)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06B79A-696E-748B-3E8F-519C4DC5E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BA5645-3FA3-645B-0D66-9D986EE082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890" b="12158"/>
          <a:stretch/>
        </p:blipFill>
        <p:spPr>
          <a:xfrm>
            <a:off x="4395537" y="1695044"/>
            <a:ext cx="7617298" cy="4167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143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Consumers’ decision-making process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80B9E1-D65B-8AF2-E845-9BD746DF6414}"/>
              </a:ext>
            </a:extLst>
          </p:cNvPr>
          <p:cNvSpPr txBox="1"/>
          <p:nvPr/>
        </p:nvSpPr>
        <p:spPr>
          <a:xfrm>
            <a:off x="4561870" y="723900"/>
            <a:ext cx="7183597" cy="22518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This model outlines the steps taken throughout purchasing process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It is rooted in cognitive psychology;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hence, it deals with problem-solving, decision-making, motivation etc.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(Fahy and Jobber 2012)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It assumes that a customer's purchasing decision is rational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It is a relatively rigid and predictable set of five steps…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(Fahy and Jobber 2012)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DEC097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DEC097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3" name="Picture 2" descr="Marketing Theories – Explaining the Consumer Decision Making Process">
            <a:extLst>
              <a:ext uri="{FF2B5EF4-FFF2-40B4-BE49-F238E27FC236}">
                <a16:creationId xmlns:a16="http://schemas.microsoft.com/office/drawing/2014/main" id="{D0A55CB6-2D82-ED9A-A64F-2F2F480728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954" y="2841921"/>
            <a:ext cx="4431379" cy="3903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7369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err="1">
                <a:solidFill>
                  <a:srgbClr val="FFFFFF"/>
                </a:solidFill>
              </a:rPr>
              <a:t>organisational</a:t>
            </a:r>
            <a:r>
              <a:rPr lang="en-US" dirty="0">
                <a:solidFill>
                  <a:srgbClr val="FFFFFF"/>
                </a:solidFill>
              </a:rPr>
              <a:t> decision-making process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80B9E1-D65B-8AF2-E845-9BD746DF6414}"/>
              </a:ext>
            </a:extLst>
          </p:cNvPr>
          <p:cNvSpPr txBox="1"/>
          <p:nvPr/>
        </p:nvSpPr>
        <p:spPr>
          <a:xfrm>
            <a:off x="4561871" y="723900"/>
            <a:ext cx="244853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(Fahy and Jobber 2012)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DEC097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DEC097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7F031D1-8140-73CE-4D90-9053135960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1" y="714187"/>
            <a:ext cx="1803399" cy="5940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610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Step 1: recognition of need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570208"/>
            <a:ext cx="106620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Also called: ‘problem awareness stage’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Needs can be grouped into three groups: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A8FC47F-265E-A649-7D64-72683B98DC16}"/>
              </a:ext>
            </a:extLst>
          </p:cNvPr>
          <p:cNvSpPr/>
          <p:nvPr/>
        </p:nvSpPr>
        <p:spPr>
          <a:xfrm>
            <a:off x="781235" y="2416466"/>
            <a:ext cx="3089429" cy="646332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Functional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021FE63-056E-AE1C-1285-7C0D6BBCFD01}"/>
              </a:ext>
            </a:extLst>
          </p:cNvPr>
          <p:cNvSpPr/>
          <p:nvPr/>
        </p:nvSpPr>
        <p:spPr>
          <a:xfrm>
            <a:off x="4175464" y="2416466"/>
            <a:ext cx="3089429" cy="646332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Unpredictable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41A53AF-CDF5-EAF9-851C-2D095CCA4D53}"/>
              </a:ext>
            </a:extLst>
          </p:cNvPr>
          <p:cNvSpPr/>
          <p:nvPr/>
        </p:nvSpPr>
        <p:spPr>
          <a:xfrm>
            <a:off x="7569693" y="2416466"/>
            <a:ext cx="3089429" cy="646332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Emotional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23C775-30BA-9F4E-B1BD-B7A0497B1594}"/>
              </a:ext>
            </a:extLst>
          </p:cNvPr>
          <p:cNvSpPr txBox="1"/>
          <p:nvPr/>
        </p:nvSpPr>
        <p:spPr>
          <a:xfrm>
            <a:off x="852256" y="3301637"/>
            <a:ext cx="3018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Needs are predictable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Buying petrol, food, or heating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9CBB21-3667-A6A5-F3EE-345BD34D7724}"/>
              </a:ext>
            </a:extLst>
          </p:cNvPr>
          <p:cNvSpPr txBox="1"/>
          <p:nvPr/>
        </p:nvSpPr>
        <p:spPr>
          <a:xfrm>
            <a:off x="4175464" y="3301637"/>
            <a:ext cx="301840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Due to situations beyond customer's control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Examples include: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Dishwasher breaking down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Car tyre deflating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Twisting your ankle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632FA68-FF4B-81F9-1CBC-DF0EF580AABB}"/>
              </a:ext>
            </a:extLst>
          </p:cNvPr>
          <p:cNvSpPr txBox="1"/>
          <p:nvPr/>
        </p:nvSpPr>
        <p:spPr>
          <a:xfrm>
            <a:off x="7640714" y="3301637"/>
            <a:ext cx="301840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Needs can also be referred to as experiential needs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Examples include: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Urge for ice cream when you’re feeling down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Buying expensive perfume to increase your status and sense of self</a:t>
            </a:r>
          </a:p>
        </p:txBody>
      </p:sp>
    </p:spTree>
    <p:extLst>
      <p:ext uri="{BB962C8B-B14F-4D97-AF65-F5344CB8AC3E}">
        <p14:creationId xmlns:p14="http://schemas.microsoft.com/office/powerpoint/2010/main" val="4153274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Step 2: information search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381587" y="1642707"/>
            <a:ext cx="668496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Once the customer has identified a need, they will search for information.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Purpose: to build up enough knowledge to feel secure in making a reasoned decision.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First: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internal information search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whereby the customer attempts to make a decision based on their existing knowledge.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Then: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external information search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including talking to friends or experts, reading relevant sales material, or searching the internet for reviews.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Customer set’s his/her expectations, particularly around core needs and non-essential attributes.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Varies considerably for different product categories.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9" name="Picture 8" descr="Workspace table with tablet eyeglasses schedule calendar and cup">
            <a:extLst>
              <a:ext uri="{FF2B5EF4-FFF2-40B4-BE49-F238E27FC236}">
                <a16:creationId xmlns:a16="http://schemas.microsoft.com/office/drawing/2014/main" id="{F369CDF5-3EBF-A877-E735-C145A979F38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91885" y="2053388"/>
            <a:ext cx="4538318" cy="3025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851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/>
              <a:t>Step 3: evaluation of alternatives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59661" y="1734218"/>
            <a:ext cx="106620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customer compares alternatives based on criteria derived from their needs and product knowledge.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There are four key factors that cause a ‘higher customer involvement’ (a higher level of activity with regards to evaluating alternatives):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Laurent and </a:t>
            </a:r>
            <a:r>
              <a:rPr kumimoji="0" lang="en-US" sz="900" b="0" i="0" u="none" strike="noStrike" kern="1200" cap="all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Kapferer</a:t>
            </a: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(1985)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3B8D96-AB90-D859-CC05-F31FC577B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001" y="2954486"/>
            <a:ext cx="8855003" cy="2875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056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2724" y="702156"/>
            <a:ext cx="7225075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Importance of perceived value and satisfaction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72603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Close-up of panellets">
            <a:extLst>
              <a:ext uri="{FF2B5EF4-FFF2-40B4-BE49-F238E27FC236}">
                <a16:creationId xmlns:a16="http://schemas.microsoft.com/office/drawing/2014/main" id="{D512F0DA-7C8C-DC5D-64AB-A90A8EE0BDB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446534" y="601201"/>
            <a:ext cx="3703320" cy="57742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3F2D5C9-6EE2-7028-CE08-AFC038384D88}"/>
              </a:ext>
            </a:extLst>
          </p:cNvPr>
          <p:cNvSpPr txBox="1"/>
          <p:nvPr/>
        </p:nvSpPr>
        <p:spPr>
          <a:xfrm>
            <a:off x="4382726" y="1896533"/>
            <a:ext cx="6878108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Before purchasing, customers set expectations and make </a:t>
            </a: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assumptions</a:t>
            </a: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on how much </a:t>
            </a: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value and satisfaction they expect </a:t>
            </a: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to derive from the product. 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b="1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They will </a:t>
            </a: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choose</a:t>
            </a: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the product they conclude will deliver the </a:t>
            </a: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greatest combination of value and satisfaction</a:t>
            </a: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82724" y="5951811"/>
            <a:ext cx="498987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CDA266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5932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CDA266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CDA266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894216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7AD97-103E-7E6B-853E-5FAFFADAC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nature of customer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62373-A467-9DA6-4434-D11CCCCD3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74" y="2269649"/>
            <a:ext cx="2774997" cy="18172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0070C0"/>
                </a:solidFill>
              </a:rPr>
              <a:t>Customer Value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01B32E-6933-FE56-92E9-CF070DC07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635C05-2C14-C5A7-3914-29D5C1A97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5357C9D-45F8-B853-B1D8-CBF28EDF2C5F}"/>
              </a:ext>
            </a:extLst>
          </p:cNvPr>
          <p:cNvSpPr txBox="1">
            <a:spLocks/>
          </p:cNvSpPr>
          <p:nvPr/>
        </p:nvSpPr>
        <p:spPr>
          <a:xfrm>
            <a:off x="3530765" y="2829432"/>
            <a:ext cx="2774996" cy="18172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Perceived Benefits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Product benefits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Service benefits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Image benefits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63A6A1F-9A91-43AC-6B1A-9D6550B86F09}"/>
              </a:ext>
            </a:extLst>
          </p:cNvPr>
          <p:cNvSpPr txBox="1">
            <a:spLocks/>
          </p:cNvSpPr>
          <p:nvPr/>
        </p:nvSpPr>
        <p:spPr>
          <a:xfrm>
            <a:off x="7259053" y="2625890"/>
            <a:ext cx="4716379" cy="29968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Perceived Sacrifice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Monetary costs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Time costs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Energy costs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Psychological costs (not making the right decision, perception of risk)</a:t>
            </a:r>
          </a:p>
        </p:txBody>
      </p:sp>
      <p:sp>
        <p:nvSpPr>
          <p:cNvPr id="8" name="Equal 4">
            <a:extLst>
              <a:ext uri="{FF2B5EF4-FFF2-40B4-BE49-F238E27FC236}">
                <a16:creationId xmlns:a16="http://schemas.microsoft.com/office/drawing/2014/main" id="{E6E547C1-99B5-15AD-E940-2F84093BB2C9}"/>
              </a:ext>
            </a:extLst>
          </p:cNvPr>
          <p:cNvSpPr/>
          <p:nvPr/>
        </p:nvSpPr>
        <p:spPr bwMode="auto">
          <a:xfrm>
            <a:off x="2687270" y="2970391"/>
            <a:ext cx="798508" cy="495967"/>
          </a:xfrm>
          <a:prstGeom prst="mathEqual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9" name="Minus 8">
            <a:extLst>
              <a:ext uri="{FF2B5EF4-FFF2-40B4-BE49-F238E27FC236}">
                <a16:creationId xmlns:a16="http://schemas.microsoft.com/office/drawing/2014/main" id="{E2A91C07-8950-5C79-B072-3A1602068738}"/>
              </a:ext>
            </a:extLst>
          </p:cNvPr>
          <p:cNvSpPr/>
          <p:nvPr/>
        </p:nvSpPr>
        <p:spPr bwMode="auto">
          <a:xfrm>
            <a:off x="6228998" y="2930286"/>
            <a:ext cx="877656" cy="593512"/>
          </a:xfrm>
          <a:prstGeom prst="mathMinus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1" name="TextBox 1">
            <a:extLst>
              <a:ext uri="{FF2B5EF4-FFF2-40B4-BE49-F238E27FC236}">
                <a16:creationId xmlns:a16="http://schemas.microsoft.com/office/drawing/2014/main" id="{9786439C-8EA1-9A2F-B30F-7159C0F0EE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79157" y="5710029"/>
            <a:ext cx="725871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Value offered should exceed that of competitors</a:t>
            </a:r>
            <a:endParaRPr kumimoji="0" lang="en-GB" altLang="en-US" sz="2800" b="1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12" name="Picture 11" descr="Cup of coffee 3D pattern">
            <a:extLst>
              <a:ext uri="{FF2B5EF4-FFF2-40B4-BE49-F238E27FC236}">
                <a16:creationId xmlns:a16="http://schemas.microsoft.com/office/drawing/2014/main" id="{C38A3E30-3264-D47A-FFD6-0FE7AED7315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12008" y="160893"/>
            <a:ext cx="797599" cy="9968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0B2860A-FECE-30DF-3425-736A1F83B4BE}"/>
              </a:ext>
            </a:extLst>
          </p:cNvPr>
          <p:cNvSpPr txBox="1"/>
          <p:nvPr/>
        </p:nvSpPr>
        <p:spPr>
          <a:xfrm>
            <a:off x="613276" y="2075545"/>
            <a:ext cx="758048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  <a:cs typeface="Calibri" panose="020F0502020204030204" pitchFamily="34" charset="0"/>
              </a:rPr>
              <a:t>Question: What is Customer Value?</a:t>
            </a: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787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Step 4: purchase decision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947508"/>
            <a:ext cx="554638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Purchase Stage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Involves the trade of money for a product or service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Shoppers in bricks and mortar stores rarely abandon their carts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Abandonment of virtual shopping carts is quite common and provides marketers with real challenges.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9" name="Picture 8" descr="Person standing indoors, holding clipboard with formal document, handing keys to smiling couple">
            <a:extLst>
              <a:ext uri="{FF2B5EF4-FFF2-40B4-BE49-F238E27FC236}">
                <a16:creationId xmlns:a16="http://schemas.microsoft.com/office/drawing/2014/main" id="{890E4003-406C-0AA8-D1DF-6E6802538EC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48669" y="2303064"/>
            <a:ext cx="4431196" cy="2954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512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2724" y="702156"/>
            <a:ext cx="7225075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Step 5: post-purchase evaluation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72603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Woman thinking in bed">
            <a:extLst>
              <a:ext uri="{FF2B5EF4-FFF2-40B4-BE49-F238E27FC236}">
                <a16:creationId xmlns:a16="http://schemas.microsoft.com/office/drawing/2014/main" id="{A4C7FD59-8898-6610-14B7-7BAE58436EA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446534" y="601201"/>
            <a:ext cx="3703320" cy="57742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382726" y="1896533"/>
            <a:ext cx="6878108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5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After the Purchase, customers may experience ‘</a:t>
            </a:r>
            <a:r>
              <a:rPr kumimoji="0" lang="en-US" sz="1500" b="1" i="0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cognitive dissonance</a:t>
            </a: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’</a:t>
            </a: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lang="en-US" sz="15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Cognitive Dissonance is the perception of contradictory information, and the mental toll of it</a:t>
            </a:r>
            <a:endParaRPr kumimoji="0" lang="en-US" sz="15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It arises from their feelings of uncertainty as to whether they made the right decision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It is common for customers to seek reassurance from friends, family, people who have made the same purchase decision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5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457200" marR="0" lvl="1" indent="0" algn="ctr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/>
              <a:defRPr/>
            </a:pPr>
            <a:r>
              <a:rPr kumimoji="0" lang="en-US" sz="1500" b="1" i="0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It is important that customers feel happy with their decision as this leads to word-of-mouth marketing and potential long-term customer relationships.</a:t>
            </a:r>
            <a:endParaRPr kumimoji="0" lang="en-US" sz="1500" b="0" i="0" u="none" strike="noStrike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82724" y="5951811"/>
            <a:ext cx="498987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CC7458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5932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CC7458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CC7458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556542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2724" y="702156"/>
            <a:ext cx="7225075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Overcoming cognitive dissonance</a:t>
            </a:r>
          </a:p>
        </p:txBody>
      </p:sp>
      <p:pic>
        <p:nvPicPr>
          <p:cNvPr id="7" name="Picture 6" descr="Rescue buoy floating at sea">
            <a:extLst>
              <a:ext uri="{FF2B5EF4-FFF2-40B4-BE49-F238E27FC236}">
                <a16:creationId xmlns:a16="http://schemas.microsoft.com/office/drawing/2014/main" id="{84BB6376-8BCE-5B28-9129-F8AFCF07E7A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446534" y="601201"/>
            <a:ext cx="3703320" cy="57742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382726" y="1896533"/>
            <a:ext cx="6878108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can businesses do to avoid cognitive dissonance or to help customers to overcome it?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000" b="1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Ensuring that pre-purchase expectations are realistic (e.g., making reviews from other customers visible)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Offering post-purchase service (e.g. extended warranties)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82724" y="5951811"/>
            <a:ext cx="498987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A828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5932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FFA828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FFA828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259700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</a:rPr>
              <a:t>Factors influencing buying behaviour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1255" y="2177142"/>
            <a:ext cx="3409782" cy="38236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Four categories of purchasing decisions are only a part of consumer </a:t>
            </a:r>
            <a:r>
              <a:rPr kumimoji="0" lang="en-US" sz="15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behaviour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.</a:t>
            </a: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Underlying, there are four distinct forces, each of which plays a pivotal role in how buyers decide:</a:t>
            </a: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Cultural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Social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Personal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Psychological</a:t>
            </a:r>
          </a:p>
        </p:txBody>
      </p:sp>
      <p:pic>
        <p:nvPicPr>
          <p:cNvPr id="7" name="Picture 6" descr="Fork in rural forest road">
            <a:extLst>
              <a:ext uri="{FF2B5EF4-FFF2-40B4-BE49-F238E27FC236}">
                <a16:creationId xmlns:a16="http://schemas.microsoft.com/office/drawing/2014/main" id="{4A4FF124-260F-EC81-53E8-CFD3DD745B9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92231" y="1481855"/>
            <a:ext cx="6831503" cy="387687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B4B75C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B4B75C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4B75C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504149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/>
              <a:t>Cultural influencing factors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390127" y="1604423"/>
            <a:ext cx="622225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Refers to the traditions, basic attitudes, and values embedded within the culture in which a consumer lives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Has a significant impact on consumer behaviour: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What is acceptable in one culture may be completely taboo in another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What is relevant in one may be of no value to another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May impact who makes decisions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are instilled in individuals and reinforced over long periods of time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can include nationalities, religions, races and geographic regions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May also be driven by social classes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hand holding ball">
            <a:extLst>
              <a:ext uri="{FF2B5EF4-FFF2-40B4-BE49-F238E27FC236}">
                <a16:creationId xmlns:a16="http://schemas.microsoft.com/office/drawing/2014/main" id="{D3549345-2287-65A1-01A1-6B2FEBA7915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26457" y="2196548"/>
            <a:ext cx="4975416" cy="3310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5274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/>
              <a:t>Social influencing factors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75895" y="2084515"/>
            <a:ext cx="577521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Include consumer groups and social networks, family, and roles and status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Social groups refer to groups of two or more individuals who interact to accomplish mutual goals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Individuals within small groups influence one another’s behaviour, typically through word of mouth influence, or direct referrals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Online social networks are extremely influential today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Top shot of a representation of networks with stick figures.">
            <a:extLst>
              <a:ext uri="{FF2B5EF4-FFF2-40B4-BE49-F238E27FC236}">
                <a16:creationId xmlns:a16="http://schemas.microsoft.com/office/drawing/2014/main" id="{2009570E-FA4E-4BB5-94BD-73EF796D7FE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65784" y="2291088"/>
            <a:ext cx="4929178" cy="3280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340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personal influencing factors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65569" y="1997839"/>
            <a:ext cx="494341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May also influence buyer behaviour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What does it include?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individual’s: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Age and life-cycle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Occupation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Lifestyle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Etc.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Laptop pencils glasses and face mask on desk">
            <a:extLst>
              <a:ext uri="{FF2B5EF4-FFF2-40B4-BE49-F238E27FC236}">
                <a16:creationId xmlns:a16="http://schemas.microsoft.com/office/drawing/2014/main" id="{88E23939-49EC-2F21-DB03-D4630E1DD2B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1997839"/>
            <a:ext cx="5175630" cy="3450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3926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psychological influencing factors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59661" y="1650975"/>
            <a:ext cx="10662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Play a key role in consumer behaviour!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987BEC2-2AA5-E3BE-D034-5BA1EBBFD0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1693464"/>
              </p:ext>
            </p:extLst>
          </p:nvPr>
        </p:nvGraphicFramePr>
        <p:xfrm>
          <a:off x="984808" y="2722981"/>
          <a:ext cx="10211786" cy="275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777">
                  <a:extLst>
                    <a:ext uri="{9D8B030D-6E8A-4147-A177-3AD203B41FA5}">
                      <a16:colId xmlns:a16="http://schemas.microsoft.com/office/drawing/2014/main" val="2754723499"/>
                    </a:ext>
                  </a:extLst>
                </a:gridCol>
                <a:gridCol w="7583009">
                  <a:extLst>
                    <a:ext uri="{9D8B030D-6E8A-4147-A177-3AD203B41FA5}">
                      <a16:colId xmlns:a16="http://schemas.microsoft.com/office/drawing/2014/main" val="32158360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b="1" dirty="0">
                          <a:effectLst/>
                        </a:rPr>
                        <a:t>Psychological Force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b="1" dirty="0">
                          <a:effectLst/>
                        </a:rPr>
                        <a:t>Description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9793195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b="1">
                          <a:solidFill>
                            <a:srgbClr val="595959"/>
                          </a:solidFill>
                          <a:effectLst/>
                        </a:rPr>
                        <a:t>Motivation</a:t>
                      </a:r>
                    </a:p>
                  </a:txBody>
                  <a:tcPr marL="15240" marR="15240" marT="15240" marB="1524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rgbClr val="595959"/>
                          </a:solidFill>
                          <a:effectLst/>
                        </a:rPr>
                        <a:t>The need that sufficiently presses an individual to seek satisfaction of the need.</a:t>
                      </a:r>
                    </a:p>
                  </a:txBody>
                  <a:tcPr marL="15240" marR="15240" marT="15240" marB="15240"/>
                </a:tc>
                <a:extLst>
                  <a:ext uri="{0D108BD9-81ED-4DB2-BD59-A6C34878D82A}">
                    <a16:rowId xmlns:a16="http://schemas.microsoft.com/office/drawing/2014/main" val="38917178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b="1">
                          <a:solidFill>
                            <a:srgbClr val="595959"/>
                          </a:solidFill>
                          <a:effectLst/>
                        </a:rPr>
                        <a:t>Perception</a:t>
                      </a:r>
                    </a:p>
                  </a:txBody>
                  <a:tcPr marL="15240" marR="15240" marT="15240" marB="1524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595959"/>
                          </a:solidFill>
                          <a:effectLst/>
                        </a:rPr>
                        <a:t>The process by which individuals select, organise and interpret information to form their picture of the world.</a:t>
                      </a:r>
                    </a:p>
                  </a:txBody>
                  <a:tcPr marL="15240" marR="15240" marT="15240" marB="15240"/>
                </a:tc>
                <a:extLst>
                  <a:ext uri="{0D108BD9-81ED-4DB2-BD59-A6C34878D82A}">
                    <a16:rowId xmlns:a16="http://schemas.microsoft.com/office/drawing/2014/main" val="3731508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b="1">
                          <a:solidFill>
                            <a:srgbClr val="595959"/>
                          </a:solidFill>
                          <a:effectLst/>
                        </a:rPr>
                        <a:t>Economic Situation</a:t>
                      </a:r>
                    </a:p>
                  </a:txBody>
                  <a:tcPr marL="15240" marR="15240" marT="15240" marB="1524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rgbClr val="595959"/>
                          </a:solidFill>
                          <a:effectLst/>
                        </a:rPr>
                        <a:t>The changes in an individual’s behaviour arising from experience.</a:t>
                      </a:r>
                    </a:p>
                  </a:txBody>
                  <a:tcPr marL="15240" marR="15240" marT="15240" marB="15240"/>
                </a:tc>
                <a:extLst>
                  <a:ext uri="{0D108BD9-81ED-4DB2-BD59-A6C34878D82A}">
                    <a16:rowId xmlns:a16="http://schemas.microsoft.com/office/drawing/2014/main" val="27095766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b="1" dirty="0">
                          <a:solidFill>
                            <a:srgbClr val="595959"/>
                          </a:solidFill>
                          <a:effectLst/>
                        </a:rPr>
                        <a:t>Beliefs and Attitudes</a:t>
                      </a:r>
                    </a:p>
                  </a:txBody>
                  <a:tcPr marL="15240" marR="15240" marT="15240" marB="1524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595959"/>
                          </a:solidFill>
                          <a:effectLst/>
                        </a:rPr>
                        <a:t>Beliefs: descriptive thoughts that individuals hold about something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595959"/>
                          </a:solidFill>
                          <a:effectLst/>
                        </a:rPr>
                        <a:t>Attitudes: reflect a person’s consistent evaluation of particular things or situations</a:t>
                      </a:r>
                    </a:p>
                  </a:txBody>
                  <a:tcPr marL="15240" marR="15240" marT="15240" marB="15240"/>
                </a:tc>
                <a:extLst>
                  <a:ext uri="{0D108BD9-81ED-4DB2-BD59-A6C34878D82A}">
                    <a16:rowId xmlns:a16="http://schemas.microsoft.com/office/drawing/2014/main" val="5446379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45445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key changes in consumer lifestyle and buying behaviour</a:t>
            </a:r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27D43410-EEAE-A634-6512-6B08F8D94C4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52372" y="2499053"/>
            <a:ext cx="3405393" cy="34053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Identification of some key changes pre pandemic</a:t>
            </a:r>
          </a:p>
          <a:p>
            <a:r>
              <a:rPr lang="en-GB" dirty="0">
                <a:hlinkClick r:id="rId3"/>
              </a:rPr>
              <a:t>https://youtu.be/45P6JVwvan4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C6A87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C6A87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C6A87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96386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0753D-7B41-988F-961C-E89C2B8AF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02156"/>
            <a:ext cx="11378197" cy="1188720"/>
          </a:xfrm>
        </p:spPr>
        <p:txBody>
          <a:bodyPr>
            <a:normAutofit/>
          </a:bodyPr>
          <a:lstStyle/>
          <a:p>
            <a:r>
              <a:rPr lang="en-GB" dirty="0"/>
              <a:t>Changes In Consumer Behaviour Brought On By The Pandemic</a:t>
            </a:r>
          </a:p>
        </p:txBody>
      </p:sp>
      <p:pic>
        <p:nvPicPr>
          <p:cNvPr id="9" name="Picture 8" descr="Children wearing masks">
            <a:extLst>
              <a:ext uri="{FF2B5EF4-FFF2-40B4-BE49-F238E27FC236}">
                <a16:creationId xmlns:a16="http://schemas.microsoft.com/office/drawing/2014/main" id="{D91D2869-B81F-CE2E-3F9D-2BDA8C22657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3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4C8C8-ED49-FBE5-9FF2-8933267D0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6031" y="2040835"/>
            <a:ext cx="5863147" cy="438307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Major changes in consumer shopping habits, spending more time on leisure activities: 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watching TV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reading the news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taking up hobbies</a:t>
            </a:r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/>
              <a:t>Behavioural changes are leading to changing spending habits: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increased spending on experiences and less on material things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more spending on health (e.g. self-care items) versus clothing and other fashion items</a:t>
            </a:r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/>
              <a:t>Increased stress levels and greater mental health awareness have resulted in an increased focus on </a:t>
            </a:r>
            <a:r>
              <a:rPr lang="en-GB" sz="1400" i="1" dirty="0"/>
              <a:t>digital wellness</a:t>
            </a:r>
            <a:r>
              <a:rPr lang="en-GB" sz="1400" dirty="0"/>
              <a:t>: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the drive to develop an intentional and healthy relationship with technology, both in the workplace and in personal life</a:t>
            </a:r>
            <a:endParaRPr lang="en-GB" sz="1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6D2764-A775-1E68-E7CD-9511EFB91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EBB55F"/>
                </a:solidFill>
              </a:rPr>
              <a:t>Forbes.com, Jan 31, 2021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D78BE-BBF9-2C20-6909-91C5B914E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EBB55F"/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US">
              <a:solidFill>
                <a:srgbClr val="EBB55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599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CC005-1448-EC7B-3D5D-0A5BDE5E0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02156"/>
            <a:ext cx="11378197" cy="1188720"/>
          </a:xfrm>
        </p:spPr>
        <p:txBody>
          <a:bodyPr>
            <a:normAutofit/>
          </a:bodyPr>
          <a:lstStyle/>
          <a:p>
            <a:r>
              <a:rPr lang="en-GB" dirty="0"/>
              <a:t>Top drivers of consumers’ decisions following the pandemic</a:t>
            </a: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0A7B8BBB-5B34-401F-9483-EB5DC6DFA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rgbClr val="FFFFFF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Mckinsey Logo Stock Photos - Free &amp; Royalty-Free Stock Photos from  Dreamstime">
            <a:extLst>
              <a:ext uri="{FF2B5EF4-FFF2-40B4-BE49-F238E27FC236}">
                <a16:creationId xmlns:a16="http://schemas.microsoft.com/office/drawing/2014/main" id="{566CF280-3E7E-4C9D-0809-81EB24BF35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0048" y="2665718"/>
            <a:ext cx="3193153" cy="1788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ome Page - GlobalData">
            <a:extLst>
              <a:ext uri="{FF2B5EF4-FFF2-40B4-BE49-F238E27FC236}">
                <a16:creationId xmlns:a16="http://schemas.microsoft.com/office/drawing/2014/main" id="{E4531ABE-EC7C-420D-3F4A-8E0C450E1E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0849" y="4982236"/>
            <a:ext cx="3331551" cy="659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A7562-FAFA-09E8-9371-A447534CA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5325" y="2180496"/>
            <a:ext cx="7105481" cy="4045683"/>
          </a:xfrm>
        </p:spPr>
        <p:txBody>
          <a:bodyPr>
            <a:normAutofit/>
          </a:bodyPr>
          <a:lstStyle/>
          <a:p>
            <a:r>
              <a:rPr lang="en-GB" dirty="0"/>
              <a:t>“Given consumers’ price sensitivity, </a:t>
            </a:r>
            <a:r>
              <a:rPr lang="en-GB" b="1" i="1" dirty="0">
                <a:solidFill>
                  <a:srgbClr val="0070C0"/>
                </a:solidFill>
              </a:rPr>
              <a:t>value</a:t>
            </a:r>
            <a:r>
              <a:rPr lang="en-GB" dirty="0"/>
              <a:t> remains the primary reason for consumers to try new brands as well as new places to shop. Aside from value, </a:t>
            </a:r>
            <a:r>
              <a:rPr lang="en-GB" b="1" i="1" dirty="0">
                <a:solidFill>
                  <a:srgbClr val="0070C0"/>
                </a:solidFill>
              </a:rPr>
              <a:t>convenience and availability </a:t>
            </a:r>
            <a:r>
              <a:rPr lang="en-GB" dirty="0"/>
              <a:t>are most often cited as top drivers of consumers’ decisions about where to shop, while </a:t>
            </a:r>
            <a:r>
              <a:rPr lang="en-GB" b="1" i="1" dirty="0">
                <a:solidFill>
                  <a:srgbClr val="0070C0"/>
                </a:solidFill>
              </a:rPr>
              <a:t>quality and purpose</a:t>
            </a:r>
            <a:r>
              <a:rPr lang="en-GB" dirty="0"/>
              <a:t> (desire to support local businesses, for example) are the more important considerations when choosing new brands.”</a:t>
            </a:r>
          </a:p>
          <a:p>
            <a:endParaRPr lang="en-GB" dirty="0"/>
          </a:p>
          <a:p>
            <a:r>
              <a:rPr lang="en-GB" dirty="0"/>
              <a:t>The trends we see emerging as a result of the pandemic include a </a:t>
            </a:r>
            <a:r>
              <a:rPr lang="en-GB" b="1" i="1" dirty="0">
                <a:solidFill>
                  <a:srgbClr val="0070C0"/>
                </a:solidFill>
              </a:rPr>
              <a:t>major shift toward e-commerce</a:t>
            </a:r>
            <a:r>
              <a:rPr lang="en-GB" dirty="0"/>
              <a:t>, increased </a:t>
            </a:r>
            <a:r>
              <a:rPr lang="en-GB" b="1" i="1" dirty="0">
                <a:solidFill>
                  <a:srgbClr val="0070C0"/>
                </a:solidFill>
              </a:rPr>
              <a:t>shopping at one-stop-shop retailers</a:t>
            </a:r>
            <a:r>
              <a:rPr lang="en-GB" dirty="0"/>
              <a:t>, and an increased </a:t>
            </a:r>
            <a:r>
              <a:rPr lang="en-GB" b="1" i="1" dirty="0">
                <a:solidFill>
                  <a:srgbClr val="0070C0"/>
                </a:solidFill>
              </a:rPr>
              <a:t>focus on buying local </a:t>
            </a:r>
            <a:r>
              <a:rPr lang="en-GB" dirty="0"/>
              <a:t>and </a:t>
            </a:r>
            <a:r>
              <a:rPr lang="en-GB" b="1" i="1" dirty="0">
                <a:solidFill>
                  <a:srgbClr val="0070C0"/>
                </a:solidFill>
              </a:rPr>
              <a:t>private label offerings.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544DAC-299A-2C6F-F07A-89A73D53F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C8A772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C53EFD-BBF2-F6A5-3B06-0FB7D109B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C8A772"/>
                </a:solidFill>
              </a:rPr>
              <a:pPr>
                <a:spcAft>
                  <a:spcPts val="600"/>
                </a:spcAft>
              </a:pPr>
              <a:t>21</a:t>
            </a:fld>
            <a:endParaRPr lang="en-US">
              <a:solidFill>
                <a:srgbClr val="C8A77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482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Generic Buyer roles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940550"/>
            <a:ext cx="10662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There are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five generic buyer roles – Known as a DMU (Decision Making Unit)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Blackwell et al. (2000)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987BEC2-2AA5-E3BE-D034-5BA1EBBFD0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1973598"/>
              </p:ext>
            </p:extLst>
          </p:nvPr>
        </p:nvGraphicFramePr>
        <p:xfrm>
          <a:off x="872769" y="2573400"/>
          <a:ext cx="10211786" cy="2849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6924">
                  <a:extLst>
                    <a:ext uri="{9D8B030D-6E8A-4147-A177-3AD203B41FA5}">
                      <a16:colId xmlns:a16="http://schemas.microsoft.com/office/drawing/2014/main" val="2754723499"/>
                    </a:ext>
                  </a:extLst>
                </a:gridCol>
                <a:gridCol w="8754862">
                  <a:extLst>
                    <a:ext uri="{9D8B030D-6E8A-4147-A177-3AD203B41FA5}">
                      <a16:colId xmlns:a16="http://schemas.microsoft.com/office/drawing/2014/main" val="32158360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>
                          <a:effectLst/>
                        </a:rPr>
                        <a:t>Role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>
                          <a:effectLst/>
                        </a:rPr>
                        <a:t>Description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9793195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b="1">
                          <a:solidFill>
                            <a:srgbClr val="595959"/>
                          </a:solidFill>
                          <a:effectLst/>
                        </a:rPr>
                        <a:t>Initiator</a:t>
                      </a:r>
                    </a:p>
                  </a:txBody>
                  <a:tcPr marL="15240" marR="15240" marT="15240" marB="1524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595959"/>
                          </a:solidFill>
                          <a:effectLst/>
                        </a:rPr>
                        <a:t>Person who begins the process of purchase consideration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595959"/>
                          </a:solidFill>
                          <a:effectLst/>
                        </a:rPr>
                        <a:t>May collect information to aid decision making</a:t>
                      </a:r>
                    </a:p>
                  </a:txBody>
                  <a:tcPr marL="15240" marR="15240" marT="15240" marB="15240"/>
                </a:tc>
                <a:extLst>
                  <a:ext uri="{0D108BD9-81ED-4DB2-BD59-A6C34878D82A}">
                    <a16:rowId xmlns:a16="http://schemas.microsoft.com/office/drawing/2014/main" val="38917178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b="1">
                          <a:solidFill>
                            <a:srgbClr val="595959"/>
                          </a:solidFill>
                          <a:effectLst/>
                        </a:rPr>
                        <a:t>Influencer</a:t>
                      </a:r>
                    </a:p>
                  </a:txBody>
                  <a:tcPr marL="15240" marR="15240" marT="15240" marB="1524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595959"/>
                          </a:solidFill>
                          <a:effectLst/>
                        </a:rPr>
                        <a:t>Person who attempts to persuade others to make a particular purchase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595959"/>
                          </a:solidFill>
                          <a:effectLst/>
                        </a:rPr>
                        <a:t>Often gather information to aid their argument</a:t>
                      </a:r>
                    </a:p>
                  </a:txBody>
                  <a:tcPr marL="15240" marR="15240" marT="15240" marB="15240"/>
                </a:tc>
                <a:extLst>
                  <a:ext uri="{0D108BD9-81ED-4DB2-BD59-A6C34878D82A}">
                    <a16:rowId xmlns:a16="http://schemas.microsoft.com/office/drawing/2014/main" val="3731508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b="1">
                          <a:solidFill>
                            <a:srgbClr val="595959"/>
                          </a:solidFill>
                          <a:effectLst/>
                        </a:rPr>
                        <a:t>Decider</a:t>
                      </a:r>
                    </a:p>
                  </a:txBody>
                  <a:tcPr marL="15240" marR="15240" marT="15240" marB="1524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595959"/>
                          </a:solidFill>
                          <a:effectLst/>
                        </a:rPr>
                        <a:t>Person who holds power or financial means necessary to make the final purchasing decision</a:t>
                      </a:r>
                    </a:p>
                  </a:txBody>
                  <a:tcPr marL="15240" marR="15240" marT="15240" marB="15240"/>
                </a:tc>
                <a:extLst>
                  <a:ext uri="{0D108BD9-81ED-4DB2-BD59-A6C34878D82A}">
                    <a16:rowId xmlns:a16="http://schemas.microsoft.com/office/drawing/2014/main" val="27095766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b="1">
                          <a:solidFill>
                            <a:srgbClr val="595959"/>
                          </a:solidFill>
                          <a:effectLst/>
                        </a:rPr>
                        <a:t>Buyer</a:t>
                      </a:r>
                    </a:p>
                  </a:txBody>
                  <a:tcPr marL="15240" marR="15240" marT="15240" marB="1524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595959"/>
                          </a:solidFill>
                          <a:effectLst/>
                        </a:rPr>
                        <a:t>Person who will actually make the purchase</a:t>
                      </a:r>
                    </a:p>
                  </a:txBody>
                  <a:tcPr marL="15240" marR="15240" marT="15240" marB="15240"/>
                </a:tc>
                <a:extLst>
                  <a:ext uri="{0D108BD9-81ED-4DB2-BD59-A6C34878D82A}">
                    <a16:rowId xmlns:a16="http://schemas.microsoft.com/office/drawing/2014/main" val="20135580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b="1" dirty="0">
                          <a:solidFill>
                            <a:srgbClr val="595959"/>
                          </a:solidFill>
                          <a:effectLst/>
                        </a:rPr>
                        <a:t>User</a:t>
                      </a:r>
                    </a:p>
                  </a:txBody>
                  <a:tcPr marL="15240" marR="15240" marT="15240" marB="1524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595959"/>
                          </a:solidFill>
                          <a:effectLst/>
                        </a:rPr>
                        <a:t>The final consumer of the purchased offering</a:t>
                      </a:r>
                    </a:p>
                  </a:txBody>
                  <a:tcPr marL="15240" marR="15240" marT="15240" marB="15240"/>
                </a:tc>
                <a:extLst>
                  <a:ext uri="{0D108BD9-81ED-4DB2-BD59-A6C34878D82A}">
                    <a16:rowId xmlns:a16="http://schemas.microsoft.com/office/drawing/2014/main" val="54463791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08526CF-C747-3053-551D-3E3DAE59C6A4}"/>
              </a:ext>
            </a:extLst>
          </p:cNvPr>
          <p:cNvSpPr txBox="1"/>
          <p:nvPr/>
        </p:nvSpPr>
        <p:spPr>
          <a:xfrm>
            <a:off x="872769" y="5686798"/>
            <a:ext cx="72349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can be the same person or different people with any purchase</a:t>
            </a:r>
          </a:p>
        </p:txBody>
      </p:sp>
    </p:spTree>
    <p:extLst>
      <p:ext uri="{BB962C8B-B14F-4D97-AF65-F5344CB8AC3E}">
        <p14:creationId xmlns:p14="http://schemas.microsoft.com/office/powerpoint/2010/main" val="1025841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89E9B-5A1F-D8FC-B4DB-55C826B36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AC6BC-BB5C-671B-2EDA-3F6499D08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340864"/>
            <a:ext cx="5450640" cy="3634486"/>
          </a:xfrm>
        </p:spPr>
        <p:txBody>
          <a:bodyPr>
            <a:normAutofit fontScale="85000" lnSpcReduction="10000"/>
          </a:bodyPr>
          <a:lstStyle/>
          <a:p>
            <a:r>
              <a:rPr lang="en-GB" sz="2000" b="1" dirty="0">
                <a:solidFill>
                  <a:srgbClr val="0070C0"/>
                </a:solidFill>
              </a:rPr>
              <a:t>Neuromarketing:</a:t>
            </a:r>
          </a:p>
          <a:p>
            <a:pPr lvl="1"/>
            <a:r>
              <a:rPr lang="en-GB" sz="2000" dirty="0"/>
              <a:t>refers to the measurement of biometrics (physical and behavioural characteristics), e.g.:</a:t>
            </a:r>
          </a:p>
          <a:p>
            <a:pPr lvl="2"/>
            <a:r>
              <a:rPr lang="en-GB" sz="1900" dirty="0"/>
              <a:t>Heart rate, levels of sweating, eye tracking data, facial expressions, engagement levels</a:t>
            </a:r>
          </a:p>
          <a:p>
            <a:pPr lvl="1"/>
            <a:r>
              <a:rPr lang="en-GB" sz="2000" dirty="0"/>
              <a:t>generates insight into customers' motivations, preferences, and decisions</a:t>
            </a:r>
          </a:p>
          <a:p>
            <a:pPr lvl="1"/>
            <a:r>
              <a:rPr lang="en-GB" sz="2000" dirty="0"/>
              <a:t>can help inform creative advertising, product development, pricing, and other marketing areas”</a:t>
            </a:r>
          </a:p>
          <a:p>
            <a:pPr lvl="1"/>
            <a:r>
              <a:rPr lang="en-GB" sz="2000" dirty="0"/>
              <a:t>application has ethical implications, depending on the usage and context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E147D5-51BD-8564-1421-81BFEF395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F6DD98-25CD-490E-5F4F-E7662CBB2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23</a:t>
            </a:fld>
            <a:endParaRPr lang="en-US" dirty="0"/>
          </a:p>
        </p:txBody>
      </p:sp>
      <p:pic>
        <p:nvPicPr>
          <p:cNvPr id="6" name="Picture Placeholder 8" descr="3D art of a person">
            <a:extLst>
              <a:ext uri="{FF2B5EF4-FFF2-40B4-BE49-F238E27FC236}">
                <a16:creationId xmlns:a16="http://schemas.microsoft.com/office/drawing/2014/main" id="{834D5977-578D-2C0C-A823-78F82FC0CD6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114673" y="1086876"/>
            <a:ext cx="4098758" cy="4641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3585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787C0-F8FC-711B-0C79-5E8FA0439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rgbClr val="FFFFFF"/>
                </a:solidFill>
              </a:rPr>
              <a:t>Understanding consumer behaviour – video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91B72-47AE-2281-12FB-12D08F2B6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b="0" i="0" dirty="0" err="1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Hilke</a:t>
            </a:r>
            <a:r>
              <a:rPr lang="en-GB" b="0" i="0" dirty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Plassmann</a:t>
            </a:r>
            <a:endParaRPr lang="en-GB" b="0" i="0" dirty="0">
              <a:solidFill>
                <a:srgbClr val="FFFFFF"/>
              </a:solidFill>
              <a:effectLst/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INSEAD Chaired Professor of Decision Neuroscience and Associate Professor of Marketing at INSEAD</a:t>
            </a:r>
          </a:p>
          <a:p>
            <a:endParaRPr lang="en-GB" dirty="0">
              <a:solidFill>
                <a:srgbClr val="FFFFFF"/>
              </a:solidFill>
              <a:latin typeface="Roboto" panose="02000000000000000000" pitchFamily="2" charset="0"/>
            </a:endParaRPr>
          </a:p>
          <a:p>
            <a:endParaRPr lang="en-GB" dirty="0">
              <a:solidFill>
                <a:srgbClr val="FFFFFF"/>
              </a:solidFill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FFFFFF"/>
                </a:solidFill>
              </a:rPr>
              <a:t>https://youtu.be/XowaDm1GEVk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34E135-DAFD-A333-3E0E-EA231B45E4B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BB340F-7B6D-873E-C21C-983830311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7DD746-945D-29DE-0E6C-29A5C1899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64291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787C0-F8FC-711B-0C79-5E8FA0439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Neuromarketing: knowing why you buy –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91B72-47AE-2281-12FB-12D08F2B6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Sam Usher</a:t>
            </a:r>
          </a:p>
          <a:p>
            <a:r>
              <a:rPr lang="en-GB" b="0" i="0" dirty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He studied Engineering Psychology at Tufts University</a:t>
            </a:r>
          </a:p>
          <a:p>
            <a:r>
              <a:rPr lang="en-GB" b="0" i="0" dirty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His interest in Neuromarketing developed after working at Nielsen</a:t>
            </a:r>
          </a:p>
          <a:p>
            <a:r>
              <a:rPr lang="en-GB" dirty="0">
                <a:solidFill>
                  <a:srgbClr val="FFFFFF"/>
                </a:solidFill>
                <a:latin typeface="Roboto" panose="02000000000000000000" pitchFamily="2" charset="0"/>
                <a:hlinkClick r:id="rId2"/>
              </a:rPr>
              <a:t>https://youtu.be/hMkkVCQdoa4</a:t>
            </a:r>
            <a:endParaRPr lang="en-GB" dirty="0">
              <a:solidFill>
                <a:srgbClr val="FFFFFF"/>
              </a:solidFill>
              <a:latin typeface="Roboto" panose="02000000000000000000" pitchFamily="2" charset="0"/>
            </a:endParaRPr>
          </a:p>
        </p:txBody>
      </p:sp>
      <p:pic>
        <p:nvPicPr>
          <p:cNvPr id="1026" name="Picture 2" descr="Best TED Talks for Sales Professionals | Funnel Clarity">
            <a:extLst>
              <a:ext uri="{FF2B5EF4-FFF2-40B4-BE49-F238E27FC236}">
                <a16:creationId xmlns:a16="http://schemas.microsoft.com/office/drawing/2014/main" id="{DDF9A853-C2F6-E3BC-217E-143EEA9B74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92231" y="1723159"/>
            <a:ext cx="6831503" cy="339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BB340F-7B6D-873E-C21C-983830311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1200" cap="all" spc="0" normalizeH="0" baseline="0" noProof="0">
              <a:ln>
                <a:noFill/>
              </a:ln>
              <a:solidFill>
                <a:srgbClr val="DF221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7DD746-945D-29DE-0E6C-29A5C1899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DF221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DF221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30633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477897-E580-AC95-55B7-DFEDAB52C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2724" y="702156"/>
            <a:ext cx="7225075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Useful websites for secondary research</a:t>
            </a:r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72603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Placeholder 8" descr="Blue and orange gradient with arrows">
            <a:extLst>
              <a:ext uri="{FF2B5EF4-FFF2-40B4-BE49-F238E27FC236}">
                <a16:creationId xmlns:a16="http://schemas.microsoft.com/office/drawing/2014/main" id="{F9CD09F5-4C6E-BA08-A204-A85A1FC130B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906" r="422" b="3"/>
          <a:stretch/>
        </p:blipFill>
        <p:spPr>
          <a:xfrm>
            <a:off x="446534" y="601201"/>
            <a:ext cx="3703320" cy="5774200"/>
          </a:xfrm>
          <a:prstGeom prst="rect">
            <a:avLst/>
          </a:prstGeom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5FEA607E-D336-5649-CDCA-C6C8AD7ADDDA}"/>
              </a:ext>
            </a:extLst>
          </p:cNvPr>
          <p:cNvSpPr txBox="1">
            <a:spLocks noChangeArrowheads="1"/>
          </p:cNvSpPr>
          <p:nvPr/>
        </p:nvSpPr>
        <p:spPr>
          <a:xfrm>
            <a:off x="6468338" y="1483895"/>
            <a:ext cx="5277128" cy="51013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90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dirty="0"/>
              <a:t>Advertising Research Foundation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dirty="0">
                <a:hlinkClick r:id="rId3"/>
              </a:rPr>
              <a:t>http://www.thearf.org/</a:t>
            </a:r>
            <a:endParaRPr lang="en-US" altLang="en-US" sz="1200" dirty="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dirty="0"/>
              <a:t>Datamonitor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dirty="0">
                <a:hlinkClick r:id="rId4"/>
              </a:rPr>
              <a:t>www.datamonitor.com</a:t>
            </a:r>
            <a:endParaRPr lang="en-US" altLang="en-US" sz="1200" dirty="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dirty="0"/>
              <a:t>Euromonitor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dirty="0">
                <a:hlinkClick r:id="rId5"/>
              </a:rPr>
              <a:t>www.euromonitor.com</a:t>
            </a:r>
            <a:endParaRPr lang="en-US" altLang="en-US" sz="1200" dirty="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dirty="0"/>
              <a:t>European Society for Opinion and Market Research (ESOMAR) 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u="sng" dirty="0">
                <a:hlinkClick r:id="rId6"/>
              </a:rPr>
              <a:t>http://www.esomar.org/ </a:t>
            </a:r>
            <a:endParaRPr lang="en-US" altLang="en-US" sz="1200" u="sng" dirty="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dirty="0"/>
              <a:t>Kantar Media – Target Group Index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u="sng" dirty="0">
                <a:hlinkClick r:id="rId7"/>
              </a:rPr>
              <a:t>http://www.kantarmedia-tgigb.com/</a:t>
            </a:r>
            <a:endParaRPr lang="en-US" altLang="en-US" sz="1200" u="sng" dirty="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dirty="0"/>
              <a:t>The British Market Research Bureau (TNS BMRB)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u="sng" dirty="0">
                <a:hlinkClick r:id="rId8"/>
              </a:rPr>
              <a:t>http://www.tns-bmrb.co.uk/</a:t>
            </a:r>
            <a:endParaRPr lang="en-US" altLang="en-US" sz="1200" u="sng" dirty="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dirty="0"/>
              <a:t>Market Research Society (MRS) 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u="sng" dirty="0">
                <a:hlinkClick r:id="rId9"/>
              </a:rPr>
              <a:t>http://www.marketresearch.org.uk </a:t>
            </a:r>
            <a:endParaRPr lang="en-US" altLang="en-US" sz="1200" u="sng" dirty="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dirty="0"/>
              <a:t>Mintel International Group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u="sng" dirty="0">
                <a:hlinkClick r:id="rId10"/>
              </a:rPr>
              <a:t>http://www.mintel.com/</a:t>
            </a:r>
            <a:endParaRPr lang="en-US" altLang="en-US" sz="1200" u="sng" dirty="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dirty="0"/>
              <a:t>ICC Key Note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altLang="en-US" sz="1200" u="sng" dirty="0">
                <a:hlinkClick r:id="rId11"/>
              </a:rPr>
              <a:t>https://www.keynote.co.uk/about-key-note/who-we-are/</a:t>
            </a:r>
            <a:endParaRPr lang="en-US" altLang="en-US" sz="12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4698D2-E50E-76A0-7DE9-69E1DE8B8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5932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F25E39"/>
                </a:solidFill>
              </a:rPr>
              <a:pPr defTabSz="457200">
                <a:spcAft>
                  <a:spcPts val="600"/>
                </a:spcAft>
              </a:pPr>
              <a:t>26</a:t>
            </a:fld>
            <a:endParaRPr lang="en-US">
              <a:solidFill>
                <a:srgbClr val="F25E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159063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1627</Words>
  <Application>Microsoft Office PowerPoint</Application>
  <PresentationFormat>Widescreen</PresentationFormat>
  <Paragraphs>257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</vt:lpstr>
      <vt:lpstr>Calibri</vt:lpstr>
      <vt:lpstr>Comic Sans MS</vt:lpstr>
      <vt:lpstr>Franklin Gothic Book</vt:lpstr>
      <vt:lpstr>Franklin Gothic Demi</vt:lpstr>
      <vt:lpstr>Roboto</vt:lpstr>
      <vt:lpstr>Wingdings 2</vt:lpstr>
      <vt:lpstr>DividendVTI</vt:lpstr>
      <vt:lpstr>MBA Marketing management BMMB7012</vt:lpstr>
      <vt:lpstr>What is ‘Buyer Behaviour’?</vt:lpstr>
      <vt:lpstr>Customer types</vt:lpstr>
      <vt:lpstr>Consumers’ decision-making process</vt:lpstr>
      <vt:lpstr>organisational decision-making process</vt:lpstr>
      <vt:lpstr>Step 1: recognition of need</vt:lpstr>
      <vt:lpstr>Step 2: information search</vt:lpstr>
      <vt:lpstr>Step 3: evaluation of alternatives</vt:lpstr>
      <vt:lpstr>Importance of perceived value and satisfaction</vt:lpstr>
      <vt:lpstr>The nature of customer value</vt:lpstr>
      <vt:lpstr>Step 4: purchase decision </vt:lpstr>
      <vt:lpstr>Step 5: post-purchase evaluation</vt:lpstr>
      <vt:lpstr>Overcoming cognitive dissonance</vt:lpstr>
      <vt:lpstr>Factors influencing buying behaviour</vt:lpstr>
      <vt:lpstr>Cultural influencing factors</vt:lpstr>
      <vt:lpstr>Social influencing factors</vt:lpstr>
      <vt:lpstr>personal influencing factors</vt:lpstr>
      <vt:lpstr>psychological influencing factors</vt:lpstr>
      <vt:lpstr>key changes in consumer lifestyle and buying behaviour</vt:lpstr>
      <vt:lpstr>Changes In Consumer Behaviour Brought On By The Pandemic</vt:lpstr>
      <vt:lpstr>Top drivers of consumers’ decisions following the pandemic</vt:lpstr>
      <vt:lpstr>Generic Buyer roles</vt:lpstr>
      <vt:lpstr>neuromarketing</vt:lpstr>
      <vt:lpstr>Understanding consumer behaviour – video</vt:lpstr>
      <vt:lpstr>Neuromarketing: knowing why you buy – video</vt:lpstr>
      <vt:lpstr>Useful websites for secondary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138</cp:revision>
  <dcterms:created xsi:type="dcterms:W3CDTF">2021-11-30T09:35:50Z</dcterms:created>
  <dcterms:modified xsi:type="dcterms:W3CDTF">2023-06-06T01:26:52Z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