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672" r:id="rId3"/>
  </p:sldMasterIdLst>
  <p:notesMasterIdLst>
    <p:notesMasterId r:id="rId36"/>
  </p:notesMasterIdLst>
  <p:sldIdLst>
    <p:sldId id="257" r:id="rId4"/>
    <p:sldId id="258" r:id="rId5"/>
    <p:sldId id="259" r:id="rId6"/>
    <p:sldId id="303" r:id="rId7"/>
    <p:sldId id="306" r:id="rId8"/>
    <p:sldId id="278" r:id="rId9"/>
    <p:sldId id="290" r:id="rId10"/>
    <p:sldId id="291" r:id="rId11"/>
    <p:sldId id="292" r:id="rId12"/>
    <p:sldId id="293" r:id="rId13"/>
    <p:sldId id="294" r:id="rId14"/>
    <p:sldId id="283" r:id="rId15"/>
    <p:sldId id="295" r:id="rId16"/>
    <p:sldId id="282" r:id="rId17"/>
    <p:sldId id="281" r:id="rId18"/>
    <p:sldId id="279" r:id="rId19"/>
    <p:sldId id="301" r:id="rId20"/>
    <p:sldId id="284" r:id="rId21"/>
    <p:sldId id="285" r:id="rId22"/>
    <p:sldId id="287" r:id="rId23"/>
    <p:sldId id="302" r:id="rId24"/>
    <p:sldId id="286" r:id="rId25"/>
    <p:sldId id="264" r:id="rId26"/>
    <p:sldId id="263" r:id="rId27"/>
    <p:sldId id="270" r:id="rId28"/>
    <p:sldId id="269" r:id="rId29"/>
    <p:sldId id="268" r:id="rId30"/>
    <p:sldId id="267" r:id="rId31"/>
    <p:sldId id="277" r:id="rId32"/>
    <p:sldId id="276" r:id="rId33"/>
    <p:sldId id="288" r:id="rId34"/>
    <p:sldId id="304"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BFA62-DB0A-ACA4-2791-0E3438A9596E}" v="3" dt="2023-08-11T10:42:58.792"/>
    <p1510:client id="{0C2A974E-94C3-1B7F-E996-512E3B927C48}" v="11" dt="2023-08-11T08:46:24.718"/>
    <p1510:client id="{32831E4C-0207-4071-A24F-D33CEBDD0030}" v="7" dt="2023-06-23T12:46:00.816"/>
    <p1510:client id="{3C498638-64F1-76EF-D38E-630918D74A10}" v="39" dt="2023-08-11T08:51:49.407"/>
    <p1510:client id="{44AE5789-7421-9078-1B46-80B5C20FA985}" v="9" dt="2023-08-16T11:17:30.263"/>
    <p1510:client id="{5EC386E3-CF15-D524-1CA9-A00EFA441D2D}" v="218" dt="2023-08-11T10:33:23.179"/>
    <p1510:client id="{70B571E8-6E1A-B0C6-AF17-73AA36563A1C}" v="30" dt="2023-08-11T10:38:57.782"/>
    <p1510:client id="{7B4E99C9-8A1C-3992-505A-89F4F7EB1612}" v="15" dt="2023-06-23T12:47:14.618"/>
    <p1510:client id="{8182EC74-2632-202A-A71A-3FD690B4AE1F}" v="114" dt="2023-08-10T14:43:11.669"/>
    <p1510:client id="{C27567F8-230A-7C22-8988-4224A933BDA4}" v="57" dt="2023-11-06T09:05:46.937"/>
    <p1510:client id="{D3DA3B85-C441-7913-5EA2-B4AF95EC974B}" v="847" dt="2023-08-11T09:34:55.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660"/>
  </p:normalViewPr>
  <p:slideViewPr>
    <p:cSldViewPr snapToGrid="0">
      <p:cViewPr varScale="1">
        <p:scale>
          <a:sx n="85" d="100"/>
          <a:sy n="85" d="100"/>
        </p:scale>
        <p:origin x="9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diagrams/_rels/data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4A1BD7-8885-4398-AD9E-70AFE33D891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82D853A-5E3B-46B6-950D-B1CDDDC7C77E}">
      <dgm:prSet/>
      <dgm:spPr/>
      <dgm:t>
        <a:bodyPr/>
        <a:lstStyle/>
        <a:p>
          <a:r>
            <a:rPr lang="en-GB" b="1" dirty="0"/>
            <a:t>Flight</a:t>
          </a:r>
          <a:r>
            <a:rPr lang="en-GB" dirty="0"/>
            <a:t>-"I can't deal with this, I'm out of here"</a:t>
          </a:r>
          <a:endParaRPr lang="en-US" dirty="0"/>
        </a:p>
      </dgm:t>
    </dgm:pt>
    <dgm:pt modelId="{3EFB299D-F69C-4821-98B7-90417909E61E}" type="parTrans" cxnId="{0837D8B4-1ADD-4E4A-89B1-1E4AEA2225C8}">
      <dgm:prSet/>
      <dgm:spPr/>
      <dgm:t>
        <a:bodyPr/>
        <a:lstStyle/>
        <a:p>
          <a:endParaRPr lang="en-US"/>
        </a:p>
      </dgm:t>
    </dgm:pt>
    <dgm:pt modelId="{6A1B0AA3-DCA2-41FD-96E6-716AA348625B}" type="sibTrans" cxnId="{0837D8B4-1ADD-4E4A-89B1-1E4AEA2225C8}">
      <dgm:prSet/>
      <dgm:spPr/>
      <dgm:t>
        <a:bodyPr/>
        <a:lstStyle/>
        <a:p>
          <a:endParaRPr lang="en-US"/>
        </a:p>
      </dgm:t>
    </dgm:pt>
    <dgm:pt modelId="{38C2C509-700A-4BE2-8BFF-925C1E1E1701}">
      <dgm:prSet/>
      <dgm:spPr/>
      <dgm:t>
        <a:bodyPr/>
        <a:lstStyle/>
        <a:p>
          <a:r>
            <a:rPr lang="en-GB" b="1" dirty="0"/>
            <a:t>Fight</a:t>
          </a:r>
          <a:r>
            <a:rPr lang="en-GB" dirty="0"/>
            <a:t>- "I am right and you will hear why I am right and you will agree with me"</a:t>
          </a:r>
          <a:endParaRPr lang="en-US" dirty="0"/>
        </a:p>
      </dgm:t>
    </dgm:pt>
    <dgm:pt modelId="{DA19F5FE-B6AA-4DE3-AF65-5296F60B029F}" type="parTrans" cxnId="{51277AF6-46D3-4E54-A273-F577938F5880}">
      <dgm:prSet/>
      <dgm:spPr/>
      <dgm:t>
        <a:bodyPr/>
        <a:lstStyle/>
        <a:p>
          <a:endParaRPr lang="en-US"/>
        </a:p>
      </dgm:t>
    </dgm:pt>
    <dgm:pt modelId="{B21832E7-9066-4E5E-A21F-B6C003EF4C87}" type="sibTrans" cxnId="{51277AF6-46D3-4E54-A273-F577938F5880}">
      <dgm:prSet/>
      <dgm:spPr/>
      <dgm:t>
        <a:bodyPr/>
        <a:lstStyle/>
        <a:p>
          <a:endParaRPr lang="en-US"/>
        </a:p>
      </dgm:t>
    </dgm:pt>
    <dgm:pt modelId="{D0EC6BF7-2058-4BF3-B8B2-4F83424E31AC}">
      <dgm:prSet/>
      <dgm:spPr/>
      <dgm:t>
        <a:bodyPr/>
        <a:lstStyle/>
        <a:p>
          <a:r>
            <a:rPr lang="en-GB" b="1" dirty="0"/>
            <a:t>Freeze-</a:t>
          </a:r>
          <a:r>
            <a:rPr lang="en-GB" dirty="0"/>
            <a:t> "I don't know what to do"</a:t>
          </a:r>
          <a:endParaRPr lang="en-US" dirty="0"/>
        </a:p>
      </dgm:t>
    </dgm:pt>
    <dgm:pt modelId="{E52305C2-A07E-4536-B38A-23B5F2FF5B4B}" type="parTrans" cxnId="{A9435B27-183E-4E1F-93D7-688877606F20}">
      <dgm:prSet/>
      <dgm:spPr/>
      <dgm:t>
        <a:bodyPr/>
        <a:lstStyle/>
        <a:p>
          <a:endParaRPr lang="en-US"/>
        </a:p>
      </dgm:t>
    </dgm:pt>
    <dgm:pt modelId="{DFC2FEE0-9382-4379-B2BB-E05CA0DB253D}" type="sibTrans" cxnId="{A9435B27-183E-4E1F-93D7-688877606F20}">
      <dgm:prSet/>
      <dgm:spPr/>
      <dgm:t>
        <a:bodyPr/>
        <a:lstStyle/>
        <a:p>
          <a:endParaRPr lang="en-US"/>
        </a:p>
      </dgm:t>
    </dgm:pt>
    <dgm:pt modelId="{C65C45D0-2823-4D34-B0CA-8BC5272A1576}" type="pres">
      <dgm:prSet presAssocID="{594A1BD7-8885-4398-AD9E-70AFE33D8912}" presName="linear" presStyleCnt="0">
        <dgm:presLayoutVars>
          <dgm:animLvl val="lvl"/>
          <dgm:resizeHandles val="exact"/>
        </dgm:presLayoutVars>
      </dgm:prSet>
      <dgm:spPr/>
    </dgm:pt>
    <dgm:pt modelId="{9944E9BC-46D1-4605-8A82-F1CDDE090CAE}" type="pres">
      <dgm:prSet presAssocID="{082D853A-5E3B-46B6-950D-B1CDDDC7C77E}" presName="parentText" presStyleLbl="node1" presStyleIdx="0" presStyleCnt="3">
        <dgm:presLayoutVars>
          <dgm:chMax val="0"/>
          <dgm:bulletEnabled val="1"/>
        </dgm:presLayoutVars>
      </dgm:prSet>
      <dgm:spPr/>
    </dgm:pt>
    <dgm:pt modelId="{2CFE4108-75E8-40B7-843E-29B1B3F0119C}" type="pres">
      <dgm:prSet presAssocID="{6A1B0AA3-DCA2-41FD-96E6-716AA348625B}" presName="spacer" presStyleCnt="0"/>
      <dgm:spPr/>
    </dgm:pt>
    <dgm:pt modelId="{577A8D58-C6BC-4A44-8362-79852168F955}" type="pres">
      <dgm:prSet presAssocID="{38C2C509-700A-4BE2-8BFF-925C1E1E1701}" presName="parentText" presStyleLbl="node1" presStyleIdx="1" presStyleCnt="3">
        <dgm:presLayoutVars>
          <dgm:chMax val="0"/>
          <dgm:bulletEnabled val="1"/>
        </dgm:presLayoutVars>
      </dgm:prSet>
      <dgm:spPr/>
    </dgm:pt>
    <dgm:pt modelId="{29DAAC75-9A23-4A08-9D8C-B2FE2A82B6C2}" type="pres">
      <dgm:prSet presAssocID="{B21832E7-9066-4E5E-A21F-B6C003EF4C87}" presName="spacer" presStyleCnt="0"/>
      <dgm:spPr/>
    </dgm:pt>
    <dgm:pt modelId="{5B545371-394C-47BA-9279-058E4D6E9FBC}" type="pres">
      <dgm:prSet presAssocID="{D0EC6BF7-2058-4BF3-B8B2-4F83424E31AC}" presName="parentText" presStyleLbl="node1" presStyleIdx="2" presStyleCnt="3">
        <dgm:presLayoutVars>
          <dgm:chMax val="0"/>
          <dgm:bulletEnabled val="1"/>
        </dgm:presLayoutVars>
      </dgm:prSet>
      <dgm:spPr/>
    </dgm:pt>
  </dgm:ptLst>
  <dgm:cxnLst>
    <dgm:cxn modelId="{A9435B27-183E-4E1F-93D7-688877606F20}" srcId="{594A1BD7-8885-4398-AD9E-70AFE33D8912}" destId="{D0EC6BF7-2058-4BF3-B8B2-4F83424E31AC}" srcOrd="2" destOrd="0" parTransId="{E52305C2-A07E-4536-B38A-23B5F2FF5B4B}" sibTransId="{DFC2FEE0-9382-4379-B2BB-E05CA0DB253D}"/>
    <dgm:cxn modelId="{07A89D32-E689-4B9E-853C-91B5DCEFAEFD}" type="presOf" srcId="{D0EC6BF7-2058-4BF3-B8B2-4F83424E31AC}" destId="{5B545371-394C-47BA-9279-058E4D6E9FBC}" srcOrd="0" destOrd="0" presId="urn:microsoft.com/office/officeart/2005/8/layout/vList2"/>
    <dgm:cxn modelId="{C31B1E49-AC58-4638-8EEB-CAABC39B5F96}" type="presOf" srcId="{38C2C509-700A-4BE2-8BFF-925C1E1E1701}" destId="{577A8D58-C6BC-4A44-8362-79852168F955}" srcOrd="0" destOrd="0" presId="urn:microsoft.com/office/officeart/2005/8/layout/vList2"/>
    <dgm:cxn modelId="{0EB65C6D-6513-4B2C-B9C0-A8647904A788}" type="presOf" srcId="{594A1BD7-8885-4398-AD9E-70AFE33D8912}" destId="{C65C45D0-2823-4D34-B0CA-8BC5272A1576}" srcOrd="0" destOrd="0" presId="urn:microsoft.com/office/officeart/2005/8/layout/vList2"/>
    <dgm:cxn modelId="{47C6B476-5B03-40B2-B939-9128C4F6E78B}" type="presOf" srcId="{082D853A-5E3B-46B6-950D-B1CDDDC7C77E}" destId="{9944E9BC-46D1-4605-8A82-F1CDDE090CAE}" srcOrd="0" destOrd="0" presId="urn:microsoft.com/office/officeart/2005/8/layout/vList2"/>
    <dgm:cxn modelId="{0837D8B4-1ADD-4E4A-89B1-1E4AEA2225C8}" srcId="{594A1BD7-8885-4398-AD9E-70AFE33D8912}" destId="{082D853A-5E3B-46B6-950D-B1CDDDC7C77E}" srcOrd="0" destOrd="0" parTransId="{3EFB299D-F69C-4821-98B7-90417909E61E}" sibTransId="{6A1B0AA3-DCA2-41FD-96E6-716AA348625B}"/>
    <dgm:cxn modelId="{51277AF6-46D3-4E54-A273-F577938F5880}" srcId="{594A1BD7-8885-4398-AD9E-70AFE33D8912}" destId="{38C2C509-700A-4BE2-8BFF-925C1E1E1701}" srcOrd="1" destOrd="0" parTransId="{DA19F5FE-B6AA-4DE3-AF65-5296F60B029F}" sibTransId="{B21832E7-9066-4E5E-A21F-B6C003EF4C87}"/>
    <dgm:cxn modelId="{4C8BBD05-7E62-46DD-98D4-90E90C805596}" type="presParOf" srcId="{C65C45D0-2823-4D34-B0CA-8BC5272A1576}" destId="{9944E9BC-46D1-4605-8A82-F1CDDE090CAE}" srcOrd="0" destOrd="0" presId="urn:microsoft.com/office/officeart/2005/8/layout/vList2"/>
    <dgm:cxn modelId="{2C54F238-4CA2-4397-90F0-A5A6672AE319}" type="presParOf" srcId="{C65C45D0-2823-4D34-B0CA-8BC5272A1576}" destId="{2CFE4108-75E8-40B7-843E-29B1B3F0119C}" srcOrd="1" destOrd="0" presId="urn:microsoft.com/office/officeart/2005/8/layout/vList2"/>
    <dgm:cxn modelId="{B0E6B26D-D906-44A3-8A94-D817B7B7B87A}" type="presParOf" srcId="{C65C45D0-2823-4D34-B0CA-8BC5272A1576}" destId="{577A8D58-C6BC-4A44-8362-79852168F955}" srcOrd="2" destOrd="0" presId="urn:microsoft.com/office/officeart/2005/8/layout/vList2"/>
    <dgm:cxn modelId="{673945FC-9452-4739-BB60-985000D548C4}" type="presParOf" srcId="{C65C45D0-2823-4D34-B0CA-8BC5272A1576}" destId="{29DAAC75-9A23-4A08-9D8C-B2FE2A82B6C2}" srcOrd="3" destOrd="0" presId="urn:microsoft.com/office/officeart/2005/8/layout/vList2"/>
    <dgm:cxn modelId="{B0D8EAB3-D18E-4EE4-92E3-9F5D0BDD47BC}" type="presParOf" srcId="{C65C45D0-2823-4D34-B0CA-8BC5272A1576}" destId="{5B545371-394C-47BA-9279-058E4D6E9FB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AF1C97-BA4D-4420-8AA0-089B72AB72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AE9D91-BF09-4671-9ED6-A28250C9A247}">
      <dgm:prSet/>
      <dgm:spPr/>
      <dgm:t>
        <a:bodyPr/>
        <a:lstStyle/>
        <a:p>
          <a:r>
            <a:rPr lang="en-US" b="1"/>
            <a:t>Overcoming the impulse- </a:t>
          </a:r>
          <a:r>
            <a:rPr lang="en-US"/>
            <a:t>resist acting on impulse as this can cause lasting damage</a:t>
          </a:r>
        </a:p>
      </dgm:t>
    </dgm:pt>
    <dgm:pt modelId="{5A90C68E-5113-4E85-AEC7-AFBD5E003E81}" type="parTrans" cxnId="{4D8B2A82-82A1-45FF-987E-B8D2F145FF19}">
      <dgm:prSet/>
      <dgm:spPr/>
      <dgm:t>
        <a:bodyPr/>
        <a:lstStyle/>
        <a:p>
          <a:endParaRPr lang="en-US"/>
        </a:p>
      </dgm:t>
    </dgm:pt>
    <dgm:pt modelId="{54D21DC4-A6FB-4B79-B213-D63F0B665BF9}" type="sibTrans" cxnId="{4D8B2A82-82A1-45FF-987E-B8D2F145FF19}">
      <dgm:prSet/>
      <dgm:spPr/>
      <dgm:t>
        <a:bodyPr/>
        <a:lstStyle/>
        <a:p>
          <a:endParaRPr lang="en-US"/>
        </a:p>
      </dgm:t>
    </dgm:pt>
    <dgm:pt modelId="{4A05D809-4083-4881-8013-0DBFEA29C891}">
      <dgm:prSet/>
      <dgm:spPr/>
      <dgm:t>
        <a:bodyPr/>
        <a:lstStyle/>
        <a:p>
          <a:r>
            <a:rPr lang="en-US" b="1"/>
            <a:t>Ask the right questions- </a:t>
          </a:r>
          <a:r>
            <a:rPr lang="en-US"/>
            <a:t>this can be used when you have tried to overcome the conflict but to no avail. Try to ask questions to find out why the event occurred in the first place.</a:t>
          </a:r>
        </a:p>
      </dgm:t>
    </dgm:pt>
    <dgm:pt modelId="{6232D76A-C28A-4AD2-ABDF-429B80DE947B}" type="parTrans" cxnId="{6A0FC40E-CA54-4CA3-BA6B-30C76B7E03BA}">
      <dgm:prSet/>
      <dgm:spPr/>
      <dgm:t>
        <a:bodyPr/>
        <a:lstStyle/>
        <a:p>
          <a:endParaRPr lang="en-US"/>
        </a:p>
      </dgm:t>
    </dgm:pt>
    <dgm:pt modelId="{7DFCE09B-2BB5-48D6-8D1B-D8BA842165B4}" type="sibTrans" cxnId="{6A0FC40E-CA54-4CA3-BA6B-30C76B7E03BA}">
      <dgm:prSet/>
      <dgm:spPr/>
      <dgm:t>
        <a:bodyPr/>
        <a:lstStyle/>
        <a:p>
          <a:endParaRPr lang="en-US"/>
        </a:p>
      </dgm:t>
    </dgm:pt>
    <dgm:pt modelId="{EA30921D-67F9-4CFF-B240-70C3B41D5135}">
      <dgm:prSet/>
      <dgm:spPr/>
      <dgm:t>
        <a:bodyPr/>
        <a:lstStyle/>
        <a:p>
          <a:r>
            <a:rPr lang="en-US" b="1"/>
            <a:t>Give everyone a chance to speak using a circle technique-</a:t>
          </a:r>
          <a:r>
            <a:rPr lang="en-US"/>
            <a:t> one person at a time speaks to get their view across </a:t>
          </a:r>
        </a:p>
      </dgm:t>
    </dgm:pt>
    <dgm:pt modelId="{0DBB7926-7ACB-4075-B6AF-67029B8D324D}" type="parTrans" cxnId="{9EF920F1-AEC1-47AA-9CD7-4D2D6D629D18}">
      <dgm:prSet/>
      <dgm:spPr/>
      <dgm:t>
        <a:bodyPr/>
        <a:lstStyle/>
        <a:p>
          <a:endParaRPr lang="en-US"/>
        </a:p>
      </dgm:t>
    </dgm:pt>
    <dgm:pt modelId="{B67E6ECA-49CF-4293-A757-44FC4A8F1521}" type="sibTrans" cxnId="{9EF920F1-AEC1-47AA-9CD7-4D2D6D629D18}">
      <dgm:prSet/>
      <dgm:spPr/>
      <dgm:t>
        <a:bodyPr/>
        <a:lstStyle/>
        <a:p>
          <a:endParaRPr lang="en-US"/>
        </a:p>
      </dgm:t>
    </dgm:pt>
    <dgm:pt modelId="{597CE0DA-C1F3-4D6F-860B-DC71E8295A34}" type="pres">
      <dgm:prSet presAssocID="{04AF1C97-BA4D-4420-8AA0-089B72AB7231}" presName="linear" presStyleCnt="0">
        <dgm:presLayoutVars>
          <dgm:animLvl val="lvl"/>
          <dgm:resizeHandles val="exact"/>
        </dgm:presLayoutVars>
      </dgm:prSet>
      <dgm:spPr/>
    </dgm:pt>
    <dgm:pt modelId="{0C2B469A-D293-46C4-93B0-8312C376DB00}" type="pres">
      <dgm:prSet presAssocID="{D8AE9D91-BF09-4671-9ED6-A28250C9A247}" presName="parentText" presStyleLbl="node1" presStyleIdx="0" presStyleCnt="3">
        <dgm:presLayoutVars>
          <dgm:chMax val="0"/>
          <dgm:bulletEnabled val="1"/>
        </dgm:presLayoutVars>
      </dgm:prSet>
      <dgm:spPr/>
    </dgm:pt>
    <dgm:pt modelId="{D6A33387-AEE2-483C-88A1-04A8545ED171}" type="pres">
      <dgm:prSet presAssocID="{54D21DC4-A6FB-4B79-B213-D63F0B665BF9}" presName="spacer" presStyleCnt="0"/>
      <dgm:spPr/>
    </dgm:pt>
    <dgm:pt modelId="{D037DB1C-9AEB-400C-ADE3-4A2D1D052998}" type="pres">
      <dgm:prSet presAssocID="{4A05D809-4083-4881-8013-0DBFEA29C891}" presName="parentText" presStyleLbl="node1" presStyleIdx="1" presStyleCnt="3">
        <dgm:presLayoutVars>
          <dgm:chMax val="0"/>
          <dgm:bulletEnabled val="1"/>
        </dgm:presLayoutVars>
      </dgm:prSet>
      <dgm:spPr/>
    </dgm:pt>
    <dgm:pt modelId="{D19A2A80-CCF8-4C12-91B2-5ACBD430717A}" type="pres">
      <dgm:prSet presAssocID="{7DFCE09B-2BB5-48D6-8D1B-D8BA842165B4}" presName="spacer" presStyleCnt="0"/>
      <dgm:spPr/>
    </dgm:pt>
    <dgm:pt modelId="{530A8D0C-FC7C-4CEA-B79F-80EDF34AB5AE}" type="pres">
      <dgm:prSet presAssocID="{EA30921D-67F9-4CFF-B240-70C3B41D5135}" presName="parentText" presStyleLbl="node1" presStyleIdx="2" presStyleCnt="3">
        <dgm:presLayoutVars>
          <dgm:chMax val="0"/>
          <dgm:bulletEnabled val="1"/>
        </dgm:presLayoutVars>
      </dgm:prSet>
      <dgm:spPr/>
    </dgm:pt>
  </dgm:ptLst>
  <dgm:cxnLst>
    <dgm:cxn modelId="{A7AA8008-F18D-4BDF-8BE9-009AA0EC998B}" type="presOf" srcId="{04AF1C97-BA4D-4420-8AA0-089B72AB7231}" destId="{597CE0DA-C1F3-4D6F-860B-DC71E8295A34}" srcOrd="0" destOrd="0" presId="urn:microsoft.com/office/officeart/2005/8/layout/vList2"/>
    <dgm:cxn modelId="{6A0FC40E-CA54-4CA3-BA6B-30C76B7E03BA}" srcId="{04AF1C97-BA4D-4420-8AA0-089B72AB7231}" destId="{4A05D809-4083-4881-8013-0DBFEA29C891}" srcOrd="1" destOrd="0" parTransId="{6232D76A-C28A-4AD2-ABDF-429B80DE947B}" sibTransId="{7DFCE09B-2BB5-48D6-8D1B-D8BA842165B4}"/>
    <dgm:cxn modelId="{74FD892B-0F6A-475A-ABC8-B8EC13817EBC}" type="presOf" srcId="{EA30921D-67F9-4CFF-B240-70C3B41D5135}" destId="{530A8D0C-FC7C-4CEA-B79F-80EDF34AB5AE}" srcOrd="0" destOrd="0" presId="urn:microsoft.com/office/officeart/2005/8/layout/vList2"/>
    <dgm:cxn modelId="{4D8B2A82-82A1-45FF-987E-B8D2F145FF19}" srcId="{04AF1C97-BA4D-4420-8AA0-089B72AB7231}" destId="{D8AE9D91-BF09-4671-9ED6-A28250C9A247}" srcOrd="0" destOrd="0" parTransId="{5A90C68E-5113-4E85-AEC7-AFBD5E003E81}" sibTransId="{54D21DC4-A6FB-4B79-B213-D63F0B665BF9}"/>
    <dgm:cxn modelId="{45449A91-FFCC-4E97-8CBC-BC8E77253283}" type="presOf" srcId="{D8AE9D91-BF09-4671-9ED6-A28250C9A247}" destId="{0C2B469A-D293-46C4-93B0-8312C376DB00}" srcOrd="0" destOrd="0" presId="urn:microsoft.com/office/officeart/2005/8/layout/vList2"/>
    <dgm:cxn modelId="{195998C7-3D23-4B55-8837-7B0BEB006C40}" type="presOf" srcId="{4A05D809-4083-4881-8013-0DBFEA29C891}" destId="{D037DB1C-9AEB-400C-ADE3-4A2D1D052998}" srcOrd="0" destOrd="0" presId="urn:microsoft.com/office/officeart/2005/8/layout/vList2"/>
    <dgm:cxn modelId="{9EF920F1-AEC1-47AA-9CD7-4D2D6D629D18}" srcId="{04AF1C97-BA4D-4420-8AA0-089B72AB7231}" destId="{EA30921D-67F9-4CFF-B240-70C3B41D5135}" srcOrd="2" destOrd="0" parTransId="{0DBB7926-7ACB-4075-B6AF-67029B8D324D}" sibTransId="{B67E6ECA-49CF-4293-A757-44FC4A8F1521}"/>
    <dgm:cxn modelId="{CE30BAA1-7023-4E00-B802-3451088D0904}" type="presParOf" srcId="{597CE0DA-C1F3-4D6F-860B-DC71E8295A34}" destId="{0C2B469A-D293-46C4-93B0-8312C376DB00}" srcOrd="0" destOrd="0" presId="urn:microsoft.com/office/officeart/2005/8/layout/vList2"/>
    <dgm:cxn modelId="{9E8F4E79-D634-4A1F-A5D0-F07DC2103ED9}" type="presParOf" srcId="{597CE0DA-C1F3-4D6F-860B-DC71E8295A34}" destId="{D6A33387-AEE2-483C-88A1-04A8545ED171}" srcOrd="1" destOrd="0" presId="urn:microsoft.com/office/officeart/2005/8/layout/vList2"/>
    <dgm:cxn modelId="{215A93CA-EE84-4085-8AE0-B529415C7E0B}" type="presParOf" srcId="{597CE0DA-C1F3-4D6F-860B-DC71E8295A34}" destId="{D037DB1C-9AEB-400C-ADE3-4A2D1D052998}" srcOrd="2" destOrd="0" presId="urn:microsoft.com/office/officeart/2005/8/layout/vList2"/>
    <dgm:cxn modelId="{201D6BFD-4535-44F3-BD04-7C8BCDA164DF}" type="presParOf" srcId="{597CE0DA-C1F3-4D6F-860B-DC71E8295A34}" destId="{D19A2A80-CCF8-4C12-91B2-5ACBD430717A}" srcOrd="3" destOrd="0" presId="urn:microsoft.com/office/officeart/2005/8/layout/vList2"/>
    <dgm:cxn modelId="{DC9B1BED-E947-4882-9D25-D86E3BF97F1D}" type="presParOf" srcId="{597CE0DA-C1F3-4D6F-860B-DC71E8295A34}" destId="{530A8D0C-FC7C-4CEA-B79F-80EDF34AB5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5D506-A8DC-42D7-BFD3-836F0C6539C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6765FC-6831-4735-A6BB-5D965842ED4A}">
      <dgm:prSet/>
      <dgm:spPr/>
      <dgm:t>
        <a:bodyPr/>
        <a:lstStyle/>
        <a:p>
          <a:r>
            <a:rPr lang="en-US" i="1"/>
            <a:t>Restorative Justice is a process whereby parties with a stake in a specific offence collectively resolve how to deal with the aftermath of the offence and its implications for the future.’ (Marshall, 1999, p5)</a:t>
          </a:r>
          <a:endParaRPr lang="en-US"/>
        </a:p>
      </dgm:t>
    </dgm:pt>
    <dgm:pt modelId="{6658707C-EC45-412C-B234-936DCCA102CC}" type="parTrans" cxnId="{0FBED04F-E941-43DE-AAF1-ADA09140012A}">
      <dgm:prSet/>
      <dgm:spPr/>
      <dgm:t>
        <a:bodyPr/>
        <a:lstStyle/>
        <a:p>
          <a:endParaRPr lang="en-US"/>
        </a:p>
      </dgm:t>
    </dgm:pt>
    <dgm:pt modelId="{756E07AE-FF40-4451-B09D-4206DBC1AD4D}" type="sibTrans" cxnId="{0FBED04F-E941-43DE-AAF1-ADA09140012A}">
      <dgm:prSet/>
      <dgm:spPr/>
      <dgm:t>
        <a:bodyPr/>
        <a:lstStyle/>
        <a:p>
          <a:endParaRPr lang="en-US"/>
        </a:p>
      </dgm:t>
    </dgm:pt>
    <dgm:pt modelId="{733DB761-1E75-4BDC-A55E-F3F9B8CA7638}">
      <dgm:prSet/>
      <dgm:spPr/>
      <dgm:t>
        <a:bodyPr/>
        <a:lstStyle/>
        <a:p>
          <a:r>
            <a:rPr lang="en-US">
              <a:hlinkClick xmlns:r="http://schemas.openxmlformats.org/officeDocument/2006/relationships" r:id="rId1"/>
            </a:rPr>
            <a:t>Jacob Dunne discusses restorative justice and speaking with the parents of the man he killed - YouTube</a:t>
          </a:r>
          <a:endParaRPr lang="en-US"/>
        </a:p>
      </dgm:t>
    </dgm:pt>
    <dgm:pt modelId="{DA8DE5A7-9EAD-45CC-A263-CF6709788AC8}" type="parTrans" cxnId="{D469F2FA-BE0E-4920-8B0C-E1F8F17A18C0}">
      <dgm:prSet/>
      <dgm:spPr/>
      <dgm:t>
        <a:bodyPr/>
        <a:lstStyle/>
        <a:p>
          <a:endParaRPr lang="en-US"/>
        </a:p>
      </dgm:t>
    </dgm:pt>
    <dgm:pt modelId="{F175544B-B437-48E6-BF78-51FD0109589E}" type="sibTrans" cxnId="{D469F2FA-BE0E-4920-8B0C-E1F8F17A18C0}">
      <dgm:prSet/>
      <dgm:spPr/>
      <dgm:t>
        <a:bodyPr/>
        <a:lstStyle/>
        <a:p>
          <a:endParaRPr lang="en-US"/>
        </a:p>
      </dgm:t>
    </dgm:pt>
    <dgm:pt modelId="{86AA4628-C802-48E9-9D85-F30481A14EE8}" type="pres">
      <dgm:prSet presAssocID="{9775D506-A8DC-42D7-BFD3-836F0C6539CE}" presName="linear" presStyleCnt="0">
        <dgm:presLayoutVars>
          <dgm:animLvl val="lvl"/>
          <dgm:resizeHandles val="exact"/>
        </dgm:presLayoutVars>
      </dgm:prSet>
      <dgm:spPr/>
    </dgm:pt>
    <dgm:pt modelId="{7C9A2858-06E3-41C3-97FF-7CEA1AA9C754}" type="pres">
      <dgm:prSet presAssocID="{046765FC-6831-4735-A6BB-5D965842ED4A}" presName="parentText" presStyleLbl="node1" presStyleIdx="0" presStyleCnt="2">
        <dgm:presLayoutVars>
          <dgm:chMax val="0"/>
          <dgm:bulletEnabled val="1"/>
        </dgm:presLayoutVars>
      </dgm:prSet>
      <dgm:spPr/>
    </dgm:pt>
    <dgm:pt modelId="{9D2F670E-1ABA-48F3-9AD1-BEA7953A6C76}" type="pres">
      <dgm:prSet presAssocID="{756E07AE-FF40-4451-B09D-4206DBC1AD4D}" presName="spacer" presStyleCnt="0"/>
      <dgm:spPr/>
    </dgm:pt>
    <dgm:pt modelId="{10407855-774A-4E99-B042-328DB6777772}" type="pres">
      <dgm:prSet presAssocID="{733DB761-1E75-4BDC-A55E-F3F9B8CA7638}" presName="parentText" presStyleLbl="node1" presStyleIdx="1" presStyleCnt="2">
        <dgm:presLayoutVars>
          <dgm:chMax val="0"/>
          <dgm:bulletEnabled val="1"/>
        </dgm:presLayoutVars>
      </dgm:prSet>
      <dgm:spPr/>
    </dgm:pt>
  </dgm:ptLst>
  <dgm:cxnLst>
    <dgm:cxn modelId="{8847D66D-F3A9-4D9D-A103-8B9DF46D69E8}" type="presOf" srcId="{9775D506-A8DC-42D7-BFD3-836F0C6539CE}" destId="{86AA4628-C802-48E9-9D85-F30481A14EE8}" srcOrd="0" destOrd="0" presId="urn:microsoft.com/office/officeart/2005/8/layout/vList2"/>
    <dgm:cxn modelId="{0FBED04F-E941-43DE-AAF1-ADA09140012A}" srcId="{9775D506-A8DC-42D7-BFD3-836F0C6539CE}" destId="{046765FC-6831-4735-A6BB-5D965842ED4A}" srcOrd="0" destOrd="0" parTransId="{6658707C-EC45-412C-B234-936DCCA102CC}" sibTransId="{756E07AE-FF40-4451-B09D-4206DBC1AD4D}"/>
    <dgm:cxn modelId="{AC0054D2-BC2F-4431-858E-C46EF787F6BD}" type="presOf" srcId="{733DB761-1E75-4BDC-A55E-F3F9B8CA7638}" destId="{10407855-774A-4E99-B042-328DB6777772}" srcOrd="0" destOrd="0" presId="urn:microsoft.com/office/officeart/2005/8/layout/vList2"/>
    <dgm:cxn modelId="{510F7BF5-4CAE-4B59-8F25-691350AB2F54}" type="presOf" srcId="{046765FC-6831-4735-A6BB-5D965842ED4A}" destId="{7C9A2858-06E3-41C3-97FF-7CEA1AA9C754}" srcOrd="0" destOrd="0" presId="urn:microsoft.com/office/officeart/2005/8/layout/vList2"/>
    <dgm:cxn modelId="{D469F2FA-BE0E-4920-8B0C-E1F8F17A18C0}" srcId="{9775D506-A8DC-42D7-BFD3-836F0C6539CE}" destId="{733DB761-1E75-4BDC-A55E-F3F9B8CA7638}" srcOrd="1" destOrd="0" parTransId="{DA8DE5A7-9EAD-45CC-A263-CF6709788AC8}" sibTransId="{F175544B-B437-48E6-BF78-51FD0109589E}"/>
    <dgm:cxn modelId="{735F733A-799E-47D6-9FDE-1C7BE10767DA}" type="presParOf" srcId="{86AA4628-C802-48E9-9D85-F30481A14EE8}" destId="{7C9A2858-06E3-41C3-97FF-7CEA1AA9C754}" srcOrd="0" destOrd="0" presId="urn:microsoft.com/office/officeart/2005/8/layout/vList2"/>
    <dgm:cxn modelId="{AD2675EC-1B59-4F2D-9B8A-E1D4AF1E985E}" type="presParOf" srcId="{86AA4628-C802-48E9-9D85-F30481A14EE8}" destId="{9D2F670E-1ABA-48F3-9AD1-BEA7953A6C76}" srcOrd="1" destOrd="0" presId="urn:microsoft.com/office/officeart/2005/8/layout/vList2"/>
    <dgm:cxn modelId="{651942FF-053D-456A-93D8-029EE684B196}" type="presParOf" srcId="{86AA4628-C802-48E9-9D85-F30481A14EE8}" destId="{10407855-774A-4E99-B042-328DB677777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4E9BC-46D1-4605-8A82-F1CDDE090CAE}">
      <dsp:nvSpPr>
        <dsp:cNvPr id="0" name=""/>
        <dsp:cNvSpPr/>
      </dsp:nvSpPr>
      <dsp:spPr>
        <a:xfrm>
          <a:off x="0" y="87152"/>
          <a:ext cx="6245265" cy="17454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Flight</a:t>
          </a:r>
          <a:r>
            <a:rPr lang="en-GB" sz="3100" kern="1200" dirty="0"/>
            <a:t>-"I can't deal with this, I'm out of here"</a:t>
          </a:r>
          <a:endParaRPr lang="en-US" sz="3100" kern="1200" dirty="0"/>
        </a:p>
      </dsp:txBody>
      <dsp:txXfrm>
        <a:off x="85208" y="172360"/>
        <a:ext cx="6074849" cy="1575077"/>
      </dsp:txXfrm>
    </dsp:sp>
    <dsp:sp modelId="{577A8D58-C6BC-4A44-8362-79852168F955}">
      <dsp:nvSpPr>
        <dsp:cNvPr id="0" name=""/>
        <dsp:cNvSpPr/>
      </dsp:nvSpPr>
      <dsp:spPr>
        <a:xfrm>
          <a:off x="0" y="1921926"/>
          <a:ext cx="6245265" cy="1745493"/>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Fight</a:t>
          </a:r>
          <a:r>
            <a:rPr lang="en-GB" sz="3100" kern="1200" dirty="0"/>
            <a:t>- "I am right and you will hear why I am right and you will agree with me"</a:t>
          </a:r>
          <a:endParaRPr lang="en-US" sz="3100" kern="1200" dirty="0"/>
        </a:p>
      </dsp:txBody>
      <dsp:txXfrm>
        <a:off x="85208" y="2007134"/>
        <a:ext cx="6074849" cy="1575077"/>
      </dsp:txXfrm>
    </dsp:sp>
    <dsp:sp modelId="{5B545371-394C-47BA-9279-058E4D6E9FBC}">
      <dsp:nvSpPr>
        <dsp:cNvPr id="0" name=""/>
        <dsp:cNvSpPr/>
      </dsp:nvSpPr>
      <dsp:spPr>
        <a:xfrm>
          <a:off x="0" y="3756700"/>
          <a:ext cx="6245265" cy="1745493"/>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Freeze-</a:t>
          </a:r>
          <a:r>
            <a:rPr lang="en-GB" sz="3100" kern="1200" dirty="0"/>
            <a:t> "I don't know what to do"</a:t>
          </a:r>
          <a:endParaRPr lang="en-US" sz="3100" kern="1200" dirty="0"/>
        </a:p>
      </dsp:txBody>
      <dsp:txXfrm>
        <a:off x="85208" y="3841908"/>
        <a:ext cx="6074849" cy="1575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B469A-D293-46C4-93B0-8312C376DB00}">
      <dsp:nvSpPr>
        <dsp:cNvPr id="0" name=""/>
        <dsp:cNvSpPr/>
      </dsp:nvSpPr>
      <dsp:spPr>
        <a:xfrm>
          <a:off x="0" y="476824"/>
          <a:ext cx="6245265" cy="15049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Overcoming the impulse- </a:t>
          </a:r>
          <a:r>
            <a:rPr lang="en-US" sz="2100" kern="1200"/>
            <a:t>resist acting on impulse as this can cause lasting damage</a:t>
          </a:r>
        </a:p>
      </dsp:txBody>
      <dsp:txXfrm>
        <a:off x="73464" y="550288"/>
        <a:ext cx="6098337" cy="1357984"/>
      </dsp:txXfrm>
    </dsp:sp>
    <dsp:sp modelId="{D037DB1C-9AEB-400C-ADE3-4A2D1D052998}">
      <dsp:nvSpPr>
        <dsp:cNvPr id="0" name=""/>
        <dsp:cNvSpPr/>
      </dsp:nvSpPr>
      <dsp:spPr>
        <a:xfrm>
          <a:off x="0" y="2042217"/>
          <a:ext cx="6245265" cy="1504912"/>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Ask the right questions- </a:t>
          </a:r>
          <a:r>
            <a:rPr lang="en-US" sz="2100" kern="1200"/>
            <a:t>this can be used when you have tried to overcome the conflict but to no avail. Try to ask questions to find out why the event occurred in the first place.</a:t>
          </a:r>
        </a:p>
      </dsp:txBody>
      <dsp:txXfrm>
        <a:off x="73464" y="2115681"/>
        <a:ext cx="6098337" cy="1357984"/>
      </dsp:txXfrm>
    </dsp:sp>
    <dsp:sp modelId="{530A8D0C-FC7C-4CEA-B79F-80EDF34AB5AE}">
      <dsp:nvSpPr>
        <dsp:cNvPr id="0" name=""/>
        <dsp:cNvSpPr/>
      </dsp:nvSpPr>
      <dsp:spPr>
        <a:xfrm>
          <a:off x="0" y="3607609"/>
          <a:ext cx="6245265" cy="1504912"/>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Give everyone a chance to speak using a circle technique-</a:t>
          </a:r>
          <a:r>
            <a:rPr lang="en-US" sz="2100" kern="1200"/>
            <a:t> one person at a time speaks to get their view across </a:t>
          </a:r>
        </a:p>
      </dsp:txBody>
      <dsp:txXfrm>
        <a:off x="73464" y="3681073"/>
        <a:ext cx="6098337" cy="13579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A2858-06E3-41C3-97FF-7CEA1AA9C754}">
      <dsp:nvSpPr>
        <dsp:cNvPr id="0" name=""/>
        <dsp:cNvSpPr/>
      </dsp:nvSpPr>
      <dsp:spPr>
        <a:xfrm>
          <a:off x="0" y="80273"/>
          <a:ext cx="6245265"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i="1" kern="1200"/>
            <a:t>Restorative Justice is a process whereby parties with a stake in a specific offence collectively resolve how to deal with the aftermath of the offence and its implications for the future.’ (Marshall, 1999, p5)</a:t>
          </a:r>
          <a:endParaRPr lang="en-US" sz="2600" kern="1200"/>
        </a:p>
      </dsp:txBody>
      <dsp:txXfrm>
        <a:off x="130678" y="210951"/>
        <a:ext cx="5983909" cy="2415604"/>
      </dsp:txXfrm>
    </dsp:sp>
    <dsp:sp modelId="{10407855-774A-4E99-B042-328DB6777772}">
      <dsp:nvSpPr>
        <dsp:cNvPr id="0" name=""/>
        <dsp:cNvSpPr/>
      </dsp:nvSpPr>
      <dsp:spPr>
        <a:xfrm>
          <a:off x="0" y="2832113"/>
          <a:ext cx="6245265" cy="267696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hlinkClick xmlns:r="http://schemas.openxmlformats.org/officeDocument/2006/relationships" r:id="rId1"/>
            </a:rPr>
            <a:t>Jacob Dunne discusses restorative justice and speaking with the parents of the man he killed - YouTube</a:t>
          </a:r>
          <a:endParaRPr lang="en-US" sz="2600" kern="1200"/>
        </a:p>
      </dsp:txBody>
      <dsp:txXfrm>
        <a:off x="130678" y="2962791"/>
        <a:ext cx="5983909" cy="241560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A1CA50-E981-451B-B4E5-DC5DB919845C}" type="datetimeFigureOut">
              <a:t>11/6/2023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7C038-1D28-49D6-B3DC-6E308867B8B8}" type="slidenum">
              <a:t>‹#›</a:t>
            </a:fld>
            <a:endParaRPr lang="en-GB"/>
          </a:p>
        </p:txBody>
      </p:sp>
    </p:spTree>
    <p:extLst>
      <p:ext uri="{BB962C8B-B14F-4D97-AF65-F5344CB8AC3E}">
        <p14:creationId xmlns:p14="http://schemas.microsoft.com/office/powerpoint/2010/main" val="3262888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Q's- What happened? What were you thinking at the time? Who has been effected by what you have done?</a:t>
            </a:r>
          </a:p>
          <a:p>
            <a:r>
              <a:rPr lang="en-US">
                <a:cs typeface="Calibri"/>
              </a:rPr>
              <a:t>MOVE TO SECTION 3 ON MOODLE PLATFORM</a:t>
            </a:r>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24</a:t>
            </a:fld>
            <a:endParaRPr lang="en-US"/>
          </a:p>
        </p:txBody>
      </p:sp>
    </p:spTree>
    <p:extLst>
      <p:ext uri="{BB962C8B-B14F-4D97-AF65-F5344CB8AC3E}">
        <p14:creationId xmlns:p14="http://schemas.microsoft.com/office/powerpoint/2010/main" val="3546334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have </a:t>
            </a:r>
            <a:r>
              <a:rPr lang="en-US" dirty="0" err="1">
                <a:cs typeface="Calibri"/>
              </a:rPr>
              <a:t>jsu</a:t>
            </a:r>
            <a:r>
              <a:rPr lang="en-US" dirty="0">
                <a:cs typeface="Calibri"/>
              </a:rPr>
              <a:t> </a:t>
            </a:r>
            <a:r>
              <a:rPr lang="en-US" dirty="0" err="1">
                <a:cs typeface="Calibri"/>
              </a:rPr>
              <a:t>tlooked</a:t>
            </a:r>
            <a:r>
              <a:rPr lang="en-US" dirty="0">
                <a:cs typeface="Calibri"/>
              </a:rPr>
              <a:t> at conflict and conflict management which does hold areas of negotiating</a:t>
            </a:r>
          </a:p>
        </p:txBody>
      </p:sp>
      <p:sp>
        <p:nvSpPr>
          <p:cNvPr id="4" name="Slide Number Placeholder 3"/>
          <p:cNvSpPr>
            <a:spLocks noGrp="1"/>
          </p:cNvSpPr>
          <p:nvPr>
            <p:ph type="sldNum" sz="quarter" idx="5"/>
          </p:nvPr>
        </p:nvSpPr>
        <p:spPr/>
        <p:txBody>
          <a:bodyPr/>
          <a:lstStyle/>
          <a:p>
            <a:fld id="{722031E3-AC37-4428-A3CD-895CF09095E3}" type="slidenum">
              <a:rPr lang="en-US"/>
              <a:t>26</a:t>
            </a:fld>
            <a:endParaRPr lang="en-US"/>
          </a:p>
        </p:txBody>
      </p:sp>
    </p:spTree>
    <p:extLst>
      <p:ext uri="{BB962C8B-B14F-4D97-AF65-F5344CB8AC3E}">
        <p14:creationId xmlns:p14="http://schemas.microsoft.com/office/powerpoint/2010/main" val="85819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27</a:t>
            </a:fld>
            <a:endParaRPr lang="en-US"/>
          </a:p>
        </p:txBody>
      </p:sp>
    </p:spTree>
    <p:extLst>
      <p:ext uri="{BB962C8B-B14F-4D97-AF65-F5344CB8AC3E}">
        <p14:creationId xmlns:p14="http://schemas.microsoft.com/office/powerpoint/2010/main" val="3547750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Flagging- With this skill the negotiator gives reason first and then </a:t>
            </a:r>
            <a:r>
              <a:rPr lang="en-US" dirty="0" err="1">
                <a:cs typeface="Calibri"/>
              </a:rPr>
              <a:t>disagree's</a:t>
            </a:r>
            <a:r>
              <a:rPr lang="en-US" dirty="0">
                <a:cs typeface="Calibri"/>
              </a:rPr>
              <a:t>. We often get it the other way round which is wrong.</a:t>
            </a:r>
          </a:p>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31</a:t>
            </a:fld>
            <a:endParaRPr lang="en-US"/>
          </a:p>
        </p:txBody>
      </p:sp>
    </p:spTree>
    <p:extLst>
      <p:ext uri="{BB962C8B-B14F-4D97-AF65-F5344CB8AC3E}">
        <p14:creationId xmlns:p14="http://schemas.microsoft.com/office/powerpoint/2010/main" val="2442780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11/6/2023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2431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263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11/6/2023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9416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11/6/2023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4272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11/6/2023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2958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11/6/2023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615082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11/6/2023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2485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11/6/2023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76988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11/6/2023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77468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11/6/2023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518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11/6/2023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1583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11/6/2023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11/6/2023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573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br>
              <a:rPr lang="en-GB" dirty="0">
                <a:ea typeface="Calibri Light"/>
                <a:cs typeface="Calibri Light"/>
              </a:rPr>
            </a:br>
            <a:r>
              <a:rPr lang="en-GB" dirty="0">
                <a:cs typeface="Calibri Light"/>
              </a:rPr>
              <a:t>Week 6</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(BMPL4012 / BMLW4009)</a:t>
            </a:r>
          </a:p>
          <a:p>
            <a:pPr algn="r"/>
            <a:r>
              <a:rPr lang="en-GB" sz="2200" dirty="0">
                <a:ea typeface="Calibri"/>
                <a:cs typeface="Calibri"/>
              </a:rPr>
              <a:t>Jane</a:t>
            </a:r>
          </a:p>
          <a:p>
            <a:pPr algn="r"/>
            <a:r>
              <a:rPr lang="en-GB" sz="2200" dirty="0">
                <a:ea typeface="Calibri"/>
                <a:cs typeface="Calibri"/>
              </a:rPr>
              <a:t>J.davies2@uwtsd.ac.uk</a:t>
            </a:r>
          </a:p>
        </p:txBody>
      </p:sp>
    </p:spTree>
    <p:extLst>
      <p:ext uri="{BB962C8B-B14F-4D97-AF65-F5344CB8AC3E}">
        <p14:creationId xmlns:p14="http://schemas.microsoft.com/office/powerpoint/2010/main" val="102331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icky notes on a wall">
            <a:extLst>
              <a:ext uri="{FF2B5EF4-FFF2-40B4-BE49-F238E27FC236}">
                <a16:creationId xmlns:a16="http://schemas.microsoft.com/office/drawing/2014/main" id="{0FACD7E7-0151-1504-F559-CB8FBF51DC96}"/>
              </a:ext>
            </a:extLst>
          </p:cNvPr>
          <p:cNvPicPr>
            <a:picLocks noChangeAspect="1"/>
          </p:cNvPicPr>
          <p:nvPr/>
        </p:nvPicPr>
        <p:blipFill rotWithShape="1">
          <a:blip r:embed="rId2"/>
          <a:srcRect l="18152" r="19946" b="10"/>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Reminder-Next week...</a:t>
            </a:r>
            <a:endParaRPr lang="en-GB" sz="4000"/>
          </a:p>
        </p:txBody>
      </p:sp>
      <p:sp>
        <p:nvSpPr>
          <p:cNvPr id="3" name="Content Placeholder 2">
            <a:extLst>
              <a:ext uri="{FF2B5EF4-FFF2-40B4-BE49-F238E27FC236}">
                <a16:creationId xmlns:a16="http://schemas.microsoft.com/office/drawing/2014/main" id="{2B702D27-88A1-DDE8-02B0-DBB9B2E69562}"/>
              </a:ext>
            </a:extLst>
          </p:cNvPr>
          <p:cNvSpPr>
            <a:spLocks noGrp="1"/>
          </p:cNvSpPr>
          <p:nvPr>
            <p:ph idx="1"/>
          </p:nvPr>
        </p:nvSpPr>
        <p:spPr>
          <a:xfrm>
            <a:off x="761801" y="2884929"/>
            <a:ext cx="4659756" cy="3374137"/>
          </a:xfrm>
        </p:spPr>
        <p:txBody>
          <a:bodyPr vert="horz" lIns="91440" tIns="45720" rIns="91440" bIns="45720" rtlCol="0" anchor="ctr">
            <a:normAutofit fontScale="77500" lnSpcReduction="20000"/>
          </a:bodyPr>
          <a:lstStyle/>
          <a:p>
            <a:pPr marL="0" indent="0">
              <a:buNone/>
            </a:pPr>
            <a:r>
              <a:rPr lang="en-GB" b="1" dirty="0">
                <a:ea typeface="Calibri"/>
                <a:cs typeface="Calibri"/>
              </a:rPr>
              <a:t>Careers fair- </a:t>
            </a:r>
            <a:endParaRPr lang="en-US" dirty="0"/>
          </a:p>
          <a:p>
            <a:pPr marL="0" indent="0">
              <a:buNone/>
            </a:pPr>
            <a:r>
              <a:rPr lang="en-GB" b="1" dirty="0">
                <a:ea typeface="Calibri"/>
                <a:cs typeface="Calibri"/>
              </a:rPr>
              <a:t>Tuesday 14th November </a:t>
            </a:r>
            <a:endParaRPr lang="en-GB" dirty="0">
              <a:ea typeface="Calibri"/>
              <a:cs typeface="Calibri"/>
            </a:endParaRPr>
          </a:p>
          <a:p>
            <a:pPr marL="0" indent="0">
              <a:buNone/>
            </a:pPr>
            <a:r>
              <a:rPr lang="en-GB" b="1" dirty="0">
                <a:ea typeface="Calibri"/>
                <a:cs typeface="Calibri"/>
              </a:rPr>
              <a:t>11am-3pm</a:t>
            </a:r>
            <a:endParaRPr lang="en-GB" dirty="0">
              <a:ea typeface="Calibri"/>
              <a:cs typeface="Calibri"/>
            </a:endParaRPr>
          </a:p>
          <a:p>
            <a:pPr marL="0" indent="0">
              <a:buNone/>
            </a:pPr>
            <a:r>
              <a:rPr lang="en-GB" b="1" dirty="0">
                <a:ea typeface="Calibri"/>
                <a:cs typeface="Calibri"/>
              </a:rPr>
              <a:t>Vivian Hall</a:t>
            </a:r>
          </a:p>
          <a:p>
            <a:pPr marL="0" indent="0">
              <a:buNone/>
            </a:pPr>
            <a:r>
              <a:rPr lang="en-GB" b="1" dirty="0">
                <a:ea typeface="Calibri"/>
                <a:cs typeface="Calibri"/>
              </a:rPr>
              <a:t>Dylan Thomas Centre</a:t>
            </a:r>
          </a:p>
          <a:p>
            <a:pPr marL="0" indent="0">
              <a:buNone/>
            </a:pPr>
            <a:r>
              <a:rPr lang="en-GB" b="1" dirty="0">
                <a:ea typeface="Calibri"/>
                <a:cs typeface="Calibri"/>
              </a:rPr>
              <a:t>Swansea</a:t>
            </a:r>
          </a:p>
          <a:p>
            <a:endParaRPr lang="en-GB" dirty="0">
              <a:cs typeface="Calibri"/>
            </a:endParaRPr>
          </a:p>
          <a:p>
            <a:endParaRPr lang="en-GB" dirty="0">
              <a:cs typeface="Calibri"/>
            </a:endParaRPr>
          </a:p>
          <a:p>
            <a:pPr marL="0" indent="0">
              <a:buNone/>
            </a:pPr>
            <a:r>
              <a:rPr lang="en-GB" b="1" dirty="0">
                <a:solidFill>
                  <a:srgbClr val="FF0000"/>
                </a:solidFill>
                <a:cs typeface="Calibri"/>
              </a:rPr>
              <a:t>Attendance is mandatory!</a:t>
            </a:r>
          </a:p>
        </p:txBody>
      </p:sp>
    </p:spTree>
    <p:extLst>
      <p:ext uri="{BB962C8B-B14F-4D97-AF65-F5344CB8AC3E}">
        <p14:creationId xmlns:p14="http://schemas.microsoft.com/office/powerpoint/2010/main" val="301135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DB6DC-49B4-B8D1-1FD3-66426910627F}"/>
              </a:ext>
            </a:extLst>
          </p:cNvPr>
          <p:cNvSpPr>
            <a:spLocks noGrp="1"/>
          </p:cNvSpPr>
          <p:nvPr>
            <p:ph type="title"/>
          </p:nvPr>
        </p:nvSpPr>
        <p:spPr>
          <a:xfrm>
            <a:off x="6803409" y="762001"/>
            <a:ext cx="4156512" cy="1708244"/>
          </a:xfrm>
        </p:spPr>
        <p:txBody>
          <a:bodyPr anchor="ctr">
            <a:normAutofit/>
          </a:bodyPr>
          <a:lstStyle/>
          <a:p>
            <a:r>
              <a:rPr lang="en-GB" sz="4000">
                <a:cs typeface="Calibri Light"/>
              </a:rPr>
              <a:t>Aims for today's session</a:t>
            </a:r>
          </a:p>
        </p:txBody>
      </p:sp>
      <p:pic>
        <p:nvPicPr>
          <p:cNvPr id="5" name="Picture 4" descr="Hands-on top of each other">
            <a:extLst>
              <a:ext uri="{FF2B5EF4-FFF2-40B4-BE49-F238E27FC236}">
                <a16:creationId xmlns:a16="http://schemas.microsoft.com/office/drawing/2014/main" id="{F4BFC842-F4DF-45C6-2827-646A2C659FD1}"/>
              </a:ext>
            </a:extLst>
          </p:cNvPr>
          <p:cNvPicPr>
            <a:picLocks noChangeAspect="1"/>
          </p:cNvPicPr>
          <p:nvPr/>
        </p:nvPicPr>
        <p:blipFill rotWithShape="1">
          <a:blip r:embed="rId2"/>
          <a:srcRect l="52628" r="8483"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0D4EDB1F-52C7-3CF4-86EB-7E3C7E1DC191}"/>
              </a:ext>
            </a:extLst>
          </p:cNvPr>
          <p:cNvSpPr>
            <a:spLocks noGrp="1"/>
          </p:cNvSpPr>
          <p:nvPr>
            <p:ph idx="1"/>
          </p:nvPr>
        </p:nvSpPr>
        <p:spPr>
          <a:xfrm>
            <a:off x="6491409" y="2146245"/>
            <a:ext cx="4468512" cy="4093835"/>
          </a:xfrm>
        </p:spPr>
        <p:txBody>
          <a:bodyPr vert="horz" lIns="91440" tIns="45720" rIns="91440" bIns="45720" rtlCol="0" anchor="ctr">
            <a:normAutofit/>
          </a:bodyPr>
          <a:lstStyle/>
          <a:p>
            <a:pPr marL="0" indent="0">
              <a:buNone/>
            </a:pPr>
            <a:endParaRPr lang="en-GB" sz="2000" dirty="0">
              <a:solidFill>
                <a:srgbClr val="FF0000"/>
              </a:solidFill>
              <a:cs typeface="Calibri"/>
            </a:endParaRPr>
          </a:p>
          <a:p>
            <a:r>
              <a:rPr lang="en-GB" sz="2000" dirty="0">
                <a:cs typeface="Calibri"/>
              </a:rPr>
              <a:t>Look at assignment 2</a:t>
            </a:r>
            <a:endParaRPr lang="en-GB" dirty="0"/>
          </a:p>
          <a:p>
            <a:r>
              <a:rPr lang="en-GB" sz="2000" dirty="0">
                <a:cs typeface="Calibri"/>
              </a:rPr>
              <a:t>The importance of teamworking</a:t>
            </a:r>
          </a:p>
          <a:p>
            <a:r>
              <a:rPr lang="en-GB" sz="2000" dirty="0">
                <a:cs typeface="Calibri"/>
              </a:rPr>
              <a:t>Key aspects to effective teamwork</a:t>
            </a:r>
          </a:p>
          <a:p>
            <a:r>
              <a:rPr lang="en-GB" sz="2000" dirty="0">
                <a:cs typeface="Calibri"/>
              </a:rPr>
              <a:t>Threats to effective teamwork</a:t>
            </a:r>
          </a:p>
          <a:p>
            <a:r>
              <a:rPr lang="en-GB" sz="2000" dirty="0">
                <a:cs typeface="Calibri"/>
              </a:rPr>
              <a:t>How to manage conflict</a:t>
            </a:r>
          </a:p>
          <a:p>
            <a:r>
              <a:rPr lang="en-GB" sz="2000" dirty="0">
                <a:cs typeface="Calibri"/>
              </a:rPr>
              <a:t>The skill of negotiation/ influence</a:t>
            </a:r>
          </a:p>
          <a:p>
            <a:endParaRPr lang="en-GB" sz="20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3675513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D4FB-B471-226D-E3F8-C25A71E6A5A6}"/>
              </a:ext>
            </a:extLst>
          </p:cNvPr>
          <p:cNvSpPr>
            <a:spLocks noGrp="1"/>
          </p:cNvSpPr>
          <p:nvPr>
            <p:ph type="title"/>
          </p:nvPr>
        </p:nvSpPr>
        <p:spPr>
          <a:xfrm>
            <a:off x="762001" y="1141711"/>
            <a:ext cx="3234466" cy="3474364"/>
          </a:xfrm>
        </p:spPr>
        <p:txBody>
          <a:bodyPr vert="horz" lIns="91440" tIns="45720" rIns="91440" bIns="45720" rtlCol="0" anchor="t">
            <a:normAutofit/>
          </a:bodyPr>
          <a:lstStyle/>
          <a:p>
            <a:r>
              <a:rPr lang="en-US" sz="3600" dirty="0"/>
              <a:t>Now let's look at Assignment 2.....</a:t>
            </a:r>
          </a:p>
        </p:txBody>
      </p:sp>
      <p:sp>
        <p:nvSpPr>
          <p:cNvPr id="3" name="Content Placeholder 2">
            <a:extLst>
              <a:ext uri="{FF2B5EF4-FFF2-40B4-BE49-F238E27FC236}">
                <a16:creationId xmlns:a16="http://schemas.microsoft.com/office/drawing/2014/main" id="{661E04ED-5CBA-B6D1-D533-41E2C5FF8657}"/>
              </a:ext>
            </a:extLst>
          </p:cNvPr>
          <p:cNvSpPr>
            <a:spLocks noGrp="1"/>
          </p:cNvSpPr>
          <p:nvPr>
            <p:ph idx="1"/>
          </p:nvPr>
        </p:nvSpPr>
        <p:spPr>
          <a:xfrm>
            <a:off x="-8759" y="3891268"/>
            <a:ext cx="4846054" cy="1981497"/>
          </a:xfrm>
        </p:spPr>
        <p:txBody>
          <a:bodyPr vert="horz" lIns="91440" tIns="45720" rIns="91440" bIns="45720" rtlCol="0" anchor="b">
            <a:noAutofit/>
          </a:bodyPr>
          <a:lstStyle/>
          <a:p>
            <a:pPr marL="0" indent="0">
              <a:buNone/>
            </a:pPr>
            <a:r>
              <a:rPr lang="en-US" sz="3200" b="1" dirty="0">
                <a:solidFill>
                  <a:srgbClr val="FF0000"/>
                </a:solidFill>
              </a:rPr>
              <a:t>DUE Friday</a:t>
            </a:r>
            <a:endParaRPr lang="en-US" dirty="0"/>
          </a:p>
          <a:p>
            <a:pPr marL="0" indent="0">
              <a:buNone/>
            </a:pPr>
            <a:r>
              <a:rPr lang="en-US" sz="3200" b="1" dirty="0">
                <a:solidFill>
                  <a:srgbClr val="FF0000"/>
                </a:solidFill>
              </a:rPr>
              <a:t> 12th January 2024 @23:59pm</a:t>
            </a:r>
            <a:endParaRPr lang="en-US"/>
          </a:p>
        </p:txBody>
      </p:sp>
      <p:cxnSp>
        <p:nvCxnSpPr>
          <p:cNvPr id="9" name="Straight Connector 8">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Pencil and answer-sheet">
            <a:extLst>
              <a:ext uri="{FF2B5EF4-FFF2-40B4-BE49-F238E27FC236}">
                <a16:creationId xmlns:a16="http://schemas.microsoft.com/office/drawing/2014/main" id="{48CD0110-9A27-F326-672B-5E99657473FE}"/>
              </a:ext>
            </a:extLst>
          </p:cNvPr>
          <p:cNvPicPr>
            <a:picLocks noChangeAspect="1"/>
          </p:cNvPicPr>
          <p:nvPr/>
        </p:nvPicPr>
        <p:blipFill rotWithShape="1">
          <a:blip r:embed="rId2"/>
          <a:srcRect l="37426" r="-1" b="-1"/>
          <a:stretch/>
        </p:blipFill>
        <p:spPr>
          <a:xfrm>
            <a:off x="4615543" y="10"/>
            <a:ext cx="7576458" cy="6857990"/>
          </a:xfrm>
          <a:prstGeom prst="rect">
            <a:avLst/>
          </a:prstGeom>
        </p:spPr>
      </p:pic>
    </p:spTree>
    <p:extLst>
      <p:ext uri="{BB962C8B-B14F-4D97-AF65-F5344CB8AC3E}">
        <p14:creationId xmlns:p14="http://schemas.microsoft.com/office/powerpoint/2010/main" val="2118372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2FFF-918B-B370-8FAB-FF137CCCE093}"/>
              </a:ext>
            </a:extLst>
          </p:cNvPr>
          <p:cNvSpPr>
            <a:spLocks noGrp="1"/>
          </p:cNvSpPr>
          <p:nvPr>
            <p:ph type="title"/>
          </p:nvPr>
        </p:nvSpPr>
        <p:spPr>
          <a:xfrm>
            <a:off x="838200" y="365125"/>
            <a:ext cx="10515600" cy="596167"/>
          </a:xfrm>
        </p:spPr>
        <p:txBody>
          <a:bodyPr>
            <a:normAutofit/>
          </a:bodyPr>
          <a:lstStyle/>
          <a:p>
            <a:r>
              <a:rPr lang="en-GB" sz="2800" dirty="0"/>
              <a:t>Assignment 2 </a:t>
            </a:r>
          </a:p>
        </p:txBody>
      </p:sp>
      <p:sp>
        <p:nvSpPr>
          <p:cNvPr id="3" name="Content Placeholder 2">
            <a:extLst>
              <a:ext uri="{FF2B5EF4-FFF2-40B4-BE49-F238E27FC236}">
                <a16:creationId xmlns:a16="http://schemas.microsoft.com/office/drawing/2014/main" id="{84F6AA8E-7C28-8A66-C081-4860E52DA461}"/>
              </a:ext>
            </a:extLst>
          </p:cNvPr>
          <p:cNvSpPr>
            <a:spLocks noGrp="1"/>
          </p:cNvSpPr>
          <p:nvPr>
            <p:ph idx="1"/>
          </p:nvPr>
        </p:nvSpPr>
        <p:spPr>
          <a:xfrm>
            <a:off x="838200" y="1219200"/>
            <a:ext cx="10515600" cy="4957763"/>
          </a:xfrm>
        </p:spPr>
        <p:txBody>
          <a:bodyPr>
            <a:normAutofit/>
          </a:bodyPr>
          <a:lstStyle/>
          <a:p>
            <a:r>
              <a:rPr lang="en-GB" sz="2400" dirty="0">
                <a:effectLst/>
                <a:ea typeface="Times New Roman" panose="02020603050405020304" pitchFamily="18" charset="0"/>
              </a:rPr>
              <a:t>TITLE - </a:t>
            </a:r>
            <a:r>
              <a:rPr lang="en-GB" sz="2400" b="1" u="sng" dirty="0">
                <a:effectLst/>
                <a:ea typeface="Times New Roman" panose="02020603050405020304" pitchFamily="18" charset="0"/>
              </a:rPr>
              <a:t>The importance of academia</a:t>
            </a:r>
          </a:p>
          <a:p>
            <a:r>
              <a:rPr lang="en-GB" sz="2400" dirty="0">
                <a:ea typeface="Times New Roman" panose="02020603050405020304" pitchFamily="18" charset="0"/>
              </a:rPr>
              <a:t>1,500 words</a:t>
            </a:r>
          </a:p>
          <a:p>
            <a:r>
              <a:rPr lang="en-GB" sz="2400" dirty="0">
                <a:ea typeface="Times New Roman" panose="02020603050405020304" pitchFamily="18" charset="0"/>
              </a:rPr>
              <a:t>A report</a:t>
            </a:r>
          </a:p>
          <a:p>
            <a:r>
              <a:rPr lang="en-GB" sz="2400" dirty="0">
                <a:ea typeface="Times New Roman" panose="02020603050405020304" pitchFamily="18" charset="0"/>
              </a:rPr>
              <a:t>Report should have a cover page / contents page / introduction (150 words) / Main body (1,200 words) / conclusion (150 words) Referencing list (not in word count)</a:t>
            </a:r>
          </a:p>
          <a:p>
            <a:r>
              <a:rPr lang="en-GB" sz="2400" dirty="0">
                <a:ea typeface="Times New Roman" panose="02020603050405020304" pitchFamily="18" charset="0"/>
              </a:rPr>
              <a:t>Should include over 10 referencing sources. </a:t>
            </a:r>
          </a:p>
          <a:p>
            <a:r>
              <a:rPr lang="en-GB" sz="2400" dirty="0"/>
              <a:t>Report - use sub-headings</a:t>
            </a:r>
          </a:p>
          <a:p>
            <a:pPr lvl="1"/>
            <a:r>
              <a:rPr lang="en-GB" dirty="0"/>
              <a:t>These are Referencing / Critical thinking / The power of reflection / academic misconduct</a:t>
            </a:r>
          </a:p>
          <a:p>
            <a:pPr marL="342900" lvl="0" indent="-342900">
              <a:buFont typeface="Symbol" panose="05050102010706020507" pitchFamily="18" charset="2"/>
              <a:buChar char=""/>
            </a:pPr>
            <a:r>
              <a:rPr lang="en-GB" sz="2400" dirty="0">
                <a:solidFill>
                  <a:srgbClr val="000000"/>
                </a:solidFill>
                <a:effectLst/>
                <a:ea typeface="Aptos" panose="020B0004020202020204" pitchFamily="34" charset="0"/>
                <a:cs typeface="Aptos" panose="020B0004020202020204" pitchFamily="34" charset="0"/>
              </a:rPr>
              <a:t>Further discussion on essay in class</a:t>
            </a:r>
          </a:p>
          <a:p>
            <a:endParaRPr lang="en-GB" sz="2000" dirty="0"/>
          </a:p>
        </p:txBody>
      </p:sp>
    </p:spTree>
    <p:extLst>
      <p:ext uri="{BB962C8B-B14F-4D97-AF65-F5344CB8AC3E}">
        <p14:creationId xmlns:p14="http://schemas.microsoft.com/office/powerpoint/2010/main" val="3242049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DC071-F4F5-FBA0-2E3E-B2BF5231DE25}"/>
              </a:ext>
            </a:extLst>
          </p:cNvPr>
          <p:cNvSpPr>
            <a:spLocks noGrp="1"/>
          </p:cNvSpPr>
          <p:nvPr>
            <p:ph type="title"/>
          </p:nvPr>
        </p:nvSpPr>
        <p:spPr>
          <a:xfrm>
            <a:off x="572493" y="238539"/>
            <a:ext cx="11018520" cy="1434415"/>
          </a:xfrm>
        </p:spPr>
        <p:txBody>
          <a:bodyPr anchor="b">
            <a:normAutofit/>
          </a:bodyPr>
          <a:lstStyle/>
          <a:p>
            <a:r>
              <a:rPr lang="en-GB" sz="5400" dirty="0">
                <a:cs typeface="Calibri Light"/>
              </a:rPr>
              <a:t>Teamworking Task </a:t>
            </a:r>
            <a:endParaRPr lang="en-GB" sz="5400"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8BD3B4-C348-F347-E489-AB10F7EC848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dirty="0">
                <a:cs typeface="Calibri"/>
              </a:rPr>
              <a:t>What is meant by the term of teamwork?</a:t>
            </a:r>
          </a:p>
          <a:p>
            <a:r>
              <a:rPr lang="en-GB" sz="2200" dirty="0">
                <a:cs typeface="Calibri"/>
              </a:rPr>
              <a:t>What makes a good team?</a:t>
            </a:r>
          </a:p>
          <a:p>
            <a:r>
              <a:rPr lang="en-GB" sz="2200" dirty="0">
                <a:cs typeface="Calibri"/>
              </a:rPr>
              <a:t>Do teams need a leader?</a:t>
            </a:r>
          </a:p>
          <a:p>
            <a:r>
              <a:rPr lang="en-GB" sz="2200" dirty="0">
                <a:cs typeface="Calibri"/>
              </a:rPr>
              <a:t>Thinking of your chosen discipline, why is teamwork important?</a:t>
            </a:r>
          </a:p>
          <a:p>
            <a:r>
              <a:rPr lang="en-GB" sz="2200" dirty="0">
                <a:cs typeface="Calibri"/>
              </a:rPr>
              <a:t>Does it always work?</a:t>
            </a:r>
          </a:p>
          <a:p>
            <a:r>
              <a:rPr lang="en-GB" sz="2200" dirty="0">
                <a:cs typeface="Calibri"/>
              </a:rPr>
              <a:t>What can happen when we don't have effective teamwork?</a:t>
            </a:r>
          </a:p>
          <a:p>
            <a:r>
              <a:rPr lang="en-GB" sz="2200" b="1" u="sng" dirty="0">
                <a:cs typeface="Calibri"/>
              </a:rPr>
              <a:t>Please bring to class your ideas of the above questions. </a:t>
            </a:r>
          </a:p>
        </p:txBody>
      </p:sp>
      <p:pic>
        <p:nvPicPr>
          <p:cNvPr id="5" name="Content Placeholder 4" descr="A group of hands with text above them&#10;&#10;Description automatically generated">
            <a:extLst>
              <a:ext uri="{FF2B5EF4-FFF2-40B4-BE49-F238E27FC236}">
                <a16:creationId xmlns:a16="http://schemas.microsoft.com/office/drawing/2014/main" id="{FA29DB54-133B-29FC-6B9A-15C0F0BCB377}"/>
              </a:ext>
            </a:extLst>
          </p:cNvPr>
          <p:cNvPicPr>
            <a:picLocks noChangeAspect="1"/>
          </p:cNvPicPr>
          <p:nvPr/>
        </p:nvPicPr>
        <p:blipFill rotWithShape="1">
          <a:blip r:embed="rId2"/>
          <a:srcRect l="24078" r="22047"/>
          <a:stretch/>
        </p:blipFill>
        <p:spPr>
          <a:xfrm>
            <a:off x="7675658" y="2093976"/>
            <a:ext cx="3941064" cy="4096512"/>
          </a:xfrm>
          <a:prstGeom prst="rect">
            <a:avLst/>
          </a:prstGeom>
        </p:spPr>
      </p:pic>
    </p:spTree>
    <p:extLst>
      <p:ext uri="{BB962C8B-B14F-4D97-AF65-F5344CB8AC3E}">
        <p14:creationId xmlns:p14="http://schemas.microsoft.com/office/powerpoint/2010/main" val="83447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640080" y="325369"/>
            <a:ext cx="4368602" cy="1956841"/>
          </a:xfrm>
        </p:spPr>
        <p:txBody>
          <a:bodyPr anchor="b">
            <a:normAutofit/>
          </a:bodyPr>
          <a:lstStyle/>
          <a:p>
            <a:r>
              <a:rPr lang="en-GB" sz="4600">
                <a:cs typeface="Calibri Light"/>
              </a:rPr>
              <a:t>Key aspects to an effective team</a:t>
            </a:r>
            <a:endParaRPr lang="en-GB" sz="4600"/>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b="1" dirty="0">
                <a:ea typeface="+mn-lt"/>
                <a:cs typeface="+mn-lt"/>
              </a:rPr>
              <a:t>Communication:</a:t>
            </a:r>
            <a:r>
              <a:rPr lang="en-GB" sz="1700" dirty="0">
                <a:ea typeface="+mn-lt"/>
                <a:cs typeface="+mn-lt"/>
              </a:rPr>
              <a:t> Effective communication is crucial for successful teamworking. Team members need to share ideas, information, feedback, and updates with clarity and openness. </a:t>
            </a:r>
          </a:p>
          <a:p>
            <a:r>
              <a:rPr lang="en-GB" sz="1700" b="1" dirty="0">
                <a:ea typeface="+mn-lt"/>
                <a:cs typeface="+mn-lt"/>
              </a:rPr>
              <a:t>Collaboration:</a:t>
            </a:r>
            <a:r>
              <a:rPr lang="en-GB" sz="1700" dirty="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1700" dirty="0">
              <a:cs typeface="Calibri"/>
            </a:endParaRPr>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31467" r="167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53290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761803" y="350196"/>
            <a:ext cx="4646904" cy="162452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1206" r="19528" b="3"/>
          <a:stretch/>
        </p:blipFill>
        <p:spPr>
          <a:xfrm>
            <a:off x="6096000" y="1"/>
            <a:ext cx="6102825" cy="6858000"/>
          </a:xfrm>
          <a:prstGeom prst="rect">
            <a:avLst/>
          </a:prstGeom>
        </p:spPr>
      </p:pic>
    </p:spTree>
    <p:extLst>
      <p:ext uri="{BB962C8B-B14F-4D97-AF65-F5344CB8AC3E}">
        <p14:creationId xmlns:p14="http://schemas.microsoft.com/office/powerpoint/2010/main" val="2564070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348" r="2538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GB" sz="2200" b="1" dirty="0">
                <a:latin typeface="Calibri"/>
                <a:ea typeface="Söhne"/>
                <a:cs typeface="Söhne"/>
              </a:rPr>
              <a:t>Problem Solving:</a:t>
            </a:r>
            <a:r>
              <a:rPr lang="en-GB" sz="2200" dirty="0">
                <a:latin typeface="Calibri"/>
                <a:ea typeface="Söhne"/>
                <a:cs typeface="Söhne"/>
              </a:rPr>
              <a:t> Teams often encounter challenges or obstacles. Effective teamwork involves collectively identifying problems, analysing root causes, and brainstorming solutions.</a:t>
            </a:r>
            <a:endParaRPr lang="en-US" sz="2200">
              <a:latin typeface="Calibri"/>
              <a:cs typeface="Calibri"/>
            </a:endParaRPr>
          </a:p>
          <a:p>
            <a:pPr marL="0" indent="0">
              <a:buNone/>
            </a:pPr>
            <a:r>
              <a:rPr lang="en-GB" sz="2200" b="1" dirty="0">
                <a:latin typeface="Calibri"/>
                <a:ea typeface="Söhne"/>
                <a:cs typeface="Söhne"/>
              </a:rPr>
              <a:t>Decision-Making:</a:t>
            </a:r>
            <a:r>
              <a:rPr lang="en-GB" sz="2200" dirty="0">
                <a:latin typeface="Calibri"/>
                <a:ea typeface="Söhne"/>
                <a:cs typeface="Söhne"/>
              </a:rPr>
              <a:t> Teams make decisions that impact the project or goal they are working on. Decision-making processes should be inclusive and involve input from all relevant team members.</a:t>
            </a:r>
            <a:endParaRPr lang="en-GB" sz="2200" dirty="0">
              <a:latin typeface="Calibri"/>
              <a:cs typeface="Calibri" panose="020F0502020204030204"/>
            </a:endParaRPr>
          </a:p>
        </p:txBody>
      </p:sp>
    </p:spTree>
    <p:extLst>
      <p:ext uri="{BB962C8B-B14F-4D97-AF65-F5344CB8AC3E}">
        <p14:creationId xmlns:p14="http://schemas.microsoft.com/office/powerpoint/2010/main" val="431643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57893" r="15395"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000" b="1" dirty="0">
                <a:latin typeface="Calibri"/>
                <a:ea typeface="Söhne"/>
                <a:cs typeface="Söhne"/>
              </a:rPr>
              <a:t>Respect and Trust:</a:t>
            </a:r>
            <a:r>
              <a:rPr lang="en-GB" sz="2000" dirty="0">
                <a:latin typeface="Calibri"/>
                <a:ea typeface="Söhne"/>
                <a:cs typeface="Söhne"/>
              </a:rPr>
              <a:t> Building a positive team dynamic requires mutual respect and trust among team members. Trust fosters open communication, encourages risk-taking, and enhances collaboration.</a:t>
            </a:r>
            <a:endParaRPr lang="en-US" sz="2000" dirty="0">
              <a:latin typeface="Calibri"/>
              <a:cs typeface="Calibri" panose="020F0502020204030204"/>
            </a:endParaRPr>
          </a:p>
          <a:p>
            <a:r>
              <a:rPr lang="en-GB" sz="2000" b="1" dirty="0">
                <a:latin typeface="Calibri"/>
                <a:ea typeface="Söhne"/>
                <a:cs typeface="Söhne"/>
              </a:rPr>
              <a:t>Adaptability:</a:t>
            </a:r>
            <a:r>
              <a:rPr lang="en-GB" sz="2000" dirty="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dirty="0">
              <a:latin typeface="Calibri"/>
              <a:cs typeface="Calibri" panose="020F0502020204030204"/>
            </a:endParaRPr>
          </a:p>
        </p:txBody>
      </p:sp>
    </p:spTree>
    <p:extLst>
      <p:ext uri="{BB962C8B-B14F-4D97-AF65-F5344CB8AC3E}">
        <p14:creationId xmlns:p14="http://schemas.microsoft.com/office/powerpoint/2010/main" val="1741205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1723" r="3007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900" b="1" dirty="0">
                <a:latin typeface="Calibri"/>
                <a:ea typeface="Söhne"/>
                <a:cs typeface="Söhne"/>
              </a:rPr>
              <a:t>Conflict Resolution:</a:t>
            </a:r>
            <a:r>
              <a:rPr lang="en-GB" sz="1900" dirty="0">
                <a:latin typeface="Calibri"/>
                <a:ea typeface="Söhne"/>
                <a:cs typeface="Söhne"/>
              </a:rPr>
              <a:t> Conflicts are a natural part of any group dynamic. Effective teams are skilled at addressing conflicts in a constructive manner, seeking resolutions that benefit everyone involved.</a:t>
            </a:r>
            <a:endParaRPr lang="en-US" sz="1900" dirty="0">
              <a:latin typeface="Calibri"/>
              <a:cs typeface="Calibri" panose="020F0502020204030204"/>
            </a:endParaRPr>
          </a:p>
          <a:p>
            <a:r>
              <a:rPr lang="en-GB" sz="1900" b="1" dirty="0">
                <a:latin typeface="Calibri"/>
                <a:ea typeface="Söhne"/>
                <a:cs typeface="Söhne"/>
              </a:rPr>
              <a:t>Accountability:</a:t>
            </a:r>
            <a:r>
              <a:rPr lang="en-GB" sz="1900" dirty="0">
                <a:latin typeface="Calibri"/>
                <a:ea typeface="Söhne"/>
                <a:cs typeface="Söhne"/>
              </a:rPr>
              <a:t> Each team member is accountable for their contributions and commitments. Holding each other accountable ensures that deadlines are met and quality work is produced.</a:t>
            </a:r>
          </a:p>
          <a:p>
            <a:r>
              <a:rPr lang="en-GB" sz="1900" b="1" dirty="0">
                <a:latin typeface="Calibri"/>
                <a:ea typeface="Söhne"/>
                <a:cs typeface="Söhne"/>
              </a:rPr>
              <a:t>Feedback:</a:t>
            </a:r>
            <a:r>
              <a:rPr lang="en-GB" sz="1900" dirty="0">
                <a:latin typeface="Calibri"/>
                <a:ea typeface="Söhne"/>
                <a:cs typeface="Söhne"/>
              </a:rPr>
              <a:t> Regular feedback sessions help team members provide constructive criticism, acknowledge achievements, and improve team performance over time.</a:t>
            </a:r>
            <a:endParaRPr lang="en-GB" sz="1900" dirty="0">
              <a:latin typeface="Calibri"/>
              <a:cs typeface="Calibri" panose="020F0502020204030204"/>
            </a:endParaRPr>
          </a:p>
        </p:txBody>
      </p:sp>
    </p:spTree>
    <p:extLst>
      <p:ext uri="{BB962C8B-B14F-4D97-AF65-F5344CB8AC3E}">
        <p14:creationId xmlns:p14="http://schemas.microsoft.com/office/powerpoint/2010/main" val="1122571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80CF8-6CB5-C85B-48A6-63F5CEA7A59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Task....</a:t>
            </a:r>
          </a:p>
        </p:txBody>
      </p:sp>
      <p:sp>
        <p:nvSpPr>
          <p:cNvPr id="3" name="Content Placeholder 2">
            <a:extLst>
              <a:ext uri="{FF2B5EF4-FFF2-40B4-BE49-F238E27FC236}">
                <a16:creationId xmlns:a16="http://schemas.microsoft.com/office/drawing/2014/main" id="{8F029E79-2662-600A-91BA-9718FB84E044}"/>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400"/>
              <a:t>In a small group, make a list of potential threats to effective teamwork?</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aeroplane flying the opposite way as many grey paper aeroplanes">
            <a:extLst>
              <a:ext uri="{FF2B5EF4-FFF2-40B4-BE49-F238E27FC236}">
                <a16:creationId xmlns:a16="http://schemas.microsoft.com/office/drawing/2014/main" id="{F8260808-8E23-C009-8BC7-6692104F3EDC}"/>
              </a:ext>
            </a:extLst>
          </p:cNvPr>
          <p:cNvPicPr>
            <a:picLocks noChangeAspect="1"/>
          </p:cNvPicPr>
          <p:nvPr/>
        </p:nvPicPr>
        <p:blipFill rotWithShape="1">
          <a:blip r:embed="rId2"/>
          <a:srcRect l="5379" r="2776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41295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620D-C091-B19F-2B52-93F6E2AF2C8D}"/>
              </a:ext>
            </a:extLst>
          </p:cNvPr>
          <p:cNvSpPr>
            <a:spLocks noGrp="1"/>
          </p:cNvSpPr>
          <p:nvPr>
            <p:ph type="title"/>
          </p:nvPr>
        </p:nvSpPr>
        <p:spPr>
          <a:xfrm>
            <a:off x="838199" y="1320126"/>
            <a:ext cx="3806729" cy="3072359"/>
          </a:xfrm>
        </p:spPr>
        <p:txBody>
          <a:bodyPr vert="horz" lIns="91440" tIns="45720" rIns="91440" bIns="45720" rtlCol="0" anchor="t">
            <a:normAutofit/>
          </a:bodyPr>
          <a:lstStyle/>
          <a:p>
            <a:r>
              <a:rPr lang="en-US" sz="3400" kern="1200">
                <a:solidFill>
                  <a:schemeClr val="tx1"/>
                </a:solidFill>
                <a:latin typeface="+mj-lt"/>
                <a:ea typeface="+mj-ea"/>
                <a:cs typeface="+mj-cs"/>
              </a:rPr>
              <a:t>Do we all have the same values and beliefs? What problems can this cause within a team?</a:t>
            </a:r>
          </a:p>
        </p:txBody>
      </p:sp>
      <p:pic>
        <p:nvPicPr>
          <p:cNvPr id="5" name="Content Placeholder 4" descr="A group of hands with text above them&#10;&#10;Description automatically generated">
            <a:extLst>
              <a:ext uri="{FF2B5EF4-FFF2-40B4-BE49-F238E27FC236}">
                <a16:creationId xmlns:a16="http://schemas.microsoft.com/office/drawing/2014/main" id="{311B771A-1B5D-9239-E222-8EC5DB65B333}"/>
              </a:ext>
            </a:extLst>
          </p:cNvPr>
          <p:cNvPicPr>
            <a:picLocks noGrp="1" noChangeAspect="1"/>
          </p:cNvPicPr>
          <p:nvPr>
            <p:ph idx="1"/>
          </p:nvPr>
        </p:nvPicPr>
        <p:blipFill rotWithShape="1">
          <a:blip r:embed="rId2"/>
          <a:srcRect l="17208" r="15176" b="-1"/>
          <a:stretch/>
        </p:blipFill>
        <p:spPr>
          <a:xfrm>
            <a:off x="5463389" y="897652"/>
            <a:ext cx="5941497" cy="4920835"/>
          </a:xfrm>
          <a:prstGeom prst="rect">
            <a:avLst/>
          </a:prstGeom>
        </p:spPr>
      </p:pic>
      <p:grpSp>
        <p:nvGrpSpPr>
          <p:cNvPr id="25" name="Group 24">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6" name="Rectangle 25">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2384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0353A-5FE3-85FD-1901-D77C0C56EE32}"/>
              </a:ext>
            </a:extLst>
          </p:cNvPr>
          <p:cNvSpPr>
            <a:spLocks noGrp="1"/>
          </p:cNvSpPr>
          <p:nvPr>
            <p:ph type="title"/>
          </p:nvPr>
        </p:nvSpPr>
        <p:spPr>
          <a:xfrm>
            <a:off x="5172074" y="286603"/>
            <a:ext cx="5983605" cy="1450757"/>
          </a:xfrm>
        </p:spPr>
        <p:txBody>
          <a:bodyPr>
            <a:normAutofit/>
          </a:bodyPr>
          <a:lstStyle/>
          <a:p>
            <a:r>
              <a:rPr lang="en-GB" dirty="0">
                <a:latin typeface="Calibri"/>
                <a:cs typeface="Calibri"/>
              </a:rPr>
              <a:t>Values and beliefs</a:t>
            </a:r>
          </a:p>
        </p:txBody>
      </p:sp>
      <p:pic>
        <p:nvPicPr>
          <p:cNvPr id="5" name="Picture 4" descr="Hand reaching out to sun">
            <a:extLst>
              <a:ext uri="{FF2B5EF4-FFF2-40B4-BE49-F238E27FC236}">
                <a16:creationId xmlns:a16="http://schemas.microsoft.com/office/drawing/2014/main" id="{0CBFE701-B60D-A4C3-36CD-6F318BC8BD7A}"/>
              </a:ext>
            </a:extLst>
          </p:cNvPr>
          <p:cNvPicPr>
            <a:picLocks noChangeAspect="1"/>
          </p:cNvPicPr>
          <p:nvPr/>
        </p:nvPicPr>
        <p:blipFill rotWithShape="1">
          <a:blip r:embed="rId2"/>
          <a:srcRect l="37211" r="18079"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E4298E-0842-C834-3C90-2A8AFA32A204}"/>
              </a:ext>
            </a:extLst>
          </p:cNvPr>
          <p:cNvSpPr>
            <a:spLocks noGrp="1"/>
          </p:cNvSpPr>
          <p:nvPr>
            <p:ph idx="1"/>
          </p:nvPr>
        </p:nvSpPr>
        <p:spPr>
          <a:xfrm>
            <a:off x="5172074" y="2108201"/>
            <a:ext cx="5983606" cy="3760891"/>
          </a:xfrm>
        </p:spPr>
        <p:txBody>
          <a:bodyPr vert="horz" lIns="0" tIns="45720" rIns="0" bIns="45720" rtlCol="0" anchor="t">
            <a:noAutofit/>
          </a:bodyPr>
          <a:lstStyle/>
          <a:p>
            <a:r>
              <a:rPr lang="en-GB" sz="2800" dirty="0">
                <a:latin typeface="Calibri"/>
                <a:cs typeface="Calibri Light"/>
              </a:rPr>
              <a:t>We all have different values and beliefs.</a:t>
            </a:r>
          </a:p>
          <a:p>
            <a:r>
              <a:rPr lang="en-GB" sz="2800" dirty="0">
                <a:latin typeface="Calibri"/>
                <a:cs typeface="Calibri Light"/>
              </a:rPr>
              <a:t>These values and beliefs influence how we see the world, how we experience things in life, how we view ourselves.</a:t>
            </a:r>
          </a:p>
          <a:p>
            <a:r>
              <a:rPr lang="en-GB" sz="2800" dirty="0">
                <a:latin typeface="Calibri"/>
                <a:cs typeface="Calibri Light"/>
              </a:rPr>
              <a:t>The world presents itself differently to us all based on our values and beliefs.</a:t>
            </a:r>
          </a:p>
        </p:txBody>
      </p:sp>
    </p:spTree>
    <p:extLst>
      <p:ext uri="{BB962C8B-B14F-4D97-AF65-F5344CB8AC3E}">
        <p14:creationId xmlns:p14="http://schemas.microsoft.com/office/powerpoint/2010/main" val="266870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D4D7-C810-0324-63E3-17F7D0FFF423}"/>
              </a:ext>
            </a:extLst>
          </p:cNvPr>
          <p:cNvSpPr>
            <a:spLocks noGrp="1"/>
          </p:cNvSpPr>
          <p:nvPr>
            <p:ph type="title"/>
          </p:nvPr>
        </p:nvSpPr>
        <p:spPr/>
        <p:txBody>
          <a:bodyPr/>
          <a:lstStyle/>
          <a:p>
            <a:r>
              <a:rPr lang="en-GB" dirty="0"/>
              <a:t>Your beliefs, values and attitude  </a:t>
            </a:r>
          </a:p>
        </p:txBody>
      </p:sp>
      <p:pic>
        <p:nvPicPr>
          <p:cNvPr id="4" name="Picture 4" descr="Diagram&#10;&#10;Description automatically generated">
            <a:extLst>
              <a:ext uri="{FF2B5EF4-FFF2-40B4-BE49-F238E27FC236}">
                <a16:creationId xmlns:a16="http://schemas.microsoft.com/office/drawing/2014/main" id="{4A1BCB4F-324F-4AB9-4843-A606D760539F}"/>
              </a:ext>
            </a:extLst>
          </p:cNvPr>
          <p:cNvPicPr>
            <a:picLocks noGrp="1" noChangeAspect="1"/>
          </p:cNvPicPr>
          <p:nvPr>
            <p:ph idx="1"/>
          </p:nvPr>
        </p:nvPicPr>
        <p:blipFill>
          <a:blip r:embed="rId2"/>
          <a:stretch>
            <a:fillRect/>
          </a:stretch>
        </p:blipFill>
        <p:spPr>
          <a:xfrm>
            <a:off x="941331" y="1999344"/>
            <a:ext cx="5771083" cy="4250748"/>
          </a:xfrm>
        </p:spPr>
      </p:pic>
      <p:sp>
        <p:nvSpPr>
          <p:cNvPr id="5" name="Arrow: Right 4">
            <a:extLst>
              <a:ext uri="{FF2B5EF4-FFF2-40B4-BE49-F238E27FC236}">
                <a16:creationId xmlns:a16="http://schemas.microsoft.com/office/drawing/2014/main" id="{BC3B4200-2575-2E08-01F3-F9BB5F07C386}"/>
              </a:ext>
            </a:extLst>
          </p:cNvPr>
          <p:cNvSpPr/>
          <p:nvPr/>
        </p:nvSpPr>
        <p:spPr>
          <a:xfrm>
            <a:off x="6225921" y="3758183"/>
            <a:ext cx="1170214" cy="483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D5B7BA4-481C-CE0C-C9AF-AE0F8FF4C572}"/>
              </a:ext>
            </a:extLst>
          </p:cNvPr>
          <p:cNvSpPr txBox="1"/>
          <p:nvPr/>
        </p:nvSpPr>
        <p:spPr>
          <a:xfrm>
            <a:off x="7878536" y="3707946"/>
            <a:ext cx="360589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YOUR BEHAVIOUR</a:t>
            </a:r>
            <a:r>
              <a:rPr lang="en-GB" dirty="0"/>
              <a:t> </a:t>
            </a:r>
          </a:p>
        </p:txBody>
      </p:sp>
    </p:spTree>
    <p:extLst>
      <p:ext uri="{BB962C8B-B14F-4D97-AF65-F5344CB8AC3E}">
        <p14:creationId xmlns:p14="http://schemas.microsoft.com/office/powerpoint/2010/main" val="3172267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7675C-9FAB-3244-0C47-D7AA84943D14}"/>
              </a:ext>
            </a:extLst>
          </p:cNvPr>
          <p:cNvSpPr>
            <a:spLocks noGrp="1"/>
          </p:cNvSpPr>
          <p:nvPr>
            <p:ph type="title"/>
          </p:nvPr>
        </p:nvSpPr>
        <p:spPr>
          <a:xfrm>
            <a:off x="5172074" y="286603"/>
            <a:ext cx="5983605" cy="1450757"/>
          </a:xfrm>
        </p:spPr>
        <p:txBody>
          <a:bodyPr>
            <a:normAutofit/>
          </a:bodyPr>
          <a:lstStyle/>
          <a:p>
            <a:r>
              <a:rPr lang="en-GB" dirty="0">
                <a:latin typeface="Calibri Light"/>
                <a:cs typeface="Calibri Light"/>
              </a:rPr>
              <a:t>How values and beliefs might conflict</a:t>
            </a:r>
          </a:p>
        </p:txBody>
      </p:sp>
      <p:pic>
        <p:nvPicPr>
          <p:cNvPr id="5" name="Picture 4" descr="Fields of wheat">
            <a:extLst>
              <a:ext uri="{FF2B5EF4-FFF2-40B4-BE49-F238E27FC236}">
                <a16:creationId xmlns:a16="http://schemas.microsoft.com/office/drawing/2014/main" id="{3ECDAD46-F892-ECA1-4F08-2A6CE215FB0D}"/>
              </a:ext>
            </a:extLst>
          </p:cNvPr>
          <p:cNvPicPr>
            <a:picLocks noChangeAspect="1"/>
          </p:cNvPicPr>
          <p:nvPr/>
        </p:nvPicPr>
        <p:blipFill rotWithShape="1">
          <a:blip r:embed="rId2"/>
          <a:srcRect l="41718" r="20715" b="-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70E65-791B-2E42-9CD5-44F3AA9FDD99}"/>
              </a:ext>
            </a:extLst>
          </p:cNvPr>
          <p:cNvSpPr>
            <a:spLocks noGrp="1"/>
          </p:cNvSpPr>
          <p:nvPr>
            <p:ph idx="1"/>
          </p:nvPr>
        </p:nvSpPr>
        <p:spPr>
          <a:xfrm>
            <a:off x="4769178" y="2108201"/>
            <a:ext cx="7297398" cy="3760891"/>
          </a:xfrm>
        </p:spPr>
        <p:txBody>
          <a:bodyPr vert="horz" lIns="0" tIns="45720" rIns="0" bIns="45720" rtlCol="0" anchor="t">
            <a:noAutofit/>
          </a:bodyPr>
          <a:lstStyle/>
          <a:p>
            <a:pPr>
              <a:lnSpc>
                <a:spcPct val="100000"/>
              </a:lnSpc>
            </a:pPr>
            <a:r>
              <a:rPr lang="en-GB" sz="2400" dirty="0">
                <a:latin typeface="Calibri Light"/>
                <a:cs typeface="Calibri Light"/>
              </a:rPr>
              <a:t>We all have different values and beliefs and sometimes we may clash in our opinions:-</a:t>
            </a:r>
            <a:endParaRPr lang="en-US" sz="2400">
              <a:latin typeface="Calibri Light"/>
              <a:cs typeface="Calibri Light"/>
            </a:endParaRPr>
          </a:p>
          <a:p>
            <a:pPr>
              <a:lnSpc>
                <a:spcPct val="100000"/>
              </a:lnSpc>
            </a:pPr>
            <a:r>
              <a:rPr lang="en-GB" sz="2400" b="1" dirty="0">
                <a:latin typeface="Calibri Light"/>
                <a:cs typeface="Calibri Light"/>
              </a:rPr>
              <a:t>A farmer</a:t>
            </a:r>
            <a:r>
              <a:rPr lang="en-GB" sz="2400" dirty="0">
                <a:latin typeface="Calibri Light"/>
                <a:cs typeface="Calibri Light"/>
              </a:rPr>
              <a:t> will be happy to have rain after a drought whereas someone who is getting married on the same day in an open field will be unhappy with the rain.</a:t>
            </a:r>
          </a:p>
          <a:p>
            <a:pPr>
              <a:lnSpc>
                <a:spcPct val="100000"/>
              </a:lnSpc>
            </a:pPr>
            <a:endParaRPr lang="en-GB" sz="2400" dirty="0">
              <a:latin typeface="Calibri Light"/>
              <a:cs typeface="Calibri Light"/>
            </a:endParaRPr>
          </a:p>
        </p:txBody>
      </p:sp>
    </p:spTree>
    <p:extLst>
      <p:ext uri="{BB962C8B-B14F-4D97-AF65-F5344CB8AC3E}">
        <p14:creationId xmlns:p14="http://schemas.microsoft.com/office/powerpoint/2010/main" val="4061620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D3AF1-E295-BC1C-FE42-BB9357691480}"/>
              </a:ext>
            </a:extLst>
          </p:cNvPr>
          <p:cNvSpPr>
            <a:spLocks noGrp="1"/>
          </p:cNvSpPr>
          <p:nvPr>
            <p:ph type="title"/>
          </p:nvPr>
        </p:nvSpPr>
        <p:spPr>
          <a:xfrm>
            <a:off x="5172074" y="286603"/>
            <a:ext cx="5983605" cy="1450757"/>
          </a:xfrm>
        </p:spPr>
        <p:txBody>
          <a:bodyPr>
            <a:normAutofit/>
          </a:bodyPr>
          <a:lstStyle/>
          <a:p>
            <a:endParaRPr lang="en-GB"/>
          </a:p>
        </p:txBody>
      </p:sp>
      <p:pic>
        <p:nvPicPr>
          <p:cNvPr id="5" name="Picture 4">
            <a:extLst>
              <a:ext uri="{FF2B5EF4-FFF2-40B4-BE49-F238E27FC236}">
                <a16:creationId xmlns:a16="http://schemas.microsoft.com/office/drawing/2014/main" id="{9BEEFA9E-4F60-A120-B6DD-55FF2E1DD8E5}"/>
              </a:ext>
            </a:extLst>
          </p:cNvPr>
          <p:cNvPicPr>
            <a:picLocks noChangeAspect="1"/>
          </p:cNvPicPr>
          <p:nvPr/>
        </p:nvPicPr>
        <p:blipFill rotWithShape="1">
          <a:blip r:embed="rId2"/>
          <a:srcRect l="19977" r="44805" b="625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5079B9-6989-C2EA-005C-5CCDAF08B6C1}"/>
              </a:ext>
            </a:extLst>
          </p:cNvPr>
          <p:cNvSpPr>
            <a:spLocks noGrp="1"/>
          </p:cNvSpPr>
          <p:nvPr>
            <p:ph idx="1"/>
          </p:nvPr>
        </p:nvSpPr>
        <p:spPr>
          <a:xfrm>
            <a:off x="5172074" y="2108201"/>
            <a:ext cx="5983606" cy="3760891"/>
          </a:xfrm>
        </p:spPr>
        <p:txBody>
          <a:bodyPr vert="horz" lIns="0" tIns="45720" rIns="0" bIns="45720" rtlCol="0" anchor="t">
            <a:normAutofit/>
          </a:bodyPr>
          <a:lstStyle/>
          <a:p>
            <a:pPr lvl="0" rtl="0">
              <a:buChar char="•"/>
            </a:pPr>
            <a:r>
              <a:rPr lang="en-GB" dirty="0">
                <a:latin typeface="Calibri Light"/>
                <a:ea typeface="Arial"/>
                <a:cs typeface="Arial"/>
              </a:rPr>
              <a:t>We are all guilty at some point </a:t>
            </a:r>
            <a:r>
              <a:rPr lang="en-GB" b="1" dirty="0">
                <a:latin typeface="Calibri Light"/>
                <a:ea typeface="Arial"/>
                <a:cs typeface="Arial"/>
              </a:rPr>
              <a:t>of not seeing other people values and beliefs:-</a:t>
            </a:r>
            <a:r>
              <a:rPr lang="en-US" b="1" dirty="0">
                <a:latin typeface="Calibri Light"/>
                <a:ea typeface="Arial"/>
                <a:cs typeface="Arial"/>
              </a:rPr>
              <a:t>​</a:t>
            </a:r>
          </a:p>
          <a:p>
            <a:pPr lvl="0" rtl="0">
              <a:buChar char="•"/>
            </a:pPr>
            <a:r>
              <a:rPr lang="en-GB" b="1" dirty="0">
                <a:latin typeface="Calibri Light"/>
                <a:ea typeface="Arial"/>
                <a:cs typeface="Arial"/>
              </a:rPr>
              <a:t>A  chicken</a:t>
            </a:r>
            <a:r>
              <a:rPr lang="en-GB" dirty="0">
                <a:latin typeface="Calibri Light"/>
                <a:ea typeface="Arial"/>
                <a:cs typeface="Arial"/>
              </a:rPr>
              <a:t> to some may mean a nice meal, for others it could be a nice pet and others may think they are disgusting animals- we all have our own views and opinions (values/ beliefs).</a:t>
            </a:r>
            <a:endParaRPr lang="en-GB" dirty="0"/>
          </a:p>
        </p:txBody>
      </p:sp>
    </p:spTree>
    <p:extLst>
      <p:ext uri="{BB962C8B-B14F-4D97-AF65-F5344CB8AC3E}">
        <p14:creationId xmlns:p14="http://schemas.microsoft.com/office/powerpoint/2010/main" val="3651894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2BA1C8A-CB99-B0DF-C4B0-27A62CC5E28C}"/>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Moral judgment </a:t>
            </a: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0EEE7-23E0-5B8F-FED2-E0C32004BFDE}"/>
              </a:ext>
            </a:extLst>
          </p:cNvPr>
          <p:cNvSpPr>
            <a:spLocks noGrp="1"/>
          </p:cNvSpPr>
          <p:nvPr>
            <p:ph idx="1"/>
          </p:nvPr>
        </p:nvSpPr>
        <p:spPr>
          <a:xfrm>
            <a:off x="643467" y="2546224"/>
            <a:ext cx="3448259" cy="3342747"/>
          </a:xfrm>
        </p:spPr>
        <p:txBody>
          <a:bodyPr vert="horz" lIns="0" tIns="45720" rIns="0" bIns="45720" rtlCol="0">
            <a:normAutofit/>
          </a:bodyPr>
          <a:lstStyle/>
          <a:p>
            <a:r>
              <a:rPr lang="en-GB" sz="1800" b="1" dirty="0">
                <a:solidFill>
                  <a:srgbClr val="FFFFFF"/>
                </a:solidFill>
                <a:ea typeface="+mn-lt"/>
                <a:cs typeface="+mn-lt"/>
              </a:rPr>
              <a:t>When people say that an action is right or wrong, that a person is good or bad, or that a situation is just or unjust.</a:t>
            </a:r>
          </a:p>
          <a:p>
            <a:r>
              <a:rPr lang="en-GB" sz="1800" b="1" dirty="0">
                <a:solidFill>
                  <a:srgbClr val="FFFFFF"/>
                </a:solidFill>
              </a:rPr>
              <a:t>The trolley problem as a police officer, what do you do?</a:t>
            </a:r>
          </a:p>
          <a:p>
            <a:endParaRPr lang="en-GB" sz="1800" b="1">
              <a:solidFill>
                <a:srgbClr val="FFFFFF"/>
              </a:solidFill>
            </a:endParaRPr>
          </a:p>
        </p:txBody>
      </p:sp>
      <p:pic>
        <p:nvPicPr>
          <p:cNvPr id="4" name="Picture 4" descr="A picture containing text, people, screenshot, silhouette&#10;&#10;Description automatically generated">
            <a:extLst>
              <a:ext uri="{FF2B5EF4-FFF2-40B4-BE49-F238E27FC236}">
                <a16:creationId xmlns:a16="http://schemas.microsoft.com/office/drawing/2014/main" id="{28932954-05BF-AB90-69A0-E95D596A43CE}"/>
              </a:ext>
            </a:extLst>
          </p:cNvPr>
          <p:cNvPicPr>
            <a:picLocks noChangeAspect="1"/>
          </p:cNvPicPr>
          <p:nvPr/>
        </p:nvPicPr>
        <p:blipFill rotWithShape="1">
          <a:blip r:embed="rId2"/>
          <a:srcRect r="21137" b="-2"/>
          <a:stretch/>
        </p:blipFill>
        <p:spPr>
          <a:xfrm>
            <a:off x="4654296" y="10"/>
            <a:ext cx="7537703" cy="6857990"/>
          </a:xfrm>
          <a:prstGeom prst="rect">
            <a:avLst/>
          </a:prstGeom>
        </p:spPr>
      </p:pic>
    </p:spTree>
    <p:extLst>
      <p:ext uri="{BB962C8B-B14F-4D97-AF65-F5344CB8AC3E}">
        <p14:creationId xmlns:p14="http://schemas.microsoft.com/office/powerpoint/2010/main" val="1437119450"/>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C0DF-6AF4-F5B0-4C1E-97713B29D4AC}"/>
              </a:ext>
            </a:extLst>
          </p:cNvPr>
          <p:cNvSpPr>
            <a:spLocks noGrp="1"/>
          </p:cNvSpPr>
          <p:nvPr>
            <p:ph type="title"/>
          </p:nvPr>
        </p:nvSpPr>
        <p:spPr/>
        <p:txBody>
          <a:bodyPr/>
          <a:lstStyle/>
          <a:p>
            <a:r>
              <a:rPr lang="en-GB" dirty="0"/>
              <a:t>Can you think of a time of crisis and conflict? </a:t>
            </a:r>
          </a:p>
        </p:txBody>
      </p:sp>
      <p:pic>
        <p:nvPicPr>
          <p:cNvPr id="5" name="Content Placeholder 4" descr="A group of hands with text above them&#10;&#10;Description automatically generated">
            <a:extLst>
              <a:ext uri="{FF2B5EF4-FFF2-40B4-BE49-F238E27FC236}">
                <a16:creationId xmlns:a16="http://schemas.microsoft.com/office/drawing/2014/main" id="{C8E2AC8A-0E93-A56C-7577-5BFC7169E7D3}"/>
              </a:ext>
            </a:extLst>
          </p:cNvPr>
          <p:cNvPicPr>
            <a:picLocks noGrp="1" noChangeAspect="1"/>
          </p:cNvPicPr>
          <p:nvPr>
            <p:ph idx="1"/>
          </p:nvPr>
        </p:nvPicPr>
        <p:blipFill>
          <a:blip r:embed="rId2"/>
          <a:stretch>
            <a:fillRect/>
          </a:stretch>
        </p:blipFill>
        <p:spPr>
          <a:xfrm>
            <a:off x="8240767" y="1151677"/>
            <a:ext cx="2857500" cy="1600200"/>
          </a:xfrm>
        </p:spPr>
      </p:pic>
      <p:sp>
        <p:nvSpPr>
          <p:cNvPr id="4" name="Slide Number Placeholder 3">
            <a:extLst>
              <a:ext uri="{FF2B5EF4-FFF2-40B4-BE49-F238E27FC236}">
                <a16:creationId xmlns:a16="http://schemas.microsoft.com/office/drawing/2014/main" id="{2B4A24F2-3E03-B9E9-1F8F-A18705D77B80}"/>
              </a:ext>
            </a:extLst>
          </p:cNvPr>
          <p:cNvSpPr>
            <a:spLocks noGrp="1"/>
          </p:cNvSpPr>
          <p:nvPr>
            <p:ph type="sldNum" sz="quarter" idx="12"/>
          </p:nvPr>
        </p:nvSpPr>
        <p:spPr/>
        <p:txBody>
          <a:bodyPr/>
          <a:lstStyle/>
          <a:p>
            <a:fld id="{27CE633F-9882-4A5C-83A2-1109D0C73261}" type="slidenum">
              <a:rPr lang="en-US" smtClean="0"/>
              <a:t>19</a:t>
            </a:fld>
            <a:endParaRPr lang="en-US"/>
          </a:p>
        </p:txBody>
      </p:sp>
      <p:sp>
        <p:nvSpPr>
          <p:cNvPr id="3" name="TextBox 2">
            <a:extLst>
              <a:ext uri="{FF2B5EF4-FFF2-40B4-BE49-F238E27FC236}">
                <a16:creationId xmlns:a16="http://schemas.microsoft.com/office/drawing/2014/main" id="{AD3CD19A-641A-409A-0F8B-37D2A694A7AF}"/>
              </a:ext>
            </a:extLst>
          </p:cNvPr>
          <p:cNvSpPr txBox="1"/>
          <p:nvPr/>
        </p:nvSpPr>
        <p:spPr>
          <a:xfrm>
            <a:off x="1138620" y="2417379"/>
            <a:ext cx="676165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t>A group presentation and you haven't done the work?</a:t>
            </a:r>
          </a:p>
          <a:p>
            <a:pPr marL="285750" indent="-285750">
              <a:buFont typeface="Calibri"/>
              <a:buChar char="-"/>
            </a:pPr>
            <a:endParaRPr lang="en-GB" dirty="0"/>
          </a:p>
          <a:p>
            <a:pPr marL="285750" indent="-285750">
              <a:buFont typeface="Calibri"/>
              <a:buChar char="-"/>
            </a:pPr>
            <a:r>
              <a:rPr lang="en-GB" dirty="0"/>
              <a:t>Being blamed for something which isn't your fault?</a:t>
            </a:r>
          </a:p>
          <a:p>
            <a:pPr marL="285750" indent="-285750">
              <a:buFont typeface="Calibri"/>
              <a:buChar char="-"/>
            </a:pPr>
            <a:endParaRPr lang="en-GB" dirty="0"/>
          </a:p>
          <a:p>
            <a:pPr marL="285750" indent="-285750">
              <a:buFont typeface="Calibri"/>
              <a:buChar char="-"/>
            </a:pPr>
            <a:r>
              <a:rPr lang="en-GB" dirty="0"/>
              <a:t>At a job interview and you’ve been asked a question which you haven't prepared for?</a:t>
            </a:r>
          </a:p>
          <a:p>
            <a:pPr marL="285750" indent="-285750">
              <a:buFont typeface="Calibri"/>
              <a:buChar char="-"/>
            </a:pPr>
            <a:endParaRPr lang="en-GB" dirty="0"/>
          </a:p>
          <a:p>
            <a:pPr marL="285750" indent="-285750">
              <a:buFont typeface="Calibri"/>
              <a:buChar char="-"/>
            </a:pPr>
            <a:r>
              <a:rPr lang="en-GB" dirty="0"/>
              <a:t>Clash of personality?</a:t>
            </a:r>
          </a:p>
          <a:p>
            <a:pPr marL="285750" indent="-285750">
              <a:buFont typeface="Calibri"/>
              <a:buChar char="-"/>
            </a:pPr>
            <a:endParaRPr lang="en-GB" dirty="0"/>
          </a:p>
          <a:p>
            <a:pPr marL="285750" indent="-285750">
              <a:buFont typeface="Calibri"/>
              <a:buChar char="-"/>
            </a:pPr>
            <a:endParaRPr lang="en-GB" dirty="0"/>
          </a:p>
        </p:txBody>
      </p:sp>
      <p:sp>
        <p:nvSpPr>
          <p:cNvPr id="6" name="TextBox 5">
            <a:extLst>
              <a:ext uri="{FF2B5EF4-FFF2-40B4-BE49-F238E27FC236}">
                <a16:creationId xmlns:a16="http://schemas.microsoft.com/office/drawing/2014/main" id="{BD0D71C2-D335-4D54-2BE1-10E6CE71BEF7}"/>
              </a:ext>
            </a:extLst>
          </p:cNvPr>
          <p:cNvSpPr txBox="1"/>
          <p:nvPr/>
        </p:nvSpPr>
        <p:spPr>
          <a:xfrm>
            <a:off x="1173655" y="4939862"/>
            <a:ext cx="87235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How did you resolve the conflict?</a:t>
            </a:r>
          </a:p>
        </p:txBody>
      </p:sp>
    </p:spTree>
    <p:extLst>
      <p:ext uri="{BB962C8B-B14F-4D97-AF65-F5344CB8AC3E}">
        <p14:creationId xmlns:p14="http://schemas.microsoft.com/office/powerpoint/2010/main" val="21858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dirty="0"/>
              <a:t>Methods to deal with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dirty="0"/>
              <a:t>In the situation you are considering, which of these did you do?</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20</a:t>
            </a:fld>
            <a:endParaRPr lang="en-US"/>
          </a:p>
        </p:txBody>
      </p:sp>
      <p:pic>
        <p:nvPicPr>
          <p:cNvPr id="7" name="Content Placeholder 4" descr="A group of hands with text above them&#10;&#10;Description automatically generated">
            <a:extLst>
              <a:ext uri="{FF2B5EF4-FFF2-40B4-BE49-F238E27FC236}">
                <a16:creationId xmlns:a16="http://schemas.microsoft.com/office/drawing/2014/main" id="{B93B853C-FE62-6485-FB87-9862AAB1CEA0}"/>
              </a:ext>
            </a:extLst>
          </p:cNvPr>
          <p:cNvPicPr>
            <a:picLocks noChangeAspect="1"/>
          </p:cNvPicPr>
          <p:nvPr/>
        </p:nvPicPr>
        <p:blipFill>
          <a:blip r:embed="rId3"/>
          <a:stretch>
            <a:fillRect/>
          </a:stretch>
        </p:blipFill>
        <p:spPr>
          <a:xfrm>
            <a:off x="7014560" y="3612849"/>
            <a:ext cx="2857500" cy="1600200"/>
          </a:xfrm>
          <a:prstGeom prst="rect">
            <a:avLst/>
          </a:prstGeom>
        </p:spPr>
      </p:pic>
    </p:spTree>
    <p:extLst>
      <p:ext uri="{BB962C8B-B14F-4D97-AF65-F5344CB8AC3E}">
        <p14:creationId xmlns:p14="http://schemas.microsoft.com/office/powerpoint/2010/main" val="16998512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0CEA778-81B0-24D0-C195-6864A0536F05}"/>
              </a:ext>
            </a:extLst>
          </p:cNvPr>
          <p:cNvSpPr>
            <a:spLocks noGrp="1"/>
          </p:cNvSpPr>
          <p:nvPr>
            <p:ph type="title"/>
          </p:nvPr>
        </p:nvSpPr>
        <p:spPr>
          <a:xfrm>
            <a:off x="479394" y="1070800"/>
            <a:ext cx="3939688" cy="5583126"/>
          </a:xfrm>
        </p:spPr>
        <p:txBody>
          <a:bodyPr>
            <a:normAutofit/>
          </a:bodyPr>
          <a:lstStyle/>
          <a:p>
            <a:pPr algn="r"/>
            <a:r>
              <a:rPr lang="en-GB" sz="7200"/>
              <a:t>Flight, fight or freeze</a:t>
            </a:r>
          </a:p>
        </p:txBody>
      </p:sp>
      <p:sp>
        <p:nvSpPr>
          <p:cNvPr id="4" name="Slide Number Placeholder 3">
            <a:extLst>
              <a:ext uri="{FF2B5EF4-FFF2-40B4-BE49-F238E27FC236}">
                <a16:creationId xmlns:a16="http://schemas.microsoft.com/office/drawing/2014/main" id="{51D7EFB9-0A9C-35CF-A34F-7784FC5A47E7}"/>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21</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C9424D94-0BEE-3F26-3135-C95B0DE732BF}"/>
              </a:ext>
            </a:extLst>
          </p:cNvPr>
          <p:cNvGraphicFramePr>
            <a:graphicFrameLocks noGrp="1"/>
          </p:cNvGraphicFramePr>
          <p:nvPr>
            <p:ph idx="1"/>
            <p:extLst>
              <p:ext uri="{D42A27DB-BD31-4B8C-83A1-F6EECF244321}">
                <p14:modId xmlns:p14="http://schemas.microsoft.com/office/powerpoint/2010/main" val="27036800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090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Content Placeholder 3" descr="A screenshot of a computer&#10;&#10;Description automatically generated">
            <a:extLst>
              <a:ext uri="{FF2B5EF4-FFF2-40B4-BE49-F238E27FC236}">
                <a16:creationId xmlns:a16="http://schemas.microsoft.com/office/drawing/2014/main" id="{0E4209A3-CAFB-F542-AC85-21C8428269EF}"/>
              </a:ext>
            </a:extLst>
          </p:cNvPr>
          <p:cNvPicPr>
            <a:picLocks noGrp="1" noChangeAspect="1"/>
          </p:cNvPicPr>
          <p:nvPr>
            <p:ph idx="1"/>
          </p:nvPr>
        </p:nvPicPr>
        <p:blipFill rotWithShape="1">
          <a:blip r:embed="rId2"/>
          <a:srcRect b="4255"/>
          <a:stretch/>
        </p:blipFill>
        <p:spPr>
          <a:xfrm>
            <a:off x="20" y="10"/>
            <a:ext cx="12191980" cy="6857990"/>
          </a:xfrm>
          <a:prstGeom prst="rect">
            <a:avLst/>
          </a:prstGeom>
        </p:spPr>
      </p:pic>
    </p:spTree>
    <p:extLst>
      <p:ext uri="{BB962C8B-B14F-4D97-AF65-F5344CB8AC3E}">
        <p14:creationId xmlns:p14="http://schemas.microsoft.com/office/powerpoint/2010/main" val="232818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0B957-0FE6-823A-FB0F-A35D43CA4472}"/>
              </a:ext>
            </a:extLst>
          </p:cNvPr>
          <p:cNvSpPr>
            <a:spLocks noGrp="1"/>
          </p:cNvSpPr>
          <p:nvPr>
            <p:ph type="title"/>
          </p:nvPr>
        </p:nvSpPr>
        <p:spPr>
          <a:xfrm>
            <a:off x="6392584" y="501651"/>
            <a:ext cx="4434720" cy="1716255"/>
          </a:xfrm>
        </p:spPr>
        <p:txBody>
          <a:bodyPr anchor="b">
            <a:normAutofit/>
          </a:bodyPr>
          <a:lstStyle/>
          <a:p>
            <a:r>
              <a:rPr lang="en-US" sz="5400"/>
              <a:t>Restorative practices</a:t>
            </a:r>
          </a:p>
        </p:txBody>
      </p:sp>
      <p:sp>
        <p:nvSpPr>
          <p:cNvPr id="42" name="Rectangle 4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E9F34117-B66A-2D8B-8D5E-2F41CAC2E129}"/>
              </a:ext>
            </a:extLst>
          </p:cNvPr>
          <p:cNvPicPr>
            <a:picLocks noChangeAspect="1"/>
          </p:cNvPicPr>
          <p:nvPr/>
        </p:nvPicPr>
        <p:blipFill>
          <a:blip r:embed="rId2"/>
          <a:stretch>
            <a:fillRect/>
          </a:stretch>
        </p:blipFill>
        <p:spPr>
          <a:xfrm>
            <a:off x="1564244" y="539762"/>
            <a:ext cx="3857146" cy="2468573"/>
          </a:xfrm>
          <a:prstGeom prst="rect">
            <a:avLst/>
          </a:prstGeom>
        </p:spPr>
      </p:pic>
      <p:sp>
        <p:nvSpPr>
          <p:cNvPr id="43" name="Rectangle 4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email&#10;&#10;Description automatically generated">
            <a:extLst>
              <a:ext uri="{FF2B5EF4-FFF2-40B4-BE49-F238E27FC236}">
                <a16:creationId xmlns:a16="http://schemas.microsoft.com/office/drawing/2014/main" id="{C9BDB44D-C3E2-BBC0-F5D4-704446E91E21}"/>
              </a:ext>
            </a:extLst>
          </p:cNvPr>
          <p:cNvPicPr>
            <a:picLocks noChangeAspect="1"/>
          </p:cNvPicPr>
          <p:nvPr/>
        </p:nvPicPr>
        <p:blipFill>
          <a:blip r:embed="rId3"/>
          <a:stretch>
            <a:fillRect/>
          </a:stretch>
        </p:blipFill>
        <p:spPr>
          <a:xfrm>
            <a:off x="654351" y="3993595"/>
            <a:ext cx="4281815" cy="2151611"/>
          </a:xfrm>
          <a:prstGeom prst="rect">
            <a:avLst/>
          </a:prstGeom>
        </p:spPr>
      </p:pic>
      <p:sp>
        <p:nvSpPr>
          <p:cNvPr id="3" name="Content Placeholder 2">
            <a:extLst>
              <a:ext uri="{FF2B5EF4-FFF2-40B4-BE49-F238E27FC236}">
                <a16:creationId xmlns:a16="http://schemas.microsoft.com/office/drawing/2014/main" id="{6A9D7DDD-BFE0-7429-508E-820BAEF48A0C}"/>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What is restorative practice?</a:t>
            </a:r>
          </a:p>
          <a:p>
            <a:endParaRPr lang="en-US" sz="1800"/>
          </a:p>
        </p:txBody>
      </p:sp>
      <p:sp>
        <p:nvSpPr>
          <p:cNvPr id="6" name="Slide Number Placeholder 5">
            <a:extLst>
              <a:ext uri="{FF2B5EF4-FFF2-40B4-BE49-F238E27FC236}">
                <a16:creationId xmlns:a16="http://schemas.microsoft.com/office/drawing/2014/main" id="{C977ABE2-AD78-1240-A260-D2D941BE2039}"/>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23</a:t>
            </a:fld>
            <a:endParaRPr lang="en-US">
              <a:solidFill>
                <a:schemeClr val="accent2"/>
              </a:solidFill>
            </a:endParaRPr>
          </a:p>
        </p:txBody>
      </p:sp>
      <p:cxnSp>
        <p:nvCxnSpPr>
          <p:cNvPr id="44" name="Straight Connector 4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478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7BAF950-BE92-1146-CD50-23BAEC306618}"/>
              </a:ext>
            </a:extLst>
          </p:cNvPr>
          <p:cNvSpPr>
            <a:spLocks noGrp="1"/>
          </p:cNvSpPr>
          <p:nvPr>
            <p:ph type="title"/>
          </p:nvPr>
        </p:nvSpPr>
        <p:spPr>
          <a:xfrm>
            <a:off x="479394" y="1070800"/>
            <a:ext cx="3939688" cy="5583126"/>
          </a:xfrm>
        </p:spPr>
        <p:txBody>
          <a:bodyPr>
            <a:normAutofit/>
          </a:bodyPr>
          <a:lstStyle/>
          <a:p>
            <a:pPr algn="r"/>
            <a:r>
              <a:rPr lang="en-US" sz="5000"/>
              <a:t>Techniques for restorative practice</a:t>
            </a:r>
          </a:p>
        </p:txBody>
      </p:sp>
      <p:sp>
        <p:nvSpPr>
          <p:cNvPr id="4" name="Slide Number Placeholder 3">
            <a:extLst>
              <a:ext uri="{FF2B5EF4-FFF2-40B4-BE49-F238E27FC236}">
                <a16:creationId xmlns:a16="http://schemas.microsoft.com/office/drawing/2014/main" id="{FE74CC9F-2C2E-1041-A1A1-FF65CFB0C0C0}"/>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24</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07021CCF-29F8-53BC-ADB2-3762A982A47D}"/>
              </a:ext>
            </a:extLst>
          </p:cNvPr>
          <p:cNvGraphicFramePr>
            <a:graphicFrameLocks noGrp="1"/>
          </p:cNvGraphicFramePr>
          <p:nvPr>
            <p:ph idx="1"/>
            <p:extLst>
              <p:ext uri="{D42A27DB-BD31-4B8C-83A1-F6EECF244321}">
                <p14:modId xmlns:p14="http://schemas.microsoft.com/office/powerpoint/2010/main" val="60795470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76068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9D7661E-7639-EAFE-25FA-D62D9AF83780}"/>
              </a:ext>
            </a:extLst>
          </p:cNvPr>
          <p:cNvSpPr>
            <a:spLocks noGrp="1"/>
          </p:cNvSpPr>
          <p:nvPr>
            <p:ph type="title"/>
          </p:nvPr>
        </p:nvSpPr>
        <p:spPr>
          <a:xfrm>
            <a:off x="479394" y="1070800"/>
            <a:ext cx="3939688" cy="5583126"/>
          </a:xfrm>
        </p:spPr>
        <p:txBody>
          <a:bodyPr>
            <a:normAutofit/>
          </a:bodyPr>
          <a:lstStyle/>
          <a:p>
            <a:pPr algn="r"/>
            <a:r>
              <a:rPr lang="en-US" sz="5600"/>
              <a:t>What is restorative justice within the CJS?</a:t>
            </a:r>
          </a:p>
        </p:txBody>
      </p:sp>
      <p:sp>
        <p:nvSpPr>
          <p:cNvPr id="4" name="Slide Number Placeholder 3">
            <a:extLst>
              <a:ext uri="{FF2B5EF4-FFF2-40B4-BE49-F238E27FC236}">
                <a16:creationId xmlns:a16="http://schemas.microsoft.com/office/drawing/2014/main" id="{F6A731D8-3B5D-0A75-015B-CF464E102DFB}"/>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25</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F42B1DFC-F081-9C49-7367-FCCA834CAB2E}"/>
              </a:ext>
            </a:extLst>
          </p:cNvPr>
          <p:cNvGraphicFramePr>
            <a:graphicFrameLocks noGrp="1"/>
          </p:cNvGraphicFramePr>
          <p:nvPr>
            <p:ph idx="1"/>
            <p:extLst>
              <p:ext uri="{D42A27DB-BD31-4B8C-83A1-F6EECF244321}">
                <p14:modId xmlns:p14="http://schemas.microsoft.com/office/powerpoint/2010/main" val="28844758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31136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79F8-B91F-1C05-F934-6C673A5045D6}"/>
              </a:ext>
            </a:extLst>
          </p:cNvPr>
          <p:cNvSpPr>
            <a:spLocks noGrp="1"/>
          </p:cNvSpPr>
          <p:nvPr>
            <p:ph type="title"/>
          </p:nvPr>
        </p:nvSpPr>
        <p:spPr>
          <a:xfrm>
            <a:off x="6392584" y="501651"/>
            <a:ext cx="4434720" cy="1716255"/>
          </a:xfrm>
        </p:spPr>
        <p:txBody>
          <a:bodyPr anchor="b">
            <a:normAutofit/>
          </a:bodyPr>
          <a:lstStyle/>
          <a:p>
            <a:r>
              <a:rPr lang="en-US" sz="5000"/>
              <a:t>Negotiation and Influence</a:t>
            </a:r>
          </a:p>
        </p:txBody>
      </p:sp>
      <p:sp>
        <p:nvSpPr>
          <p:cNvPr id="18" name="Rectangle 1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19F0160-BE56-C78E-921A-9DD2D9F0C901}"/>
              </a:ext>
            </a:extLst>
          </p:cNvPr>
          <p:cNvPicPr>
            <a:picLocks noChangeAspect="1"/>
          </p:cNvPicPr>
          <p:nvPr/>
        </p:nvPicPr>
        <p:blipFill>
          <a:blip r:embed="rId3"/>
          <a:stretch>
            <a:fillRect/>
          </a:stretch>
        </p:blipFill>
        <p:spPr>
          <a:xfrm>
            <a:off x="1351910" y="703595"/>
            <a:ext cx="4281815" cy="2140907"/>
          </a:xfrm>
          <a:prstGeom prst="rect">
            <a:avLst/>
          </a:prstGeom>
        </p:spPr>
      </p:pic>
      <p:sp>
        <p:nvSpPr>
          <p:cNvPr id="19"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908EAEEC-319E-D3F7-CEF4-280F38B179CB}"/>
              </a:ext>
            </a:extLst>
          </p:cNvPr>
          <p:cNvPicPr>
            <a:picLocks noChangeAspect="1"/>
          </p:cNvPicPr>
          <p:nvPr/>
        </p:nvPicPr>
        <p:blipFill>
          <a:blip r:embed="rId4"/>
          <a:stretch>
            <a:fillRect/>
          </a:stretch>
        </p:blipFill>
        <p:spPr>
          <a:xfrm>
            <a:off x="654351" y="3998947"/>
            <a:ext cx="4281815" cy="2140907"/>
          </a:xfrm>
          <a:prstGeom prst="rect">
            <a:avLst/>
          </a:prstGeom>
        </p:spPr>
      </p:pic>
      <p:sp>
        <p:nvSpPr>
          <p:cNvPr id="3" name="Content Placeholder 2">
            <a:extLst>
              <a:ext uri="{FF2B5EF4-FFF2-40B4-BE49-F238E27FC236}">
                <a16:creationId xmlns:a16="http://schemas.microsoft.com/office/drawing/2014/main" id="{D97BF805-A885-6B17-0C5E-3B864DEC481E}"/>
              </a:ext>
            </a:extLst>
          </p:cNvPr>
          <p:cNvSpPr>
            <a:spLocks noGrp="1"/>
          </p:cNvSpPr>
          <p:nvPr>
            <p:ph idx="1"/>
          </p:nvPr>
        </p:nvSpPr>
        <p:spPr>
          <a:xfrm>
            <a:off x="6392583" y="2645922"/>
            <a:ext cx="4434721" cy="650332"/>
          </a:xfrm>
        </p:spPr>
        <p:txBody>
          <a:bodyPr vert="horz" lIns="91440" tIns="45720" rIns="91440" bIns="45720" rtlCol="0" anchor="t">
            <a:normAutofit/>
          </a:bodyPr>
          <a:lstStyle/>
          <a:p>
            <a:r>
              <a:rPr lang="en-US" sz="1800"/>
              <a:t>What is the difference between negotiating and influencing?</a:t>
            </a:r>
          </a:p>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9CBEB40C-2EBA-210A-CC23-06298369E516}"/>
              </a:ext>
            </a:extLst>
          </p:cNvPr>
          <p:cNvSpPr>
            <a:spLocks noGrp="1"/>
          </p:cNvSpPr>
          <p:nvPr>
            <p:ph type="sldNum" sz="quarter" idx="12"/>
          </p:nvPr>
        </p:nvSpPr>
        <p:spPr/>
        <p:txBody>
          <a:bodyPr/>
          <a:lstStyle/>
          <a:p>
            <a:fld id="{27CE633F-9882-4A5C-83A2-1109D0C73261}" type="slidenum">
              <a:rPr lang="en-US" smtClean="0"/>
              <a:t>26</a:t>
            </a:fld>
            <a:endParaRPr lang="en-US"/>
          </a:p>
        </p:txBody>
      </p:sp>
    </p:spTree>
    <p:extLst>
      <p:ext uri="{BB962C8B-B14F-4D97-AF65-F5344CB8AC3E}">
        <p14:creationId xmlns:p14="http://schemas.microsoft.com/office/powerpoint/2010/main" val="1952560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74659-ACC1-2926-7535-40FE895851DA}"/>
              </a:ext>
            </a:extLst>
          </p:cNvPr>
          <p:cNvSpPr>
            <a:spLocks noGrp="1"/>
          </p:cNvSpPr>
          <p:nvPr>
            <p:ph type="title"/>
          </p:nvPr>
        </p:nvSpPr>
        <p:spPr/>
        <p:txBody>
          <a:bodyPr/>
          <a:lstStyle/>
          <a:p>
            <a:r>
              <a:rPr lang="en-US" dirty="0"/>
              <a:t>Handling Conflict- Thomas Killman conflict modes model</a:t>
            </a:r>
          </a:p>
        </p:txBody>
      </p:sp>
      <p:pic>
        <p:nvPicPr>
          <p:cNvPr id="4" name="Picture 4" descr="Diagram&#10;&#10;Description automatically generated">
            <a:extLst>
              <a:ext uri="{FF2B5EF4-FFF2-40B4-BE49-F238E27FC236}">
                <a16:creationId xmlns:a16="http://schemas.microsoft.com/office/drawing/2014/main" id="{41D7C633-FCF0-F326-C0ED-639E75B3E1D9}"/>
              </a:ext>
            </a:extLst>
          </p:cNvPr>
          <p:cNvPicPr>
            <a:picLocks noGrp="1" noChangeAspect="1"/>
          </p:cNvPicPr>
          <p:nvPr>
            <p:ph idx="1"/>
          </p:nvPr>
        </p:nvPicPr>
        <p:blipFill>
          <a:blip r:embed="rId3"/>
          <a:stretch>
            <a:fillRect/>
          </a:stretch>
        </p:blipFill>
        <p:spPr>
          <a:xfrm>
            <a:off x="1342386" y="1861911"/>
            <a:ext cx="3967609" cy="4351338"/>
          </a:xfrm>
        </p:spPr>
      </p:pic>
      <p:pic>
        <p:nvPicPr>
          <p:cNvPr id="5" name="Picture 5" descr="Graphical user interface, text, application&#10;&#10;Description automatically generated">
            <a:extLst>
              <a:ext uri="{FF2B5EF4-FFF2-40B4-BE49-F238E27FC236}">
                <a16:creationId xmlns:a16="http://schemas.microsoft.com/office/drawing/2014/main" id="{18749B59-0533-A2F3-50A0-7B34088FE31C}"/>
              </a:ext>
            </a:extLst>
          </p:cNvPr>
          <p:cNvPicPr>
            <a:picLocks noChangeAspect="1"/>
          </p:cNvPicPr>
          <p:nvPr/>
        </p:nvPicPr>
        <p:blipFill>
          <a:blip r:embed="rId4"/>
          <a:stretch>
            <a:fillRect/>
          </a:stretch>
        </p:blipFill>
        <p:spPr>
          <a:xfrm>
            <a:off x="5825066" y="2179454"/>
            <a:ext cx="5767009" cy="3333662"/>
          </a:xfrm>
          <a:prstGeom prst="rect">
            <a:avLst/>
          </a:prstGeom>
        </p:spPr>
      </p:pic>
      <p:sp>
        <p:nvSpPr>
          <p:cNvPr id="3" name="Slide Number Placeholder 2">
            <a:extLst>
              <a:ext uri="{FF2B5EF4-FFF2-40B4-BE49-F238E27FC236}">
                <a16:creationId xmlns:a16="http://schemas.microsoft.com/office/drawing/2014/main" id="{F2F3E8EF-483D-C5F8-F43E-F63F9A6EC202}"/>
              </a:ext>
            </a:extLst>
          </p:cNvPr>
          <p:cNvSpPr>
            <a:spLocks noGrp="1"/>
          </p:cNvSpPr>
          <p:nvPr>
            <p:ph type="sldNum" sz="quarter" idx="12"/>
          </p:nvPr>
        </p:nvSpPr>
        <p:spPr/>
        <p:txBody>
          <a:bodyPr/>
          <a:lstStyle/>
          <a:p>
            <a:fld id="{27CE633F-9882-4A5C-83A2-1109D0C73261}" type="slidenum">
              <a:rPr lang="en-US" smtClean="0"/>
              <a:t>27</a:t>
            </a:fld>
            <a:endParaRPr lang="en-US"/>
          </a:p>
        </p:txBody>
      </p:sp>
    </p:spTree>
    <p:extLst>
      <p:ext uri="{BB962C8B-B14F-4D97-AF65-F5344CB8AC3E}">
        <p14:creationId xmlns:p14="http://schemas.microsoft.com/office/powerpoint/2010/main" val="119801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C208-88A4-7C3E-6201-DB248B0134D4}"/>
              </a:ext>
            </a:extLst>
          </p:cNvPr>
          <p:cNvSpPr>
            <a:spLocks noGrp="1"/>
          </p:cNvSpPr>
          <p:nvPr>
            <p:ph type="title"/>
          </p:nvPr>
        </p:nvSpPr>
        <p:spPr/>
        <p:txBody>
          <a:bodyPr/>
          <a:lstStyle/>
          <a:p>
            <a:r>
              <a:rPr lang="en-US" dirty="0"/>
              <a:t>Task.....</a:t>
            </a:r>
          </a:p>
        </p:txBody>
      </p:sp>
      <p:pic>
        <p:nvPicPr>
          <p:cNvPr id="4" name="Picture 4" descr="Graphical user interface, text, application&#10;&#10;Description automatically generated">
            <a:extLst>
              <a:ext uri="{FF2B5EF4-FFF2-40B4-BE49-F238E27FC236}">
                <a16:creationId xmlns:a16="http://schemas.microsoft.com/office/drawing/2014/main" id="{A4A4AF58-7181-F178-DA07-53848C9C180A}"/>
              </a:ext>
            </a:extLst>
          </p:cNvPr>
          <p:cNvPicPr>
            <a:picLocks noGrp="1" noChangeAspect="1"/>
          </p:cNvPicPr>
          <p:nvPr>
            <p:ph idx="1"/>
          </p:nvPr>
        </p:nvPicPr>
        <p:blipFill>
          <a:blip r:embed="rId2"/>
          <a:stretch>
            <a:fillRect/>
          </a:stretch>
        </p:blipFill>
        <p:spPr>
          <a:xfrm>
            <a:off x="972457" y="1551630"/>
            <a:ext cx="6400800" cy="3762375"/>
          </a:xfrm>
        </p:spPr>
      </p:pic>
      <p:pic>
        <p:nvPicPr>
          <p:cNvPr id="6" name="Picture 4" descr="Diagram&#10;&#10;Description automatically generated">
            <a:extLst>
              <a:ext uri="{FF2B5EF4-FFF2-40B4-BE49-F238E27FC236}">
                <a16:creationId xmlns:a16="http://schemas.microsoft.com/office/drawing/2014/main" id="{286A5EC0-B199-A560-F336-1FF94B3B7C07}"/>
              </a:ext>
            </a:extLst>
          </p:cNvPr>
          <p:cNvPicPr>
            <a:picLocks noChangeAspect="1"/>
          </p:cNvPicPr>
          <p:nvPr/>
        </p:nvPicPr>
        <p:blipFill>
          <a:blip r:embed="rId3"/>
          <a:stretch>
            <a:fillRect/>
          </a:stretch>
        </p:blipFill>
        <p:spPr>
          <a:xfrm>
            <a:off x="7922196" y="1136197"/>
            <a:ext cx="3967609" cy="4351338"/>
          </a:xfrm>
          <a:prstGeom prst="rect">
            <a:avLst/>
          </a:prstGeom>
        </p:spPr>
      </p:pic>
      <p:sp>
        <p:nvSpPr>
          <p:cNvPr id="3" name="Slide Number Placeholder 2">
            <a:extLst>
              <a:ext uri="{FF2B5EF4-FFF2-40B4-BE49-F238E27FC236}">
                <a16:creationId xmlns:a16="http://schemas.microsoft.com/office/drawing/2014/main" id="{97AE6379-A2E9-D60F-19F6-6973EB717A1D}"/>
              </a:ext>
            </a:extLst>
          </p:cNvPr>
          <p:cNvSpPr>
            <a:spLocks noGrp="1"/>
          </p:cNvSpPr>
          <p:nvPr>
            <p:ph type="sldNum" sz="quarter" idx="12"/>
          </p:nvPr>
        </p:nvSpPr>
        <p:spPr/>
        <p:txBody>
          <a:bodyPr/>
          <a:lstStyle/>
          <a:p>
            <a:fld id="{27CE633F-9882-4A5C-83A2-1109D0C73261}" type="slidenum">
              <a:rPr lang="en-US" smtClean="0"/>
              <a:t>28</a:t>
            </a:fld>
            <a:endParaRPr lang="en-US"/>
          </a:p>
        </p:txBody>
      </p:sp>
    </p:spTree>
    <p:extLst>
      <p:ext uri="{BB962C8B-B14F-4D97-AF65-F5344CB8AC3E}">
        <p14:creationId xmlns:p14="http://schemas.microsoft.com/office/powerpoint/2010/main" val="53140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8B5B-79B8-19EE-2CB8-7221AC9B314B}"/>
              </a:ext>
            </a:extLst>
          </p:cNvPr>
          <p:cNvSpPr>
            <a:spLocks noGrp="1"/>
          </p:cNvSpPr>
          <p:nvPr>
            <p:ph type="title"/>
          </p:nvPr>
        </p:nvSpPr>
        <p:spPr/>
        <p:txBody>
          <a:bodyPr/>
          <a:lstStyle/>
          <a:p>
            <a:r>
              <a:rPr lang="en-US" dirty="0"/>
              <a:t>Influence</a:t>
            </a:r>
          </a:p>
        </p:txBody>
      </p:sp>
      <p:sp>
        <p:nvSpPr>
          <p:cNvPr id="3" name="Content Placeholder 2">
            <a:extLst>
              <a:ext uri="{FF2B5EF4-FFF2-40B4-BE49-F238E27FC236}">
                <a16:creationId xmlns:a16="http://schemas.microsoft.com/office/drawing/2014/main" id="{28F8DD31-70CF-7C8D-1A77-34006FED89AD}"/>
              </a:ext>
            </a:extLst>
          </p:cNvPr>
          <p:cNvSpPr>
            <a:spLocks noGrp="1"/>
          </p:cNvSpPr>
          <p:nvPr>
            <p:ph idx="1"/>
          </p:nvPr>
        </p:nvSpPr>
        <p:spPr/>
        <p:txBody>
          <a:bodyPr vert="horz" lIns="91440" tIns="45720" rIns="91440" bIns="45720" rtlCol="0" anchor="t">
            <a:normAutofit/>
          </a:bodyPr>
          <a:lstStyle/>
          <a:p>
            <a:r>
              <a:rPr lang="en-US" dirty="0"/>
              <a:t>Yukl (2010) suggests that rather than focusing on power as an influence, we need to focus on </a:t>
            </a:r>
            <a:r>
              <a:rPr lang="en-US" dirty="0" err="1"/>
              <a:t>behaviours</a:t>
            </a:r>
            <a:r>
              <a:rPr lang="en-US" dirty="0"/>
              <a:t>:-</a:t>
            </a:r>
          </a:p>
          <a:p>
            <a:endParaRPr lang="en-US" dirty="0"/>
          </a:p>
          <a:p>
            <a:r>
              <a:rPr lang="en-US" b="1" dirty="0"/>
              <a:t>Rational persuasion-</a:t>
            </a:r>
            <a:r>
              <a:rPr lang="en-US" dirty="0"/>
              <a:t> </a:t>
            </a:r>
            <a:r>
              <a:rPr lang="en-US" dirty="0">
                <a:ea typeface="+mn-lt"/>
                <a:cs typeface="+mn-lt"/>
              </a:rPr>
              <a:t>According to this research, rational persuasion </a:t>
            </a:r>
            <a:r>
              <a:rPr lang="en-US" b="1" dirty="0">
                <a:ea typeface="+mn-lt"/>
                <a:cs typeface="+mn-lt"/>
              </a:rPr>
              <a:t>employs logical arguments and factual evidence</a:t>
            </a:r>
            <a:r>
              <a:rPr lang="en-US" dirty="0">
                <a:ea typeface="+mn-lt"/>
                <a:cs typeface="+mn-lt"/>
              </a:rPr>
              <a:t>. Leaders can use it to </a:t>
            </a:r>
            <a:r>
              <a:rPr lang="en-US" dirty="0" err="1">
                <a:ea typeface="+mn-lt"/>
                <a:cs typeface="+mn-lt"/>
              </a:rPr>
              <a:t>legitimise</a:t>
            </a:r>
            <a:r>
              <a:rPr lang="en-US" dirty="0">
                <a:ea typeface="+mn-lt"/>
                <a:cs typeface="+mn-lt"/>
              </a:rPr>
              <a:t> their requests and win the support of their teams. With rational persuasion, the goal is to convince team members that the proposed course of action is the most logical and appropriate one.</a:t>
            </a:r>
            <a:endParaRPr lang="en-US" dirty="0"/>
          </a:p>
        </p:txBody>
      </p:sp>
      <p:sp>
        <p:nvSpPr>
          <p:cNvPr id="4" name="Slide Number Placeholder 3">
            <a:extLst>
              <a:ext uri="{FF2B5EF4-FFF2-40B4-BE49-F238E27FC236}">
                <a16:creationId xmlns:a16="http://schemas.microsoft.com/office/drawing/2014/main" id="{0BF9B232-5167-819B-FA60-DDD4701F11D2}"/>
              </a:ext>
            </a:extLst>
          </p:cNvPr>
          <p:cNvSpPr>
            <a:spLocks noGrp="1"/>
          </p:cNvSpPr>
          <p:nvPr>
            <p:ph type="sldNum" sz="quarter" idx="12"/>
          </p:nvPr>
        </p:nvSpPr>
        <p:spPr/>
        <p:txBody>
          <a:bodyPr/>
          <a:lstStyle/>
          <a:p>
            <a:fld id="{27CE633F-9882-4A5C-83A2-1109D0C73261}" type="slidenum">
              <a:rPr lang="en-US" smtClean="0"/>
              <a:t>29</a:t>
            </a:fld>
            <a:endParaRPr lang="en-US"/>
          </a:p>
        </p:txBody>
      </p:sp>
    </p:spTree>
    <p:extLst>
      <p:ext uri="{BB962C8B-B14F-4D97-AF65-F5344CB8AC3E}">
        <p14:creationId xmlns:p14="http://schemas.microsoft.com/office/powerpoint/2010/main" val="30351740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D551-FFD3-5D77-9DBD-B7E12F257C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E943F3-62FA-3449-8DC4-95025DEC763C}"/>
              </a:ext>
            </a:extLst>
          </p:cNvPr>
          <p:cNvSpPr>
            <a:spLocks noGrp="1"/>
          </p:cNvSpPr>
          <p:nvPr>
            <p:ph idx="1"/>
          </p:nvPr>
        </p:nvSpPr>
        <p:spPr/>
        <p:txBody>
          <a:bodyPr vert="horz" lIns="91440" tIns="45720" rIns="91440" bIns="45720" rtlCol="0" anchor="t">
            <a:normAutofit/>
          </a:bodyPr>
          <a:lstStyle/>
          <a:p>
            <a:r>
              <a:rPr lang="en-US" b="1" dirty="0"/>
              <a:t>Appraising and exchange-</a:t>
            </a:r>
            <a:r>
              <a:rPr lang="en-US" dirty="0"/>
              <a:t> Looks at ways to persuade others by the use of incentives. This could be a boss telling a reluctant employee that they would benefit from training as it will improve their personal development. Or a mobile phone shop selling the benefits to a customer in order to get them to upgrade when they don't need to.</a:t>
            </a:r>
          </a:p>
        </p:txBody>
      </p:sp>
      <p:sp>
        <p:nvSpPr>
          <p:cNvPr id="4" name="Slide Number Placeholder 3">
            <a:extLst>
              <a:ext uri="{FF2B5EF4-FFF2-40B4-BE49-F238E27FC236}">
                <a16:creationId xmlns:a16="http://schemas.microsoft.com/office/drawing/2014/main" id="{2DC47E5E-114D-3CEC-9F65-AED709E3EC08}"/>
              </a:ext>
            </a:extLst>
          </p:cNvPr>
          <p:cNvSpPr>
            <a:spLocks noGrp="1"/>
          </p:cNvSpPr>
          <p:nvPr>
            <p:ph type="sldNum" sz="quarter" idx="12"/>
          </p:nvPr>
        </p:nvSpPr>
        <p:spPr/>
        <p:txBody>
          <a:bodyPr/>
          <a:lstStyle/>
          <a:p>
            <a:fld id="{27CE633F-9882-4A5C-83A2-1109D0C73261}" type="slidenum">
              <a:rPr lang="en-US" smtClean="0"/>
              <a:t>30</a:t>
            </a:fld>
            <a:endParaRPr lang="en-US"/>
          </a:p>
        </p:txBody>
      </p:sp>
    </p:spTree>
    <p:extLst>
      <p:ext uri="{BB962C8B-B14F-4D97-AF65-F5344CB8AC3E}">
        <p14:creationId xmlns:p14="http://schemas.microsoft.com/office/powerpoint/2010/main" val="4480814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FA89-8B3C-6625-79CC-4029DE4B8FDF}"/>
              </a:ext>
            </a:extLst>
          </p:cNvPr>
          <p:cNvSpPr>
            <a:spLocks noGrp="1"/>
          </p:cNvSpPr>
          <p:nvPr>
            <p:ph type="title"/>
          </p:nvPr>
        </p:nvSpPr>
        <p:spPr/>
        <p:txBody>
          <a:bodyPr/>
          <a:lstStyle/>
          <a:p>
            <a:r>
              <a:rPr lang="en-US" dirty="0"/>
              <a:t>Skills for negotiating</a:t>
            </a:r>
          </a:p>
        </p:txBody>
      </p:sp>
      <p:sp>
        <p:nvSpPr>
          <p:cNvPr id="3" name="Content Placeholder 2">
            <a:extLst>
              <a:ext uri="{FF2B5EF4-FFF2-40B4-BE49-F238E27FC236}">
                <a16:creationId xmlns:a16="http://schemas.microsoft.com/office/drawing/2014/main" id="{62217B8E-A17E-2920-AEC0-DA72DCFCD0DB}"/>
              </a:ext>
            </a:extLst>
          </p:cNvPr>
          <p:cNvSpPr>
            <a:spLocks noGrp="1"/>
          </p:cNvSpPr>
          <p:nvPr>
            <p:ph idx="1"/>
          </p:nvPr>
        </p:nvSpPr>
        <p:spPr/>
        <p:txBody>
          <a:bodyPr vert="horz" lIns="91440" tIns="45720" rIns="91440" bIns="45720" rtlCol="0" anchor="t">
            <a:normAutofit/>
          </a:bodyPr>
          <a:lstStyle/>
          <a:p>
            <a:r>
              <a:rPr lang="en-US" b="1" dirty="0"/>
              <a:t>Flagging-</a:t>
            </a:r>
            <a:r>
              <a:rPr lang="en-US" dirty="0"/>
              <a:t> "I would like to suggest", "could I ask...?"</a:t>
            </a:r>
          </a:p>
          <a:p>
            <a:r>
              <a:rPr lang="en-US" b="1" dirty="0"/>
              <a:t>Testing understanding and </a:t>
            </a:r>
            <a:r>
              <a:rPr lang="en-US" b="1" dirty="0" err="1"/>
              <a:t>summarising</a:t>
            </a:r>
            <a:r>
              <a:rPr lang="en-US" b="1" dirty="0"/>
              <a:t>-</a:t>
            </a:r>
            <a:r>
              <a:rPr lang="en-US" dirty="0"/>
              <a:t> This tests that everyone has interpreted things in the same way. Skilled negotiators do this, even if it means they lose the argument.</a:t>
            </a:r>
          </a:p>
          <a:p>
            <a:r>
              <a:rPr lang="en-US" b="1" dirty="0"/>
              <a:t>Asking a lot of questions-</a:t>
            </a:r>
            <a:r>
              <a:rPr lang="en-US" dirty="0"/>
              <a:t> This is essential in opening up the win- win area.</a:t>
            </a:r>
          </a:p>
          <a:p>
            <a:r>
              <a:rPr lang="en-US" b="1" dirty="0"/>
              <a:t>Commenting on motives-</a:t>
            </a:r>
            <a:r>
              <a:rPr lang="en-US" dirty="0"/>
              <a:t> This is telling other people in the argument why you are making such suggestions. If people do not understand this, they become more resistant.</a:t>
            </a:r>
          </a:p>
        </p:txBody>
      </p:sp>
      <p:sp>
        <p:nvSpPr>
          <p:cNvPr id="4" name="Slide Number Placeholder 3">
            <a:extLst>
              <a:ext uri="{FF2B5EF4-FFF2-40B4-BE49-F238E27FC236}">
                <a16:creationId xmlns:a16="http://schemas.microsoft.com/office/drawing/2014/main" id="{AF563B46-196D-3212-5E55-03EB54E5BAE3}"/>
              </a:ext>
            </a:extLst>
          </p:cNvPr>
          <p:cNvSpPr>
            <a:spLocks noGrp="1"/>
          </p:cNvSpPr>
          <p:nvPr>
            <p:ph type="sldNum" sz="quarter" idx="12"/>
          </p:nvPr>
        </p:nvSpPr>
        <p:spPr/>
        <p:txBody>
          <a:bodyPr/>
          <a:lstStyle/>
          <a:p>
            <a:fld id="{27CE633F-9882-4A5C-83A2-1109D0C73261}" type="slidenum">
              <a:rPr lang="en-US" smtClean="0"/>
              <a:t>31</a:t>
            </a:fld>
            <a:endParaRPr lang="en-US"/>
          </a:p>
        </p:txBody>
      </p:sp>
    </p:spTree>
    <p:extLst>
      <p:ext uri="{BB962C8B-B14F-4D97-AF65-F5344CB8AC3E}">
        <p14:creationId xmlns:p14="http://schemas.microsoft.com/office/powerpoint/2010/main" val="3222729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3D black question marks with one yellow question mark">
            <a:extLst>
              <a:ext uri="{FF2B5EF4-FFF2-40B4-BE49-F238E27FC236}">
                <a16:creationId xmlns:a16="http://schemas.microsoft.com/office/drawing/2014/main" id="{D735C7B6-CEAB-2C9B-8F4E-5D63CF2A308F}"/>
              </a:ext>
            </a:extLst>
          </p:cNvPr>
          <p:cNvPicPr>
            <a:picLocks noChangeAspect="1"/>
          </p:cNvPicPr>
          <p:nvPr/>
        </p:nvPicPr>
        <p:blipFill rotWithShape="1">
          <a:blip r:embed="rId2"/>
          <a:srcRect l="29903" r="5179" b="-5"/>
          <a:stretch/>
        </p:blipFill>
        <p:spPr>
          <a:xfrm>
            <a:off x="20" y="10"/>
            <a:ext cx="12188932" cy="6857990"/>
          </a:xfrm>
          <a:prstGeom prst="rect">
            <a:avLst/>
          </a:prstGeom>
        </p:spPr>
      </p:pic>
      <p:sp>
        <p:nvSpPr>
          <p:cNvPr id="14" name="Rectangle 13">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DF309-E423-B8A7-433C-53277D6ADDF8}"/>
              </a:ext>
            </a:extLst>
          </p:cNvPr>
          <p:cNvSpPr>
            <a:spLocks noGrp="1"/>
          </p:cNvSpPr>
          <p:nvPr>
            <p:ph type="title"/>
          </p:nvPr>
        </p:nvSpPr>
        <p:spPr>
          <a:xfrm>
            <a:off x="1524000" y="4416721"/>
            <a:ext cx="9144000" cy="1152663"/>
          </a:xfrm>
        </p:spPr>
        <p:txBody>
          <a:bodyPr vert="horz" lIns="91440" tIns="45720" rIns="91440" bIns="45720" rtlCol="0" anchor="b">
            <a:normAutofit/>
          </a:bodyPr>
          <a:lstStyle/>
          <a:p>
            <a:pPr algn="ctr"/>
            <a:r>
              <a:rPr lang="en-US" b="1" i="0" kern="1200" cap="all" baseline="0">
                <a:solidFill>
                  <a:schemeClr val="bg1"/>
                </a:solidFill>
                <a:latin typeface="+mj-lt"/>
                <a:ea typeface="+mj-ea"/>
                <a:cs typeface="+mj-cs"/>
              </a:rPr>
              <a:t>Any questions</a:t>
            </a:r>
          </a:p>
        </p:txBody>
      </p:sp>
      <p:sp>
        <p:nvSpPr>
          <p:cNvPr id="4" name="Slide Number Placeholder 3">
            <a:extLst>
              <a:ext uri="{FF2B5EF4-FFF2-40B4-BE49-F238E27FC236}">
                <a16:creationId xmlns:a16="http://schemas.microsoft.com/office/drawing/2014/main" id="{C04626D0-36B6-7E19-E826-4DCF07160DE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7CE633F-9882-4A5C-83A2-1109D0C73261}" type="slidenum">
              <a:rPr lang="en-US">
                <a:solidFill>
                  <a:schemeClr val="bg1"/>
                </a:solidFill>
              </a:rPr>
              <a:pPr>
                <a:spcAft>
                  <a:spcPts val="600"/>
                </a:spcAft>
              </a:pPr>
              <a:t>32</a:t>
            </a:fld>
            <a:endParaRPr lang="en-US">
              <a:solidFill>
                <a:schemeClr val="bg1"/>
              </a:solidFill>
            </a:endParaRPr>
          </a:p>
        </p:txBody>
      </p:sp>
    </p:spTree>
    <p:extLst>
      <p:ext uri="{BB962C8B-B14F-4D97-AF65-F5344CB8AC3E}">
        <p14:creationId xmlns:p14="http://schemas.microsoft.com/office/powerpoint/2010/main" val="6338538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3.xml><?xml version="1.0" encoding="utf-8"?>
<a:theme xmlns:a="http://schemas.openxmlformats.org/drawingml/2006/main" name="Retrospect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TotalTime>
  <Words>1423</Words>
  <Application>Microsoft Office PowerPoint</Application>
  <PresentationFormat>Widescreen</PresentationFormat>
  <Paragraphs>132</Paragraphs>
  <Slides>32</Slides>
  <Notes>4</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32</vt:i4>
      </vt:variant>
    </vt:vector>
  </HeadingPairs>
  <TitlesOfParts>
    <vt:vector size="41" baseType="lpstr">
      <vt:lpstr>Arial</vt:lpstr>
      <vt:lpstr>Calibri</vt:lpstr>
      <vt:lpstr>Calibri Light</vt:lpstr>
      <vt:lpstr>Symbol</vt:lpstr>
      <vt:lpstr>Tw Cen MT</vt:lpstr>
      <vt:lpstr>Univers</vt:lpstr>
      <vt:lpstr>office theme</vt:lpstr>
      <vt:lpstr>GradientVTI</vt:lpstr>
      <vt:lpstr>RetrospectVTI</vt:lpstr>
      <vt:lpstr>Study Skills- Lecture Week 6</vt:lpstr>
      <vt:lpstr>Reminder-Next week...</vt:lpstr>
      <vt:lpstr>Aims for today's session</vt:lpstr>
      <vt:lpstr>Now let's look at Assignment 2.....</vt:lpstr>
      <vt:lpstr>Assignment 2 </vt:lpstr>
      <vt:lpstr>Teamworking Task </vt:lpstr>
      <vt:lpstr>Key aspects to an effective team</vt:lpstr>
      <vt:lpstr>PowerPoint Presentation</vt:lpstr>
      <vt:lpstr>PowerPoint Presentation</vt:lpstr>
      <vt:lpstr>PowerPoint Presentation</vt:lpstr>
      <vt:lpstr>PowerPoint Presentation</vt:lpstr>
      <vt:lpstr>Task....</vt:lpstr>
      <vt:lpstr>Do we all have the same values and beliefs? What problems can this cause within a team?</vt:lpstr>
      <vt:lpstr>Values and beliefs</vt:lpstr>
      <vt:lpstr>Your beliefs, values and attitude  </vt:lpstr>
      <vt:lpstr>How values and beliefs might conflict</vt:lpstr>
      <vt:lpstr>PowerPoint Presentation</vt:lpstr>
      <vt:lpstr>Moral judgment </vt:lpstr>
      <vt:lpstr>Can you think of a time of crisis and conflict? </vt:lpstr>
      <vt:lpstr>Methods to deal with conflict</vt:lpstr>
      <vt:lpstr>Flight, fight or freeze</vt:lpstr>
      <vt:lpstr>PowerPoint Presentation</vt:lpstr>
      <vt:lpstr>Restorative practices</vt:lpstr>
      <vt:lpstr>Techniques for restorative practice</vt:lpstr>
      <vt:lpstr>What is restorative justice within the CJS?</vt:lpstr>
      <vt:lpstr>Negotiation and Influence</vt:lpstr>
      <vt:lpstr>Handling Conflict- Thomas Killman conflict modes model</vt:lpstr>
      <vt:lpstr>Task.....</vt:lpstr>
      <vt:lpstr>Influence</vt:lpstr>
      <vt:lpstr>PowerPoint Presentation</vt:lpstr>
      <vt:lpstr>Skills for negotiating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Jane Davies</cp:lastModifiedBy>
  <cp:revision>339</cp:revision>
  <dcterms:created xsi:type="dcterms:W3CDTF">2023-06-23T12:45:33Z</dcterms:created>
  <dcterms:modified xsi:type="dcterms:W3CDTF">2023-11-06T14:02:29Z</dcterms:modified>
</cp:coreProperties>
</file>