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1"/>
    <p:sldMasterId id="2147483731" r:id="rId2"/>
  </p:sldMasterIdLst>
  <p:sldIdLst>
    <p:sldId id="292" r:id="rId3"/>
    <p:sldId id="293" r:id="rId4"/>
    <p:sldId id="268" r:id="rId5"/>
    <p:sldId id="295" r:id="rId6"/>
    <p:sldId id="296" r:id="rId7"/>
    <p:sldId id="300" r:id="rId8"/>
    <p:sldId id="337" r:id="rId9"/>
    <p:sldId id="297" r:id="rId10"/>
    <p:sldId id="302" r:id="rId11"/>
    <p:sldId id="303" r:id="rId12"/>
    <p:sldId id="304" r:id="rId13"/>
    <p:sldId id="321" r:id="rId14"/>
    <p:sldId id="346" r:id="rId15"/>
    <p:sldId id="348" r:id="rId16"/>
    <p:sldId id="322" r:id="rId17"/>
    <p:sldId id="330" r:id="rId18"/>
    <p:sldId id="328" r:id="rId19"/>
    <p:sldId id="338" r:id="rId20"/>
    <p:sldId id="347" r:id="rId21"/>
    <p:sldId id="335" r:id="rId22"/>
    <p:sldId id="339" r:id="rId23"/>
    <p:sldId id="342" r:id="rId24"/>
    <p:sldId id="343" r:id="rId25"/>
    <p:sldId id="344" r:id="rId26"/>
    <p:sldId id="345" r:id="rId27"/>
    <p:sldId id="306" r:id="rId28"/>
    <p:sldId id="331" r:id="rId29"/>
    <p:sldId id="332" r:id="rId30"/>
  </p:sldIdLst>
  <p:sldSz cx="9144000" cy="6858000" type="screen4x3"/>
  <p:notesSz cx="6724650" cy="97742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50106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en-US" altLang="en-US"/>
              <a:t>Click to edit Master title style</a:t>
            </a:r>
          </a:p>
        </p:txBody>
      </p:sp>
      <p:sp>
        <p:nvSpPr>
          <p:cNvPr id="6861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en-US" altLang="en-US"/>
              <a:t>Click to edit Master subtitle style</a:t>
            </a:r>
          </a:p>
        </p:txBody>
      </p:sp>
      <p:sp>
        <p:nvSpPr>
          <p:cNvPr id="68613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C231CF6F-5E37-44ED-953D-C446E3E15584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68614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8615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F99ECD9-756B-4786-A5EC-08940CA33795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68616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8617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8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9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0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1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2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3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4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5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6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7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8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9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0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1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2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3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4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5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6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7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8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9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0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1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2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3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4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5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6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7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8648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96B91-60B0-4485-9C0B-69615370E628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1039C0-7518-455C-8124-41573F34809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CB2494F-31E5-419B-BA82-D94700B79300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37AEBD-CDD2-4348-B21C-E1FDBC43A01C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9CCEA41-6657-4295-9463-10DB52C0E45E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36F67D-5716-492B-9C10-5ED1CF69E13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C2015D-91E7-4BC5-850F-B61D8CE7D9AC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54F03C-1DFE-4B12-9C74-3C0750C4450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0032772-DE36-4C98-B76E-62839174D8FE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FD8859-46BC-4959-AFE8-7DF7C56967E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FB7395F-6278-4BB2-8386-0AD31E28C730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D73868-BDE2-4BDD-A51F-3EF96172245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CD19CB-9DA4-4E23-9432-52812151F2D9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9EAD4A-B397-48E9-A890-01F4972B582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44B67A-E5F4-4622-80B2-1FD277F7B3BC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D03CC8-5F57-4F50-B75D-69F96612775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ABFC26-BAC3-46AE-A576-017BF6AE8572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9D2C1-5C9F-4590-8A09-0E62DCE42A4D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7A2B68-486F-4981-9770-978906475EB9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78747B-349A-436B-8894-BC85C1C6FCB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122238"/>
            <a:ext cx="8229600" cy="60086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DFB86B0-48F9-48AF-BE5E-192222DEB8FB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6A08D43-50E5-49A1-9F2F-A221BA1DEE7F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4E26D9A0-F9F4-4DB2-835D-0CFCDB4C7EBE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4A315958-C481-4B24-8137-17B261E4915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26"/>
          <p:cNvGrpSpPr>
            <a:grpSpLocks/>
          </p:cNvGrpSpPr>
          <p:nvPr/>
        </p:nvGrpSpPr>
        <p:grpSpPr bwMode="auto">
          <a:xfrm>
            <a:off x="-1035050" y="1552575"/>
            <a:ext cx="10179050" cy="5305425"/>
            <a:chOff x="-652" y="978"/>
            <a:chExt cx="6412" cy="3342"/>
          </a:xfrm>
        </p:grpSpPr>
        <p:sp>
          <p:nvSpPr>
            <p:cNvPr id="5" name="Freeform 1027"/>
            <p:cNvSpPr>
              <a:spLocks/>
            </p:cNvSpPr>
            <p:nvPr/>
          </p:nvSpPr>
          <p:spPr bwMode="auto">
            <a:xfrm>
              <a:off x="2061" y="1707"/>
              <a:ext cx="3699" cy="2613"/>
            </a:xfrm>
            <a:custGeom>
              <a:avLst/>
              <a:gdLst/>
              <a:ahLst/>
              <a:cxnLst>
                <a:cxn ang="0">
                  <a:pos x="1523" y="2611"/>
                </a:cxn>
                <a:cxn ang="0">
                  <a:pos x="3698" y="2612"/>
                </a:cxn>
                <a:cxn ang="0">
                  <a:pos x="3698" y="2228"/>
                </a:cxn>
                <a:cxn ang="0">
                  <a:pos x="0" y="0"/>
                </a:cxn>
                <a:cxn ang="0">
                  <a:pos x="160" y="118"/>
                </a:cxn>
                <a:cxn ang="0">
                  <a:pos x="292" y="219"/>
                </a:cxn>
                <a:cxn ang="0">
                  <a:pos x="441" y="347"/>
                </a:cxn>
                <a:cxn ang="0">
                  <a:pos x="585" y="482"/>
                </a:cxn>
                <a:cxn ang="0">
                  <a:pos x="796" y="711"/>
                </a:cxn>
                <a:cxn ang="0">
                  <a:pos x="983" y="955"/>
                </a:cxn>
                <a:cxn ang="0">
                  <a:pos x="1119" y="1168"/>
                </a:cxn>
                <a:cxn ang="0">
                  <a:pos x="1238" y="1388"/>
                </a:cxn>
                <a:cxn ang="0">
                  <a:pos x="1331" y="1608"/>
                </a:cxn>
                <a:cxn ang="0">
                  <a:pos x="1400" y="1809"/>
                </a:cxn>
                <a:cxn ang="0">
                  <a:pos x="1447" y="1979"/>
                </a:cxn>
                <a:cxn ang="0">
                  <a:pos x="1490" y="2190"/>
                </a:cxn>
                <a:cxn ang="0">
                  <a:pos x="1511" y="2374"/>
                </a:cxn>
                <a:cxn ang="0">
                  <a:pos x="1523" y="2611"/>
                </a:cxn>
              </a:cxnLst>
              <a:rect l="0" t="0" r="r" b="b"/>
              <a:pathLst>
                <a:path w="3699" h="2613">
                  <a:moveTo>
                    <a:pt x="1523" y="2611"/>
                  </a:moveTo>
                  <a:lnTo>
                    <a:pt x="3698" y="2612"/>
                  </a:lnTo>
                  <a:lnTo>
                    <a:pt x="3698" y="2228"/>
                  </a:lnTo>
                  <a:lnTo>
                    <a:pt x="0" y="0"/>
                  </a:lnTo>
                  <a:lnTo>
                    <a:pt x="160" y="118"/>
                  </a:lnTo>
                  <a:lnTo>
                    <a:pt x="292" y="219"/>
                  </a:lnTo>
                  <a:lnTo>
                    <a:pt x="441" y="347"/>
                  </a:lnTo>
                  <a:lnTo>
                    <a:pt x="585" y="482"/>
                  </a:lnTo>
                  <a:lnTo>
                    <a:pt x="796" y="711"/>
                  </a:lnTo>
                  <a:lnTo>
                    <a:pt x="983" y="955"/>
                  </a:lnTo>
                  <a:lnTo>
                    <a:pt x="1119" y="1168"/>
                  </a:lnTo>
                  <a:lnTo>
                    <a:pt x="1238" y="1388"/>
                  </a:lnTo>
                  <a:lnTo>
                    <a:pt x="1331" y="1608"/>
                  </a:lnTo>
                  <a:lnTo>
                    <a:pt x="1400" y="1809"/>
                  </a:lnTo>
                  <a:lnTo>
                    <a:pt x="1447" y="1979"/>
                  </a:lnTo>
                  <a:lnTo>
                    <a:pt x="1490" y="2190"/>
                  </a:lnTo>
                  <a:lnTo>
                    <a:pt x="1511" y="2374"/>
                  </a:lnTo>
                  <a:lnTo>
                    <a:pt x="1523" y="2611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6" name="Arc 1028"/>
            <p:cNvSpPr>
              <a:spLocks/>
            </p:cNvSpPr>
            <p:nvPr/>
          </p:nvSpPr>
          <p:spPr bwMode="auto">
            <a:xfrm>
              <a:off x="-652" y="978"/>
              <a:ext cx="4237" cy="3342"/>
            </a:xfrm>
            <a:custGeom>
              <a:avLst/>
              <a:gdLst>
                <a:gd name="G0" fmla="+- 0 0 0"/>
                <a:gd name="G1" fmla="+- 21231 0 0"/>
                <a:gd name="G2" fmla="+- 21600 0 0"/>
                <a:gd name="T0" fmla="*/ 3977 w 21600"/>
                <a:gd name="T1" fmla="*/ 0 h 21231"/>
                <a:gd name="T2" fmla="*/ 21600 w 21600"/>
                <a:gd name="T3" fmla="*/ 21231 h 21231"/>
                <a:gd name="T4" fmla="*/ 0 w 21600"/>
                <a:gd name="T5" fmla="*/ 21231 h 21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231" fill="none" extrusionOk="0">
                  <a:moveTo>
                    <a:pt x="3976" y="0"/>
                  </a:moveTo>
                  <a:cubicBezTo>
                    <a:pt x="14194" y="1914"/>
                    <a:pt x="21600" y="10835"/>
                    <a:pt x="21600" y="21231"/>
                  </a:cubicBezTo>
                </a:path>
                <a:path w="21600" h="21231" stroke="0" extrusionOk="0">
                  <a:moveTo>
                    <a:pt x="3976" y="0"/>
                  </a:moveTo>
                  <a:cubicBezTo>
                    <a:pt x="14194" y="1914"/>
                    <a:pt x="21600" y="10835"/>
                    <a:pt x="21600" y="21231"/>
                  </a:cubicBezTo>
                  <a:lnTo>
                    <a:pt x="0" y="21231"/>
                  </a:lnTo>
                  <a:close/>
                </a:path>
              </a:pathLst>
            </a:custGeom>
            <a:noFill/>
            <a:ln w="127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</p:grpSp>
      <p:sp>
        <p:nvSpPr>
          <p:cNvPr id="72709" name="Rectangle 1029"/>
          <p:cNvSpPr>
            <a:spLocks noGrp="1" noChangeArrowheads="1"/>
          </p:cNvSpPr>
          <p:nvPr>
            <p:ph type="ctrTitle" sz="quarter"/>
          </p:nvPr>
        </p:nvSpPr>
        <p:spPr>
          <a:xfrm>
            <a:off x="1293813" y="762000"/>
            <a:ext cx="77724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2710" name="Rectangle 103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85800" y="3429000"/>
            <a:ext cx="6400800" cy="1752600"/>
          </a:xfrm>
        </p:spPr>
        <p:txBody>
          <a:bodyPr lIns="92075" tIns="46038" rIns="92075" bIns="46038"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Rectangle 103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03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3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8B2FF93-5619-4B53-9F86-6FBBD06211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6758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6758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+mn-lt"/>
              </a:defRPr>
            </a:lvl1pPr>
          </a:lstStyle>
          <a:p>
            <a:fld id="{6FA3487B-2056-4430-9321-27C016A6DCE0}" type="datetimeFigureOut">
              <a:rPr lang="en-US"/>
              <a:pPr/>
              <a:t>3/29/2019</a:t>
            </a:fld>
            <a:endParaRPr lang="en-US" alt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+mn-lt"/>
              </a:defRPr>
            </a:lvl1pPr>
          </a:lstStyle>
          <a:p>
            <a:endParaRPr lang="en-US" altLang="en-US"/>
          </a:p>
        </p:txBody>
      </p:sp>
      <p:sp>
        <p:nvSpPr>
          <p:cNvPr id="6759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+mn-lt"/>
              </a:defRPr>
            </a:lvl1pPr>
          </a:lstStyle>
          <a:p>
            <a:fld id="{5A816929-90C1-45A3-A6AE-052F17102D50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6759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6759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2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2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2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2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2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2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3" name="Rectangle 1031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103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03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13988760-EAB0-4356-A48E-D169160A41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2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0000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" pitchFamily="2" charset="2"/>
        <a:buChar char="l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="ctr"/>
          <a:lstStyle/>
          <a:p>
            <a:r>
              <a:rPr lang="en-US">
                <a:effectLst>
                  <a:outerShdw blurRad="38100" dist="38100" dir="2700000" algn="tl">
                    <a:srgbClr val="C0C0C0"/>
                  </a:outerShdw>
                </a:effectLst>
              </a:rPr>
              <a:t>Environmental Impact Assessment (EIA)</a:t>
            </a:r>
          </a:p>
        </p:txBody>
      </p:sp>
      <p:sp>
        <p:nvSpPr>
          <p:cNvPr id="72707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0" y="3505200"/>
            <a:ext cx="7315200" cy="1141412"/>
          </a:xfrm>
        </p:spPr>
        <p:txBody>
          <a:bodyPr/>
          <a:lstStyle/>
          <a:p>
            <a:pPr marL="342900" indent="-342900">
              <a:lnSpc>
                <a:spcPct val="90000"/>
              </a:lnSpc>
            </a:pPr>
            <a:r>
              <a:rPr lang="en-US" dirty="0" smtClean="0"/>
              <a:t> </a:t>
            </a:r>
          </a:p>
          <a:p>
            <a:pPr marL="342900" indent="-342900" algn="ctr">
              <a:lnSpc>
                <a:spcPct val="90000"/>
              </a:lnSpc>
            </a:pPr>
            <a:r>
              <a:rPr lang="en-US" dirty="0" smtClean="0"/>
              <a:t>EIA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28600" y="5410200"/>
            <a:ext cx="7086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Allan Nantel (</a:t>
            </a:r>
            <a:r>
              <a:rPr lang="en-US" sz="2000" dirty="0" err="1" smtClean="0"/>
              <a:t>adpt</a:t>
            </a:r>
            <a:r>
              <a:rPr lang="en-US" sz="2000" dirty="0" smtClean="0"/>
              <a:t>.)</a:t>
            </a:r>
          </a:p>
          <a:p>
            <a:r>
              <a:rPr lang="en-US" sz="2000" dirty="0" smtClean="0"/>
              <a:t>School of Architecture, Built and Natural Environments</a:t>
            </a:r>
          </a:p>
          <a:p>
            <a:r>
              <a:rPr lang="en-US" sz="2000" dirty="0" smtClean="0"/>
              <a:t>March 2018</a:t>
            </a:r>
            <a:endParaRPr lang="en-GB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609600"/>
            <a:ext cx="1219200" cy="639762"/>
          </a:xfrm>
        </p:spPr>
        <p:txBody>
          <a:bodyPr lIns="92075" tIns="46038" rIns="92075" bIns="46038" anchor="ctr"/>
          <a:lstStyle/>
          <a:p>
            <a:r>
              <a:rPr lang="en-US" sz="3500" b="0" dirty="0"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</a:rPr>
              <a:t>EIA</a:t>
            </a:r>
          </a:p>
        </p:txBody>
      </p:sp>
      <p:sp>
        <p:nvSpPr>
          <p:cNvPr id="74755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152400" y="1752600"/>
            <a:ext cx="8382000" cy="4267200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EIA is a systematic process to </a:t>
            </a:r>
            <a:r>
              <a:rPr lang="en-US" sz="26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6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the environmental effects of proposed actions and projects. </a:t>
            </a:r>
          </a:p>
          <a:p>
            <a:pPr algn="just">
              <a:lnSpc>
                <a:spcPct val="90000"/>
              </a:lnSpc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broad definition of environment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is adopted. Whenever appropriate 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social, cultural and health effects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are also considered as an integral part of EIA.</a:t>
            </a:r>
          </a:p>
          <a:p>
            <a:pPr algn="just">
              <a:lnSpc>
                <a:spcPct val="9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Finally, particular attention is given in EIA for 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preventing, mitigating and offsetting the significant adverse effects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of proposed undertakings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-17533" y="152400"/>
            <a:ext cx="7696200" cy="762000"/>
          </a:xfrm>
        </p:spPr>
        <p:txBody>
          <a:bodyPr lIns="92075" tIns="46038" rIns="92075" bIns="46038" anchor="ctr"/>
          <a:lstStyle/>
          <a:p>
            <a:pPr algn="ctr"/>
            <a:r>
              <a:rPr lang="en-US" sz="3500" b="0" dirty="0">
                <a:latin typeface="Georgia" pitchFamily="18" charset="0"/>
              </a:rPr>
              <a:t>Purposes/Aims and Objectives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1143000"/>
            <a:ext cx="7391400" cy="5410200"/>
          </a:xfrm>
        </p:spPr>
        <p:txBody>
          <a:bodyPr/>
          <a:lstStyle/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en-US" sz="2800" dirty="0">
                <a:latin typeface="Georgia" pitchFamily="18" charset="0"/>
              </a:rPr>
              <a:t>	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immediate aim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EIA is to inform the process of decision-making by identifying the potentially significant environmental effects and risks of development proposals. 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56129" y="2438400"/>
            <a:ext cx="7848600" cy="31454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Objectives related to this aim are to: 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the environmental design of the proposal </a:t>
            </a:r>
          </a:p>
          <a:p>
            <a:pPr algn="just">
              <a:lnSpc>
                <a:spcPct val="8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Ensure that resources are used appropriately and efficiently</a:t>
            </a:r>
          </a:p>
          <a:p>
            <a:pPr algn="just">
              <a:lnSpc>
                <a:spcPct val="8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Identify appropriate measures for mitigating the potential impacts of the proposal</a:t>
            </a:r>
          </a:p>
          <a:p>
            <a:pPr marL="0" indent="0" algn="just">
              <a:lnSpc>
                <a:spcPct val="8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Facilitate informed decision making, including setting the environmental terms and conditions for implementing the proposal. 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-304800" y="0"/>
            <a:ext cx="8839200" cy="762000"/>
          </a:xfrm>
        </p:spPr>
        <p:txBody>
          <a:bodyPr lIns="92075" tIns="46038" rIns="92075" bIns="46038" anchor="ctr"/>
          <a:lstStyle/>
          <a:p>
            <a:pPr algn="ctr"/>
            <a:r>
              <a:rPr lang="en-US" sz="3500" b="0" dirty="0">
                <a:latin typeface="Georgia" pitchFamily="18" charset="0"/>
              </a:rPr>
              <a:t>Purposes/Aims and Objectives (cont.)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200" y="838200"/>
            <a:ext cx="7696200" cy="3657600"/>
          </a:xfrm>
        </p:spPr>
        <p:txBody>
          <a:bodyPr/>
          <a:lstStyle/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en-US" sz="2800" dirty="0">
                <a:latin typeface="Georgia" pitchFamily="18" charset="0"/>
              </a:rPr>
              <a:t>	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ultimate (long term) aim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EIA is to promote sustainable development by ensuring that development proposals do not undermine critical resource and ecological functions or the well being, lifestyle and livelihood of the communities </a:t>
            </a:r>
            <a:r>
              <a:rPr lang="en-US" sz="20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peoples who depend on them. </a:t>
            </a:r>
            <a:endParaRPr lang="en-US" sz="2700" b="1" dirty="0">
              <a:solidFill>
                <a:srgbClr val="0070C0"/>
              </a:solidFill>
              <a:latin typeface="Georgia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57200" y="2743200"/>
            <a:ext cx="7772400" cy="33916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b="1" dirty="0">
                <a:latin typeface="Georgia" pitchFamily="18" charset="0"/>
              </a:rPr>
              <a:t>Objectives related to this aim are to</a:t>
            </a:r>
            <a:r>
              <a:rPr lang="en-US" b="1" dirty="0" smtClean="0">
                <a:latin typeface="Georgia" pitchFamily="18" charset="0"/>
              </a:rPr>
              <a:t>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dirty="0">
              <a:latin typeface="Georgia" pitchFamily="18" charset="0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Protect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human health and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Avoid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irreversible changes and serious damage to the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 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Safeguard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valued resources, natural areas and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Ecosystem components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Enhance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social aspects of the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proposal</a:t>
            </a:r>
          </a:p>
          <a:p>
            <a:pPr>
              <a:lnSpc>
                <a:spcPct val="80000"/>
              </a:lnSpc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Reinforce social and community development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4400">
                <a:latin typeface="Georgia" pitchFamily="18" charset="0"/>
              </a:rPr>
              <a:t>Steps in EIA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68" name="Picture 4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 l="8824" t="25000" r="7843" b="25757"/>
          <a:stretch>
            <a:fillRect/>
          </a:stretch>
        </p:blipFill>
        <p:spPr>
          <a:xfrm>
            <a:off x="228600" y="-152399"/>
            <a:ext cx="8305800" cy="68580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Text Box 2"/>
          <p:cNvSpPr txBox="1">
            <a:spLocks noChangeArrowheads="1"/>
          </p:cNvSpPr>
          <p:nvPr/>
        </p:nvSpPr>
        <p:spPr bwMode="auto">
          <a:xfrm>
            <a:off x="2743200" y="1752600"/>
            <a:ext cx="6019800" cy="38100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solidFill>
                  <a:srgbClr val="FF3300"/>
                </a:solidFill>
                <a:latin typeface="ArialHU" charset="0"/>
                <a:cs typeface="Times New Roman" pitchFamily="18" charset="0"/>
              </a:rPr>
              <a:t>To ensure that significant issues are identified; project related information is gathered, alternatives are considered.</a:t>
            </a:r>
            <a:endParaRPr lang="en-US" sz="2000" dirty="0">
              <a:solidFill>
                <a:srgbClr val="FF3300"/>
              </a:solidFill>
              <a:latin typeface="ArialHU" charset="0"/>
              <a:cs typeface="Times New Roman" pitchFamily="18" charset="0"/>
            </a:endParaRPr>
          </a:p>
        </p:txBody>
      </p:sp>
      <p:sp>
        <p:nvSpPr>
          <p:cNvPr id="110595" name="Text Box 3"/>
          <p:cNvSpPr txBox="1">
            <a:spLocks noChangeArrowheads="1"/>
          </p:cNvSpPr>
          <p:nvPr/>
        </p:nvSpPr>
        <p:spPr bwMode="auto">
          <a:xfrm>
            <a:off x="2590800" y="2438400"/>
            <a:ext cx="6400800" cy="76200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/>
          <a:lstStyle/>
          <a:p>
            <a:pPr>
              <a:spcBef>
                <a:spcPts val="300"/>
              </a:spcBef>
            </a:pPr>
            <a:r>
              <a:rPr lang="en-US" sz="1800" dirty="0">
                <a:latin typeface="ArialHU" charset="0"/>
                <a:cs typeface="Times New Roman" pitchFamily="18" charset="0"/>
              </a:rPr>
              <a:t>To avoid biases/inaccuracies in analysis; identify local values/preferences; assist in consideration of mitigation measures; select best alternative.</a:t>
            </a:r>
          </a:p>
        </p:txBody>
      </p:sp>
      <p:sp>
        <p:nvSpPr>
          <p:cNvPr id="110596" name="Text Box 4"/>
          <p:cNvSpPr txBox="1">
            <a:spLocks noChangeArrowheads="1"/>
          </p:cNvSpPr>
          <p:nvPr/>
        </p:nvSpPr>
        <p:spPr bwMode="auto">
          <a:xfrm>
            <a:off x="2895600" y="4724400"/>
            <a:ext cx="5829300" cy="29845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solidFill>
                  <a:srgbClr val="FF0000"/>
                </a:solidFill>
                <a:latin typeface="ArialHU" charset="0"/>
                <a:cs typeface="Times New Roman" pitchFamily="18" charset="0"/>
              </a:rPr>
              <a:t>To consider and comment on EIA Report </a:t>
            </a:r>
            <a:endParaRPr lang="en-US" sz="1800" dirty="0">
              <a:latin typeface="ArialHU" charset="0"/>
              <a:cs typeface="Times New Roman" pitchFamily="18" charset="0"/>
            </a:endParaRPr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2819400" y="6019800"/>
            <a:ext cx="6324600" cy="68580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latin typeface="ArialHU" charset="0"/>
                <a:cs typeface="Times New Roman" pitchFamily="18" charset="0"/>
              </a:rPr>
              <a:t>To monitor the implementation of EIA Report’s recommendations and decision’s conditions.</a:t>
            </a:r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2743200" y="1066800"/>
            <a:ext cx="5562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latin typeface="ArialHU" charset="0"/>
                <a:cs typeface="Times New Roman" pitchFamily="18" charset="0"/>
              </a:rPr>
              <a:t>To consult people likely to be affected by proposal.</a:t>
            </a:r>
          </a:p>
        </p:txBody>
      </p:sp>
      <p:sp>
        <p:nvSpPr>
          <p:cNvPr id="110599" name="Text Box 7"/>
          <p:cNvSpPr txBox="1">
            <a:spLocks noChangeArrowheads="1"/>
          </p:cNvSpPr>
          <p:nvPr/>
        </p:nvSpPr>
        <p:spPr bwMode="auto">
          <a:xfrm>
            <a:off x="304800" y="152400"/>
            <a:ext cx="7581900" cy="6254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3500" dirty="0">
                <a:solidFill>
                  <a:srgbClr val="650106"/>
                </a:solidFill>
                <a:latin typeface="Georgia" pitchFamily="18" charset="0"/>
                <a:cs typeface="Times New Roman" pitchFamily="18" charset="0"/>
              </a:rPr>
              <a:t>Public Involvement in the EIA Steps</a:t>
            </a:r>
          </a:p>
        </p:txBody>
      </p:sp>
      <p:pic>
        <p:nvPicPr>
          <p:cNvPr id="110600" name="Picture 8"/>
          <p:cNvPicPr>
            <a:picLocks noChangeAspect="1" noChangeArrowheads="1"/>
          </p:cNvPicPr>
          <p:nvPr/>
        </p:nvPicPr>
        <p:blipFill>
          <a:blip r:embed="rId2" cstate="print"/>
          <a:srcRect l="34259" t="29861" r="56482" b="23611"/>
          <a:stretch>
            <a:fillRect/>
          </a:stretch>
        </p:blipFill>
        <p:spPr bwMode="auto">
          <a:xfrm>
            <a:off x="457200" y="685800"/>
            <a:ext cx="2000250" cy="61722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944562"/>
          </a:xfrm>
        </p:spPr>
        <p:txBody>
          <a:bodyPr/>
          <a:lstStyle/>
          <a:p>
            <a:r>
              <a:rPr lang="en-US" sz="3500" b="0" dirty="0">
                <a:solidFill>
                  <a:srgbClr val="650106"/>
                </a:solidFill>
                <a:latin typeface="Georgia" pitchFamily="18" charset="0"/>
              </a:rPr>
              <a:t>Step 1: Screening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71600"/>
            <a:ext cx="8229600" cy="5138737"/>
          </a:xfrm>
        </p:spPr>
        <p:txBody>
          <a:bodyPr/>
          <a:lstStyle/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800" dirty="0">
                <a:latin typeface="Georgia" pitchFamily="18" charset="0"/>
                <a:cs typeface="Times New Roman" pitchFamily="18" charset="0"/>
              </a:rPr>
              <a:t>This step determines:</a:t>
            </a:r>
          </a:p>
          <a:p>
            <a:pPr lvl="1">
              <a:spcBef>
                <a:spcPct val="50000"/>
              </a:spcBef>
              <a:buClr>
                <a:srgbClr val="800000"/>
              </a:buClr>
              <a:buFont typeface="Times"/>
              <a:buChar char="•"/>
            </a:pPr>
            <a:r>
              <a:rPr lang="en-US" dirty="0">
                <a:latin typeface="Georgia" pitchFamily="18" charset="0"/>
                <a:cs typeface="Times New Roman" pitchFamily="18" charset="0"/>
              </a:rPr>
              <a:t>whether or not EIA is required for a particular project</a:t>
            </a:r>
          </a:p>
          <a:p>
            <a:pPr lvl="1">
              <a:spcBef>
                <a:spcPct val="50000"/>
              </a:spcBef>
              <a:buClr>
                <a:srgbClr val="800000"/>
              </a:buClr>
              <a:buFont typeface="Times"/>
              <a:buChar char="•"/>
            </a:pPr>
            <a:r>
              <a:rPr lang="en-US" dirty="0">
                <a:latin typeface="Georgia" pitchFamily="18" charset="0"/>
                <a:cs typeface="Times New Roman" pitchFamily="18" charset="0"/>
              </a:rPr>
              <a:t>what level of EIA is required</a:t>
            </a: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endParaRPr lang="en-US" sz="12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800" dirty="0">
                <a:latin typeface="Georgia" pitchFamily="18" charset="0"/>
                <a:cs typeface="Times New Roman" pitchFamily="18" charset="0"/>
              </a:rPr>
              <a:t>Screening </a:t>
            </a:r>
            <a:r>
              <a:rPr lang="en-US" sz="2800" dirty="0" smtClean="0">
                <a:latin typeface="Georgia" pitchFamily="18" charset="0"/>
                <a:cs typeface="Times New Roman" pitchFamily="18" charset="0"/>
              </a:rPr>
              <a:t>Outcomes (Schedule 1+2, TCP)</a:t>
            </a:r>
            <a:endParaRPr lang="en-US" sz="2800" dirty="0">
              <a:latin typeface="Georgia" pitchFamily="18" charset="0"/>
              <a:cs typeface="Times New Roman" pitchFamily="18" charset="0"/>
            </a:endParaRPr>
          </a:p>
          <a:p>
            <a:pPr lvl="1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AU" dirty="0">
                <a:latin typeface="Georgia" pitchFamily="18" charset="0"/>
                <a:cs typeface="Times New Roman" pitchFamily="18" charset="0"/>
              </a:rPr>
              <a:t>Full or comprehensive EIA required</a:t>
            </a:r>
          </a:p>
          <a:p>
            <a:pPr lvl="1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AU" dirty="0">
                <a:latin typeface="Georgia" pitchFamily="18" charset="0"/>
                <a:cs typeface="Times New Roman" pitchFamily="18" charset="0"/>
              </a:rPr>
              <a:t>Limited EIA required</a:t>
            </a:r>
          </a:p>
          <a:p>
            <a:pPr lvl="1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AU" dirty="0">
                <a:latin typeface="Georgia" pitchFamily="18" charset="0"/>
                <a:cs typeface="Times New Roman" pitchFamily="18" charset="0"/>
              </a:rPr>
              <a:t>No EIA required</a:t>
            </a:r>
            <a:endParaRPr lang="en-GB" sz="2400" dirty="0">
              <a:latin typeface="Georgia" pitchFamily="18" charset="0"/>
              <a:cs typeface="Times New Roman" pitchFamily="18" charset="0"/>
            </a:endParaRPr>
          </a:p>
          <a:p>
            <a:endParaRPr lang="en-US" sz="2800" dirty="0">
              <a:latin typeface="Georgia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419600" y="5715000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000" dirty="0" smtClean="0"/>
              <a:t>Town and Country Planning (Environmental Impact Assessment) Regulations 2017. </a:t>
            </a:r>
            <a:endParaRPr lang="en-GB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0" dirty="0">
                <a:solidFill>
                  <a:srgbClr val="650106"/>
                </a:solidFill>
                <a:latin typeface="Georgia" pitchFamily="18" charset="0"/>
              </a:rPr>
              <a:t>Step 2: Scoping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3"/>
            <a:ext cx="8229600" cy="5138737"/>
          </a:xfrm>
        </p:spPr>
        <p:txBody>
          <a:bodyPr/>
          <a:lstStyle/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500" dirty="0">
                <a:latin typeface="Georgia" pitchFamily="18" charset="0"/>
                <a:cs typeface="Times New Roman" pitchFamily="18" charset="0"/>
              </a:rPr>
              <a:t>B</a:t>
            </a:r>
            <a:r>
              <a:rPr lang="en-US" sz="2500" dirty="0" smtClean="0">
                <a:latin typeface="Georgia" pitchFamily="18" charset="0"/>
                <a:cs typeface="Times New Roman" pitchFamily="18" charset="0"/>
              </a:rPr>
              <a:t>egins </a:t>
            </a:r>
            <a:r>
              <a:rPr lang="en-US" sz="2500" dirty="0">
                <a:latin typeface="Georgia" pitchFamily="18" charset="0"/>
                <a:cs typeface="Times New Roman" pitchFamily="18" charset="0"/>
              </a:rPr>
              <a:t>once screening is completed</a:t>
            </a: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500" dirty="0">
                <a:latin typeface="Georgia" pitchFamily="18" charset="0"/>
                <a:cs typeface="Times New Roman" pitchFamily="18" charset="0"/>
              </a:rPr>
              <a:t>T</a:t>
            </a:r>
            <a:r>
              <a:rPr lang="en-US" sz="2500" dirty="0" smtClean="0">
                <a:latin typeface="Georgia" pitchFamily="18" charset="0"/>
                <a:cs typeface="Times New Roman" pitchFamily="18" charset="0"/>
              </a:rPr>
              <a:t>he </a:t>
            </a:r>
            <a:r>
              <a:rPr lang="en-US" sz="2500" dirty="0">
                <a:latin typeface="Georgia" pitchFamily="18" charset="0"/>
                <a:cs typeface="Times New Roman" pitchFamily="18" charset="0"/>
              </a:rPr>
              <a:t>most important step in EIA</a:t>
            </a: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500" dirty="0">
                <a:latin typeface="Georgia" pitchFamily="18" charset="0"/>
                <a:cs typeface="Times New Roman" pitchFamily="18" charset="0"/>
              </a:rPr>
              <a:t>E</a:t>
            </a:r>
            <a:r>
              <a:rPr lang="en-US" sz="2500" dirty="0" smtClean="0">
                <a:latin typeface="Georgia" pitchFamily="18" charset="0"/>
                <a:cs typeface="Times New Roman" pitchFamily="18" charset="0"/>
              </a:rPr>
              <a:t>stablishes </a:t>
            </a:r>
            <a:r>
              <a:rPr lang="en-US" sz="2500" dirty="0">
                <a:latin typeface="Georgia" pitchFamily="18" charset="0"/>
                <a:cs typeface="Times New Roman" pitchFamily="18" charset="0"/>
              </a:rPr>
              <a:t>the content and </a:t>
            </a:r>
            <a:r>
              <a:rPr lang="cs-CZ" sz="2500" dirty="0">
                <a:latin typeface="Georgia" pitchFamily="18" charset="0"/>
              </a:rPr>
              <a:t>scope </a:t>
            </a:r>
            <a:r>
              <a:rPr lang="en-US" sz="2500" dirty="0">
                <a:latin typeface="Georgia" pitchFamily="18" charset="0"/>
                <a:cs typeface="Times New Roman" pitchFamily="18" charset="0"/>
              </a:rPr>
              <a:t>of an EIA</a:t>
            </a:r>
            <a:r>
              <a:rPr lang="cs-CZ" sz="2500" dirty="0">
                <a:latin typeface="Georgia" pitchFamily="18" charset="0"/>
              </a:rPr>
              <a:t> report</a:t>
            </a:r>
            <a:endParaRPr lang="en-US" sz="2500" dirty="0">
              <a:latin typeface="Georgia" pitchFamily="18" charset="0"/>
            </a:endParaRP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endParaRPr lang="en-US" sz="25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None/>
            </a:pPr>
            <a:r>
              <a:rPr lang="en-US" sz="2500" dirty="0">
                <a:latin typeface="Georgia" pitchFamily="18" charset="0"/>
                <a:cs typeface="Times New Roman" pitchFamily="18" charset="0"/>
              </a:rPr>
              <a:t>Outcome:</a:t>
            </a: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500" b="1" dirty="0">
                <a:latin typeface="Georgia" pitchFamily="18" charset="0"/>
                <a:cs typeface="Times New Roman" pitchFamily="18" charset="0"/>
              </a:rPr>
              <a:t>I</a:t>
            </a:r>
            <a:r>
              <a:rPr lang="en-US" sz="2500" b="1" dirty="0" smtClean="0">
                <a:latin typeface="Georgia" pitchFamily="18" charset="0"/>
                <a:cs typeface="Times New Roman" pitchFamily="18" charset="0"/>
              </a:rPr>
              <a:t>dentifies </a:t>
            </a:r>
            <a:r>
              <a:rPr lang="en-US" sz="2500" b="1" dirty="0">
                <a:latin typeface="Georgia" pitchFamily="18" charset="0"/>
                <a:cs typeface="Times New Roman" pitchFamily="18" charset="0"/>
              </a:rPr>
              <a:t>key issues and impacts to be considered</a:t>
            </a: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500" dirty="0">
                <a:latin typeface="Georgia" pitchFamily="18" charset="0"/>
                <a:cs typeface="Times New Roman" pitchFamily="18" charset="0"/>
              </a:rPr>
              <a:t>L</a:t>
            </a:r>
            <a:r>
              <a:rPr lang="en-US" sz="2500" dirty="0" smtClean="0">
                <a:latin typeface="Georgia" pitchFamily="18" charset="0"/>
                <a:cs typeface="Times New Roman" pitchFamily="18" charset="0"/>
              </a:rPr>
              <a:t>ays </a:t>
            </a:r>
            <a:r>
              <a:rPr lang="en-US" sz="2500" dirty="0">
                <a:latin typeface="Georgia" pitchFamily="18" charset="0"/>
                <a:cs typeface="Times New Roman" pitchFamily="18" charset="0"/>
              </a:rPr>
              <a:t>the foundation of an effective process, </a:t>
            </a:r>
            <a:r>
              <a:rPr lang="en-US" sz="2500" b="1" dirty="0" smtClean="0">
                <a:latin typeface="Georgia" pitchFamily="18" charset="0"/>
                <a:cs typeface="Times New Roman" pitchFamily="18" charset="0"/>
              </a:rPr>
              <a:t>identifies risk</a:t>
            </a:r>
            <a:r>
              <a:rPr lang="en-US" sz="2500" dirty="0" smtClean="0">
                <a:latin typeface="Georgia" pitchFamily="18" charset="0"/>
                <a:cs typeface="Times New Roman" pitchFamily="18" charset="0"/>
              </a:rPr>
              <a:t>, informs management and the development </a:t>
            </a:r>
            <a:endParaRPr lang="en-US" sz="2500" dirty="0">
              <a:latin typeface="Georgia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639762"/>
          </a:xfrm>
        </p:spPr>
        <p:txBody>
          <a:bodyPr/>
          <a:lstStyle/>
          <a:p>
            <a:r>
              <a:rPr lang="en-US" sz="3500" b="0">
                <a:latin typeface="Georgia" pitchFamily="18" charset="0"/>
              </a:rPr>
              <a:t>Types of Scoping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990600"/>
            <a:ext cx="8686800" cy="57912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None/>
            </a:pPr>
            <a:r>
              <a:rPr lang="en-GB" dirty="0">
                <a:latin typeface="Georgia" pitchFamily="18" charset="0"/>
              </a:rPr>
              <a:t>Closed scoping: 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dirty="0">
                <a:latin typeface="Georgia" pitchFamily="18" charset="0"/>
              </a:rPr>
              <a:t>	wherein the content </a:t>
            </a:r>
            <a:r>
              <a:rPr lang="cs-CZ" dirty="0">
                <a:latin typeface="Georgia" pitchFamily="18" charset="0"/>
              </a:rPr>
              <a:t>and scope </a:t>
            </a:r>
            <a:r>
              <a:rPr lang="en-GB" dirty="0">
                <a:latin typeface="Georgia" pitchFamily="18" charset="0"/>
              </a:rPr>
              <a:t>of an EIA Report is pre-determined by law and modified through closed consultations between a developer and the competent authority</a:t>
            </a:r>
            <a:endParaRPr lang="cs-CZ" dirty="0">
              <a:latin typeface="Georgia" pitchFamily="18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dirty="0">
                <a:latin typeface="Georgia" pitchFamily="18" charset="0"/>
              </a:rPr>
              <a:t>Open or P</a:t>
            </a:r>
            <a:r>
              <a:rPr lang="cs-CZ" dirty="0">
                <a:latin typeface="Georgia" pitchFamily="18" charset="0"/>
              </a:rPr>
              <a:t>ublic</a:t>
            </a:r>
            <a:r>
              <a:rPr lang="en-GB" dirty="0">
                <a:latin typeface="Georgia" pitchFamily="18" charset="0"/>
              </a:rPr>
              <a:t> scoping: 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dirty="0">
                <a:latin typeface="Georgia" pitchFamily="18" charset="0"/>
              </a:rPr>
              <a:t>	a </a:t>
            </a:r>
            <a:r>
              <a:rPr lang="cs-CZ" dirty="0">
                <a:latin typeface="Georgia" pitchFamily="18" charset="0"/>
              </a:rPr>
              <a:t>transparent process </a:t>
            </a:r>
            <a:r>
              <a:rPr lang="en-GB" dirty="0">
                <a:latin typeface="Georgia" pitchFamily="18" charset="0"/>
              </a:rPr>
              <a:t>based on public consultations</a:t>
            </a:r>
            <a:endParaRPr lang="en-GB" sz="3000" b="1" dirty="0">
              <a:solidFill>
                <a:srgbClr val="000000"/>
              </a:solidFill>
              <a:latin typeface="ArialHU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None/>
            </a:pPr>
            <a:r>
              <a:rPr lang="en-GB" dirty="0" smtClean="0">
                <a:latin typeface="Georgia" pitchFamily="18" charset="0"/>
              </a:rPr>
              <a:t>Involved:</a:t>
            </a:r>
            <a:endParaRPr lang="en-GB" dirty="0">
              <a:latin typeface="Georgia" pitchFamily="18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None/>
            </a:pPr>
            <a:r>
              <a:rPr lang="en-GB" sz="2800" dirty="0">
                <a:latin typeface="Georgia" pitchFamily="18" charset="0"/>
              </a:rPr>
              <a:t>	</a:t>
            </a:r>
            <a:r>
              <a:rPr lang="en-GB" sz="2800" dirty="0" smtClean="0">
                <a:latin typeface="Georgia" pitchFamily="18" charset="0"/>
              </a:rPr>
              <a:t>Client, </a:t>
            </a:r>
            <a:r>
              <a:rPr lang="cs-CZ" sz="2800" dirty="0" smtClean="0">
                <a:latin typeface="Georgia" pitchFamily="18" charset="0"/>
              </a:rPr>
              <a:t>EIA </a:t>
            </a:r>
            <a:r>
              <a:rPr lang="cs-CZ" sz="2800" dirty="0">
                <a:latin typeface="Georgia" pitchFamily="18" charset="0"/>
              </a:rPr>
              <a:t>consultant</a:t>
            </a:r>
            <a:r>
              <a:rPr lang="en-US" sz="2800" dirty="0">
                <a:latin typeface="Georgia" pitchFamily="18" charset="0"/>
              </a:rPr>
              <a:t>, </a:t>
            </a:r>
            <a:r>
              <a:rPr lang="cs-CZ" sz="2800" dirty="0">
                <a:latin typeface="Georgia" pitchFamily="18" charset="0"/>
              </a:rPr>
              <a:t>supervisory </a:t>
            </a:r>
            <a:r>
              <a:rPr lang="en-GB" sz="2800" dirty="0">
                <a:latin typeface="Georgia" pitchFamily="18" charset="0"/>
              </a:rPr>
              <a:t>authority</a:t>
            </a:r>
            <a:r>
              <a:rPr lang="cs-CZ" sz="2800" dirty="0">
                <a:latin typeface="Georgia" pitchFamily="18" charset="0"/>
              </a:rPr>
              <a:t> for EIA</a:t>
            </a:r>
            <a:r>
              <a:rPr lang="en-US" sz="2800" dirty="0">
                <a:latin typeface="Georgia" pitchFamily="18" charset="0"/>
              </a:rPr>
              <a:t>, </a:t>
            </a:r>
            <a:r>
              <a:rPr lang="en-GB" sz="2800" dirty="0">
                <a:latin typeface="Georgia" pitchFamily="18" charset="0"/>
              </a:rPr>
              <a:t>other responsible agencies, </a:t>
            </a:r>
            <a:r>
              <a:rPr lang="cs-CZ" sz="2800" dirty="0">
                <a:latin typeface="Georgia" pitchFamily="18" charset="0"/>
              </a:rPr>
              <a:t>affected public </a:t>
            </a:r>
            <a:r>
              <a:rPr lang="en-US" sz="2800" dirty="0">
                <a:latin typeface="Georgia" pitchFamily="18" charset="0"/>
              </a:rPr>
              <a:t>and </a:t>
            </a:r>
            <a:r>
              <a:rPr lang="cs-CZ" sz="2800" dirty="0">
                <a:latin typeface="Georgia" pitchFamily="18" charset="0"/>
              </a:rPr>
              <a:t>interested public</a:t>
            </a:r>
            <a:endParaRPr lang="en-US" sz="2800" dirty="0">
              <a:latin typeface="Georgi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xfrm>
            <a:off x="394447" y="228600"/>
            <a:ext cx="7219950" cy="533400"/>
          </a:xfrm>
          <a:noFill/>
          <a:ln/>
        </p:spPr>
        <p:txBody>
          <a:bodyPr/>
          <a:lstStyle/>
          <a:p>
            <a:r>
              <a:rPr lang="en-US" sz="3500" b="0" dirty="0">
                <a:latin typeface="Georgia" pitchFamily="18" charset="0"/>
                <a:cs typeface="Times New Roman" pitchFamily="18" charset="0"/>
              </a:rPr>
              <a:t>The scoping process</a:t>
            </a:r>
            <a:endParaRPr lang="en-GB" sz="3500" b="0" dirty="0"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066800"/>
            <a:ext cx="3962400" cy="5363007"/>
          </a:xfrm>
          <a:noFill/>
          <a:ln/>
        </p:spPr>
        <p:txBody>
          <a:bodyPr>
            <a:spAutoFit/>
          </a:bodyPr>
          <a:lstStyle/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P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repare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a scope outline</a:t>
            </a: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D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evelop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the outline through informal consultation </a:t>
            </a:r>
            <a:r>
              <a:rPr lang="cs-CZ" sz="2500" dirty="0">
                <a:solidFill>
                  <a:srgbClr val="000000"/>
                </a:solidFill>
                <a:latin typeface="Georgia" pitchFamily="18" charset="0"/>
              </a:rPr>
              <a:t>with environmental and health authorities</a:t>
            </a:r>
            <a:endParaRPr lang="en-AU" sz="2500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M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ake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the outline</a:t>
            </a:r>
            <a:r>
              <a:rPr lang="en-AU" sz="2500" dirty="0">
                <a:solidFill>
                  <a:srgbClr val="000000"/>
                </a:solidFill>
                <a:latin typeface="Georgia" pitchFamily="18" charset="0"/>
              </a:rPr>
              <a:t>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available </a:t>
            </a:r>
            <a:endParaRPr lang="en-AU" sz="2500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C</a:t>
            </a:r>
            <a:r>
              <a:rPr lang="en-GB" sz="2500" b="1" dirty="0" smtClean="0">
                <a:solidFill>
                  <a:srgbClr val="000000"/>
                </a:solidFill>
                <a:latin typeface="Georgia" pitchFamily="18" charset="0"/>
              </a:rPr>
              <a:t>ompile </a:t>
            </a: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an extensive list of concerns</a:t>
            </a:r>
            <a:endParaRPr lang="en-AU" sz="2500" b="1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E</a:t>
            </a:r>
            <a:r>
              <a:rPr lang="en-GB" sz="2500" b="1" dirty="0" smtClean="0">
                <a:solidFill>
                  <a:srgbClr val="000000"/>
                </a:solidFill>
                <a:latin typeface="Georgia" pitchFamily="18" charset="0"/>
              </a:rPr>
              <a:t>valuate </a:t>
            </a: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relevant concerns to establish key issues </a:t>
            </a:r>
          </a:p>
        </p:txBody>
      </p:sp>
      <p:sp>
        <p:nvSpPr>
          <p:cNvPr id="93188" name="Rectangle 4"/>
          <p:cNvSpPr>
            <a:spLocks noChangeArrowheads="1"/>
          </p:cNvSpPr>
          <p:nvPr/>
        </p:nvSpPr>
        <p:spPr bwMode="auto">
          <a:xfrm>
            <a:off x="4724400" y="1371600"/>
            <a:ext cx="3975100" cy="528606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marL="292100" indent="-292100">
              <a:spcBef>
                <a:spcPct val="50000"/>
              </a:spcBef>
              <a:buClr>
                <a:srgbClr val="800000"/>
              </a:buClr>
              <a:buSzPct val="70000"/>
              <a:buFont typeface="Wingdings" pitchFamily="2" charset="2"/>
              <a:buChar char="§"/>
            </a:pP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O</a:t>
            </a:r>
            <a:r>
              <a:rPr lang="en-GB" sz="2500" b="1" dirty="0" smtClean="0">
                <a:solidFill>
                  <a:srgbClr val="000000"/>
                </a:solidFill>
                <a:latin typeface="Georgia" pitchFamily="18" charset="0"/>
              </a:rPr>
              <a:t>rganise </a:t>
            </a: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key issues into impact categories (study list)</a:t>
            </a:r>
            <a:endParaRPr lang="en-AU" sz="2500" b="1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SzPct val="70000"/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A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mend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the outline accordingly </a:t>
            </a:r>
            <a:endParaRPr lang="en-AU" sz="2500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SzPct val="70000"/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D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evelop </a:t>
            </a:r>
            <a:r>
              <a:rPr lang="en-AU" sz="2500" dirty="0">
                <a:solidFill>
                  <a:srgbClr val="000000"/>
                </a:solidFill>
                <a:latin typeface="Georgia" pitchFamily="18" charset="0"/>
              </a:rPr>
              <a:t>‘Terms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 of </a:t>
            </a:r>
            <a:r>
              <a:rPr lang="en-AU" sz="2500" dirty="0">
                <a:solidFill>
                  <a:srgbClr val="000000"/>
                </a:solidFill>
                <a:latin typeface="Georgia" pitchFamily="18" charset="0"/>
              </a:rPr>
              <a:t>reference’ (</a:t>
            </a:r>
            <a:r>
              <a:rPr lang="en-AU" sz="2500" dirty="0" err="1">
                <a:solidFill>
                  <a:srgbClr val="000000"/>
                </a:solidFill>
                <a:latin typeface="Georgia" pitchFamily="18" charset="0"/>
              </a:rPr>
              <a:t>ToR</a:t>
            </a:r>
            <a:r>
              <a:rPr lang="en-AU" sz="2500" dirty="0">
                <a:solidFill>
                  <a:srgbClr val="000000"/>
                </a:solidFill>
                <a:latin typeface="Georgia" pitchFamily="18" charset="0"/>
              </a:rPr>
              <a:t>) for impact analysis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 </a:t>
            </a:r>
            <a:endParaRPr lang="en-AU" sz="2500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SzPct val="70000"/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M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onitor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progress against the </a:t>
            </a:r>
            <a:r>
              <a:rPr lang="en-GB" sz="2500" dirty="0" err="1">
                <a:solidFill>
                  <a:srgbClr val="000000"/>
                </a:solidFill>
                <a:latin typeface="Georgia" pitchFamily="18" charset="0"/>
              </a:rPr>
              <a:t>ToR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, revising as necessary</a:t>
            </a:r>
            <a:endParaRPr lang="en-US" sz="2500" dirty="0"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93189" name="Line 5"/>
          <p:cNvSpPr>
            <a:spLocks noChangeShapeType="1"/>
          </p:cNvSpPr>
          <p:nvPr/>
        </p:nvSpPr>
        <p:spPr bwMode="auto">
          <a:xfrm flipH="1">
            <a:off x="4580092" y="1524000"/>
            <a:ext cx="0" cy="4267200"/>
          </a:xfrm>
          <a:prstGeom prst="line">
            <a:avLst/>
          </a:prstGeom>
          <a:noFill/>
          <a:ln w="12700" cap="rnd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ChangeArrowheads="1"/>
          </p:cNvSpPr>
          <p:nvPr/>
        </p:nvSpPr>
        <p:spPr bwMode="auto">
          <a:xfrm>
            <a:off x="3505200" y="109538"/>
            <a:ext cx="23177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4000" b="1">
                <a:solidFill>
                  <a:srgbClr val="FF0000"/>
                </a:solidFill>
                <a:latin typeface="Courier New" pitchFamily="49" charset="0"/>
              </a:rPr>
              <a:t>SCOPING</a:t>
            </a:r>
          </a:p>
        </p:txBody>
      </p:sp>
      <p:pic>
        <p:nvPicPr>
          <p:cNvPr id="118787" name="Picture 3" descr="4CS-CO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1215828"/>
            <a:ext cx="5551476" cy="46101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457200" y="5825928"/>
            <a:ext cx="53657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Woodland case study?</a:t>
            </a:r>
          </a:p>
          <a:p>
            <a:r>
              <a:rPr lang="en-GB" dirty="0" smtClean="0"/>
              <a:t>Bristol Airport case study?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 rot="19720494">
            <a:off x="2170165" y="607366"/>
            <a:ext cx="11448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 rot="1806578">
            <a:off x="5375956" y="1613702"/>
            <a:ext cx="32159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Appropriate resources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 rot="19767373">
            <a:off x="366938" y="2436562"/>
            <a:ext cx="44983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Mitigating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potential impacts 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 rot="1815842">
            <a:off x="4953860" y="2620036"/>
            <a:ext cx="4003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Facilitate informed decision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 rot="19776018">
            <a:off x="544388" y="1301131"/>
            <a:ext cx="4572000" cy="68326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Protect human health and safety </a:t>
            </a:r>
          </a:p>
        </p:txBody>
      </p:sp>
      <p:sp>
        <p:nvSpPr>
          <p:cNvPr id="7" name="Rectangle 6"/>
          <p:cNvSpPr/>
          <p:nvPr/>
        </p:nvSpPr>
        <p:spPr>
          <a:xfrm rot="19706865">
            <a:off x="-182091" y="3447406"/>
            <a:ext cx="55964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Changes and damage to environment 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 rot="19742360">
            <a:off x="596969" y="4307071"/>
            <a:ext cx="40382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Safeguard valued resources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 rot="1870197">
            <a:off x="4761497" y="3750002"/>
            <a:ext cx="40190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 the social aspects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 rot="1758312">
            <a:off x="4533028" y="4753428"/>
            <a:ext cx="4572000" cy="68326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Reinforce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and community development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793513" y="6050216"/>
            <a:ext cx="46335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Our Objectives for the EIA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1736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7543800" cy="762000"/>
          </a:xfrm>
        </p:spPr>
        <p:txBody>
          <a:bodyPr/>
          <a:lstStyle/>
          <a:p>
            <a:r>
              <a:rPr lang="en-US" sz="3500" b="0" dirty="0">
                <a:solidFill>
                  <a:srgbClr val="650106"/>
                </a:solidFill>
                <a:latin typeface="Georgia" pitchFamily="18" charset="0"/>
              </a:rPr>
              <a:t>Step 3: Impact Analysis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505200" y="175260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Bio-physical, Social, Health, Economy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3483621" y="220980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Direct, Indirect or Cumulative</a:t>
            </a:r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3519361" y="266700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High, Moderate, Low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3489016" y="338057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Local, Regional, Trans-Boundary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3479575" y="388620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Immediate or Long Term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3523407" y="440049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Temporary, Permanent</a:t>
            </a:r>
            <a:endParaRPr lang="en-GB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3505200" y="485769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Low Likelihood, High Probability 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3479575" y="5275561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Reversible or Irreversible</a:t>
            </a:r>
            <a:endParaRPr lang="en-GB" sz="2000" dirty="0"/>
          </a:p>
        </p:txBody>
      </p:sp>
      <p:sp>
        <p:nvSpPr>
          <p:cNvPr id="12" name="TextBox 11"/>
          <p:cNvSpPr txBox="1"/>
          <p:nvPr/>
        </p:nvSpPr>
        <p:spPr>
          <a:xfrm>
            <a:off x="3505200" y="579120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Important or Unimportant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1987943" y="1744508"/>
            <a:ext cx="1288657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TYPE</a:t>
            </a:r>
            <a:endParaRPr lang="en-GB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1981200" y="2190690"/>
            <a:ext cx="13716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NATURE</a:t>
            </a:r>
            <a:endParaRPr lang="en-GB" sz="20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1066800" y="2667000"/>
            <a:ext cx="2271839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2000" b="1" dirty="0" smtClean="0"/>
              <a:t>MAGNITUDE / SEVERITY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1987943" y="3425015"/>
            <a:ext cx="13716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EXTENT</a:t>
            </a:r>
            <a:endParaRPr lang="en-GB" sz="20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1987943" y="3886200"/>
            <a:ext cx="13716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TIMING</a:t>
            </a:r>
            <a:endParaRPr lang="en-GB" sz="20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1555019" y="4400490"/>
            <a:ext cx="18288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DURATION</a:t>
            </a:r>
            <a:endParaRPr lang="en-GB" sz="2000" b="1" dirty="0"/>
          </a:p>
        </p:txBody>
      </p:sp>
      <p:sp>
        <p:nvSpPr>
          <p:cNvPr id="19" name="TextBox 18"/>
          <p:cNvSpPr txBox="1"/>
          <p:nvPr/>
        </p:nvSpPr>
        <p:spPr>
          <a:xfrm>
            <a:off x="1143000" y="4857690"/>
            <a:ext cx="22860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UNCERTAINTY</a:t>
            </a:r>
            <a:endParaRPr lang="en-GB" sz="2000" b="1" dirty="0"/>
          </a:p>
        </p:txBody>
      </p:sp>
      <p:sp>
        <p:nvSpPr>
          <p:cNvPr id="20" name="TextBox 19"/>
          <p:cNvSpPr txBox="1"/>
          <p:nvPr/>
        </p:nvSpPr>
        <p:spPr>
          <a:xfrm>
            <a:off x="990600" y="5288145"/>
            <a:ext cx="240333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REVERSIBILITY</a:t>
            </a:r>
            <a:endParaRPr lang="en-GB" sz="2000" b="1" dirty="0"/>
          </a:p>
        </p:txBody>
      </p:sp>
      <p:sp>
        <p:nvSpPr>
          <p:cNvPr id="21" name="TextBox 20"/>
          <p:cNvSpPr txBox="1"/>
          <p:nvPr/>
        </p:nvSpPr>
        <p:spPr>
          <a:xfrm>
            <a:off x="1107934" y="5867400"/>
            <a:ext cx="232106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SIGNIFICANCE</a:t>
            </a:r>
            <a:endParaRPr lang="en-GB" sz="2000" b="1" dirty="0"/>
          </a:p>
        </p:txBody>
      </p:sp>
      <p:sp>
        <p:nvSpPr>
          <p:cNvPr id="22" name="TextBox 21"/>
          <p:cNvSpPr txBox="1"/>
          <p:nvPr/>
        </p:nvSpPr>
        <p:spPr>
          <a:xfrm>
            <a:off x="609600" y="990600"/>
            <a:ext cx="701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Under what criteria could we analyse our impacts?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942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ChangeArrowheads="1"/>
          </p:cNvSpPr>
          <p:nvPr/>
        </p:nvSpPr>
        <p:spPr bwMode="auto">
          <a:xfrm>
            <a:off x="228600" y="228600"/>
            <a:ext cx="89154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Exercise: Example 1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SCOPING IMPACTS OF 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PROPOSED </a:t>
            </a:r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Marina/Hotel Development – Tenby, </a:t>
            </a:r>
            <a:r>
              <a:rPr lang="en-US" sz="20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Pembrokeshire</a:t>
            </a:r>
            <a:endParaRPr lang="en-US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2" name="AutoShape 2" descr="Whitehaven marina main image"/>
          <p:cNvSpPr>
            <a:spLocks noChangeAspect="1" noChangeArrowheads="1"/>
          </p:cNvSpPr>
          <p:nvPr/>
        </p:nvSpPr>
        <p:spPr bwMode="auto">
          <a:xfrm>
            <a:off x="63500" y="-136525"/>
            <a:ext cx="6667500" cy="4467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5368" name="Picture 8" descr="Former concentration camp to become luxury beach reso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1752600"/>
            <a:ext cx="7620000" cy="47625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81000" y="381000"/>
            <a:ext cx="75438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Exercise: 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2</a:t>
            </a:r>
            <a:endParaRPr lang="en-US" sz="2000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SCOPING IMPACTS OF 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PROPOSED </a:t>
            </a:r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b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 Cabin Development – Lake District,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Cumbria</a:t>
            </a:r>
            <a:endParaRPr lang="en-US" sz="2000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fad-an\Desktop\LOg cab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981200"/>
            <a:ext cx="8230165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431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381000" y="1524000"/>
            <a:ext cx="4114800" cy="1295400"/>
          </a:xfrm>
          <a:prstGeom prst="rect">
            <a:avLst/>
          </a:prstGeom>
          <a:solidFill>
            <a:srgbClr val="CC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1800">
              <a:latin typeface="Arial" charset="0"/>
            </a:endParaRPr>
          </a:p>
        </p:txBody>
      </p:sp>
      <p:sp>
        <p:nvSpPr>
          <p:cNvPr id="126979" name="Rectangle 3"/>
          <p:cNvSpPr>
            <a:spLocks noChangeArrowheads="1"/>
          </p:cNvSpPr>
          <p:nvPr/>
        </p:nvSpPr>
        <p:spPr bwMode="auto">
          <a:xfrm>
            <a:off x="4686300" y="1524000"/>
            <a:ext cx="4114800" cy="1295400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1800">
              <a:latin typeface="Arial" charset="0"/>
            </a:endParaRPr>
          </a:p>
        </p:txBody>
      </p:sp>
      <p:sp>
        <p:nvSpPr>
          <p:cNvPr id="126980" name="Text Box 4"/>
          <p:cNvSpPr txBox="1">
            <a:spLocks noChangeArrowheads="1"/>
          </p:cNvSpPr>
          <p:nvPr/>
        </p:nvSpPr>
        <p:spPr bwMode="auto">
          <a:xfrm>
            <a:off x="381000" y="1676400"/>
            <a:ext cx="4343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PHYSICAL AND CHEMICAL ENVIRONMENT</a:t>
            </a:r>
          </a:p>
        </p:txBody>
      </p:sp>
      <p:sp>
        <p:nvSpPr>
          <p:cNvPr id="126982" name="Text Box 6"/>
          <p:cNvSpPr txBox="1">
            <a:spLocks noChangeArrowheads="1"/>
          </p:cNvSpPr>
          <p:nvPr/>
        </p:nvSpPr>
        <p:spPr bwMode="auto">
          <a:xfrm>
            <a:off x="4724400" y="1676400"/>
            <a:ext cx="40386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b="1" u="sng" dirty="0" smtClean="0">
                <a:solidFill>
                  <a:schemeClr val="bg1"/>
                </a:solidFill>
                <a:latin typeface="Arial" charset="0"/>
              </a:rPr>
              <a:t>ECOLOGICAL </a:t>
            </a:r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ENVIRONMENT</a:t>
            </a:r>
          </a:p>
        </p:txBody>
      </p:sp>
      <p:sp>
        <p:nvSpPr>
          <p:cNvPr id="126984" name="Rectangle 8"/>
          <p:cNvSpPr>
            <a:spLocks noGrp="1" noChangeArrowheads="1"/>
          </p:cNvSpPr>
          <p:nvPr>
            <p:ph type="title"/>
          </p:nvPr>
        </p:nvSpPr>
        <p:spPr>
          <a:xfrm>
            <a:off x="228600" y="152400"/>
            <a:ext cx="8686800" cy="1143000"/>
          </a:xfrm>
          <a:noFill/>
          <a:ln/>
        </p:spPr>
        <p:txBody>
          <a:bodyPr anchor="ctr"/>
          <a:lstStyle/>
          <a:p>
            <a:r>
              <a:rPr lang="en-US" sz="3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ISSUES</a:t>
            </a:r>
            <a:br>
              <a:rPr lang="en-US" sz="3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(SCOPING)</a:t>
            </a:r>
          </a:p>
        </p:txBody>
      </p:sp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386395" y="3124200"/>
            <a:ext cx="4114800" cy="1371600"/>
          </a:xfrm>
          <a:prstGeom prst="rect">
            <a:avLst/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1800">
              <a:latin typeface="Arial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4649212" y="3149712"/>
            <a:ext cx="4114800" cy="135890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1800">
              <a:latin typeface="Arial" charset="0"/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544864" y="3304894"/>
            <a:ext cx="40386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THE HUMAN (SOCIAL)</a:t>
            </a:r>
          </a:p>
          <a:p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ENVIRONMENT</a:t>
            </a:r>
          </a:p>
        </p:txBody>
      </p:sp>
      <p:sp>
        <p:nvSpPr>
          <p:cNvPr id="13" name="Text Box 7"/>
          <p:cNvSpPr txBox="1">
            <a:spLocks noChangeArrowheads="1"/>
          </p:cNvSpPr>
          <p:nvPr/>
        </p:nvSpPr>
        <p:spPr bwMode="auto">
          <a:xfrm>
            <a:off x="4724400" y="3304894"/>
            <a:ext cx="40386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THE HUMAN (ECONOMIC)</a:t>
            </a:r>
          </a:p>
          <a:p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ENVIRONMENT</a:t>
            </a:r>
          </a:p>
          <a:p>
            <a:endParaRPr lang="en-US" b="1" u="sng" dirty="0">
              <a:solidFill>
                <a:schemeClr val="bg1"/>
              </a:solidFill>
              <a:latin typeface="Courier New" pitchFamily="49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81000" y="4876800"/>
            <a:ext cx="8382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For the two examples tabled; </a:t>
            </a:r>
          </a:p>
          <a:p>
            <a:pPr marL="457200" indent="-457200">
              <a:buAutoNum type="arabicPeriod"/>
            </a:pPr>
            <a:r>
              <a:rPr lang="en-US" b="1" dirty="0" smtClean="0"/>
              <a:t>Discuss the possible impacts.</a:t>
            </a:r>
          </a:p>
          <a:p>
            <a:pPr marL="457200" indent="-457200">
              <a:buAutoNum type="arabicPeriod"/>
            </a:pPr>
            <a:r>
              <a:rPr lang="en-US" b="1" dirty="0" smtClean="0"/>
              <a:t>Compile a list of possible concerns, and </a:t>
            </a:r>
          </a:p>
          <a:p>
            <a:pPr marL="457200" indent="-457200">
              <a:buAutoNum type="arabicPeriod"/>
            </a:pPr>
            <a:r>
              <a:rPr lang="en-US" b="1" dirty="0" smtClean="0"/>
              <a:t>Organise key issues into impact categories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90800" y="2209800"/>
            <a:ext cx="4495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FEEDBACK</a:t>
            </a:r>
            <a:endParaRPr lang="en-GB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31726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 rot="19720494">
            <a:off x="2170165" y="607366"/>
            <a:ext cx="11448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 rot="1806578">
            <a:off x="5375956" y="1613702"/>
            <a:ext cx="32159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Appropriate resources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 rot="19767373">
            <a:off x="366938" y="2436562"/>
            <a:ext cx="44983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Mitigating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potential impacts 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 rot="1815842">
            <a:off x="4953860" y="2620036"/>
            <a:ext cx="4003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Facilitate informed decision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 rot="19776018">
            <a:off x="544388" y="1301131"/>
            <a:ext cx="4572000" cy="68326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Protect human health and safety </a:t>
            </a:r>
          </a:p>
        </p:txBody>
      </p:sp>
      <p:sp>
        <p:nvSpPr>
          <p:cNvPr id="7" name="Rectangle 6"/>
          <p:cNvSpPr/>
          <p:nvPr/>
        </p:nvSpPr>
        <p:spPr>
          <a:xfrm rot="19706865">
            <a:off x="-182091" y="3447406"/>
            <a:ext cx="55964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Changes and damage to environment 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 rot="19742360">
            <a:off x="596969" y="4307071"/>
            <a:ext cx="40382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Safeguard valued resources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 rot="1870197">
            <a:off x="4761497" y="3750002"/>
            <a:ext cx="40190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 the social aspects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 rot="1758312">
            <a:off x="4533028" y="4753428"/>
            <a:ext cx="4572000" cy="68326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Reinforce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and community development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793513" y="6050216"/>
            <a:ext cx="46335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Our Objectives for the EIA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9185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14400" y="990600"/>
            <a:ext cx="48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Exercise 2:</a:t>
            </a:r>
            <a:endParaRPr lang="en-GB"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1981200" y="3276600"/>
            <a:ext cx="5486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solidFill>
                  <a:srgbClr val="0070C0"/>
                </a:solidFill>
              </a:rPr>
              <a:t>‘DESIGNING OUT’</a:t>
            </a:r>
          </a:p>
          <a:p>
            <a:r>
              <a:rPr lang="en-GB" sz="4400" b="1" dirty="0" smtClean="0">
                <a:solidFill>
                  <a:srgbClr val="0070C0"/>
                </a:solidFill>
              </a:rPr>
              <a:t>          IMPACT   </a:t>
            </a:r>
            <a:endParaRPr lang="en-GB" sz="4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828800"/>
            <a:ext cx="685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For the two examples tabled:</a:t>
            </a:r>
          </a:p>
          <a:p>
            <a:endParaRPr lang="en-US" dirty="0" smtClean="0"/>
          </a:p>
          <a:p>
            <a:r>
              <a:rPr lang="en-US" dirty="0" smtClean="0"/>
              <a:t>Discuss and list your solutions for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/>
              <a:t>Scoping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2400" dirty="0" smtClean="0"/>
              <a:t>Scoping is used to identify key issues – the content and extent of the information to be included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dirty="0" smtClean="0"/>
              <a:t>Scoping methods include: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000" dirty="0" smtClean="0"/>
              <a:t>Stakeholder consultation  (legal requirement)</a:t>
            </a:r>
          </a:p>
          <a:p>
            <a:pPr lvl="2" eaLnBrk="1" hangingPunct="1">
              <a:lnSpc>
                <a:spcPct val="90000"/>
              </a:lnSpc>
            </a:pPr>
            <a:r>
              <a:rPr lang="en-AU" sz="1800" dirty="0" smtClean="0"/>
              <a:t>Environment Agency, Local Authority, Residents, National Trust etc.</a:t>
            </a:r>
          </a:p>
          <a:p>
            <a:pPr lvl="2" eaLnBrk="1" hangingPunct="1">
              <a:lnSpc>
                <a:spcPct val="90000"/>
              </a:lnSpc>
            </a:pPr>
            <a:r>
              <a:rPr lang="en-AU" sz="1800" dirty="0" smtClean="0"/>
              <a:t>Relevant stakeholders must be given opportunity to comment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dirty="0" smtClean="0"/>
              <a:t>Scoping is an ‘ongoing’ exercise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dirty="0" smtClean="0"/>
              <a:t>A poor scoping exercise will negatively influence the quality of the final ES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dirty="0" smtClean="0"/>
              <a:t>Take account of abnormal events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1066800"/>
            <a:ext cx="7543800" cy="1295400"/>
          </a:xfrm>
        </p:spPr>
        <p:txBody>
          <a:bodyPr/>
          <a:lstStyle/>
          <a:p>
            <a:pPr eaLnBrk="1" hangingPunct="1"/>
            <a:r>
              <a:rPr lang="en-AU" dirty="0" smtClean="0"/>
              <a:t>Scoping Questions to be answered in detail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590800"/>
            <a:ext cx="8229600" cy="4411662"/>
          </a:xfrm>
        </p:spPr>
        <p:txBody>
          <a:bodyPr/>
          <a:lstStyle/>
          <a:p>
            <a:pPr eaLnBrk="1" hangingPunct="1"/>
            <a:r>
              <a:rPr lang="en-AU" dirty="0" smtClean="0"/>
              <a:t>Will construction or operation of the project cause physical changes in the locality (waterways, land-use, run-off)</a:t>
            </a:r>
          </a:p>
          <a:p>
            <a:pPr eaLnBrk="1" hangingPunct="1"/>
            <a:r>
              <a:rPr lang="en-AU" dirty="0" smtClean="0"/>
              <a:t>Will construction or operation of the project require the use of resources (renewable or non-renewable, scarce, fuel, aggregates, water, land)</a:t>
            </a:r>
          </a:p>
        </p:txBody>
      </p:sp>
      <p:sp>
        <p:nvSpPr>
          <p:cNvPr id="4" name="Rectangle 3"/>
          <p:cNvSpPr/>
          <p:nvPr/>
        </p:nvSpPr>
        <p:spPr>
          <a:xfrm>
            <a:off x="228600" y="152400"/>
            <a:ext cx="7467600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dirty="0" smtClean="0"/>
              <a:t>Scoping is used to identify key issues – the content and extent of the information to be included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Scoping Questions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dirty="0" smtClean="0"/>
              <a:t>Will the project produce any waste materials/by-products.  Also consider the decommissioning stage.</a:t>
            </a:r>
          </a:p>
          <a:p>
            <a:pPr eaLnBrk="1" hangingPunct="1"/>
            <a:r>
              <a:rPr lang="en-AU" sz="2800" dirty="0" smtClean="0"/>
              <a:t>Will the project cause any nuisance (noise, light pollution, heat, odour)</a:t>
            </a:r>
          </a:p>
          <a:p>
            <a:pPr eaLnBrk="1" hangingPunct="1"/>
            <a:r>
              <a:rPr lang="en-AU" sz="2800" dirty="0" smtClean="0"/>
              <a:t>Will there be a risk of accidents or injury during the life-cycle of the project</a:t>
            </a:r>
          </a:p>
          <a:p>
            <a:pPr eaLnBrk="1" hangingPunct="1"/>
            <a:r>
              <a:rPr lang="en-AU" sz="2800" dirty="0" smtClean="0"/>
              <a:t>Will the project impact on social characteristics (employment, schooling, housing)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Scoping Questions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dirty="0" smtClean="0"/>
              <a:t>Could the project lead to releases of contamination/pollution to the environment (air, water, land)</a:t>
            </a:r>
          </a:p>
          <a:p>
            <a:pPr eaLnBrk="1" hangingPunct="1"/>
            <a:r>
              <a:rPr lang="en-AU" dirty="0" smtClean="0"/>
              <a:t>Will the project require the use or supply of any toxic or potentially hazardous materials (what are the health and safety implications, stakeholder concern, perceived risks)</a:t>
            </a:r>
          </a:p>
          <a:p>
            <a:pPr eaLnBrk="1" hangingPunct="1"/>
            <a:endParaRPr lang="en-AU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28600"/>
            <a:ext cx="8229600" cy="868362"/>
          </a:xfrm>
        </p:spPr>
        <p:txBody>
          <a:bodyPr/>
          <a:lstStyle/>
          <a:p>
            <a:r>
              <a:rPr lang="en-US" sz="3500" b="0" dirty="0" smtClean="0">
                <a:latin typeface="Georgia" pitchFamily="18" charset="0"/>
              </a:rPr>
              <a:t>Information Tools </a:t>
            </a:r>
            <a:r>
              <a:rPr lang="en-US" sz="3500" b="0" dirty="0">
                <a:latin typeface="Georgia" pitchFamily="18" charset="0"/>
              </a:rPr>
              <a:t>for Impact Analysis 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24000"/>
            <a:ext cx="8229600" cy="3538537"/>
          </a:xfrm>
        </p:spPr>
        <p:txBody>
          <a:bodyPr/>
          <a:lstStyle/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Archival Information</a:t>
            </a:r>
            <a:endParaRPr lang="en-AU" sz="29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Data Matrices</a:t>
            </a:r>
            <a:endParaRPr lang="en-AU" sz="29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Comparisons in research</a:t>
            </a:r>
            <a:endParaRPr lang="en-AU" sz="29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Geographical </a:t>
            </a:r>
            <a:r>
              <a:rPr lang="en-AU" sz="2900" dirty="0">
                <a:latin typeface="Georgia" pitchFamily="18" charset="0"/>
                <a:cs typeface="Times New Roman" pitchFamily="18" charset="0"/>
              </a:rPr>
              <a:t>information systems (GIS</a:t>
            </a: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)</a:t>
            </a:r>
            <a:endParaRPr lang="en-AU" sz="29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>
                <a:latin typeface="Georgia" pitchFamily="18" charset="0"/>
                <a:cs typeface="Times New Roman" pitchFamily="18" charset="0"/>
              </a:rPr>
              <a:t>P</a:t>
            </a: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rofessional judgement</a:t>
            </a: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Legislative guidelines</a:t>
            </a: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Weighting / Scaling methodologies</a:t>
            </a:r>
            <a:endParaRPr lang="en-GB" sz="2900" dirty="0">
              <a:latin typeface="Georgia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Existing Environmental Impact Assessments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Site Information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Maps, geology, area, prevailing wind/weather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Flow process diagrams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Licences, Planning Permissions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Life Cycle Analyses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 Agency, Local Government, etc.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Risk Assessments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COSHH forms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Environmental Management System (EMS)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0" dirty="0" smtClean="0">
                <a:latin typeface="Georgia" pitchFamily="18" charset="0"/>
              </a:rPr>
              <a:t>Information Tools </a:t>
            </a:r>
            <a:r>
              <a:rPr lang="en-US" sz="3500" b="0" dirty="0">
                <a:latin typeface="Georgia" pitchFamily="18" charset="0"/>
              </a:rPr>
              <a:t>for Impact Analysis </a:t>
            </a:r>
          </a:p>
        </p:txBody>
      </p:sp>
    </p:spTree>
    <p:extLst>
      <p:ext uri="{BB962C8B-B14F-4D97-AF65-F5344CB8AC3E}">
        <p14:creationId xmlns:p14="http://schemas.microsoft.com/office/powerpoint/2010/main" val="159506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b="0" dirty="0" smtClean="0">
                <a:latin typeface="Georgia" pitchFamily="18" charset="0"/>
              </a:rPr>
              <a:t>Information Tools for Impact Analysis </a:t>
            </a:r>
            <a:endParaRPr lang="en-GB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Environmental Compliance Audits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Pollution Prevention Audits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Any Previous Legal Actions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Visual Inspections (Walk-Around)</a:t>
            </a:r>
          </a:p>
          <a:p>
            <a:pPr eaLnBrk="1" hangingPunct="1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Existing Documented Procedures (i.e. for monitoring emissions) </a:t>
            </a:r>
          </a:p>
          <a:p>
            <a:pPr eaLnBrk="1" hangingPunct="1"/>
            <a:r>
              <a:rPr lang="en-AU" sz="2400" dirty="0" smtClean="0"/>
              <a:t>Emission Inventories</a:t>
            </a:r>
          </a:p>
          <a:p>
            <a:pPr eaLnBrk="1" hangingPunct="1"/>
            <a:r>
              <a:rPr lang="en-AU" sz="2400" dirty="0" smtClean="0"/>
              <a:t>Process Hazard Analysis</a:t>
            </a:r>
          </a:p>
          <a:p>
            <a:pPr eaLnBrk="1" hangingPunct="1"/>
            <a:r>
              <a:rPr lang="en-AU" sz="2400" dirty="0" smtClean="0"/>
              <a:t>Project Safety Sheets</a:t>
            </a:r>
          </a:p>
          <a:p>
            <a:pPr eaLnBrk="1" hangingPunct="1">
              <a:lnSpc>
                <a:spcPct val="90000"/>
              </a:lnSpc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70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work">
  <a:themeElements>
    <a:clrScheme name="Network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Networ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Soaring">
  <a:themeElements>
    <a:clrScheme name="Soaring 1">
      <a:dk1>
        <a:srgbClr val="000000"/>
      </a:dk1>
      <a:lt1>
        <a:srgbClr val="FFFFFF"/>
      </a:lt1>
      <a:dk2>
        <a:srgbClr val="0000FF"/>
      </a:dk2>
      <a:lt2>
        <a:srgbClr val="FFCC66"/>
      </a:lt2>
      <a:accent1>
        <a:srgbClr val="00FFFF"/>
      </a:accent1>
      <a:accent2>
        <a:srgbClr val="3366FF"/>
      </a:accent2>
      <a:accent3>
        <a:srgbClr val="AAAAFF"/>
      </a:accent3>
      <a:accent4>
        <a:srgbClr val="DADADA"/>
      </a:accent4>
      <a:accent5>
        <a:srgbClr val="AAFFFF"/>
      </a:accent5>
      <a:accent6>
        <a:srgbClr val="2D5CE7"/>
      </a:accent6>
      <a:hlink>
        <a:srgbClr val="FF0033"/>
      </a:hlink>
      <a:folHlink>
        <a:srgbClr val="FFFF00"/>
      </a:folHlink>
    </a:clrScheme>
    <a:fontScheme name="2_Soaring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Soaring 1">
        <a:dk1>
          <a:srgbClr val="000000"/>
        </a:dk1>
        <a:lt1>
          <a:srgbClr val="FFFFFF"/>
        </a:lt1>
        <a:dk2>
          <a:srgbClr val="0000FF"/>
        </a:dk2>
        <a:lt2>
          <a:srgbClr val="FFCC66"/>
        </a:lt2>
        <a:accent1>
          <a:srgbClr val="00FFFF"/>
        </a:accent1>
        <a:accent2>
          <a:srgbClr val="3366FF"/>
        </a:accent2>
        <a:accent3>
          <a:srgbClr val="AAAAFF"/>
        </a:accent3>
        <a:accent4>
          <a:srgbClr val="DADADA"/>
        </a:accent4>
        <a:accent5>
          <a:srgbClr val="AAFFFF"/>
        </a:accent5>
        <a:accent6>
          <a:srgbClr val="2D5CE7"/>
        </a:accent6>
        <a:hlink>
          <a:srgbClr val="FF0033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oaring 2">
        <a:dk1>
          <a:srgbClr val="000000"/>
        </a:dk1>
        <a:lt1>
          <a:srgbClr val="FFFFFF"/>
        </a:lt1>
        <a:dk2>
          <a:srgbClr val="000000"/>
        </a:dk2>
        <a:lt2>
          <a:srgbClr val="CCECFF"/>
        </a:lt2>
        <a:accent1>
          <a:srgbClr val="6699FF"/>
        </a:accent1>
        <a:accent2>
          <a:srgbClr val="66CCFF"/>
        </a:accent2>
        <a:accent3>
          <a:srgbClr val="FFFFFF"/>
        </a:accent3>
        <a:accent4>
          <a:srgbClr val="000000"/>
        </a:accent4>
        <a:accent5>
          <a:srgbClr val="B8CAFF"/>
        </a:accent5>
        <a:accent6>
          <a:srgbClr val="5CB9E7"/>
        </a:accent6>
        <a:hlink>
          <a:srgbClr val="CC99FF"/>
        </a:hlink>
        <a:folHlink>
          <a:srgbClr val="00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oaring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D4D4D4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oaring 4">
        <a:dk1>
          <a:srgbClr val="000000"/>
        </a:dk1>
        <a:lt1>
          <a:srgbClr val="FFFFFF"/>
        </a:lt1>
        <a:dk2>
          <a:srgbClr val="008080"/>
        </a:dk2>
        <a:lt2>
          <a:srgbClr val="FFCC66"/>
        </a:lt2>
        <a:accent1>
          <a:srgbClr val="0099CC"/>
        </a:accent1>
        <a:accent2>
          <a:srgbClr val="009999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8A8A"/>
        </a:accent6>
        <a:hlink>
          <a:srgbClr val="6600CC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oaring 5">
        <a:dk1>
          <a:srgbClr val="000000"/>
        </a:dk1>
        <a:lt1>
          <a:srgbClr val="FFFFFF"/>
        </a:lt1>
        <a:dk2>
          <a:srgbClr val="993300"/>
        </a:dk2>
        <a:lt2>
          <a:srgbClr val="FFCC66"/>
        </a:lt2>
        <a:accent1>
          <a:srgbClr val="FF6633"/>
        </a:accent1>
        <a:accent2>
          <a:srgbClr val="CC6600"/>
        </a:accent2>
        <a:accent3>
          <a:srgbClr val="CAADAA"/>
        </a:accent3>
        <a:accent4>
          <a:srgbClr val="DADADA"/>
        </a:accent4>
        <a:accent5>
          <a:srgbClr val="FFB8AD"/>
        </a:accent5>
        <a:accent6>
          <a:srgbClr val="B95C00"/>
        </a:accent6>
        <a:hlink>
          <a:srgbClr val="CC0000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Files\Office\Templates\Presentation Designs\Soaring.pot</Template>
  <TotalTime>1023</TotalTime>
  <Words>1065</Words>
  <Application>Microsoft Office PowerPoint</Application>
  <PresentationFormat>On-screen Show (4:3)</PresentationFormat>
  <Paragraphs>193</Paragraphs>
  <Slides>28</Slides>
  <Notes>0</Notes>
  <HiddenSlides>7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Arial</vt:lpstr>
      <vt:lpstr>ArialHU</vt:lpstr>
      <vt:lpstr>Courier New</vt:lpstr>
      <vt:lpstr>Georgia</vt:lpstr>
      <vt:lpstr>Times</vt:lpstr>
      <vt:lpstr>Times New Roman</vt:lpstr>
      <vt:lpstr>Wingdings</vt:lpstr>
      <vt:lpstr>Network</vt:lpstr>
      <vt:lpstr>2_Soaring</vt:lpstr>
      <vt:lpstr>Environmental Impact Assessment (EIA)</vt:lpstr>
      <vt:lpstr>EIA</vt:lpstr>
      <vt:lpstr>Purposes/Aims and Objectives</vt:lpstr>
      <vt:lpstr>Purposes/Aims and Objectives (cont.)</vt:lpstr>
      <vt:lpstr>PowerPoint Presentation</vt:lpstr>
      <vt:lpstr>PowerPoint Presentation</vt:lpstr>
      <vt:lpstr>PowerPoint Presentation</vt:lpstr>
      <vt:lpstr>Step 1: Screening</vt:lpstr>
      <vt:lpstr>Step 2: Scoping</vt:lpstr>
      <vt:lpstr>Types of Scoping</vt:lpstr>
      <vt:lpstr>The scoping process</vt:lpstr>
      <vt:lpstr>PowerPoint Presentation</vt:lpstr>
      <vt:lpstr>PowerPoint Presentation</vt:lpstr>
      <vt:lpstr>Step 3: Impact Analysis</vt:lpstr>
      <vt:lpstr>PowerPoint Presentation</vt:lpstr>
      <vt:lpstr>Exercise: Example 2 SCOPING IMPACTS OF A PROPOSED DEVELOPMENT Log Cabin Development – Lake District, Cumbria</vt:lpstr>
      <vt:lpstr>MAJOR ISSUES (SCOPING)</vt:lpstr>
      <vt:lpstr>PowerPoint Presentation</vt:lpstr>
      <vt:lpstr>PowerPoint Presentation</vt:lpstr>
      <vt:lpstr>PowerPoint Presentation</vt:lpstr>
      <vt:lpstr>PowerPoint Presentation</vt:lpstr>
      <vt:lpstr>Scoping</vt:lpstr>
      <vt:lpstr>Scoping Questions to be answered in detail</vt:lpstr>
      <vt:lpstr>Scoping Questions</vt:lpstr>
      <vt:lpstr>Scoping Questions</vt:lpstr>
      <vt:lpstr>Information Tools for Impact Analysis </vt:lpstr>
      <vt:lpstr>Information Tools for Impact Analysis </vt:lpstr>
      <vt:lpstr>Information Tools for Impact Analysis </vt:lpstr>
    </vt:vector>
  </TitlesOfParts>
  <Company>EWU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Impact Assessment (EIA)</dc:title>
  <dc:creator>Mohsin</dc:creator>
  <cp:lastModifiedBy>Alan Nantel</cp:lastModifiedBy>
  <cp:revision>126</cp:revision>
  <cp:lastPrinted>2018-03-14T08:07:50Z</cp:lastPrinted>
  <dcterms:created xsi:type="dcterms:W3CDTF">2009-04-22T12:15:24Z</dcterms:created>
  <dcterms:modified xsi:type="dcterms:W3CDTF">2019-03-29T11:30:39Z</dcterms:modified>
</cp:coreProperties>
</file>