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9"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9EB90B-8BCC-200C-225E-235BADEBDBBD}" v="2659" dt="2026-02-22T23:19:09.9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51CFF4-F528-4D5E-92F5-9F51A28B83F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49478DE-860C-43B4-840B-FABB490DD9FF}">
      <dgm:prSet/>
      <dgm:spPr/>
      <dgm:t>
        <a:bodyPr/>
        <a:lstStyle/>
        <a:p>
          <a:r>
            <a:rPr lang="en-GB" dirty="0"/>
            <a:t>Communication in health and social care setting can use in various ways. The major communication types are including.</a:t>
          </a:r>
          <a:endParaRPr lang="en-US" dirty="0"/>
        </a:p>
      </dgm:t>
    </dgm:pt>
    <dgm:pt modelId="{E599602F-A979-4450-A7B8-0F62E0398337}" type="parTrans" cxnId="{BC6E14A8-B107-4900-87BA-6DF00C46CCFF}">
      <dgm:prSet/>
      <dgm:spPr/>
      <dgm:t>
        <a:bodyPr/>
        <a:lstStyle/>
        <a:p>
          <a:endParaRPr lang="en-US"/>
        </a:p>
      </dgm:t>
    </dgm:pt>
    <dgm:pt modelId="{772647EF-39CD-4979-A58C-DED20A863F56}" type="sibTrans" cxnId="{BC6E14A8-B107-4900-87BA-6DF00C46CCFF}">
      <dgm:prSet/>
      <dgm:spPr/>
      <dgm:t>
        <a:bodyPr/>
        <a:lstStyle/>
        <a:p>
          <a:endParaRPr lang="en-US"/>
        </a:p>
      </dgm:t>
    </dgm:pt>
    <dgm:pt modelId="{D34E3104-8F44-4008-A120-28265D600A13}">
      <dgm:prSet/>
      <dgm:spPr/>
      <dgm:t>
        <a:bodyPr/>
        <a:lstStyle/>
        <a:p>
          <a:r>
            <a:rPr lang="en-GB" b="1" dirty="0"/>
            <a:t>Verbal communication :</a:t>
          </a:r>
          <a:r>
            <a:rPr lang="en-GB" dirty="0"/>
            <a:t> means spoken interactions including, face-to-face conversation, telephone calls and video calls conferences for explaining procedure, plans and care.</a:t>
          </a:r>
          <a:endParaRPr lang="en-US" dirty="0"/>
        </a:p>
      </dgm:t>
    </dgm:pt>
    <dgm:pt modelId="{D8728A7D-13D0-4E1E-AC13-4BAA0A325725}" type="parTrans" cxnId="{9EBAA386-6E90-4ED8-8235-437729FAA0ED}">
      <dgm:prSet/>
      <dgm:spPr/>
      <dgm:t>
        <a:bodyPr/>
        <a:lstStyle/>
        <a:p>
          <a:endParaRPr lang="en-US"/>
        </a:p>
      </dgm:t>
    </dgm:pt>
    <dgm:pt modelId="{5E26AA3C-F367-4EE3-9034-450AD2A962BA}" type="sibTrans" cxnId="{9EBAA386-6E90-4ED8-8235-437729FAA0ED}">
      <dgm:prSet/>
      <dgm:spPr/>
      <dgm:t>
        <a:bodyPr/>
        <a:lstStyle/>
        <a:p>
          <a:endParaRPr lang="en-US"/>
        </a:p>
      </dgm:t>
    </dgm:pt>
    <dgm:pt modelId="{EEBC0301-74F9-420C-B7E1-4D20EA893325}">
      <dgm:prSet/>
      <dgm:spPr/>
      <dgm:t>
        <a:bodyPr/>
        <a:lstStyle/>
        <a:p>
          <a:r>
            <a:rPr lang="en-GB" b="1" dirty="0"/>
            <a:t>Non-verbal communication : </a:t>
          </a:r>
          <a:r>
            <a:rPr lang="en-GB" dirty="0"/>
            <a:t>is important in providing quality of care, especially when an individual struggles to express themselves verbally. It's crucial to understand their needs through facial expression, gestures ,posture and eye-contact.</a:t>
          </a:r>
          <a:endParaRPr lang="en-US" dirty="0"/>
        </a:p>
      </dgm:t>
    </dgm:pt>
    <dgm:pt modelId="{77E6054B-E73A-46FE-83FA-3E750808F778}" type="parTrans" cxnId="{7635AECD-FEC3-485F-8F66-C090E3E06F67}">
      <dgm:prSet/>
      <dgm:spPr/>
      <dgm:t>
        <a:bodyPr/>
        <a:lstStyle/>
        <a:p>
          <a:endParaRPr lang="en-US"/>
        </a:p>
      </dgm:t>
    </dgm:pt>
    <dgm:pt modelId="{246A1734-6E3E-4A5D-8309-83D1FCCD28F6}" type="sibTrans" cxnId="{7635AECD-FEC3-485F-8F66-C090E3E06F67}">
      <dgm:prSet/>
      <dgm:spPr/>
      <dgm:t>
        <a:bodyPr/>
        <a:lstStyle/>
        <a:p>
          <a:endParaRPr lang="en-US"/>
        </a:p>
      </dgm:t>
    </dgm:pt>
    <dgm:pt modelId="{AFCF02C6-5D6C-4A54-A38B-80F27A98ECE2}">
      <dgm:prSet/>
      <dgm:spPr/>
      <dgm:t>
        <a:bodyPr/>
        <a:lstStyle/>
        <a:p>
          <a:r>
            <a:rPr lang="en-GB" b="1" dirty="0"/>
            <a:t>Written communication: </a:t>
          </a:r>
          <a:r>
            <a:rPr lang="en-GB" dirty="0"/>
            <a:t>plays crucial role in health and social care environments for different reasons. Which includes writing notes, care plans, emails and reporting which is important for recording accurately all information related patient's medicines and doses.</a:t>
          </a:r>
          <a:endParaRPr lang="en-US" dirty="0"/>
        </a:p>
      </dgm:t>
    </dgm:pt>
    <dgm:pt modelId="{B1DB68A4-D18A-4476-98F9-E3960D09C851}" type="parTrans" cxnId="{B91D28A0-D2C1-403B-9951-58EED230F64E}">
      <dgm:prSet/>
      <dgm:spPr/>
      <dgm:t>
        <a:bodyPr/>
        <a:lstStyle/>
        <a:p>
          <a:endParaRPr lang="en-US"/>
        </a:p>
      </dgm:t>
    </dgm:pt>
    <dgm:pt modelId="{D00ADA4D-6F49-4EAF-B5A4-2DF5366E021D}" type="sibTrans" cxnId="{B91D28A0-D2C1-403B-9951-58EED230F64E}">
      <dgm:prSet/>
      <dgm:spPr/>
      <dgm:t>
        <a:bodyPr/>
        <a:lstStyle/>
        <a:p>
          <a:endParaRPr lang="en-US"/>
        </a:p>
      </dgm:t>
    </dgm:pt>
    <dgm:pt modelId="{C3933E72-0F99-42D3-AC1C-003163C9AC37}">
      <dgm:prSet/>
      <dgm:spPr/>
      <dgm:t>
        <a:bodyPr/>
        <a:lstStyle/>
        <a:p>
          <a:pPr rtl="0"/>
          <a:r>
            <a:rPr lang="en-GB" b="1" dirty="0"/>
            <a:t>Formal communication: </a:t>
          </a:r>
          <a:r>
            <a:rPr lang="en-GB" dirty="0"/>
            <a:t>is used in professional setting with clear and respectful language which most people can understand easily. Which includes letters or blood results. Professionals needs to avoid jargon language.</a:t>
          </a:r>
          <a:r>
            <a:rPr lang="en-GB" dirty="0">
              <a:latin typeface="Meiryo"/>
            </a:rPr>
            <a:t> (High skills training 2026)</a:t>
          </a:r>
          <a:endParaRPr lang="en-US" dirty="0"/>
        </a:p>
      </dgm:t>
    </dgm:pt>
    <dgm:pt modelId="{9ABC31CC-FC91-45CB-AAE5-FCD1BF6BCBAB}" type="parTrans" cxnId="{56A290CF-EF92-4792-BA96-DE4382D68035}">
      <dgm:prSet/>
      <dgm:spPr/>
      <dgm:t>
        <a:bodyPr/>
        <a:lstStyle/>
        <a:p>
          <a:endParaRPr lang="en-US"/>
        </a:p>
      </dgm:t>
    </dgm:pt>
    <dgm:pt modelId="{05BD3988-38CB-423F-8C77-695BCCA37873}" type="sibTrans" cxnId="{56A290CF-EF92-4792-BA96-DE4382D68035}">
      <dgm:prSet/>
      <dgm:spPr/>
      <dgm:t>
        <a:bodyPr/>
        <a:lstStyle/>
        <a:p>
          <a:endParaRPr lang="en-US"/>
        </a:p>
      </dgm:t>
    </dgm:pt>
    <dgm:pt modelId="{3ECF1E6A-7B26-4EFA-9F4F-20E2B4E7374B}" type="pres">
      <dgm:prSet presAssocID="{E551CFF4-F528-4D5E-92F5-9F51A28B83FD}" presName="linear" presStyleCnt="0">
        <dgm:presLayoutVars>
          <dgm:animLvl val="lvl"/>
          <dgm:resizeHandles val="exact"/>
        </dgm:presLayoutVars>
      </dgm:prSet>
      <dgm:spPr/>
    </dgm:pt>
    <dgm:pt modelId="{1153897C-E385-4C0C-9BBD-B4A1A975B725}" type="pres">
      <dgm:prSet presAssocID="{249478DE-860C-43B4-840B-FABB490DD9FF}" presName="parentText" presStyleLbl="node1" presStyleIdx="0" presStyleCnt="1">
        <dgm:presLayoutVars>
          <dgm:chMax val="0"/>
          <dgm:bulletEnabled val="1"/>
        </dgm:presLayoutVars>
      </dgm:prSet>
      <dgm:spPr/>
    </dgm:pt>
    <dgm:pt modelId="{96CC0C99-0FFF-4293-9F45-C198B4DEAC58}" type="pres">
      <dgm:prSet presAssocID="{249478DE-860C-43B4-840B-FABB490DD9FF}" presName="childText" presStyleLbl="revTx" presStyleIdx="0" presStyleCnt="1">
        <dgm:presLayoutVars>
          <dgm:bulletEnabled val="1"/>
        </dgm:presLayoutVars>
      </dgm:prSet>
      <dgm:spPr/>
    </dgm:pt>
  </dgm:ptLst>
  <dgm:cxnLst>
    <dgm:cxn modelId="{A814F50D-4D1F-494D-A685-8824DDB25A5A}" type="presOf" srcId="{D34E3104-8F44-4008-A120-28265D600A13}" destId="{96CC0C99-0FFF-4293-9F45-C198B4DEAC58}" srcOrd="0" destOrd="0" presId="urn:microsoft.com/office/officeart/2005/8/layout/vList2"/>
    <dgm:cxn modelId="{66A94E2C-B9B1-45E7-A59B-52DA7A7DF013}" type="presOf" srcId="{EEBC0301-74F9-420C-B7E1-4D20EA893325}" destId="{96CC0C99-0FFF-4293-9F45-C198B4DEAC58}" srcOrd="0" destOrd="1" presId="urn:microsoft.com/office/officeart/2005/8/layout/vList2"/>
    <dgm:cxn modelId="{9EBAA386-6E90-4ED8-8235-437729FAA0ED}" srcId="{249478DE-860C-43B4-840B-FABB490DD9FF}" destId="{D34E3104-8F44-4008-A120-28265D600A13}" srcOrd="0" destOrd="0" parTransId="{D8728A7D-13D0-4E1E-AC13-4BAA0A325725}" sibTransId="{5E26AA3C-F367-4EE3-9034-450AD2A962BA}"/>
    <dgm:cxn modelId="{B91D28A0-D2C1-403B-9951-58EED230F64E}" srcId="{249478DE-860C-43B4-840B-FABB490DD9FF}" destId="{AFCF02C6-5D6C-4A54-A38B-80F27A98ECE2}" srcOrd="2" destOrd="0" parTransId="{B1DB68A4-D18A-4476-98F9-E3960D09C851}" sibTransId="{D00ADA4D-6F49-4EAF-B5A4-2DF5366E021D}"/>
    <dgm:cxn modelId="{BC6E14A8-B107-4900-87BA-6DF00C46CCFF}" srcId="{E551CFF4-F528-4D5E-92F5-9F51A28B83FD}" destId="{249478DE-860C-43B4-840B-FABB490DD9FF}" srcOrd="0" destOrd="0" parTransId="{E599602F-A979-4450-A7B8-0F62E0398337}" sibTransId="{772647EF-39CD-4979-A58C-DED20A863F56}"/>
    <dgm:cxn modelId="{7635AECD-FEC3-485F-8F66-C090E3E06F67}" srcId="{249478DE-860C-43B4-840B-FABB490DD9FF}" destId="{EEBC0301-74F9-420C-B7E1-4D20EA893325}" srcOrd="1" destOrd="0" parTransId="{77E6054B-E73A-46FE-83FA-3E750808F778}" sibTransId="{246A1734-6E3E-4A5D-8309-83D1FCCD28F6}"/>
    <dgm:cxn modelId="{56A290CF-EF92-4792-BA96-DE4382D68035}" srcId="{249478DE-860C-43B4-840B-FABB490DD9FF}" destId="{C3933E72-0F99-42D3-AC1C-003163C9AC37}" srcOrd="3" destOrd="0" parTransId="{9ABC31CC-FC91-45CB-AAE5-FCD1BF6BCBAB}" sibTransId="{05BD3988-38CB-423F-8C77-695BCCA37873}"/>
    <dgm:cxn modelId="{0EC6C3D2-D36C-40E0-ACB7-1B1DDD7E7D0F}" type="presOf" srcId="{AFCF02C6-5D6C-4A54-A38B-80F27A98ECE2}" destId="{96CC0C99-0FFF-4293-9F45-C198B4DEAC58}" srcOrd="0" destOrd="2" presId="urn:microsoft.com/office/officeart/2005/8/layout/vList2"/>
    <dgm:cxn modelId="{A7662DDC-89D1-43D9-AE6E-8F031E309CDA}" type="presOf" srcId="{249478DE-860C-43B4-840B-FABB490DD9FF}" destId="{1153897C-E385-4C0C-9BBD-B4A1A975B725}" srcOrd="0" destOrd="0" presId="urn:microsoft.com/office/officeart/2005/8/layout/vList2"/>
    <dgm:cxn modelId="{A0D44AE3-FC8A-4530-8BE9-FA3738B166C3}" type="presOf" srcId="{E551CFF4-F528-4D5E-92F5-9F51A28B83FD}" destId="{3ECF1E6A-7B26-4EFA-9F4F-20E2B4E7374B}" srcOrd="0" destOrd="0" presId="urn:microsoft.com/office/officeart/2005/8/layout/vList2"/>
    <dgm:cxn modelId="{15CB09E7-F52C-4EDC-A87A-AA438826AD94}" type="presOf" srcId="{C3933E72-0F99-42D3-AC1C-003163C9AC37}" destId="{96CC0C99-0FFF-4293-9F45-C198B4DEAC58}" srcOrd="0" destOrd="3" presId="urn:microsoft.com/office/officeart/2005/8/layout/vList2"/>
    <dgm:cxn modelId="{DD8FCCA6-D88A-4611-8BC0-603322C9D4FA}" type="presParOf" srcId="{3ECF1E6A-7B26-4EFA-9F4F-20E2B4E7374B}" destId="{1153897C-E385-4C0C-9BBD-B4A1A975B725}" srcOrd="0" destOrd="0" presId="urn:microsoft.com/office/officeart/2005/8/layout/vList2"/>
    <dgm:cxn modelId="{19A8DDD8-DAF1-453A-B91C-32EF18EA8C66}" type="presParOf" srcId="{3ECF1E6A-7B26-4EFA-9F4F-20E2B4E7374B}" destId="{96CC0C99-0FFF-4293-9F45-C198B4DEAC58}"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53897C-E385-4C0C-9BBD-B4A1A975B725}">
      <dsp:nvSpPr>
        <dsp:cNvPr id="0" name=""/>
        <dsp:cNvSpPr/>
      </dsp:nvSpPr>
      <dsp:spPr>
        <a:xfrm>
          <a:off x="0" y="350795"/>
          <a:ext cx="6857365" cy="9547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Communication in health and social care setting can use in various ways. The major communication types are including.</a:t>
          </a:r>
          <a:endParaRPr lang="en-US" sz="1600" kern="1200" dirty="0"/>
        </a:p>
      </dsp:txBody>
      <dsp:txXfrm>
        <a:off x="46606" y="397401"/>
        <a:ext cx="6764153" cy="861508"/>
      </dsp:txXfrm>
    </dsp:sp>
    <dsp:sp modelId="{96CC0C99-0FFF-4293-9F45-C198B4DEAC58}">
      <dsp:nvSpPr>
        <dsp:cNvPr id="0" name=""/>
        <dsp:cNvSpPr/>
      </dsp:nvSpPr>
      <dsp:spPr>
        <a:xfrm>
          <a:off x="0" y="1305514"/>
          <a:ext cx="6857365" cy="3709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721"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b="1" kern="1200" dirty="0"/>
            <a:t>Verbal communication :</a:t>
          </a:r>
          <a:r>
            <a:rPr lang="en-GB" sz="1200" kern="1200" dirty="0"/>
            <a:t> means spoken interactions including, face-to-face conversation, telephone calls and video calls conferences for explaining procedure, plans and care.</a:t>
          </a:r>
          <a:endParaRPr lang="en-US" sz="1200" kern="1200" dirty="0"/>
        </a:p>
        <a:p>
          <a:pPr marL="114300" lvl="1" indent="-114300" algn="l" defTabSz="533400">
            <a:lnSpc>
              <a:spcPct val="90000"/>
            </a:lnSpc>
            <a:spcBef>
              <a:spcPct val="0"/>
            </a:spcBef>
            <a:spcAft>
              <a:spcPct val="20000"/>
            </a:spcAft>
            <a:buChar char="•"/>
          </a:pPr>
          <a:r>
            <a:rPr lang="en-GB" sz="1200" b="1" kern="1200" dirty="0"/>
            <a:t>Non-verbal communication : </a:t>
          </a:r>
          <a:r>
            <a:rPr lang="en-GB" sz="1200" kern="1200" dirty="0"/>
            <a:t>is important in providing quality of care, especially when an individual struggles to express themselves verbally. It's crucial to understand their needs through facial expression, gestures ,posture and eye-contact.</a:t>
          </a:r>
          <a:endParaRPr lang="en-US" sz="1200" kern="1200" dirty="0"/>
        </a:p>
        <a:p>
          <a:pPr marL="114300" lvl="1" indent="-114300" algn="l" defTabSz="533400">
            <a:lnSpc>
              <a:spcPct val="90000"/>
            </a:lnSpc>
            <a:spcBef>
              <a:spcPct val="0"/>
            </a:spcBef>
            <a:spcAft>
              <a:spcPct val="20000"/>
            </a:spcAft>
            <a:buChar char="•"/>
          </a:pPr>
          <a:r>
            <a:rPr lang="en-GB" sz="1200" b="1" kern="1200" dirty="0"/>
            <a:t>Written communication: </a:t>
          </a:r>
          <a:r>
            <a:rPr lang="en-GB" sz="1200" kern="1200" dirty="0"/>
            <a:t>plays crucial role in health and social care environments for different reasons. Which includes writing notes, care plans, emails and reporting which is important for recording accurately all information related patient's medicines and doses.</a:t>
          </a:r>
          <a:endParaRPr lang="en-US" sz="1200" kern="1200" dirty="0"/>
        </a:p>
        <a:p>
          <a:pPr marL="114300" lvl="1" indent="-114300" algn="l" defTabSz="533400" rtl="0">
            <a:lnSpc>
              <a:spcPct val="90000"/>
            </a:lnSpc>
            <a:spcBef>
              <a:spcPct val="0"/>
            </a:spcBef>
            <a:spcAft>
              <a:spcPct val="20000"/>
            </a:spcAft>
            <a:buChar char="•"/>
          </a:pPr>
          <a:r>
            <a:rPr lang="en-GB" sz="1200" b="1" kern="1200" dirty="0"/>
            <a:t>Formal communication: </a:t>
          </a:r>
          <a:r>
            <a:rPr lang="en-GB" sz="1200" kern="1200" dirty="0"/>
            <a:t>is used in professional setting with clear and respectful language which most people can understand easily. Which includes letters or blood results. Professionals needs to avoid jargon language.</a:t>
          </a:r>
          <a:r>
            <a:rPr lang="en-GB" sz="1200" kern="1200" dirty="0">
              <a:latin typeface="Meiryo"/>
            </a:rPr>
            <a:t> (High skills training 2026)</a:t>
          </a:r>
          <a:endParaRPr lang="en-US" sz="1200" kern="1200" dirty="0"/>
        </a:p>
      </dsp:txBody>
      <dsp:txXfrm>
        <a:off x="0" y="1305514"/>
        <a:ext cx="6857365" cy="37094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2/22/2026</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837162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2/22/2026</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45431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2/22/2026</a:t>
            </a:fld>
            <a:endParaRPr lang="en-US" dirty="0"/>
          </a:p>
        </p:txBody>
      </p:sp>
    </p:spTree>
    <p:extLst>
      <p:ext uri="{BB962C8B-B14F-4D97-AF65-F5344CB8AC3E}">
        <p14:creationId xmlns:p14="http://schemas.microsoft.com/office/powerpoint/2010/main" val="2707298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2/22/2026</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297481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2/22/2026</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36732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2/22/2026</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14831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2/22/2026</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370719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2/22/2026</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685675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2/22/2026</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661077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2/22/2026</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304642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2/22/2026</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646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2/22/2026</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5022852"/>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2" r:id="rId6"/>
    <p:sldLayoutId id="2147483798" r:id="rId7"/>
    <p:sldLayoutId id="2147483799" r:id="rId8"/>
    <p:sldLayoutId id="2147483800" r:id="rId9"/>
    <p:sldLayoutId id="2147483801" r:id="rId10"/>
    <p:sldLayoutId id="2147483803"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cie.org.uk/providing-care/dignity-in-care/communication/" TargetMode="External"/><Relationship Id="rId2" Type="http://schemas.openxmlformats.org/officeDocument/2006/relationships/hyperlink" Target="https://www.bma.org.uk/advice-and-support/ethics/medical-students/ethics-toolkit-for-medical-students/good-communication?utm_source=chatgpt.com" TargetMode="External"/><Relationship Id="rId1" Type="http://schemas.openxmlformats.org/officeDocument/2006/relationships/slideLayout" Target="../slideLayouts/slideLayout2.xml"/><Relationship Id="rId5" Type="http://schemas.openxmlformats.org/officeDocument/2006/relationships/hyperlink" Target="https://highskillstraining.org.uk/blog/communication-in-care-settings-a-complete-guide/" TargetMode="External"/><Relationship Id="rId4" Type="http://schemas.openxmlformats.org/officeDocument/2006/relationships/hyperlink" Target="https://www.england.nhs.uk/improvement-hub/wp-content/uploads/sites/44/2017/11/SBAR-Implementation-and-Training-Guid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70" name="Picture 69">
            <a:extLst>
              <a:ext uri="{FF2B5EF4-FFF2-40B4-BE49-F238E27FC236}">
                <a16:creationId xmlns:a16="http://schemas.microsoft.com/office/drawing/2014/main" id="{2E621B3F-7DAC-A7CE-58B0-069FF38D920D}"/>
              </a:ext>
            </a:extLst>
          </p:cNvPr>
          <p:cNvPicPr>
            <a:picLocks noChangeAspect="1"/>
          </p:cNvPicPr>
          <p:nvPr/>
        </p:nvPicPr>
        <p:blipFill>
          <a:blip r:embed="rId2"/>
          <a:srcRect t="2188" r="-1" b="18004"/>
          <a:stretch>
            <a:fillRect/>
          </a:stretch>
        </p:blipFill>
        <p:spPr>
          <a:xfrm>
            <a:off x="1524" y="10"/>
            <a:ext cx="12188952" cy="6857990"/>
          </a:xfrm>
          <a:prstGeom prst="rect">
            <a:avLst/>
          </a:prstGeom>
        </p:spPr>
      </p:pic>
      <p:sp>
        <p:nvSpPr>
          <p:cNvPr id="85" name="Freeform: Shape 84">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7" name="Freeform: Shape 86">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9" name="Freeform: Shape 88">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91" name="Freeform: Shape 90">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93" name="Freeform: Shape 92">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1083316" y="617886"/>
            <a:ext cx="8682936" cy="2175599"/>
          </a:xfrm>
        </p:spPr>
        <p:txBody>
          <a:bodyPr anchor="b">
            <a:normAutofit fontScale="90000"/>
          </a:bodyPr>
          <a:lstStyle/>
          <a:p>
            <a:pPr algn="ctr">
              <a:lnSpc>
                <a:spcPct val="110000"/>
              </a:lnSpc>
            </a:pPr>
            <a:r>
              <a:rPr lang="en-GB" sz="5000" dirty="0"/>
              <a:t>Professional Development Within Health &amp; social care (LCHS4009)</a:t>
            </a:r>
            <a:endParaRPr lang="en-US" sz="5000" dirty="0"/>
          </a:p>
        </p:txBody>
      </p:sp>
      <p:sp>
        <p:nvSpPr>
          <p:cNvPr id="5" name="Subtitle 4">
            <a:extLst>
              <a:ext uri="{FF2B5EF4-FFF2-40B4-BE49-F238E27FC236}">
                <a16:creationId xmlns:a16="http://schemas.microsoft.com/office/drawing/2014/main" id="{5C2E4202-B596-91AF-2ADD-352D8AEF7016}"/>
              </a:ext>
            </a:extLst>
          </p:cNvPr>
          <p:cNvSpPr>
            <a:spLocks noGrp="1"/>
          </p:cNvSpPr>
          <p:nvPr>
            <p:ph type="subTitle" idx="1"/>
          </p:nvPr>
        </p:nvSpPr>
        <p:spPr>
          <a:xfrm>
            <a:off x="2166486" y="2963911"/>
            <a:ext cx="5263074" cy="3745416"/>
          </a:xfrm>
        </p:spPr>
        <p:txBody>
          <a:bodyPr>
            <a:normAutofit/>
          </a:bodyPr>
          <a:lstStyle/>
          <a:p>
            <a:r>
              <a:rPr lang="en-GB" sz="1800" b="1" dirty="0">
                <a:ea typeface="Meiryo"/>
              </a:rPr>
              <a:t>Name: Naila Amir</a:t>
            </a:r>
          </a:p>
          <a:p>
            <a:r>
              <a:rPr lang="en-GB" sz="1800" b="1" dirty="0">
                <a:ea typeface="Meiryo"/>
              </a:rPr>
              <a:t>Student Number:2434403</a:t>
            </a:r>
          </a:p>
          <a:p>
            <a:r>
              <a:rPr lang="en-GB" sz="1800" b="1" dirty="0">
                <a:ea typeface="Meiryo"/>
              </a:rPr>
              <a:t>Assignment tittle: Self-awareness presentation</a:t>
            </a:r>
          </a:p>
          <a:p>
            <a:r>
              <a:rPr lang="en-GB" sz="1800" b="1" dirty="0">
                <a:ea typeface="Meiryo"/>
              </a:rPr>
              <a:t>Module Code: (LCHS4009)</a:t>
            </a:r>
          </a:p>
          <a:p>
            <a:r>
              <a:rPr lang="en-GB" sz="1800" b="1" dirty="0">
                <a:ea typeface="Meiryo"/>
              </a:rPr>
              <a:t>Lecturer Name: Anika Tahsin</a:t>
            </a:r>
          </a:p>
          <a:p>
            <a:r>
              <a:rPr lang="en-GB" sz="1800" b="1" dirty="0">
                <a:ea typeface="Meiryo"/>
              </a:rPr>
              <a:t>Submission Date:23/02/2025</a:t>
            </a:r>
          </a:p>
          <a:p>
            <a:endParaRPr lang="en-GB" sz="1800" b="1" dirty="0">
              <a:ea typeface="Meiryo"/>
            </a:endParaRPr>
          </a:p>
          <a:p>
            <a:endParaRPr lang="en-GB" sz="1800" b="1" dirty="0">
              <a:ea typeface="Meiryo"/>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6C9BA9F-B4F6-86CC-B63C-815C923F9EA2}"/>
              </a:ext>
            </a:extLst>
          </p:cNvPr>
          <p:cNvSpPr>
            <a:spLocks noGrp="1"/>
          </p:cNvSpPr>
          <p:nvPr>
            <p:ph type="title"/>
          </p:nvPr>
        </p:nvSpPr>
        <p:spPr>
          <a:xfrm>
            <a:off x="992518" y="442913"/>
            <a:ext cx="5185645" cy="1639888"/>
          </a:xfrm>
        </p:spPr>
        <p:txBody>
          <a:bodyPr anchor="b">
            <a:normAutofit/>
          </a:bodyPr>
          <a:lstStyle/>
          <a:p>
            <a:r>
              <a:rPr lang="en-GB" u="sng" dirty="0">
                <a:ea typeface="Meiryo"/>
              </a:rPr>
              <a:t>Introduction</a:t>
            </a:r>
          </a:p>
        </p:txBody>
      </p:sp>
      <p:sp>
        <p:nvSpPr>
          <p:cNvPr id="3" name="Content Placeholder 2">
            <a:extLst>
              <a:ext uri="{FF2B5EF4-FFF2-40B4-BE49-F238E27FC236}">
                <a16:creationId xmlns:a16="http://schemas.microsoft.com/office/drawing/2014/main" id="{EB0D9570-2EAD-166B-6836-F93F3C2842F8}"/>
              </a:ext>
            </a:extLst>
          </p:cNvPr>
          <p:cNvSpPr>
            <a:spLocks noGrp="1"/>
          </p:cNvSpPr>
          <p:nvPr>
            <p:ph idx="1"/>
          </p:nvPr>
        </p:nvSpPr>
        <p:spPr>
          <a:xfrm>
            <a:off x="992519" y="2312988"/>
            <a:ext cx="5296964" cy="3651250"/>
          </a:xfrm>
        </p:spPr>
        <p:txBody>
          <a:bodyPr vert="horz" lIns="109728" tIns="109728" rIns="109728" bIns="91440" rtlCol="0" anchor="t">
            <a:normAutofit/>
          </a:bodyPr>
          <a:lstStyle/>
          <a:p>
            <a:r>
              <a:rPr lang="en-GB" dirty="0">
                <a:ea typeface="Meiryo"/>
              </a:rPr>
              <a:t>This presentation will explain the importance of Communication skill in the professional practice and in the health and social care setting. This research will also explore the types of communication and with the relevant examples. This research will also explore the SBAR model for better understanding of communication. </a:t>
            </a:r>
          </a:p>
        </p:txBody>
      </p:sp>
      <p:pic>
        <p:nvPicPr>
          <p:cNvPr id="7" name="Graphic 6" descr="Board Room">
            <a:extLst>
              <a:ext uri="{FF2B5EF4-FFF2-40B4-BE49-F238E27FC236}">
                <a16:creationId xmlns:a16="http://schemas.microsoft.com/office/drawing/2014/main" id="{A3AA47B2-05CC-3B14-5E05-211E28DC45D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37967" y="1934660"/>
            <a:ext cx="2988679" cy="2988679"/>
          </a:xfrm>
          <a:prstGeom prst="rect">
            <a:avLst/>
          </a:prstGeom>
        </p:spPr>
      </p:pic>
    </p:spTree>
    <p:extLst>
      <p:ext uri="{BB962C8B-B14F-4D97-AF65-F5344CB8AC3E}">
        <p14:creationId xmlns:p14="http://schemas.microsoft.com/office/powerpoint/2010/main" val="1035258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56C834A-6791-CB18-DCBC-0615FE954053}"/>
              </a:ext>
            </a:extLst>
          </p:cNvPr>
          <p:cNvSpPr>
            <a:spLocks noGrp="1"/>
          </p:cNvSpPr>
          <p:nvPr>
            <p:ph type="title"/>
          </p:nvPr>
        </p:nvSpPr>
        <p:spPr>
          <a:xfrm>
            <a:off x="992518" y="442913"/>
            <a:ext cx="5271804" cy="1639888"/>
          </a:xfrm>
        </p:spPr>
        <p:txBody>
          <a:bodyPr anchor="b">
            <a:normAutofit/>
          </a:bodyPr>
          <a:lstStyle/>
          <a:p>
            <a:r>
              <a:rPr lang="en-GB" dirty="0">
                <a:ea typeface="Meiryo"/>
              </a:rPr>
              <a:t>What is  Communication ?</a:t>
            </a:r>
          </a:p>
        </p:txBody>
      </p:sp>
      <p:sp>
        <p:nvSpPr>
          <p:cNvPr id="3" name="Content Placeholder 2">
            <a:extLst>
              <a:ext uri="{FF2B5EF4-FFF2-40B4-BE49-F238E27FC236}">
                <a16:creationId xmlns:a16="http://schemas.microsoft.com/office/drawing/2014/main" id="{8620A39E-5D0E-9B30-50BA-0C1CBDC62151}"/>
              </a:ext>
            </a:extLst>
          </p:cNvPr>
          <p:cNvSpPr>
            <a:spLocks noGrp="1"/>
          </p:cNvSpPr>
          <p:nvPr>
            <p:ph idx="1"/>
          </p:nvPr>
        </p:nvSpPr>
        <p:spPr>
          <a:xfrm>
            <a:off x="992520" y="2637958"/>
            <a:ext cx="5271804" cy="1791074"/>
          </a:xfrm>
        </p:spPr>
        <p:txBody>
          <a:bodyPr vert="horz" lIns="109728" tIns="109728" rIns="109728" bIns="91440" rtlCol="0" anchor="t">
            <a:normAutofit fontScale="92500" lnSpcReduction="20000"/>
          </a:bodyPr>
          <a:lstStyle/>
          <a:p>
            <a:r>
              <a:rPr lang="en-GB" b="1" dirty="0">
                <a:ea typeface="Meiryo"/>
              </a:rPr>
              <a:t>Communication is the cornerstone in the health care sector. Communication plays a vital role to exchange information. ( British Medical Association 2026)</a:t>
            </a:r>
          </a:p>
          <a:p>
            <a:endParaRPr lang="en-GB" b="1" dirty="0">
              <a:ea typeface="Meiryo"/>
            </a:endParaRPr>
          </a:p>
        </p:txBody>
      </p:sp>
      <p:sp>
        <p:nvSpPr>
          <p:cNvPr id="7"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2" name="Picture 11" descr="Green dialogue boxes">
            <a:extLst>
              <a:ext uri="{FF2B5EF4-FFF2-40B4-BE49-F238E27FC236}">
                <a16:creationId xmlns:a16="http://schemas.microsoft.com/office/drawing/2014/main" id="{AD58B30C-49D1-E2E5-7D6B-626AAFD23D9A}"/>
              </a:ext>
            </a:extLst>
          </p:cNvPr>
          <p:cNvPicPr>
            <a:picLocks noChangeAspect="1"/>
          </p:cNvPicPr>
          <p:nvPr/>
        </p:nvPicPr>
        <p:blipFill>
          <a:blip r:embed="rId2"/>
          <a:srcRect l="16677" r="22706" b="11"/>
          <a:stretch>
            <a:fillRect/>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025804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3AC9A53-7218-A70E-8D3C-F62831E8668F}"/>
              </a:ext>
            </a:extLst>
          </p:cNvPr>
          <p:cNvSpPr>
            <a:spLocks noGrp="1"/>
          </p:cNvSpPr>
          <p:nvPr>
            <p:ph type="title"/>
          </p:nvPr>
        </p:nvSpPr>
        <p:spPr>
          <a:xfrm>
            <a:off x="407487" y="506964"/>
            <a:ext cx="5274860" cy="1487489"/>
          </a:xfrm>
        </p:spPr>
        <p:txBody>
          <a:bodyPr vert="horz" lIns="109728" tIns="109728" rIns="109728" bIns="91440" rtlCol="0" anchor="b">
            <a:normAutofit fontScale="90000"/>
          </a:bodyPr>
          <a:lstStyle/>
          <a:p>
            <a:pPr>
              <a:lnSpc>
                <a:spcPct val="110000"/>
              </a:lnSpc>
            </a:pPr>
            <a:r>
              <a:rPr lang="en-US" sz="4200">
                <a:solidFill>
                  <a:schemeClr val="tx1">
                    <a:lumMod val="85000"/>
                    <a:lumOff val="15000"/>
                  </a:schemeClr>
                </a:solidFill>
              </a:rPr>
              <a:t>Importance of Communication </a:t>
            </a:r>
          </a:p>
        </p:txBody>
      </p:sp>
      <p:sp>
        <p:nvSpPr>
          <p:cNvPr id="27" name="Freeform: Shape 26">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3D pattern of ring shapes connected by lines">
            <a:extLst>
              <a:ext uri="{FF2B5EF4-FFF2-40B4-BE49-F238E27FC236}">
                <a16:creationId xmlns:a16="http://schemas.microsoft.com/office/drawing/2014/main" id="{989ECC27-A19C-5618-7E8B-60FBEEE725EC}"/>
              </a:ext>
            </a:extLst>
          </p:cNvPr>
          <p:cNvPicPr>
            <a:picLocks noChangeAspect="1"/>
          </p:cNvPicPr>
          <p:nvPr/>
        </p:nvPicPr>
        <p:blipFill>
          <a:blip r:embed="rId2"/>
          <a:srcRect l="12063" r="46893" b="-2"/>
          <a:stretch>
            <a:fillRect/>
          </a:stretch>
        </p:blipFill>
        <p:spPr>
          <a:xfrm>
            <a:off x="7187979"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7" name="TextBox 6">
            <a:extLst>
              <a:ext uri="{FF2B5EF4-FFF2-40B4-BE49-F238E27FC236}">
                <a16:creationId xmlns:a16="http://schemas.microsoft.com/office/drawing/2014/main" id="{41D7ABB6-13D0-1CFB-1A08-03726200CF4A}"/>
              </a:ext>
            </a:extLst>
          </p:cNvPr>
          <p:cNvSpPr txBox="1"/>
          <p:nvPr/>
        </p:nvSpPr>
        <p:spPr>
          <a:xfrm>
            <a:off x="759066" y="2006629"/>
            <a:ext cx="552922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Information is the foundation for people to be engaged in their health care and support. Information may come in many ways but in care context communication between people and staff is the principal way in which information is conveyed , discussed and tailored. It is also an opportunity for the person to surface their own expertise, feelings, values and preferences. Communication should be two-way and as equal as possible.                    (social care institute of excellence)</a:t>
            </a:r>
          </a:p>
        </p:txBody>
      </p:sp>
    </p:spTree>
    <p:extLst>
      <p:ext uri="{BB962C8B-B14F-4D97-AF65-F5344CB8AC3E}">
        <p14:creationId xmlns:p14="http://schemas.microsoft.com/office/powerpoint/2010/main" val="2161194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1" name="Freeform: Shape 10">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D78B1EF8-F88B-31F8-4538-7987F7F1A298}"/>
              </a:ext>
            </a:extLst>
          </p:cNvPr>
          <p:cNvSpPr>
            <a:spLocks noGrp="1"/>
          </p:cNvSpPr>
          <p:nvPr>
            <p:ph type="title"/>
          </p:nvPr>
        </p:nvSpPr>
        <p:spPr>
          <a:xfrm>
            <a:off x="4669" y="140354"/>
            <a:ext cx="6857365" cy="907583"/>
          </a:xfrm>
        </p:spPr>
        <p:txBody>
          <a:bodyPr anchor="b">
            <a:normAutofit/>
          </a:bodyPr>
          <a:lstStyle/>
          <a:p>
            <a:r>
              <a:rPr lang="en-GB" dirty="0">
                <a:ea typeface="Meiryo"/>
              </a:rPr>
              <a:t>Types of communication </a:t>
            </a:r>
            <a:endParaRPr lang="en-GB" dirty="0"/>
          </a:p>
        </p:txBody>
      </p:sp>
      <p:graphicFrame>
        <p:nvGraphicFramePr>
          <p:cNvPr id="16" name="Content Placeholder 2">
            <a:extLst>
              <a:ext uri="{FF2B5EF4-FFF2-40B4-BE49-F238E27FC236}">
                <a16:creationId xmlns:a16="http://schemas.microsoft.com/office/drawing/2014/main" id="{76379C33-4D85-D10D-F6EB-49A4D43359A9}"/>
              </a:ext>
            </a:extLst>
          </p:cNvPr>
          <p:cNvGraphicFramePr>
            <a:graphicFrameLocks noGrp="1"/>
          </p:cNvGraphicFramePr>
          <p:nvPr>
            <p:ph idx="1"/>
          </p:nvPr>
        </p:nvGraphicFramePr>
        <p:xfrm>
          <a:off x="531346" y="1349282"/>
          <a:ext cx="6857365" cy="5365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719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BFCF14D-2D9B-DBB9-D13C-9F64005201D5}"/>
              </a:ext>
            </a:extLst>
          </p:cNvPr>
          <p:cNvSpPr>
            <a:spLocks noGrp="1"/>
          </p:cNvSpPr>
          <p:nvPr>
            <p:ph type="title"/>
          </p:nvPr>
        </p:nvSpPr>
        <p:spPr>
          <a:xfrm>
            <a:off x="992518" y="442913"/>
            <a:ext cx="5271804" cy="1639888"/>
          </a:xfrm>
        </p:spPr>
        <p:txBody>
          <a:bodyPr anchor="b">
            <a:normAutofit/>
          </a:bodyPr>
          <a:lstStyle/>
          <a:p>
            <a:pPr>
              <a:lnSpc>
                <a:spcPct val="120000"/>
              </a:lnSpc>
            </a:pPr>
            <a:r>
              <a:rPr lang="en-GB" sz="2500" dirty="0">
                <a:ea typeface="Meiryo"/>
              </a:rPr>
              <a:t>Effective approach to communication model SBAR (England NHS 2017) </a:t>
            </a:r>
            <a:endParaRPr lang="en-GB" sz="2500" dirty="0"/>
          </a:p>
        </p:txBody>
      </p:sp>
      <p:sp>
        <p:nvSpPr>
          <p:cNvPr id="34" name="Content Placeholder 2">
            <a:extLst>
              <a:ext uri="{FF2B5EF4-FFF2-40B4-BE49-F238E27FC236}">
                <a16:creationId xmlns:a16="http://schemas.microsoft.com/office/drawing/2014/main" id="{770F493D-E09D-692D-6FFA-A085F0818623}"/>
              </a:ext>
            </a:extLst>
          </p:cNvPr>
          <p:cNvSpPr>
            <a:spLocks noGrp="1"/>
          </p:cNvSpPr>
          <p:nvPr>
            <p:ph idx="1"/>
          </p:nvPr>
        </p:nvSpPr>
        <p:spPr>
          <a:xfrm>
            <a:off x="992519" y="2312988"/>
            <a:ext cx="5271804" cy="3651250"/>
          </a:xfrm>
        </p:spPr>
        <p:txBody>
          <a:bodyPr vert="horz" lIns="109728" tIns="109728" rIns="109728" bIns="91440" rtlCol="0" anchor="t">
            <a:normAutofit/>
          </a:bodyPr>
          <a:lstStyle/>
          <a:p>
            <a:r>
              <a:rPr lang="en-GB" sz="1200" b="1" dirty="0">
                <a:ea typeface="Meiryo"/>
              </a:rPr>
              <a:t>SBAR model can be used effectively to escalate problem that requires immediate attention. SBAR Stands for</a:t>
            </a:r>
          </a:p>
          <a:p>
            <a:endParaRPr lang="en-GB" sz="1200" dirty="0">
              <a:ea typeface="Meiryo"/>
            </a:endParaRPr>
          </a:p>
        </p:txBody>
      </p:sp>
      <p:sp>
        <p:nvSpPr>
          <p:cNvPr id="56" name="Freeform: Shape 44">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4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8" name="Freeform: Shape 48">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38" name="Picture 37">
            <a:extLst>
              <a:ext uri="{FF2B5EF4-FFF2-40B4-BE49-F238E27FC236}">
                <a16:creationId xmlns:a16="http://schemas.microsoft.com/office/drawing/2014/main" id="{AA23AA2C-4063-5A17-9478-EDF2AD54AB46}"/>
              </a:ext>
            </a:extLst>
          </p:cNvPr>
          <p:cNvPicPr>
            <a:picLocks noChangeAspect="1"/>
          </p:cNvPicPr>
          <p:nvPr/>
        </p:nvPicPr>
        <p:blipFill>
          <a:blip r:embed="rId2"/>
          <a:srcRect l="15596" r="43491"/>
          <a:stretch>
            <a:fillRect/>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4" name="Rectangle: Rounded Corners 3">
            <a:extLst>
              <a:ext uri="{FF2B5EF4-FFF2-40B4-BE49-F238E27FC236}">
                <a16:creationId xmlns:a16="http://schemas.microsoft.com/office/drawing/2014/main" id="{BBFD1F53-6E93-4262-843A-78986FBFFB66}"/>
              </a:ext>
            </a:extLst>
          </p:cNvPr>
          <p:cNvSpPr/>
          <p:nvPr/>
        </p:nvSpPr>
        <p:spPr>
          <a:xfrm>
            <a:off x="1280755" y="3433758"/>
            <a:ext cx="2583861" cy="516125"/>
          </a:xfrm>
          <a:prstGeom prst="roundRect">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ea typeface="Meiryo"/>
              </a:rPr>
              <a:t>S</a:t>
            </a:r>
            <a:r>
              <a:rPr lang="en-GB" dirty="0">
                <a:solidFill>
                  <a:schemeClr val="tx1"/>
                </a:solidFill>
                <a:ea typeface="Meiryo"/>
              </a:rPr>
              <a:t>ituation </a:t>
            </a:r>
          </a:p>
        </p:txBody>
      </p:sp>
      <p:sp>
        <p:nvSpPr>
          <p:cNvPr id="6" name="Rectangle: Rounded Corners 5">
            <a:extLst>
              <a:ext uri="{FF2B5EF4-FFF2-40B4-BE49-F238E27FC236}">
                <a16:creationId xmlns:a16="http://schemas.microsoft.com/office/drawing/2014/main" id="{958EE403-1BBE-7128-81B2-7C48BFB283AC}"/>
              </a:ext>
            </a:extLst>
          </p:cNvPr>
          <p:cNvSpPr/>
          <p:nvPr/>
        </p:nvSpPr>
        <p:spPr>
          <a:xfrm>
            <a:off x="1286247" y="4234179"/>
            <a:ext cx="2570059" cy="609975"/>
          </a:xfrm>
          <a:prstGeom prst="roundRect">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ea typeface="Meiryo"/>
              </a:rPr>
              <a:t>B</a:t>
            </a:r>
            <a:r>
              <a:rPr lang="en-GB" dirty="0">
                <a:solidFill>
                  <a:schemeClr val="tx1"/>
                </a:solidFill>
                <a:ea typeface="Meiryo"/>
              </a:rPr>
              <a:t>ackground </a:t>
            </a:r>
          </a:p>
        </p:txBody>
      </p:sp>
      <p:sp>
        <p:nvSpPr>
          <p:cNvPr id="7" name="Rectangle: Rounded Corners 6">
            <a:extLst>
              <a:ext uri="{FF2B5EF4-FFF2-40B4-BE49-F238E27FC236}">
                <a16:creationId xmlns:a16="http://schemas.microsoft.com/office/drawing/2014/main" id="{629090A0-83F3-371C-733A-B6C266D4980E}"/>
              </a:ext>
            </a:extLst>
          </p:cNvPr>
          <p:cNvSpPr/>
          <p:nvPr/>
        </p:nvSpPr>
        <p:spPr>
          <a:xfrm>
            <a:off x="1271958" y="5090280"/>
            <a:ext cx="2561885" cy="590583"/>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ea typeface="Meiryo"/>
              </a:rPr>
              <a:t>A</a:t>
            </a:r>
            <a:r>
              <a:rPr lang="en-GB" dirty="0">
                <a:solidFill>
                  <a:schemeClr val="tx1"/>
                </a:solidFill>
                <a:ea typeface="Meiryo"/>
              </a:rPr>
              <a:t>ssessment</a:t>
            </a:r>
          </a:p>
        </p:txBody>
      </p:sp>
      <p:sp>
        <p:nvSpPr>
          <p:cNvPr id="8" name="Rectangle: Rounded Corners 7">
            <a:extLst>
              <a:ext uri="{FF2B5EF4-FFF2-40B4-BE49-F238E27FC236}">
                <a16:creationId xmlns:a16="http://schemas.microsoft.com/office/drawing/2014/main" id="{ABB1C9B0-8D39-1774-3C20-2B08271DBFB7}"/>
              </a:ext>
            </a:extLst>
          </p:cNvPr>
          <p:cNvSpPr/>
          <p:nvPr/>
        </p:nvSpPr>
        <p:spPr>
          <a:xfrm>
            <a:off x="1285833" y="5965135"/>
            <a:ext cx="2556120" cy="568533"/>
          </a:xfrm>
          <a:prstGeom prst="roundRect">
            <a:avLst/>
          </a:prstGeom>
          <a:solidFill>
            <a:schemeClr val="accent4"/>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ea typeface="Meiryo"/>
              </a:rPr>
              <a:t>R</a:t>
            </a:r>
            <a:r>
              <a:rPr lang="en-GB" dirty="0">
                <a:solidFill>
                  <a:schemeClr val="tx1"/>
                </a:solidFill>
                <a:ea typeface="Meiryo"/>
              </a:rPr>
              <a:t>ecommendation</a:t>
            </a:r>
          </a:p>
        </p:txBody>
      </p:sp>
    </p:spTree>
    <p:extLst>
      <p:ext uri="{BB962C8B-B14F-4D97-AF65-F5344CB8AC3E}">
        <p14:creationId xmlns:p14="http://schemas.microsoft.com/office/powerpoint/2010/main" val="2843820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0" name="Rectangle 249">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252" name="Group 251">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253" name="Freeform: Shape 252">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4" name="Freeform: Shape 253">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55" name="Freeform: Shape 254">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56" name="Freeform: Shape 255">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872FFF1B-F959-BEED-7140-63A080427D3F}"/>
              </a:ext>
            </a:extLst>
          </p:cNvPr>
          <p:cNvSpPr>
            <a:spLocks noGrp="1"/>
          </p:cNvSpPr>
          <p:nvPr>
            <p:ph type="title"/>
          </p:nvPr>
        </p:nvSpPr>
        <p:spPr>
          <a:xfrm>
            <a:off x="1920875" y="442913"/>
            <a:ext cx="6857365" cy="1344612"/>
          </a:xfrm>
        </p:spPr>
        <p:txBody>
          <a:bodyPr anchor="b">
            <a:normAutofit/>
          </a:bodyPr>
          <a:lstStyle/>
          <a:p>
            <a:r>
              <a:rPr lang="en-GB" dirty="0">
                <a:ea typeface="Meiryo"/>
              </a:rPr>
              <a:t>References : </a:t>
            </a:r>
            <a:endParaRPr lang="en-GB" dirty="0"/>
          </a:p>
        </p:txBody>
      </p:sp>
      <p:sp>
        <p:nvSpPr>
          <p:cNvPr id="233" name="Content Placeholder 232">
            <a:extLst>
              <a:ext uri="{FF2B5EF4-FFF2-40B4-BE49-F238E27FC236}">
                <a16:creationId xmlns:a16="http://schemas.microsoft.com/office/drawing/2014/main" id="{998E0747-A9B1-A4DA-72C3-A7625C87049C}"/>
              </a:ext>
            </a:extLst>
          </p:cNvPr>
          <p:cNvSpPr>
            <a:spLocks noGrp="1"/>
          </p:cNvSpPr>
          <p:nvPr>
            <p:ph idx="1"/>
          </p:nvPr>
        </p:nvSpPr>
        <p:spPr>
          <a:xfrm>
            <a:off x="385832" y="2014815"/>
            <a:ext cx="8392408" cy="4413249"/>
          </a:xfrm>
        </p:spPr>
        <p:txBody>
          <a:bodyPr vert="horz" lIns="109728" tIns="109728" rIns="109728" bIns="91440" rtlCol="0" anchor="t">
            <a:normAutofit fontScale="47500" lnSpcReduction="20000"/>
          </a:bodyPr>
          <a:lstStyle/>
          <a:p>
            <a:pPr>
              <a:lnSpc>
                <a:spcPct val="130000"/>
              </a:lnSpc>
            </a:pPr>
            <a:r>
              <a:rPr lang="en-GB" sz="2400" b="1" dirty="0">
                <a:latin typeface="Arial"/>
                <a:cs typeface="Arial"/>
              </a:rPr>
              <a:t>British Medical Association (2024) </a:t>
            </a:r>
            <a:r>
              <a:rPr lang="en-GB" sz="2400" b="1" i="1" dirty="0">
                <a:latin typeface="Arial"/>
                <a:cs typeface="Arial"/>
              </a:rPr>
              <a:t>Good communication</a:t>
            </a:r>
            <a:r>
              <a:rPr lang="en-GB" sz="2400" b="1" dirty="0">
                <a:latin typeface="Arial"/>
                <a:cs typeface="Arial"/>
              </a:rPr>
              <a:t>. Available at:</a:t>
            </a:r>
            <a:r>
              <a:rPr lang="en-GB" sz="2400" b="1" dirty="0">
                <a:latin typeface="Arial"/>
                <a:cs typeface="Arial"/>
                <a:hlinkClick r:id="rId2"/>
              </a:rPr>
              <a:t> https://www.bma.org.uk/advice-and-support/ethics/medical-students/ethics-toolkit-for-medical-students/good-communication</a:t>
            </a:r>
            <a:r>
              <a:rPr lang="en-GB" sz="2400" b="1" dirty="0">
                <a:latin typeface="Arial"/>
                <a:cs typeface="Arial"/>
              </a:rPr>
              <a:t> (Accessed: 22 February 2026).</a:t>
            </a:r>
            <a:endParaRPr lang="en-US" sz="2400" b="1">
              <a:ea typeface="Meiryo"/>
            </a:endParaRPr>
          </a:p>
          <a:p>
            <a:pPr>
              <a:lnSpc>
                <a:spcPct val="130000"/>
              </a:lnSpc>
            </a:pPr>
            <a:endParaRPr lang="en-GB" sz="2400" b="1" dirty="0">
              <a:latin typeface="Arial"/>
              <a:cs typeface="Arial"/>
            </a:endParaRPr>
          </a:p>
          <a:p>
            <a:pPr>
              <a:lnSpc>
                <a:spcPct val="130000"/>
              </a:lnSpc>
            </a:pPr>
            <a:endParaRPr lang="en-GB" sz="2400" b="1" dirty="0">
              <a:latin typeface="Arial"/>
              <a:cs typeface="Arial"/>
            </a:endParaRPr>
          </a:p>
          <a:p>
            <a:pPr>
              <a:lnSpc>
                <a:spcPct val="130000"/>
              </a:lnSpc>
            </a:pPr>
            <a:r>
              <a:rPr lang="en-GB" sz="2400" b="1" dirty="0">
                <a:latin typeface="Arial"/>
                <a:cs typeface="Arial"/>
              </a:rPr>
              <a:t>Social Care Institute for Excellence (SCIE) (n.d.) </a:t>
            </a:r>
            <a:r>
              <a:rPr lang="en-GB" sz="2400" b="1" i="1" dirty="0">
                <a:latin typeface="Arial"/>
                <a:cs typeface="Arial"/>
              </a:rPr>
              <a:t>Communication</a:t>
            </a:r>
            <a:r>
              <a:rPr lang="en-GB" sz="2400" b="1" dirty="0">
                <a:latin typeface="Arial"/>
                <a:cs typeface="Arial"/>
              </a:rPr>
              <a:t>. Available at:</a:t>
            </a:r>
            <a:r>
              <a:rPr lang="en-GB" sz="2400" b="1" dirty="0">
                <a:latin typeface="Arial"/>
                <a:cs typeface="Arial"/>
                <a:hlinkClick r:id="rId3"/>
              </a:rPr>
              <a:t> </a:t>
            </a:r>
            <a:r>
              <a:rPr lang="en-GB" sz="2400" b="1" dirty="0">
                <a:latin typeface="Arial"/>
                <a:cs typeface="Arial"/>
                <a:hlinkClick r:id="rId4"/>
              </a:rPr>
              <a:t>https://www.scie.org.uk/providing-care/dignity-in-care/communication/</a:t>
            </a:r>
            <a:r>
              <a:rPr lang="en-GB" sz="2400" b="1" dirty="0">
                <a:latin typeface="Arial"/>
                <a:cs typeface="Arial"/>
              </a:rPr>
              <a:t> (Accessed: 22 February 2026).</a:t>
            </a:r>
            <a:endParaRPr lang="en-GB" sz="2400" b="1">
              <a:ea typeface="Meiryo"/>
            </a:endParaRPr>
          </a:p>
          <a:p>
            <a:pPr>
              <a:lnSpc>
                <a:spcPct val="130000"/>
              </a:lnSpc>
            </a:pPr>
            <a:br>
              <a:rPr lang="en-US" sz="600" dirty="0"/>
            </a:br>
            <a:endParaRPr lang="en-US" sz="2400" b="1">
              <a:ea typeface="Meiryo"/>
            </a:endParaRPr>
          </a:p>
          <a:p>
            <a:pPr>
              <a:lnSpc>
                <a:spcPct val="130000"/>
              </a:lnSpc>
            </a:pPr>
            <a:r>
              <a:rPr lang="en-GB" sz="2400" b="1" dirty="0">
                <a:latin typeface="Arial"/>
                <a:cs typeface="Arial"/>
              </a:rPr>
              <a:t>High Speed Training (2025) </a:t>
            </a:r>
            <a:r>
              <a:rPr lang="en-GB" sz="2400" b="1" i="1" dirty="0">
                <a:latin typeface="Arial"/>
                <a:cs typeface="Arial"/>
              </a:rPr>
              <a:t>Communication in care settings: A complete guide</a:t>
            </a:r>
            <a:r>
              <a:rPr lang="en-GB" sz="2400" b="1" dirty="0">
                <a:latin typeface="Arial"/>
                <a:cs typeface="Arial"/>
              </a:rPr>
              <a:t>. Available at:</a:t>
            </a:r>
            <a:r>
              <a:rPr lang="en-GB" sz="2400" b="1" dirty="0">
                <a:latin typeface="Arial"/>
                <a:cs typeface="Arial"/>
                <a:hlinkClick r:id="rId5"/>
              </a:rPr>
              <a:t> </a:t>
            </a:r>
            <a:r>
              <a:rPr lang="en-GB" sz="2400" b="1" dirty="0">
                <a:latin typeface="Arial"/>
                <a:cs typeface="Arial"/>
                <a:hlinkClick r:id="rId4"/>
              </a:rPr>
              <a:t>https://highskillstraining.org.uk/blog/communication-in-care-settings-a-complete-guide/</a:t>
            </a:r>
            <a:r>
              <a:rPr lang="en-GB" sz="2400" b="1" dirty="0">
                <a:latin typeface="Arial"/>
                <a:cs typeface="Arial"/>
              </a:rPr>
              <a:t> (Accessed: 22 February 2026).</a:t>
            </a:r>
            <a:endParaRPr lang="en-GB" sz="2400" b="1">
              <a:ea typeface="Meiryo"/>
            </a:endParaRPr>
          </a:p>
          <a:p>
            <a:pPr>
              <a:lnSpc>
                <a:spcPct val="130000"/>
              </a:lnSpc>
            </a:pPr>
            <a:br>
              <a:rPr lang="en-US" sz="600" dirty="0"/>
            </a:br>
            <a:endParaRPr lang="en-US" sz="2400" b="1">
              <a:ea typeface="Meiryo"/>
            </a:endParaRPr>
          </a:p>
          <a:p>
            <a:pPr>
              <a:lnSpc>
                <a:spcPct val="130000"/>
              </a:lnSpc>
            </a:pPr>
            <a:r>
              <a:rPr lang="en-GB" sz="2400" b="1" dirty="0">
                <a:latin typeface="Arial"/>
                <a:cs typeface="Arial"/>
              </a:rPr>
              <a:t>NHS England (2017) </a:t>
            </a:r>
            <a:r>
              <a:rPr lang="en-GB" sz="2400" b="1" i="1" dirty="0">
                <a:latin typeface="Arial"/>
                <a:cs typeface="Arial"/>
              </a:rPr>
              <a:t>SBAR implementation and training guide</a:t>
            </a:r>
            <a:r>
              <a:rPr lang="en-GB" sz="2400" b="1" dirty="0">
                <a:latin typeface="Arial"/>
                <a:cs typeface="Arial"/>
              </a:rPr>
              <a:t>. Available at:</a:t>
            </a:r>
            <a:r>
              <a:rPr lang="en-GB" sz="2400" b="1" dirty="0">
                <a:latin typeface="Arial"/>
                <a:cs typeface="Arial"/>
                <a:hlinkClick r:id="rId4"/>
              </a:rPr>
              <a:t> https://www.england.nhs.uk/improvement-hub/wp-content/uploads/sites/44/2017/11/SBAR-Implementation-and-Training-Guide.pdf</a:t>
            </a:r>
            <a:r>
              <a:rPr lang="en-GB" sz="2400" b="1" dirty="0">
                <a:latin typeface="Arial"/>
                <a:cs typeface="Arial"/>
              </a:rPr>
              <a:t> (Accessed: 22 February 2026).a</a:t>
            </a:r>
            <a:endParaRPr lang="en-GB" sz="2400" b="1">
              <a:ea typeface="Meiryo"/>
            </a:endParaRPr>
          </a:p>
          <a:p>
            <a:pPr>
              <a:lnSpc>
                <a:spcPct val="130000"/>
              </a:lnSpc>
            </a:pPr>
            <a:br>
              <a:rPr lang="en-US" sz="600" dirty="0"/>
            </a:br>
            <a:endParaRPr lang="en-US" sz="2400" b="1">
              <a:ea typeface="Meiryo"/>
            </a:endParaRPr>
          </a:p>
        </p:txBody>
      </p:sp>
    </p:spTree>
    <p:extLst>
      <p:ext uri="{BB962C8B-B14F-4D97-AF65-F5344CB8AC3E}">
        <p14:creationId xmlns:p14="http://schemas.microsoft.com/office/powerpoint/2010/main" val="3182108198"/>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SketchLinesVTI</vt:lpstr>
      <vt:lpstr>Professional Development Within Health &amp; social care (LCHS4009)</vt:lpstr>
      <vt:lpstr>Introduction</vt:lpstr>
      <vt:lpstr>What is  Communication ?</vt:lpstr>
      <vt:lpstr>Importance of Communication </vt:lpstr>
      <vt:lpstr>Types of communication </vt:lpstr>
      <vt:lpstr>Effective approach to communication model SBAR (England NHS 2017) </vt:lpstr>
      <vt:lpstr>References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816</cp:revision>
  <dcterms:created xsi:type="dcterms:W3CDTF">2026-02-21T19:57:46Z</dcterms:created>
  <dcterms:modified xsi:type="dcterms:W3CDTF">2026-02-22T23:24:14Z</dcterms:modified>
</cp:coreProperties>
</file>