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66" r:id="rId4"/>
    <p:sldId id="257" r:id="rId5"/>
    <p:sldId id="258" r:id="rId6"/>
    <p:sldId id="259"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1ACF6-CB27-43F9-A317-D0C878D0545A}" v="5" dt="2023-10-22T17:01:44.620"/>
    <p1510:client id="{683D684A-5376-477F-844A-8A6CC32AFCE1}" v="13" dt="2023-10-22T17:16:55.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0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ch Sagsagat Zuniga" userId="a057ee15-1f2a-41dc-a7fc-72cd0fa26e77" providerId="ADAL" clId="{683D684A-5376-477F-844A-8A6CC32AFCE1}"/>
    <pc:docChg chg="custSel addSld delSld modSld">
      <pc:chgData name="Rich Sagsagat Zuniga" userId="a057ee15-1f2a-41dc-a7fc-72cd0fa26e77" providerId="ADAL" clId="{683D684A-5376-477F-844A-8A6CC32AFCE1}" dt="2023-10-22T17:16:55.685" v="319" actId="1076"/>
      <pc:docMkLst>
        <pc:docMk/>
      </pc:docMkLst>
      <pc:sldChg chg="addSp delSp modSp mod">
        <pc:chgData name="Rich Sagsagat Zuniga" userId="a057ee15-1f2a-41dc-a7fc-72cd0fa26e77" providerId="ADAL" clId="{683D684A-5376-477F-844A-8A6CC32AFCE1}" dt="2023-10-22T17:16:55.685" v="319" actId="1076"/>
        <pc:sldMkLst>
          <pc:docMk/>
          <pc:sldMk cId="2898603666" sldId="256"/>
        </pc:sldMkLst>
        <pc:spChg chg="del mod">
          <ac:chgData name="Rich Sagsagat Zuniga" userId="a057ee15-1f2a-41dc-a7fc-72cd0fa26e77" providerId="ADAL" clId="{683D684A-5376-477F-844A-8A6CC32AFCE1}" dt="2023-10-22T17:05:19.612" v="6" actId="478"/>
          <ac:spMkLst>
            <pc:docMk/>
            <pc:sldMk cId="2898603666" sldId="256"/>
            <ac:spMk id="2" creationId="{250E1C55-337F-E97D-EE03-62EDC428B9F1}"/>
          </ac:spMkLst>
        </pc:spChg>
        <pc:spChg chg="add del mod">
          <ac:chgData name="Rich Sagsagat Zuniga" userId="a057ee15-1f2a-41dc-a7fc-72cd0fa26e77" providerId="ADAL" clId="{683D684A-5376-477F-844A-8A6CC32AFCE1}" dt="2023-10-22T17:05:23.287" v="7" actId="478"/>
          <ac:spMkLst>
            <pc:docMk/>
            <pc:sldMk cId="2898603666" sldId="256"/>
            <ac:spMk id="4" creationId="{1DC8CB81-DA59-B48D-27FA-B4D5C2334CC0}"/>
          </ac:spMkLst>
        </pc:spChg>
        <pc:spChg chg="add mod">
          <ac:chgData name="Rich Sagsagat Zuniga" userId="a057ee15-1f2a-41dc-a7fc-72cd0fa26e77" providerId="ADAL" clId="{683D684A-5376-477F-844A-8A6CC32AFCE1}" dt="2023-10-22T17:05:40.993" v="10" actId="1076"/>
          <ac:spMkLst>
            <pc:docMk/>
            <pc:sldMk cId="2898603666" sldId="256"/>
            <ac:spMk id="6" creationId="{953D2B29-531F-17E6-00B6-A7C05796EC01}"/>
          </ac:spMkLst>
        </pc:spChg>
        <pc:spChg chg="add mod">
          <ac:chgData name="Rich Sagsagat Zuniga" userId="a057ee15-1f2a-41dc-a7fc-72cd0fa26e77" providerId="ADAL" clId="{683D684A-5376-477F-844A-8A6CC32AFCE1}" dt="2023-10-22T17:16:22.084" v="316" actId="1076"/>
          <ac:spMkLst>
            <pc:docMk/>
            <pc:sldMk cId="2898603666" sldId="256"/>
            <ac:spMk id="7" creationId="{02847B50-0538-1051-CC04-ABD3E1468BFA}"/>
          </ac:spMkLst>
        </pc:spChg>
        <pc:picChg chg="del">
          <ac:chgData name="Rich Sagsagat Zuniga" userId="a057ee15-1f2a-41dc-a7fc-72cd0fa26e77" providerId="ADAL" clId="{683D684A-5376-477F-844A-8A6CC32AFCE1}" dt="2023-10-22T17:05:26.256" v="8" actId="478"/>
          <ac:picMkLst>
            <pc:docMk/>
            <pc:sldMk cId="2898603666" sldId="256"/>
            <ac:picMk id="5" creationId="{F88DF730-4518-7AA9-3FE6-0E62866F9D33}"/>
          </ac:picMkLst>
        </pc:picChg>
        <pc:picChg chg="add mod">
          <ac:chgData name="Rich Sagsagat Zuniga" userId="a057ee15-1f2a-41dc-a7fc-72cd0fa26e77" providerId="ADAL" clId="{683D684A-5376-477F-844A-8A6CC32AFCE1}" dt="2023-10-22T17:16:55.685" v="319" actId="1076"/>
          <ac:picMkLst>
            <pc:docMk/>
            <pc:sldMk cId="2898603666" sldId="256"/>
            <ac:picMk id="1025" creationId="{DA15FED9-69F4-AE4B-25C6-DA15446D712B}"/>
          </ac:picMkLst>
        </pc:picChg>
      </pc:sldChg>
      <pc:sldChg chg="new del">
        <pc:chgData name="Rich Sagsagat Zuniga" userId="a057ee15-1f2a-41dc-a7fc-72cd0fa26e77" providerId="ADAL" clId="{683D684A-5376-477F-844A-8A6CC32AFCE1}" dt="2023-10-22T17:05:03.802" v="3" actId="47"/>
        <pc:sldMkLst>
          <pc:docMk/>
          <pc:sldMk cId="1246839832" sldId="267"/>
        </pc:sldMkLst>
      </pc:sldChg>
      <pc:sldChg chg="add">
        <pc:chgData name="Rich Sagsagat Zuniga" userId="a057ee15-1f2a-41dc-a7fc-72cd0fa26e77" providerId="ADAL" clId="{683D684A-5376-477F-844A-8A6CC32AFCE1}" dt="2023-10-22T17:05:09.233" v="4" actId="2890"/>
        <pc:sldMkLst>
          <pc:docMk/>
          <pc:sldMk cId="1520547791" sldId="267"/>
        </pc:sldMkLst>
      </pc:sldChg>
      <pc:sldChg chg="new del">
        <pc:chgData name="Rich Sagsagat Zuniga" userId="a057ee15-1f2a-41dc-a7fc-72cd0fa26e77" providerId="ADAL" clId="{683D684A-5376-477F-844A-8A6CC32AFCE1}" dt="2023-10-22T17:04:41.107" v="1" actId="47"/>
        <pc:sldMkLst>
          <pc:docMk/>
          <pc:sldMk cId="3763894862" sldId="267"/>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6561EE3-0853-4CC9-AFF4-3597C4033D7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61F1926-EDC7-470E-B693-5D435FB22074}">
      <dgm:prSet/>
      <dgm:spPr/>
      <dgm:t>
        <a:bodyPr/>
        <a:lstStyle/>
        <a:p>
          <a:r>
            <a:rPr lang="en-US"/>
            <a:t>Introduction to St. Regis Hotel</a:t>
          </a:r>
        </a:p>
      </dgm:t>
    </dgm:pt>
    <dgm:pt modelId="{FC0BA724-87A1-427F-97EA-9796669D79B6}" type="parTrans" cxnId="{849E7418-A514-49AD-B6EE-C66D98DEB489}">
      <dgm:prSet/>
      <dgm:spPr/>
      <dgm:t>
        <a:bodyPr/>
        <a:lstStyle/>
        <a:p>
          <a:endParaRPr lang="en-US"/>
        </a:p>
      </dgm:t>
    </dgm:pt>
    <dgm:pt modelId="{87F88850-93C8-4446-8055-8B13EF243CF0}" type="sibTrans" cxnId="{849E7418-A514-49AD-B6EE-C66D98DEB489}">
      <dgm:prSet/>
      <dgm:spPr/>
      <dgm:t>
        <a:bodyPr/>
        <a:lstStyle/>
        <a:p>
          <a:endParaRPr lang="en-US"/>
        </a:p>
      </dgm:t>
    </dgm:pt>
    <dgm:pt modelId="{E6DC6CC2-9BF2-4882-82F6-5796A1A3C25C}">
      <dgm:prSet/>
      <dgm:spPr/>
      <dgm:t>
        <a:bodyPr/>
        <a:lstStyle/>
        <a:p>
          <a:r>
            <a:rPr lang="en-US"/>
            <a:t>Target Consumer Profile</a:t>
          </a:r>
        </a:p>
      </dgm:t>
    </dgm:pt>
    <dgm:pt modelId="{D6883183-E900-4464-8571-B24DE5EBB777}" type="parTrans" cxnId="{9FB8F210-96C2-40A3-99AD-3ABCE563DAEA}">
      <dgm:prSet/>
      <dgm:spPr/>
      <dgm:t>
        <a:bodyPr/>
        <a:lstStyle/>
        <a:p>
          <a:endParaRPr lang="en-US"/>
        </a:p>
      </dgm:t>
    </dgm:pt>
    <dgm:pt modelId="{B60D54D1-9158-419D-92F0-30E11429C79E}" type="sibTrans" cxnId="{9FB8F210-96C2-40A3-99AD-3ABCE563DAEA}">
      <dgm:prSet/>
      <dgm:spPr/>
      <dgm:t>
        <a:bodyPr/>
        <a:lstStyle/>
        <a:p>
          <a:endParaRPr lang="en-US"/>
        </a:p>
      </dgm:t>
    </dgm:pt>
    <dgm:pt modelId="{C13ACBEC-6333-4317-95ED-81296CE7B2CE}">
      <dgm:prSet/>
      <dgm:spPr/>
      <dgm:t>
        <a:bodyPr/>
        <a:lstStyle/>
        <a:p>
          <a:r>
            <a:rPr lang="en-US"/>
            <a:t>Nature, Scope, and Role of Guest Services</a:t>
          </a:r>
        </a:p>
      </dgm:t>
    </dgm:pt>
    <dgm:pt modelId="{760138F4-F76A-48BF-9D0B-C9B44E35B538}" type="parTrans" cxnId="{412832FB-A05C-4DC6-92CE-05F9CF2236AA}">
      <dgm:prSet/>
      <dgm:spPr/>
      <dgm:t>
        <a:bodyPr/>
        <a:lstStyle/>
        <a:p>
          <a:endParaRPr lang="en-US"/>
        </a:p>
      </dgm:t>
    </dgm:pt>
    <dgm:pt modelId="{C2AABBF7-FBC5-4EEE-9B2C-F435B015D4C1}" type="sibTrans" cxnId="{412832FB-A05C-4DC6-92CE-05F9CF2236AA}">
      <dgm:prSet/>
      <dgm:spPr/>
      <dgm:t>
        <a:bodyPr/>
        <a:lstStyle/>
        <a:p>
          <a:endParaRPr lang="en-US"/>
        </a:p>
      </dgm:t>
    </dgm:pt>
    <dgm:pt modelId="{21517A33-1FC1-42A6-BEDE-30F9F4E93727}">
      <dgm:prSet/>
      <dgm:spPr/>
      <dgm:t>
        <a:bodyPr/>
        <a:lstStyle/>
        <a:p>
          <a:r>
            <a:rPr lang="en-US"/>
            <a:t>Exceeding Guest Expectations</a:t>
          </a:r>
        </a:p>
      </dgm:t>
    </dgm:pt>
    <dgm:pt modelId="{131F0336-5A76-49AD-96E7-4ACA3EB4D7AC}" type="parTrans" cxnId="{425EC4B3-6D4C-4B0A-8539-7F9729329A7F}">
      <dgm:prSet/>
      <dgm:spPr/>
      <dgm:t>
        <a:bodyPr/>
        <a:lstStyle/>
        <a:p>
          <a:endParaRPr lang="en-US"/>
        </a:p>
      </dgm:t>
    </dgm:pt>
    <dgm:pt modelId="{E853D874-6E3B-44F5-BD95-E7F9EAAF2A02}" type="sibTrans" cxnId="{425EC4B3-6D4C-4B0A-8539-7F9729329A7F}">
      <dgm:prSet/>
      <dgm:spPr/>
      <dgm:t>
        <a:bodyPr/>
        <a:lstStyle/>
        <a:p>
          <a:endParaRPr lang="en-US"/>
        </a:p>
      </dgm:t>
    </dgm:pt>
    <dgm:pt modelId="{0816C120-016B-4DFE-A467-766FC0B3C0BA}">
      <dgm:prSet/>
      <dgm:spPr/>
      <dgm:t>
        <a:bodyPr/>
        <a:lstStyle/>
        <a:p>
          <a:r>
            <a:rPr lang="en-US"/>
            <a:t>Importance of Hospitality</a:t>
          </a:r>
        </a:p>
      </dgm:t>
    </dgm:pt>
    <dgm:pt modelId="{F6C0F3FB-4290-4FEE-9481-0293880EA5F3}" type="parTrans" cxnId="{3217A570-146D-4631-ABEC-28DE175D3720}">
      <dgm:prSet/>
      <dgm:spPr/>
      <dgm:t>
        <a:bodyPr/>
        <a:lstStyle/>
        <a:p>
          <a:endParaRPr lang="en-US"/>
        </a:p>
      </dgm:t>
    </dgm:pt>
    <dgm:pt modelId="{37FA4BD5-246F-44C7-B362-E29C12C5CD0B}" type="sibTrans" cxnId="{3217A570-146D-4631-ABEC-28DE175D3720}">
      <dgm:prSet/>
      <dgm:spPr/>
      <dgm:t>
        <a:bodyPr/>
        <a:lstStyle/>
        <a:p>
          <a:endParaRPr lang="en-US"/>
        </a:p>
      </dgm:t>
    </dgm:pt>
    <dgm:pt modelId="{C59BAECB-D032-4D8B-8D5F-A3DD449422D4}">
      <dgm:prSet/>
      <dgm:spPr/>
      <dgm:t>
        <a:bodyPr/>
        <a:lstStyle/>
        <a:p>
          <a:r>
            <a:rPr lang="en-US"/>
            <a:t>Conclusion</a:t>
          </a:r>
        </a:p>
      </dgm:t>
    </dgm:pt>
    <dgm:pt modelId="{7173D845-C55E-45C8-88D6-EB1342E0E99B}" type="parTrans" cxnId="{2E20EE2B-CC56-435D-A992-FAE71EFB22BE}">
      <dgm:prSet/>
      <dgm:spPr/>
      <dgm:t>
        <a:bodyPr/>
        <a:lstStyle/>
        <a:p>
          <a:endParaRPr lang="en-US"/>
        </a:p>
      </dgm:t>
    </dgm:pt>
    <dgm:pt modelId="{BA486E7B-7293-4035-90FB-1DFF45309978}" type="sibTrans" cxnId="{2E20EE2B-CC56-435D-A992-FAE71EFB22BE}">
      <dgm:prSet/>
      <dgm:spPr/>
      <dgm:t>
        <a:bodyPr/>
        <a:lstStyle/>
        <a:p>
          <a:endParaRPr lang="en-US"/>
        </a:p>
      </dgm:t>
    </dgm:pt>
    <dgm:pt modelId="{056F9614-FA33-4E3E-9F52-8AEDE6AB727B}">
      <dgm:prSet/>
      <dgm:spPr/>
      <dgm:t>
        <a:bodyPr/>
        <a:lstStyle/>
        <a:p>
          <a:r>
            <a:rPr lang="en-US"/>
            <a:t>References</a:t>
          </a:r>
        </a:p>
      </dgm:t>
    </dgm:pt>
    <dgm:pt modelId="{58A6E416-CA4D-42D5-8EE4-002C43D797A1}" type="parTrans" cxnId="{714831F2-A028-4047-8AF0-9EFF8DA2F0EA}">
      <dgm:prSet/>
      <dgm:spPr/>
      <dgm:t>
        <a:bodyPr/>
        <a:lstStyle/>
        <a:p>
          <a:endParaRPr lang="en-US"/>
        </a:p>
      </dgm:t>
    </dgm:pt>
    <dgm:pt modelId="{3C62C49D-0CD5-456E-AAF6-C6C97069E6A8}" type="sibTrans" cxnId="{714831F2-A028-4047-8AF0-9EFF8DA2F0EA}">
      <dgm:prSet/>
      <dgm:spPr/>
      <dgm:t>
        <a:bodyPr/>
        <a:lstStyle/>
        <a:p>
          <a:endParaRPr lang="en-US"/>
        </a:p>
      </dgm:t>
    </dgm:pt>
    <dgm:pt modelId="{B612C579-92DC-D147-B50E-76EF5A862DDE}" type="pres">
      <dgm:prSet presAssocID="{C6561EE3-0853-4CC9-AFF4-3597C4033D76}" presName="linear" presStyleCnt="0">
        <dgm:presLayoutVars>
          <dgm:animLvl val="lvl"/>
          <dgm:resizeHandles val="exact"/>
        </dgm:presLayoutVars>
      </dgm:prSet>
      <dgm:spPr/>
    </dgm:pt>
    <dgm:pt modelId="{FE8741A7-FC0B-0347-8559-5AFC28F0E07B}" type="pres">
      <dgm:prSet presAssocID="{661F1926-EDC7-470E-B693-5D435FB22074}" presName="parentText" presStyleLbl="node1" presStyleIdx="0" presStyleCnt="7">
        <dgm:presLayoutVars>
          <dgm:chMax val="0"/>
          <dgm:bulletEnabled val="1"/>
        </dgm:presLayoutVars>
      </dgm:prSet>
      <dgm:spPr/>
    </dgm:pt>
    <dgm:pt modelId="{49C15DB1-BD6D-424B-9B86-8D7D8192D83B}" type="pres">
      <dgm:prSet presAssocID="{87F88850-93C8-4446-8055-8B13EF243CF0}" presName="spacer" presStyleCnt="0"/>
      <dgm:spPr/>
    </dgm:pt>
    <dgm:pt modelId="{63AA551E-5D86-CE40-8B74-90EFDBC94138}" type="pres">
      <dgm:prSet presAssocID="{E6DC6CC2-9BF2-4882-82F6-5796A1A3C25C}" presName="parentText" presStyleLbl="node1" presStyleIdx="1" presStyleCnt="7">
        <dgm:presLayoutVars>
          <dgm:chMax val="0"/>
          <dgm:bulletEnabled val="1"/>
        </dgm:presLayoutVars>
      </dgm:prSet>
      <dgm:spPr/>
    </dgm:pt>
    <dgm:pt modelId="{C9F0A133-4655-6F42-BB8C-A5BA219AC37A}" type="pres">
      <dgm:prSet presAssocID="{B60D54D1-9158-419D-92F0-30E11429C79E}" presName="spacer" presStyleCnt="0"/>
      <dgm:spPr/>
    </dgm:pt>
    <dgm:pt modelId="{690488F3-0078-294A-AC24-7B47340C7C37}" type="pres">
      <dgm:prSet presAssocID="{C13ACBEC-6333-4317-95ED-81296CE7B2CE}" presName="parentText" presStyleLbl="node1" presStyleIdx="2" presStyleCnt="7">
        <dgm:presLayoutVars>
          <dgm:chMax val="0"/>
          <dgm:bulletEnabled val="1"/>
        </dgm:presLayoutVars>
      </dgm:prSet>
      <dgm:spPr/>
    </dgm:pt>
    <dgm:pt modelId="{7A3EA7FF-8FA9-904C-8EE1-F626C1CB004B}" type="pres">
      <dgm:prSet presAssocID="{C2AABBF7-FBC5-4EEE-9B2C-F435B015D4C1}" presName="spacer" presStyleCnt="0"/>
      <dgm:spPr/>
    </dgm:pt>
    <dgm:pt modelId="{115071F5-FA8B-6749-8925-CF48822E351A}" type="pres">
      <dgm:prSet presAssocID="{21517A33-1FC1-42A6-BEDE-30F9F4E93727}" presName="parentText" presStyleLbl="node1" presStyleIdx="3" presStyleCnt="7">
        <dgm:presLayoutVars>
          <dgm:chMax val="0"/>
          <dgm:bulletEnabled val="1"/>
        </dgm:presLayoutVars>
      </dgm:prSet>
      <dgm:spPr/>
    </dgm:pt>
    <dgm:pt modelId="{3942D801-A8DE-B44A-B9AE-99BCD6B2A3BD}" type="pres">
      <dgm:prSet presAssocID="{E853D874-6E3B-44F5-BD95-E7F9EAAF2A02}" presName="spacer" presStyleCnt="0"/>
      <dgm:spPr/>
    </dgm:pt>
    <dgm:pt modelId="{A8C6F693-7165-004C-8102-3A40372E7D95}" type="pres">
      <dgm:prSet presAssocID="{0816C120-016B-4DFE-A467-766FC0B3C0BA}" presName="parentText" presStyleLbl="node1" presStyleIdx="4" presStyleCnt="7">
        <dgm:presLayoutVars>
          <dgm:chMax val="0"/>
          <dgm:bulletEnabled val="1"/>
        </dgm:presLayoutVars>
      </dgm:prSet>
      <dgm:spPr/>
    </dgm:pt>
    <dgm:pt modelId="{6C2C4A55-C40F-204E-A519-D046A06787D6}" type="pres">
      <dgm:prSet presAssocID="{37FA4BD5-246F-44C7-B362-E29C12C5CD0B}" presName="spacer" presStyleCnt="0"/>
      <dgm:spPr/>
    </dgm:pt>
    <dgm:pt modelId="{B76D216B-1226-B940-82E3-89ECA68012AD}" type="pres">
      <dgm:prSet presAssocID="{C59BAECB-D032-4D8B-8D5F-A3DD449422D4}" presName="parentText" presStyleLbl="node1" presStyleIdx="5" presStyleCnt="7">
        <dgm:presLayoutVars>
          <dgm:chMax val="0"/>
          <dgm:bulletEnabled val="1"/>
        </dgm:presLayoutVars>
      </dgm:prSet>
      <dgm:spPr/>
    </dgm:pt>
    <dgm:pt modelId="{B2A8832B-0DBA-3847-8CA6-477D15830771}" type="pres">
      <dgm:prSet presAssocID="{BA486E7B-7293-4035-90FB-1DFF45309978}" presName="spacer" presStyleCnt="0"/>
      <dgm:spPr/>
    </dgm:pt>
    <dgm:pt modelId="{CE948757-D92F-2644-A5CD-EE33FF8DF841}" type="pres">
      <dgm:prSet presAssocID="{056F9614-FA33-4E3E-9F52-8AEDE6AB727B}" presName="parentText" presStyleLbl="node1" presStyleIdx="6" presStyleCnt="7">
        <dgm:presLayoutVars>
          <dgm:chMax val="0"/>
          <dgm:bulletEnabled val="1"/>
        </dgm:presLayoutVars>
      </dgm:prSet>
      <dgm:spPr/>
    </dgm:pt>
  </dgm:ptLst>
  <dgm:cxnLst>
    <dgm:cxn modelId="{2C64F003-40BC-0A4C-845C-8AE3D4E2AE29}" type="presOf" srcId="{661F1926-EDC7-470E-B693-5D435FB22074}" destId="{FE8741A7-FC0B-0347-8559-5AFC28F0E07B}" srcOrd="0" destOrd="0" presId="urn:microsoft.com/office/officeart/2005/8/layout/vList2"/>
    <dgm:cxn modelId="{57BAAE0F-5C6B-7C43-8F7B-E0571795517D}" type="presOf" srcId="{C13ACBEC-6333-4317-95ED-81296CE7B2CE}" destId="{690488F3-0078-294A-AC24-7B47340C7C37}" srcOrd="0" destOrd="0" presId="urn:microsoft.com/office/officeart/2005/8/layout/vList2"/>
    <dgm:cxn modelId="{9FB8F210-96C2-40A3-99AD-3ABCE563DAEA}" srcId="{C6561EE3-0853-4CC9-AFF4-3597C4033D76}" destId="{E6DC6CC2-9BF2-4882-82F6-5796A1A3C25C}" srcOrd="1" destOrd="0" parTransId="{D6883183-E900-4464-8571-B24DE5EBB777}" sibTransId="{B60D54D1-9158-419D-92F0-30E11429C79E}"/>
    <dgm:cxn modelId="{849E7418-A514-49AD-B6EE-C66D98DEB489}" srcId="{C6561EE3-0853-4CC9-AFF4-3597C4033D76}" destId="{661F1926-EDC7-470E-B693-5D435FB22074}" srcOrd="0" destOrd="0" parTransId="{FC0BA724-87A1-427F-97EA-9796669D79B6}" sibTransId="{87F88850-93C8-4446-8055-8B13EF243CF0}"/>
    <dgm:cxn modelId="{2E20EE2B-CC56-435D-A992-FAE71EFB22BE}" srcId="{C6561EE3-0853-4CC9-AFF4-3597C4033D76}" destId="{C59BAECB-D032-4D8B-8D5F-A3DD449422D4}" srcOrd="5" destOrd="0" parTransId="{7173D845-C55E-45C8-88D6-EB1342E0E99B}" sibTransId="{BA486E7B-7293-4035-90FB-1DFF45309978}"/>
    <dgm:cxn modelId="{DEB2C75D-9638-234D-830F-CD227CBADBFF}" type="presOf" srcId="{21517A33-1FC1-42A6-BEDE-30F9F4E93727}" destId="{115071F5-FA8B-6749-8925-CF48822E351A}" srcOrd="0" destOrd="0" presId="urn:microsoft.com/office/officeart/2005/8/layout/vList2"/>
    <dgm:cxn modelId="{17BEE743-5095-B348-B1D1-138D01320655}" type="presOf" srcId="{C59BAECB-D032-4D8B-8D5F-A3DD449422D4}" destId="{B76D216B-1226-B940-82E3-89ECA68012AD}" srcOrd="0" destOrd="0" presId="urn:microsoft.com/office/officeart/2005/8/layout/vList2"/>
    <dgm:cxn modelId="{3217A570-146D-4631-ABEC-28DE175D3720}" srcId="{C6561EE3-0853-4CC9-AFF4-3597C4033D76}" destId="{0816C120-016B-4DFE-A467-766FC0B3C0BA}" srcOrd="4" destOrd="0" parTransId="{F6C0F3FB-4290-4FEE-9481-0293880EA5F3}" sibTransId="{37FA4BD5-246F-44C7-B362-E29C12C5CD0B}"/>
    <dgm:cxn modelId="{598ADA77-B567-C04F-807B-02531EEA8463}" type="presOf" srcId="{056F9614-FA33-4E3E-9F52-8AEDE6AB727B}" destId="{CE948757-D92F-2644-A5CD-EE33FF8DF841}" srcOrd="0" destOrd="0" presId="urn:microsoft.com/office/officeart/2005/8/layout/vList2"/>
    <dgm:cxn modelId="{A238187E-5C76-324E-8470-B97C1F9681B8}" type="presOf" srcId="{0816C120-016B-4DFE-A467-766FC0B3C0BA}" destId="{A8C6F693-7165-004C-8102-3A40372E7D95}" srcOrd="0" destOrd="0" presId="urn:microsoft.com/office/officeart/2005/8/layout/vList2"/>
    <dgm:cxn modelId="{425EC4B3-6D4C-4B0A-8539-7F9729329A7F}" srcId="{C6561EE3-0853-4CC9-AFF4-3597C4033D76}" destId="{21517A33-1FC1-42A6-BEDE-30F9F4E93727}" srcOrd="3" destOrd="0" parTransId="{131F0336-5A76-49AD-96E7-4ACA3EB4D7AC}" sibTransId="{E853D874-6E3B-44F5-BD95-E7F9EAAF2A02}"/>
    <dgm:cxn modelId="{714831F2-A028-4047-8AF0-9EFF8DA2F0EA}" srcId="{C6561EE3-0853-4CC9-AFF4-3597C4033D76}" destId="{056F9614-FA33-4E3E-9F52-8AEDE6AB727B}" srcOrd="6" destOrd="0" parTransId="{58A6E416-CA4D-42D5-8EE4-002C43D797A1}" sibTransId="{3C62C49D-0CD5-456E-AAF6-C6C97069E6A8}"/>
    <dgm:cxn modelId="{02B578F9-6625-AB4D-8D44-5A1290AF31AC}" type="presOf" srcId="{C6561EE3-0853-4CC9-AFF4-3597C4033D76}" destId="{B612C579-92DC-D147-B50E-76EF5A862DDE}" srcOrd="0" destOrd="0" presId="urn:microsoft.com/office/officeart/2005/8/layout/vList2"/>
    <dgm:cxn modelId="{412832FB-A05C-4DC6-92CE-05F9CF2236AA}" srcId="{C6561EE3-0853-4CC9-AFF4-3597C4033D76}" destId="{C13ACBEC-6333-4317-95ED-81296CE7B2CE}" srcOrd="2" destOrd="0" parTransId="{760138F4-F76A-48BF-9D0B-C9B44E35B538}" sibTransId="{C2AABBF7-FBC5-4EEE-9B2C-F435B015D4C1}"/>
    <dgm:cxn modelId="{149C61FC-6177-A445-A196-CE97E5A80983}" type="presOf" srcId="{E6DC6CC2-9BF2-4882-82F6-5796A1A3C25C}" destId="{63AA551E-5D86-CE40-8B74-90EFDBC94138}" srcOrd="0" destOrd="0" presId="urn:microsoft.com/office/officeart/2005/8/layout/vList2"/>
    <dgm:cxn modelId="{D9D9B0ED-45A6-9C4D-86E5-B0126F357BC8}" type="presParOf" srcId="{B612C579-92DC-D147-B50E-76EF5A862DDE}" destId="{FE8741A7-FC0B-0347-8559-5AFC28F0E07B}" srcOrd="0" destOrd="0" presId="urn:microsoft.com/office/officeart/2005/8/layout/vList2"/>
    <dgm:cxn modelId="{CFAE1603-71B4-5146-B7C9-649CA8930E76}" type="presParOf" srcId="{B612C579-92DC-D147-B50E-76EF5A862DDE}" destId="{49C15DB1-BD6D-424B-9B86-8D7D8192D83B}" srcOrd="1" destOrd="0" presId="urn:microsoft.com/office/officeart/2005/8/layout/vList2"/>
    <dgm:cxn modelId="{CF7F5770-3969-F04E-B031-CC9AC15D62FE}" type="presParOf" srcId="{B612C579-92DC-D147-B50E-76EF5A862DDE}" destId="{63AA551E-5D86-CE40-8B74-90EFDBC94138}" srcOrd="2" destOrd="0" presId="urn:microsoft.com/office/officeart/2005/8/layout/vList2"/>
    <dgm:cxn modelId="{A6CC3484-32EC-E540-9117-D41C09804B75}" type="presParOf" srcId="{B612C579-92DC-D147-B50E-76EF5A862DDE}" destId="{C9F0A133-4655-6F42-BB8C-A5BA219AC37A}" srcOrd="3" destOrd="0" presId="urn:microsoft.com/office/officeart/2005/8/layout/vList2"/>
    <dgm:cxn modelId="{DACBE693-A0C6-184F-839F-E109BAFF3078}" type="presParOf" srcId="{B612C579-92DC-D147-B50E-76EF5A862DDE}" destId="{690488F3-0078-294A-AC24-7B47340C7C37}" srcOrd="4" destOrd="0" presId="urn:microsoft.com/office/officeart/2005/8/layout/vList2"/>
    <dgm:cxn modelId="{E6F68C89-E11C-274F-BE49-7E6A86B180B0}" type="presParOf" srcId="{B612C579-92DC-D147-B50E-76EF5A862DDE}" destId="{7A3EA7FF-8FA9-904C-8EE1-F626C1CB004B}" srcOrd="5" destOrd="0" presId="urn:microsoft.com/office/officeart/2005/8/layout/vList2"/>
    <dgm:cxn modelId="{44694222-0002-1840-92CE-8CFF755536F4}" type="presParOf" srcId="{B612C579-92DC-D147-B50E-76EF5A862DDE}" destId="{115071F5-FA8B-6749-8925-CF48822E351A}" srcOrd="6" destOrd="0" presId="urn:microsoft.com/office/officeart/2005/8/layout/vList2"/>
    <dgm:cxn modelId="{C4442B72-17A9-A04F-AF6A-D703934D9040}" type="presParOf" srcId="{B612C579-92DC-D147-B50E-76EF5A862DDE}" destId="{3942D801-A8DE-B44A-B9AE-99BCD6B2A3BD}" srcOrd="7" destOrd="0" presId="urn:microsoft.com/office/officeart/2005/8/layout/vList2"/>
    <dgm:cxn modelId="{7385DA3E-ADA2-364F-88C4-7A5A8C9B4DFF}" type="presParOf" srcId="{B612C579-92DC-D147-B50E-76EF5A862DDE}" destId="{A8C6F693-7165-004C-8102-3A40372E7D95}" srcOrd="8" destOrd="0" presId="urn:microsoft.com/office/officeart/2005/8/layout/vList2"/>
    <dgm:cxn modelId="{7F192877-372B-804D-937E-01A5DA44A422}" type="presParOf" srcId="{B612C579-92DC-D147-B50E-76EF5A862DDE}" destId="{6C2C4A55-C40F-204E-A519-D046A06787D6}" srcOrd="9" destOrd="0" presId="urn:microsoft.com/office/officeart/2005/8/layout/vList2"/>
    <dgm:cxn modelId="{D4F9188A-BA34-674C-BDF1-D533826BE73D}" type="presParOf" srcId="{B612C579-92DC-D147-B50E-76EF5A862DDE}" destId="{B76D216B-1226-B940-82E3-89ECA68012AD}" srcOrd="10" destOrd="0" presId="urn:microsoft.com/office/officeart/2005/8/layout/vList2"/>
    <dgm:cxn modelId="{8342BB41-E630-D444-9B57-0FFCEA01BB7D}" type="presParOf" srcId="{B612C579-92DC-D147-B50E-76EF5A862DDE}" destId="{B2A8832B-0DBA-3847-8CA6-477D15830771}" srcOrd="11" destOrd="0" presId="urn:microsoft.com/office/officeart/2005/8/layout/vList2"/>
    <dgm:cxn modelId="{DC137B7D-BC9A-0843-8345-FDF8F674C24A}" type="presParOf" srcId="{B612C579-92DC-D147-B50E-76EF5A862DDE}" destId="{CE948757-D92F-2644-A5CD-EE33FF8DF841}"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EA3180-B4BF-438C-811F-6B60CA7050C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08DE7D-D661-4024-A382-9ED9D99F6EB3}">
      <dgm:prSet/>
      <dgm:spPr/>
      <dgm:t>
        <a:bodyPr/>
        <a:lstStyle/>
        <a:p>
          <a:r>
            <a:rPr lang="en-US"/>
            <a:t>Guest services include a wide range of amenities and experiences, ranging from the personalised attention of a dedicated concierge to the relaxation and rejuvenation provided by a spa (Kasavana &amp; Brooks, 2018).</a:t>
          </a:r>
        </a:p>
      </dgm:t>
    </dgm:pt>
    <dgm:pt modelId="{17B7AFFF-1DC8-4BA1-815B-2AAD830A84C9}" type="parTrans" cxnId="{BF01570B-AC5F-4C66-BED7-06C371DCB9ED}">
      <dgm:prSet/>
      <dgm:spPr/>
      <dgm:t>
        <a:bodyPr/>
        <a:lstStyle/>
        <a:p>
          <a:endParaRPr lang="en-US"/>
        </a:p>
      </dgm:t>
    </dgm:pt>
    <dgm:pt modelId="{A37872DF-23CD-45A4-B47F-8423D17A5467}" type="sibTrans" cxnId="{BF01570B-AC5F-4C66-BED7-06C371DCB9ED}">
      <dgm:prSet/>
      <dgm:spPr/>
      <dgm:t>
        <a:bodyPr/>
        <a:lstStyle/>
        <a:p>
          <a:endParaRPr lang="en-US"/>
        </a:p>
      </dgm:t>
    </dgm:pt>
    <dgm:pt modelId="{F8846607-2BDB-4C88-B545-D40A4250E7C2}">
      <dgm:prSet/>
      <dgm:spPr/>
      <dgm:t>
        <a:bodyPr/>
        <a:lstStyle/>
        <a:p>
          <a:r>
            <a:rPr lang="en-US"/>
            <a:t>Guest services at luxury hotels such as the St. Regis include accommodations that exude comfort and elegance, fine dining experiences, wellness facilities, event hosting, and recreational services to cater to a wide range of guest preferences (Kasavana &amp; Brooks, 2018).</a:t>
          </a:r>
        </a:p>
      </dgm:t>
    </dgm:pt>
    <dgm:pt modelId="{C908567F-F6E7-47DA-97EE-9E6140E561F3}" type="parTrans" cxnId="{AEB705A9-B805-4846-9C03-E01B5AA59DF1}">
      <dgm:prSet/>
      <dgm:spPr/>
      <dgm:t>
        <a:bodyPr/>
        <a:lstStyle/>
        <a:p>
          <a:endParaRPr lang="en-US"/>
        </a:p>
      </dgm:t>
    </dgm:pt>
    <dgm:pt modelId="{3465C955-3219-49B8-93F6-58EABBD1B6B7}" type="sibTrans" cxnId="{AEB705A9-B805-4846-9C03-E01B5AA59DF1}">
      <dgm:prSet/>
      <dgm:spPr/>
      <dgm:t>
        <a:bodyPr/>
        <a:lstStyle/>
        <a:p>
          <a:endParaRPr lang="en-US"/>
        </a:p>
      </dgm:t>
    </dgm:pt>
    <dgm:pt modelId="{47E2F8D4-68E5-4CA2-936D-435BE8F3098F}">
      <dgm:prSet/>
      <dgm:spPr/>
      <dgm:t>
        <a:bodyPr/>
        <a:lstStyle/>
        <a:p>
          <a:r>
            <a:rPr lang="en-US"/>
            <a:t>Guest services play a critical role in assuring guest happiness, fostering loyalty, and protecting the brand's reputation. Positive evaluations, word-of-mouth marketing, and return visits are all boosted by exceptional guest experiences (Rezidor Hotel Group, 2019).</a:t>
          </a:r>
        </a:p>
      </dgm:t>
    </dgm:pt>
    <dgm:pt modelId="{DE6E6DF8-A3EC-4801-A841-463B41DF9504}" type="parTrans" cxnId="{2407C159-6961-4B21-BDC8-0F3D335DDACB}">
      <dgm:prSet/>
      <dgm:spPr/>
      <dgm:t>
        <a:bodyPr/>
        <a:lstStyle/>
        <a:p>
          <a:endParaRPr lang="en-US"/>
        </a:p>
      </dgm:t>
    </dgm:pt>
    <dgm:pt modelId="{3E447F81-FF03-4CED-92EE-7DD8D73C4E1A}" type="sibTrans" cxnId="{2407C159-6961-4B21-BDC8-0F3D335DDACB}">
      <dgm:prSet/>
      <dgm:spPr/>
      <dgm:t>
        <a:bodyPr/>
        <a:lstStyle/>
        <a:p>
          <a:endParaRPr lang="en-US"/>
        </a:p>
      </dgm:t>
    </dgm:pt>
    <dgm:pt modelId="{F8B4E834-93ED-0E46-B1D7-A0F1BAA2EEED}" type="pres">
      <dgm:prSet presAssocID="{7BEA3180-B4BF-438C-811F-6B60CA7050C4}" presName="linear" presStyleCnt="0">
        <dgm:presLayoutVars>
          <dgm:animLvl val="lvl"/>
          <dgm:resizeHandles val="exact"/>
        </dgm:presLayoutVars>
      </dgm:prSet>
      <dgm:spPr/>
    </dgm:pt>
    <dgm:pt modelId="{A05DACF2-4B05-A548-AA87-77ABCB1613FD}" type="pres">
      <dgm:prSet presAssocID="{7908DE7D-D661-4024-A382-9ED9D99F6EB3}" presName="parentText" presStyleLbl="node1" presStyleIdx="0" presStyleCnt="3">
        <dgm:presLayoutVars>
          <dgm:chMax val="0"/>
          <dgm:bulletEnabled val="1"/>
        </dgm:presLayoutVars>
      </dgm:prSet>
      <dgm:spPr/>
    </dgm:pt>
    <dgm:pt modelId="{D16906B4-DBC8-2944-BB19-BDD5A41A9706}" type="pres">
      <dgm:prSet presAssocID="{A37872DF-23CD-45A4-B47F-8423D17A5467}" presName="spacer" presStyleCnt="0"/>
      <dgm:spPr/>
    </dgm:pt>
    <dgm:pt modelId="{F826F853-DE37-9F44-B533-ADF835DEBCA3}" type="pres">
      <dgm:prSet presAssocID="{F8846607-2BDB-4C88-B545-D40A4250E7C2}" presName="parentText" presStyleLbl="node1" presStyleIdx="1" presStyleCnt="3">
        <dgm:presLayoutVars>
          <dgm:chMax val="0"/>
          <dgm:bulletEnabled val="1"/>
        </dgm:presLayoutVars>
      </dgm:prSet>
      <dgm:spPr/>
    </dgm:pt>
    <dgm:pt modelId="{6AE4BC70-3072-1843-97CD-A9FE55E2C161}" type="pres">
      <dgm:prSet presAssocID="{3465C955-3219-49B8-93F6-58EABBD1B6B7}" presName="spacer" presStyleCnt="0"/>
      <dgm:spPr/>
    </dgm:pt>
    <dgm:pt modelId="{557238C4-8750-ED44-A649-76AA2CA5859F}" type="pres">
      <dgm:prSet presAssocID="{47E2F8D4-68E5-4CA2-936D-435BE8F3098F}" presName="parentText" presStyleLbl="node1" presStyleIdx="2" presStyleCnt="3">
        <dgm:presLayoutVars>
          <dgm:chMax val="0"/>
          <dgm:bulletEnabled val="1"/>
        </dgm:presLayoutVars>
      </dgm:prSet>
      <dgm:spPr/>
    </dgm:pt>
  </dgm:ptLst>
  <dgm:cxnLst>
    <dgm:cxn modelId="{BF01570B-AC5F-4C66-BED7-06C371DCB9ED}" srcId="{7BEA3180-B4BF-438C-811F-6B60CA7050C4}" destId="{7908DE7D-D661-4024-A382-9ED9D99F6EB3}" srcOrd="0" destOrd="0" parTransId="{17B7AFFF-1DC8-4BA1-815B-2AAD830A84C9}" sibTransId="{A37872DF-23CD-45A4-B47F-8423D17A5467}"/>
    <dgm:cxn modelId="{5A0F5F0D-EBBD-0844-A265-A05E6258E374}" type="presOf" srcId="{F8846607-2BDB-4C88-B545-D40A4250E7C2}" destId="{F826F853-DE37-9F44-B533-ADF835DEBCA3}" srcOrd="0" destOrd="0" presId="urn:microsoft.com/office/officeart/2005/8/layout/vList2"/>
    <dgm:cxn modelId="{71225F48-659E-2343-AAFE-4323CCCA90F0}" type="presOf" srcId="{47E2F8D4-68E5-4CA2-936D-435BE8F3098F}" destId="{557238C4-8750-ED44-A649-76AA2CA5859F}" srcOrd="0" destOrd="0" presId="urn:microsoft.com/office/officeart/2005/8/layout/vList2"/>
    <dgm:cxn modelId="{2407C159-6961-4B21-BDC8-0F3D335DDACB}" srcId="{7BEA3180-B4BF-438C-811F-6B60CA7050C4}" destId="{47E2F8D4-68E5-4CA2-936D-435BE8F3098F}" srcOrd="2" destOrd="0" parTransId="{DE6E6DF8-A3EC-4801-A841-463B41DF9504}" sibTransId="{3E447F81-FF03-4CED-92EE-7DD8D73C4E1A}"/>
    <dgm:cxn modelId="{E1D9CE8E-8C94-CC48-9262-7BABE2527751}" type="presOf" srcId="{7908DE7D-D661-4024-A382-9ED9D99F6EB3}" destId="{A05DACF2-4B05-A548-AA87-77ABCB1613FD}" srcOrd="0" destOrd="0" presId="urn:microsoft.com/office/officeart/2005/8/layout/vList2"/>
    <dgm:cxn modelId="{AEB705A9-B805-4846-9C03-E01B5AA59DF1}" srcId="{7BEA3180-B4BF-438C-811F-6B60CA7050C4}" destId="{F8846607-2BDB-4C88-B545-D40A4250E7C2}" srcOrd="1" destOrd="0" parTransId="{C908567F-F6E7-47DA-97EE-9E6140E561F3}" sibTransId="{3465C955-3219-49B8-93F6-58EABBD1B6B7}"/>
    <dgm:cxn modelId="{9CD060DC-FB75-344F-97A3-BEECA6E94778}" type="presOf" srcId="{7BEA3180-B4BF-438C-811F-6B60CA7050C4}" destId="{F8B4E834-93ED-0E46-B1D7-A0F1BAA2EEED}" srcOrd="0" destOrd="0" presId="urn:microsoft.com/office/officeart/2005/8/layout/vList2"/>
    <dgm:cxn modelId="{C302C130-ED4F-BF42-BFAA-95EF231B4F80}" type="presParOf" srcId="{F8B4E834-93ED-0E46-B1D7-A0F1BAA2EEED}" destId="{A05DACF2-4B05-A548-AA87-77ABCB1613FD}" srcOrd="0" destOrd="0" presId="urn:microsoft.com/office/officeart/2005/8/layout/vList2"/>
    <dgm:cxn modelId="{95AC0817-9131-DA4A-ABFC-E3073D2373DE}" type="presParOf" srcId="{F8B4E834-93ED-0E46-B1D7-A0F1BAA2EEED}" destId="{D16906B4-DBC8-2944-BB19-BDD5A41A9706}" srcOrd="1" destOrd="0" presId="urn:microsoft.com/office/officeart/2005/8/layout/vList2"/>
    <dgm:cxn modelId="{DCE3E221-2441-5441-97D3-AA4CD2D61958}" type="presParOf" srcId="{F8B4E834-93ED-0E46-B1D7-A0F1BAA2EEED}" destId="{F826F853-DE37-9F44-B533-ADF835DEBCA3}" srcOrd="2" destOrd="0" presId="urn:microsoft.com/office/officeart/2005/8/layout/vList2"/>
    <dgm:cxn modelId="{1CC743E8-94E0-9E45-9535-1C19162C7CA4}" type="presParOf" srcId="{F8B4E834-93ED-0E46-B1D7-A0F1BAA2EEED}" destId="{6AE4BC70-3072-1843-97CD-A9FE55E2C161}" srcOrd="3" destOrd="0" presId="urn:microsoft.com/office/officeart/2005/8/layout/vList2"/>
    <dgm:cxn modelId="{FFE61F0C-3495-E541-8E3C-D07C770819DA}" type="presParOf" srcId="{F8B4E834-93ED-0E46-B1D7-A0F1BAA2EEED}" destId="{557238C4-8750-ED44-A649-76AA2CA5859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57333B-A5B7-45EF-A786-2167958C70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1A1C726-0EFC-4611-8B85-431611218FBC}">
      <dgm:prSet/>
      <dgm:spPr/>
      <dgm:t>
        <a:bodyPr/>
        <a:lstStyle/>
        <a:p>
          <a:r>
            <a:rPr lang="en-US"/>
            <a:t>Signature St. Regis Butler Service for personalised experiences: The renowned Butler Service at St. Regis provides guests with personalised and anticipatory services that go beyond standard concierge services (St. Regis, 2021).</a:t>
          </a:r>
        </a:p>
      </dgm:t>
    </dgm:pt>
    <dgm:pt modelId="{976D824B-F7A7-40F6-9475-000CBBDAE481}" type="parTrans" cxnId="{AC29095C-B6F6-4CF9-A196-9FB5B7044FB7}">
      <dgm:prSet/>
      <dgm:spPr/>
      <dgm:t>
        <a:bodyPr/>
        <a:lstStyle/>
        <a:p>
          <a:endParaRPr lang="en-US"/>
        </a:p>
      </dgm:t>
    </dgm:pt>
    <dgm:pt modelId="{FEAA1266-5E8B-498B-8F5B-C8843C154BEE}" type="sibTrans" cxnId="{AC29095C-B6F6-4CF9-A196-9FB5B7044FB7}">
      <dgm:prSet/>
      <dgm:spPr/>
      <dgm:t>
        <a:bodyPr/>
        <a:lstStyle/>
        <a:p>
          <a:endParaRPr lang="en-US"/>
        </a:p>
      </dgm:t>
    </dgm:pt>
    <dgm:pt modelId="{68A48286-7E11-4818-89D0-19D026722047}">
      <dgm:prSet/>
      <dgm:spPr/>
      <dgm:t>
        <a:bodyPr/>
        <a:lstStyle/>
        <a:p>
          <a:r>
            <a:rPr lang="en-US"/>
            <a:t>The Iridium Spa provides world-class wellness services: The St. Regis name is synonymous with wellness excellence, as evidenced by the world-class treatments and experiences provided by the Iridium Spa (Forbes, 2020).</a:t>
          </a:r>
        </a:p>
      </dgm:t>
    </dgm:pt>
    <dgm:pt modelId="{7D4BCEC9-E219-4567-BA70-3F4CCEC940D4}" type="parTrans" cxnId="{1A417ADA-E29E-4D60-8D7B-27B5980F654A}">
      <dgm:prSet/>
      <dgm:spPr/>
      <dgm:t>
        <a:bodyPr/>
        <a:lstStyle/>
        <a:p>
          <a:endParaRPr lang="en-US"/>
        </a:p>
      </dgm:t>
    </dgm:pt>
    <dgm:pt modelId="{09898AFF-7A5D-442C-B78F-F2335EF289D9}" type="sibTrans" cxnId="{1A417ADA-E29E-4D60-8D7B-27B5980F654A}">
      <dgm:prSet/>
      <dgm:spPr/>
      <dgm:t>
        <a:bodyPr/>
        <a:lstStyle/>
        <a:p>
          <a:endParaRPr lang="en-US"/>
        </a:p>
      </dgm:t>
    </dgm:pt>
    <dgm:pt modelId="{A64DDB04-7BCE-4135-ADAA-A1FEF49D7F4F}">
      <dgm:prSet/>
      <dgm:spPr/>
      <dgm:t>
        <a:bodyPr/>
        <a:lstStyle/>
        <a:p>
          <a:r>
            <a:rPr lang="en-US"/>
            <a:t>St. Regis is known for its exceptional dining experiences, which frequently feature award-winning chefs and customised meals that accommodate to the refined preferences of its guests (St. Regis, 2021).</a:t>
          </a:r>
        </a:p>
      </dgm:t>
    </dgm:pt>
    <dgm:pt modelId="{CC67712D-EE04-4D2C-BEF9-4771464772E8}" type="parTrans" cxnId="{2F6C26B3-593D-4158-B545-4A6F870316E6}">
      <dgm:prSet/>
      <dgm:spPr/>
      <dgm:t>
        <a:bodyPr/>
        <a:lstStyle/>
        <a:p>
          <a:endParaRPr lang="en-US"/>
        </a:p>
      </dgm:t>
    </dgm:pt>
    <dgm:pt modelId="{F295AE24-3854-4559-9FC6-4B292594E902}" type="sibTrans" cxnId="{2F6C26B3-593D-4158-B545-4A6F870316E6}">
      <dgm:prSet/>
      <dgm:spPr/>
      <dgm:t>
        <a:bodyPr/>
        <a:lstStyle/>
        <a:p>
          <a:endParaRPr lang="en-US"/>
        </a:p>
      </dgm:t>
    </dgm:pt>
    <dgm:pt modelId="{0D9C677A-7ABC-4655-A7D5-92533B2A0759}" type="pres">
      <dgm:prSet presAssocID="{5D57333B-A5B7-45EF-A786-2167958C70C3}" presName="root" presStyleCnt="0">
        <dgm:presLayoutVars>
          <dgm:dir/>
          <dgm:resizeHandles val="exact"/>
        </dgm:presLayoutVars>
      </dgm:prSet>
      <dgm:spPr/>
    </dgm:pt>
    <dgm:pt modelId="{CBC8348F-8566-4EC9-93E6-863677F094AE}" type="pres">
      <dgm:prSet presAssocID="{01A1C726-0EFC-4611-8B85-431611218FBC}" presName="compNode" presStyleCnt="0"/>
      <dgm:spPr/>
    </dgm:pt>
    <dgm:pt modelId="{CED5AA7B-6A98-4FE8-AC73-11BDAE1BFECE}" type="pres">
      <dgm:prSet presAssocID="{01A1C726-0EFC-4611-8B85-431611218FBC}" presName="bgRect" presStyleLbl="bgShp" presStyleIdx="0" presStyleCnt="3"/>
      <dgm:spPr/>
    </dgm:pt>
    <dgm:pt modelId="{C5696882-7A0E-4864-8074-A708FB5FCDCE}" type="pres">
      <dgm:prSet presAssocID="{01A1C726-0EFC-4611-8B85-431611218FB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7144181B-9B33-45E3-852D-51A0E15F60FE}" type="pres">
      <dgm:prSet presAssocID="{01A1C726-0EFC-4611-8B85-431611218FBC}" presName="spaceRect" presStyleCnt="0"/>
      <dgm:spPr/>
    </dgm:pt>
    <dgm:pt modelId="{404D8F1B-2A31-4485-AFF2-CF096868646F}" type="pres">
      <dgm:prSet presAssocID="{01A1C726-0EFC-4611-8B85-431611218FBC}" presName="parTx" presStyleLbl="revTx" presStyleIdx="0" presStyleCnt="3">
        <dgm:presLayoutVars>
          <dgm:chMax val="0"/>
          <dgm:chPref val="0"/>
        </dgm:presLayoutVars>
      </dgm:prSet>
      <dgm:spPr/>
    </dgm:pt>
    <dgm:pt modelId="{6161BE63-83A5-4C24-8CF1-6446C7FB32AB}" type="pres">
      <dgm:prSet presAssocID="{FEAA1266-5E8B-498B-8F5B-C8843C154BEE}" presName="sibTrans" presStyleCnt="0"/>
      <dgm:spPr/>
    </dgm:pt>
    <dgm:pt modelId="{6AE6CAC1-7F78-4ACD-A1FB-61688C77BDCC}" type="pres">
      <dgm:prSet presAssocID="{68A48286-7E11-4818-89D0-19D026722047}" presName="compNode" presStyleCnt="0"/>
      <dgm:spPr/>
    </dgm:pt>
    <dgm:pt modelId="{31E14E91-FB67-4339-8DB5-55384DE7B197}" type="pres">
      <dgm:prSet presAssocID="{68A48286-7E11-4818-89D0-19D026722047}" presName="bgRect" presStyleLbl="bgShp" presStyleIdx="1" presStyleCnt="3"/>
      <dgm:spPr/>
    </dgm:pt>
    <dgm:pt modelId="{6A575A13-CAD0-4677-B9F6-589417FC6980}" type="pres">
      <dgm:prSet presAssocID="{68A48286-7E11-4818-89D0-19D02672204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61574412-A24A-44CE-8C41-EBB01538218E}" type="pres">
      <dgm:prSet presAssocID="{68A48286-7E11-4818-89D0-19D026722047}" presName="spaceRect" presStyleCnt="0"/>
      <dgm:spPr/>
    </dgm:pt>
    <dgm:pt modelId="{71273F26-02FE-4271-A3E0-794AF82A5BD0}" type="pres">
      <dgm:prSet presAssocID="{68A48286-7E11-4818-89D0-19D026722047}" presName="parTx" presStyleLbl="revTx" presStyleIdx="1" presStyleCnt="3">
        <dgm:presLayoutVars>
          <dgm:chMax val="0"/>
          <dgm:chPref val="0"/>
        </dgm:presLayoutVars>
      </dgm:prSet>
      <dgm:spPr/>
    </dgm:pt>
    <dgm:pt modelId="{F416EAFB-B734-448D-82AE-A7F7FA340A7F}" type="pres">
      <dgm:prSet presAssocID="{09898AFF-7A5D-442C-B78F-F2335EF289D9}" presName="sibTrans" presStyleCnt="0"/>
      <dgm:spPr/>
    </dgm:pt>
    <dgm:pt modelId="{39F5A329-99BA-4EA6-A3A6-C478A4ED9E99}" type="pres">
      <dgm:prSet presAssocID="{A64DDB04-7BCE-4135-ADAA-A1FEF49D7F4F}" presName="compNode" presStyleCnt="0"/>
      <dgm:spPr/>
    </dgm:pt>
    <dgm:pt modelId="{F229F163-8F7A-4EC4-A42A-F148B28D5986}" type="pres">
      <dgm:prSet presAssocID="{A64DDB04-7BCE-4135-ADAA-A1FEF49D7F4F}" presName="bgRect" presStyleLbl="bgShp" presStyleIdx="2" presStyleCnt="3"/>
      <dgm:spPr/>
    </dgm:pt>
    <dgm:pt modelId="{5F070F23-A40B-4603-838B-BBB814C7C470}" type="pres">
      <dgm:prSet presAssocID="{A64DDB04-7BCE-4135-ADAA-A1FEF49D7F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f"/>
        </a:ext>
      </dgm:extLst>
    </dgm:pt>
    <dgm:pt modelId="{25B83B66-366A-4571-AF75-5993429B1DD2}" type="pres">
      <dgm:prSet presAssocID="{A64DDB04-7BCE-4135-ADAA-A1FEF49D7F4F}" presName="spaceRect" presStyleCnt="0"/>
      <dgm:spPr/>
    </dgm:pt>
    <dgm:pt modelId="{E86CE2DC-3425-4966-9D68-CC4A99474B46}" type="pres">
      <dgm:prSet presAssocID="{A64DDB04-7BCE-4135-ADAA-A1FEF49D7F4F}" presName="parTx" presStyleLbl="revTx" presStyleIdx="2" presStyleCnt="3">
        <dgm:presLayoutVars>
          <dgm:chMax val="0"/>
          <dgm:chPref val="0"/>
        </dgm:presLayoutVars>
      </dgm:prSet>
      <dgm:spPr/>
    </dgm:pt>
  </dgm:ptLst>
  <dgm:cxnLst>
    <dgm:cxn modelId="{AC29095C-B6F6-4CF9-A196-9FB5B7044FB7}" srcId="{5D57333B-A5B7-45EF-A786-2167958C70C3}" destId="{01A1C726-0EFC-4611-8B85-431611218FBC}" srcOrd="0" destOrd="0" parTransId="{976D824B-F7A7-40F6-9475-000CBBDAE481}" sibTransId="{FEAA1266-5E8B-498B-8F5B-C8843C154BEE}"/>
    <dgm:cxn modelId="{22F12672-E598-461A-9C88-14B78289A5F7}" type="presOf" srcId="{5D57333B-A5B7-45EF-A786-2167958C70C3}" destId="{0D9C677A-7ABC-4655-A7D5-92533B2A0759}" srcOrd="0" destOrd="0" presId="urn:microsoft.com/office/officeart/2018/2/layout/IconVerticalSolidList"/>
    <dgm:cxn modelId="{ABD2445A-3876-4E7A-8ED3-AFE5E85E2738}" type="presOf" srcId="{01A1C726-0EFC-4611-8B85-431611218FBC}" destId="{404D8F1B-2A31-4485-AFF2-CF096868646F}" srcOrd="0" destOrd="0" presId="urn:microsoft.com/office/officeart/2018/2/layout/IconVerticalSolidList"/>
    <dgm:cxn modelId="{2A6B1592-F5D9-4EF0-ACDC-CAD04FA53808}" type="presOf" srcId="{68A48286-7E11-4818-89D0-19D026722047}" destId="{71273F26-02FE-4271-A3E0-794AF82A5BD0}" srcOrd="0" destOrd="0" presId="urn:microsoft.com/office/officeart/2018/2/layout/IconVerticalSolidList"/>
    <dgm:cxn modelId="{2F6C26B3-593D-4158-B545-4A6F870316E6}" srcId="{5D57333B-A5B7-45EF-A786-2167958C70C3}" destId="{A64DDB04-7BCE-4135-ADAA-A1FEF49D7F4F}" srcOrd="2" destOrd="0" parTransId="{CC67712D-EE04-4D2C-BEF9-4771464772E8}" sibTransId="{F295AE24-3854-4559-9FC6-4B292594E902}"/>
    <dgm:cxn modelId="{DF14CFB8-2606-4DE4-8969-05301E042313}" type="presOf" srcId="{A64DDB04-7BCE-4135-ADAA-A1FEF49D7F4F}" destId="{E86CE2DC-3425-4966-9D68-CC4A99474B46}" srcOrd="0" destOrd="0" presId="urn:microsoft.com/office/officeart/2018/2/layout/IconVerticalSolidList"/>
    <dgm:cxn modelId="{1A417ADA-E29E-4D60-8D7B-27B5980F654A}" srcId="{5D57333B-A5B7-45EF-A786-2167958C70C3}" destId="{68A48286-7E11-4818-89D0-19D026722047}" srcOrd="1" destOrd="0" parTransId="{7D4BCEC9-E219-4567-BA70-3F4CCEC940D4}" sibTransId="{09898AFF-7A5D-442C-B78F-F2335EF289D9}"/>
    <dgm:cxn modelId="{C1203E0F-296B-4E98-B35D-AA5FCA8C57B2}" type="presParOf" srcId="{0D9C677A-7ABC-4655-A7D5-92533B2A0759}" destId="{CBC8348F-8566-4EC9-93E6-863677F094AE}" srcOrd="0" destOrd="0" presId="urn:microsoft.com/office/officeart/2018/2/layout/IconVerticalSolidList"/>
    <dgm:cxn modelId="{E871EC79-3D5A-49D6-893C-A1E4CCF04BEE}" type="presParOf" srcId="{CBC8348F-8566-4EC9-93E6-863677F094AE}" destId="{CED5AA7B-6A98-4FE8-AC73-11BDAE1BFECE}" srcOrd="0" destOrd="0" presId="urn:microsoft.com/office/officeart/2018/2/layout/IconVerticalSolidList"/>
    <dgm:cxn modelId="{40246910-8928-4F8D-91C2-D1A6040FE32E}" type="presParOf" srcId="{CBC8348F-8566-4EC9-93E6-863677F094AE}" destId="{C5696882-7A0E-4864-8074-A708FB5FCDCE}" srcOrd="1" destOrd="0" presId="urn:microsoft.com/office/officeart/2018/2/layout/IconVerticalSolidList"/>
    <dgm:cxn modelId="{762C11F5-DE8E-4359-B3AD-3803A7F893B2}" type="presParOf" srcId="{CBC8348F-8566-4EC9-93E6-863677F094AE}" destId="{7144181B-9B33-45E3-852D-51A0E15F60FE}" srcOrd="2" destOrd="0" presId="urn:microsoft.com/office/officeart/2018/2/layout/IconVerticalSolidList"/>
    <dgm:cxn modelId="{960F4CBC-069E-404E-94C8-B3A1A849FB23}" type="presParOf" srcId="{CBC8348F-8566-4EC9-93E6-863677F094AE}" destId="{404D8F1B-2A31-4485-AFF2-CF096868646F}" srcOrd="3" destOrd="0" presId="urn:microsoft.com/office/officeart/2018/2/layout/IconVerticalSolidList"/>
    <dgm:cxn modelId="{0661D536-DF2B-4090-BEAC-87F767BB4E36}" type="presParOf" srcId="{0D9C677A-7ABC-4655-A7D5-92533B2A0759}" destId="{6161BE63-83A5-4C24-8CF1-6446C7FB32AB}" srcOrd="1" destOrd="0" presId="urn:microsoft.com/office/officeart/2018/2/layout/IconVerticalSolidList"/>
    <dgm:cxn modelId="{64B1E684-F9D3-4EBF-B19C-E438BAC55C72}" type="presParOf" srcId="{0D9C677A-7ABC-4655-A7D5-92533B2A0759}" destId="{6AE6CAC1-7F78-4ACD-A1FB-61688C77BDCC}" srcOrd="2" destOrd="0" presId="urn:microsoft.com/office/officeart/2018/2/layout/IconVerticalSolidList"/>
    <dgm:cxn modelId="{626AD91D-6E3F-4821-9F2F-E8ACCE7F2067}" type="presParOf" srcId="{6AE6CAC1-7F78-4ACD-A1FB-61688C77BDCC}" destId="{31E14E91-FB67-4339-8DB5-55384DE7B197}" srcOrd="0" destOrd="0" presId="urn:microsoft.com/office/officeart/2018/2/layout/IconVerticalSolidList"/>
    <dgm:cxn modelId="{50163636-3BA4-42BA-BBA1-75B8514F7C1A}" type="presParOf" srcId="{6AE6CAC1-7F78-4ACD-A1FB-61688C77BDCC}" destId="{6A575A13-CAD0-4677-B9F6-589417FC6980}" srcOrd="1" destOrd="0" presId="urn:microsoft.com/office/officeart/2018/2/layout/IconVerticalSolidList"/>
    <dgm:cxn modelId="{3766A8FD-BEF8-453D-B444-240F2727C846}" type="presParOf" srcId="{6AE6CAC1-7F78-4ACD-A1FB-61688C77BDCC}" destId="{61574412-A24A-44CE-8C41-EBB01538218E}" srcOrd="2" destOrd="0" presId="urn:microsoft.com/office/officeart/2018/2/layout/IconVerticalSolidList"/>
    <dgm:cxn modelId="{06BCDC5D-F1AF-4FCC-B29F-FEA8F3A44153}" type="presParOf" srcId="{6AE6CAC1-7F78-4ACD-A1FB-61688C77BDCC}" destId="{71273F26-02FE-4271-A3E0-794AF82A5BD0}" srcOrd="3" destOrd="0" presId="urn:microsoft.com/office/officeart/2018/2/layout/IconVerticalSolidList"/>
    <dgm:cxn modelId="{B6507768-2F12-4012-9D81-86CB06410849}" type="presParOf" srcId="{0D9C677A-7ABC-4655-A7D5-92533B2A0759}" destId="{F416EAFB-B734-448D-82AE-A7F7FA340A7F}" srcOrd="3" destOrd="0" presId="urn:microsoft.com/office/officeart/2018/2/layout/IconVerticalSolidList"/>
    <dgm:cxn modelId="{EF497EE9-65DC-4F17-B1B4-FC511C45AFA0}" type="presParOf" srcId="{0D9C677A-7ABC-4655-A7D5-92533B2A0759}" destId="{39F5A329-99BA-4EA6-A3A6-C478A4ED9E99}" srcOrd="4" destOrd="0" presId="urn:microsoft.com/office/officeart/2018/2/layout/IconVerticalSolidList"/>
    <dgm:cxn modelId="{F9EB2D61-080A-4FBA-9E03-4EF7BE62011E}" type="presParOf" srcId="{39F5A329-99BA-4EA6-A3A6-C478A4ED9E99}" destId="{F229F163-8F7A-4EC4-A42A-F148B28D5986}" srcOrd="0" destOrd="0" presId="urn:microsoft.com/office/officeart/2018/2/layout/IconVerticalSolidList"/>
    <dgm:cxn modelId="{39CCB17F-2546-41DC-8F93-7E06762E412E}" type="presParOf" srcId="{39F5A329-99BA-4EA6-A3A6-C478A4ED9E99}" destId="{5F070F23-A40B-4603-838B-BBB814C7C470}" srcOrd="1" destOrd="0" presId="urn:microsoft.com/office/officeart/2018/2/layout/IconVerticalSolidList"/>
    <dgm:cxn modelId="{EFD5A69A-F97E-4012-9CC4-B4B44E7C3BBB}" type="presParOf" srcId="{39F5A329-99BA-4EA6-A3A6-C478A4ED9E99}" destId="{25B83B66-366A-4571-AF75-5993429B1DD2}" srcOrd="2" destOrd="0" presId="urn:microsoft.com/office/officeart/2018/2/layout/IconVerticalSolidList"/>
    <dgm:cxn modelId="{CA057E23-0F0F-486D-BD22-EB65C81EE570}" type="presParOf" srcId="{39F5A329-99BA-4EA6-A3A6-C478A4ED9E99}" destId="{E86CE2DC-3425-4966-9D68-CC4A99474B4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741A7-FC0B-0347-8559-5AFC28F0E07B}">
      <dsp:nvSpPr>
        <dsp:cNvPr id="0" name=""/>
        <dsp:cNvSpPr/>
      </dsp:nvSpPr>
      <dsp:spPr>
        <a:xfrm>
          <a:off x="0" y="135750"/>
          <a:ext cx="6628804" cy="6084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Introduction to St. Regis Hotel</a:t>
          </a:r>
        </a:p>
      </dsp:txBody>
      <dsp:txXfrm>
        <a:off x="29700" y="165450"/>
        <a:ext cx="6569404" cy="549000"/>
      </dsp:txXfrm>
    </dsp:sp>
    <dsp:sp modelId="{63AA551E-5D86-CE40-8B74-90EFDBC94138}">
      <dsp:nvSpPr>
        <dsp:cNvPr id="0" name=""/>
        <dsp:cNvSpPr/>
      </dsp:nvSpPr>
      <dsp:spPr>
        <a:xfrm>
          <a:off x="0" y="819030"/>
          <a:ext cx="6628804" cy="608400"/>
        </a:xfrm>
        <a:prstGeom prst="roundRect">
          <a:avLst/>
        </a:prstGeom>
        <a:gradFill rotWithShape="0">
          <a:gsLst>
            <a:gs pos="0">
              <a:schemeClr val="accent2">
                <a:hueOff val="-494048"/>
                <a:satOff val="2367"/>
                <a:lumOff val="2190"/>
                <a:alphaOff val="0"/>
                <a:tint val="96000"/>
                <a:lumMod val="100000"/>
              </a:schemeClr>
            </a:gs>
            <a:gs pos="78000">
              <a:schemeClr val="accent2">
                <a:hueOff val="-494048"/>
                <a:satOff val="2367"/>
                <a:lumOff val="219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Target Consumer Profile</a:t>
          </a:r>
        </a:p>
      </dsp:txBody>
      <dsp:txXfrm>
        <a:off x="29700" y="848730"/>
        <a:ext cx="6569404" cy="549000"/>
      </dsp:txXfrm>
    </dsp:sp>
    <dsp:sp modelId="{690488F3-0078-294A-AC24-7B47340C7C37}">
      <dsp:nvSpPr>
        <dsp:cNvPr id="0" name=""/>
        <dsp:cNvSpPr/>
      </dsp:nvSpPr>
      <dsp:spPr>
        <a:xfrm>
          <a:off x="0" y="1502310"/>
          <a:ext cx="6628804" cy="60840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Nature, Scope, and Role of Guest Services</a:t>
          </a:r>
        </a:p>
      </dsp:txBody>
      <dsp:txXfrm>
        <a:off x="29700" y="1532010"/>
        <a:ext cx="6569404" cy="549000"/>
      </dsp:txXfrm>
    </dsp:sp>
    <dsp:sp modelId="{115071F5-FA8B-6749-8925-CF48822E351A}">
      <dsp:nvSpPr>
        <dsp:cNvPr id="0" name=""/>
        <dsp:cNvSpPr/>
      </dsp:nvSpPr>
      <dsp:spPr>
        <a:xfrm>
          <a:off x="0" y="2185590"/>
          <a:ext cx="6628804" cy="6084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Exceeding Guest Expectations</a:t>
          </a:r>
        </a:p>
      </dsp:txBody>
      <dsp:txXfrm>
        <a:off x="29700" y="2215290"/>
        <a:ext cx="6569404" cy="549000"/>
      </dsp:txXfrm>
    </dsp:sp>
    <dsp:sp modelId="{A8C6F693-7165-004C-8102-3A40372E7D95}">
      <dsp:nvSpPr>
        <dsp:cNvPr id="0" name=""/>
        <dsp:cNvSpPr/>
      </dsp:nvSpPr>
      <dsp:spPr>
        <a:xfrm>
          <a:off x="0" y="2868870"/>
          <a:ext cx="6628804" cy="60840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Importance of Hospitality</a:t>
          </a:r>
        </a:p>
      </dsp:txBody>
      <dsp:txXfrm>
        <a:off x="29700" y="2898570"/>
        <a:ext cx="6569404" cy="549000"/>
      </dsp:txXfrm>
    </dsp:sp>
    <dsp:sp modelId="{B76D216B-1226-B940-82E3-89ECA68012AD}">
      <dsp:nvSpPr>
        <dsp:cNvPr id="0" name=""/>
        <dsp:cNvSpPr/>
      </dsp:nvSpPr>
      <dsp:spPr>
        <a:xfrm>
          <a:off x="0" y="3552150"/>
          <a:ext cx="6628804" cy="608400"/>
        </a:xfrm>
        <a:prstGeom prst="roundRect">
          <a:avLst/>
        </a:prstGeom>
        <a:gradFill rotWithShape="0">
          <a:gsLst>
            <a:gs pos="0">
              <a:schemeClr val="accent2">
                <a:hueOff val="-2470238"/>
                <a:satOff val="11833"/>
                <a:lumOff val="10948"/>
                <a:alphaOff val="0"/>
                <a:tint val="96000"/>
                <a:lumMod val="100000"/>
              </a:schemeClr>
            </a:gs>
            <a:gs pos="78000">
              <a:schemeClr val="accent2">
                <a:hueOff val="-2470238"/>
                <a:satOff val="11833"/>
                <a:lumOff val="1094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Conclusion</a:t>
          </a:r>
        </a:p>
      </dsp:txBody>
      <dsp:txXfrm>
        <a:off x="29700" y="3581850"/>
        <a:ext cx="6569404" cy="549000"/>
      </dsp:txXfrm>
    </dsp:sp>
    <dsp:sp modelId="{CE948757-D92F-2644-A5CD-EE33FF8DF841}">
      <dsp:nvSpPr>
        <dsp:cNvPr id="0" name=""/>
        <dsp:cNvSpPr/>
      </dsp:nvSpPr>
      <dsp:spPr>
        <a:xfrm>
          <a:off x="0" y="4235430"/>
          <a:ext cx="6628804" cy="6084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References</a:t>
          </a:r>
        </a:p>
      </dsp:txBody>
      <dsp:txXfrm>
        <a:off x="29700" y="4265130"/>
        <a:ext cx="6569404" cy="549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DACF2-4B05-A548-AA87-77ABCB1613FD}">
      <dsp:nvSpPr>
        <dsp:cNvPr id="0" name=""/>
        <dsp:cNvSpPr/>
      </dsp:nvSpPr>
      <dsp:spPr>
        <a:xfrm>
          <a:off x="0" y="204932"/>
          <a:ext cx="6628804" cy="1488678"/>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Guest services include a wide range of amenities and experiences, ranging from the personalised attention of a dedicated concierge to the relaxation and rejuvenation provided by a spa (Kasavana &amp; Brooks, 2018).</a:t>
          </a:r>
        </a:p>
      </dsp:txBody>
      <dsp:txXfrm>
        <a:off x="72671" y="277603"/>
        <a:ext cx="6483462" cy="1343336"/>
      </dsp:txXfrm>
    </dsp:sp>
    <dsp:sp modelId="{F826F853-DE37-9F44-B533-ADF835DEBCA3}">
      <dsp:nvSpPr>
        <dsp:cNvPr id="0" name=""/>
        <dsp:cNvSpPr/>
      </dsp:nvSpPr>
      <dsp:spPr>
        <a:xfrm>
          <a:off x="0" y="1745451"/>
          <a:ext cx="6628804" cy="1488678"/>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Guest services at luxury hotels such as the St. Regis include accommodations that exude comfort and elegance, fine dining experiences, wellness facilities, event hosting, and recreational services to cater to a wide range of guest preferences (Kasavana &amp; Brooks, 2018).</a:t>
          </a:r>
        </a:p>
      </dsp:txBody>
      <dsp:txXfrm>
        <a:off x="72671" y="1818122"/>
        <a:ext cx="6483462" cy="1343336"/>
      </dsp:txXfrm>
    </dsp:sp>
    <dsp:sp modelId="{557238C4-8750-ED44-A649-76AA2CA5859F}">
      <dsp:nvSpPr>
        <dsp:cNvPr id="0" name=""/>
        <dsp:cNvSpPr/>
      </dsp:nvSpPr>
      <dsp:spPr>
        <a:xfrm>
          <a:off x="0" y="3285969"/>
          <a:ext cx="6628804" cy="1488678"/>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Guest services play a critical role in assuring guest happiness, fostering loyalty, and protecting the brand's reputation. Positive evaluations, word-of-mouth marketing, and return visits are all boosted by exceptional guest experiences (Rezidor Hotel Group, 2019).</a:t>
          </a:r>
        </a:p>
      </dsp:txBody>
      <dsp:txXfrm>
        <a:off x="72671" y="3358640"/>
        <a:ext cx="6483462" cy="13433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5AA7B-6A98-4FE8-AC73-11BDAE1BFECE}">
      <dsp:nvSpPr>
        <dsp:cNvPr id="0" name=""/>
        <dsp:cNvSpPr/>
      </dsp:nvSpPr>
      <dsp:spPr>
        <a:xfrm>
          <a:off x="0" y="607"/>
          <a:ext cx="6628804" cy="14223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96882-7A0E-4864-8074-A708FB5FCDCE}">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4D8F1B-2A31-4485-AFF2-CF096868646F}">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11200">
            <a:lnSpc>
              <a:spcPct val="90000"/>
            </a:lnSpc>
            <a:spcBef>
              <a:spcPct val="0"/>
            </a:spcBef>
            <a:spcAft>
              <a:spcPct val="35000"/>
            </a:spcAft>
            <a:buNone/>
          </a:pPr>
          <a:r>
            <a:rPr lang="en-US" sz="1600" kern="1200"/>
            <a:t>Signature St. Regis Butler Service for personalised experiences: The renowned Butler Service at St. Regis provides guests with personalised and anticipatory services that go beyond standard concierge services (St. Regis, 2021).</a:t>
          </a:r>
        </a:p>
      </dsp:txBody>
      <dsp:txXfrm>
        <a:off x="1642860" y="607"/>
        <a:ext cx="4985943" cy="1422390"/>
      </dsp:txXfrm>
    </dsp:sp>
    <dsp:sp modelId="{31E14E91-FB67-4339-8DB5-55384DE7B197}">
      <dsp:nvSpPr>
        <dsp:cNvPr id="0" name=""/>
        <dsp:cNvSpPr/>
      </dsp:nvSpPr>
      <dsp:spPr>
        <a:xfrm>
          <a:off x="0" y="1778595"/>
          <a:ext cx="6628804" cy="14223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75A13-CAD0-4677-B9F6-589417FC6980}">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273F26-02FE-4271-A3E0-794AF82A5BD0}">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11200">
            <a:lnSpc>
              <a:spcPct val="90000"/>
            </a:lnSpc>
            <a:spcBef>
              <a:spcPct val="0"/>
            </a:spcBef>
            <a:spcAft>
              <a:spcPct val="35000"/>
            </a:spcAft>
            <a:buNone/>
          </a:pPr>
          <a:r>
            <a:rPr lang="en-US" sz="1600" kern="1200"/>
            <a:t>The Iridium Spa provides world-class wellness services: The St. Regis name is synonymous with wellness excellence, as evidenced by the world-class treatments and experiences provided by the Iridium Spa (Forbes, 2020).</a:t>
          </a:r>
        </a:p>
      </dsp:txBody>
      <dsp:txXfrm>
        <a:off x="1642860" y="1778595"/>
        <a:ext cx="4985943" cy="1422390"/>
      </dsp:txXfrm>
    </dsp:sp>
    <dsp:sp modelId="{F229F163-8F7A-4EC4-A42A-F148B28D5986}">
      <dsp:nvSpPr>
        <dsp:cNvPr id="0" name=""/>
        <dsp:cNvSpPr/>
      </dsp:nvSpPr>
      <dsp:spPr>
        <a:xfrm>
          <a:off x="0" y="3556583"/>
          <a:ext cx="6628804" cy="14223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70F23-A40B-4603-838B-BBB814C7C470}">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6CE2DC-3425-4966-9D68-CC4A99474B46}">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711200">
            <a:lnSpc>
              <a:spcPct val="90000"/>
            </a:lnSpc>
            <a:spcBef>
              <a:spcPct val="0"/>
            </a:spcBef>
            <a:spcAft>
              <a:spcPct val="35000"/>
            </a:spcAft>
            <a:buNone/>
          </a:pPr>
          <a:r>
            <a:rPr lang="en-US" sz="1600" kern="1200"/>
            <a:t>St. Regis is known for its exceptional dining experiences, which frequently feature award-winning chefs and customised meals that accommodate to the refined preferences of its guests (St. Regis, 2021).</a:t>
          </a:r>
        </a:p>
      </dsp:txBody>
      <dsp:txXfrm>
        <a:off x="1642860" y="3556583"/>
        <a:ext cx="4985943" cy="14223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dirty="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10/22/2023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10/22/2023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dirty="0"/>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10/22/2023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reception-desk-with-antique-hotel-bell-3771110/"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Rectangle 2">
            <a:extLst>
              <a:ext uri="{FF2B5EF4-FFF2-40B4-BE49-F238E27FC236}">
                <a16:creationId xmlns:a16="http://schemas.microsoft.com/office/drawing/2014/main" id="{953D2B29-531F-17E6-00B6-A7C05796EC01}"/>
              </a:ext>
            </a:extLst>
          </p:cNvPr>
          <p:cNvSpPr>
            <a:spLocks noChangeArrowheads="1"/>
          </p:cNvSpPr>
          <p:nvPr/>
        </p:nvSpPr>
        <p:spPr bwMode="auto">
          <a:xfrm>
            <a:off x="2246244" y="4048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UWTSD new Logo">
            <a:extLst>
              <a:ext uri="{FF2B5EF4-FFF2-40B4-BE49-F238E27FC236}">
                <a16:creationId xmlns:a16="http://schemas.microsoft.com/office/drawing/2014/main" id="{DA15FED9-69F4-AE4B-25C6-DA15446D71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72797" y="1014725"/>
            <a:ext cx="3504483" cy="130175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02847B50-0538-1051-CC04-ABD3E1468BFA}"/>
              </a:ext>
            </a:extLst>
          </p:cNvPr>
          <p:cNvSpPr>
            <a:spLocks noChangeArrowheads="1"/>
          </p:cNvSpPr>
          <p:nvPr/>
        </p:nvSpPr>
        <p:spPr bwMode="auto">
          <a:xfrm>
            <a:off x="2672797" y="2833519"/>
            <a:ext cx="7302734"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Module Code:	BMIH4003</a:t>
            </a:r>
          </a:p>
          <a:p>
            <a:pPr algn="just" defTabSz="914400" eaLnBrk="0" fontAlgn="base" hangingPunct="0">
              <a:spcBef>
                <a:spcPct val="0"/>
              </a:spcBef>
              <a:spcAft>
                <a:spcPct val="0"/>
              </a:spcAft>
            </a:pPr>
            <a:endPar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defTabSz="914400" eaLnBrk="0" fontAlgn="base" hangingPunct="0">
              <a:spcBef>
                <a:spcPct val="0"/>
              </a:spcBef>
              <a:spcAft>
                <a:spcPct val="0"/>
              </a:spcAf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Module Title:	</a:t>
            </a:r>
            <a:r>
              <a:rPr lang="en-GB" sz="1400" i="0" dirty="0">
                <a:solidFill>
                  <a:srgbClr val="1D2125"/>
                </a:solidFill>
                <a:effectLst/>
                <a:latin typeface="Arial" panose="020B0604020202020204" pitchFamily="34" charset="0"/>
                <a:cs typeface="Arial" panose="020B0604020202020204" pitchFamily="34" charset="0"/>
              </a:rPr>
              <a:t>Hospitality and Guest Service Management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40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Title: 		Presentation</a:t>
            </a:r>
            <a:r>
              <a:rPr lang="en-GB" altLang="en-US" sz="1400" dirty="0">
                <a:latin typeface="Arial" panose="020B0604020202020204" pitchFamily="34" charset="0"/>
                <a:ea typeface="Times New Roman" panose="02020603050405020304" pitchFamily="18" charset="0"/>
                <a:cs typeface="Arial" panose="020B0604020202020204" pitchFamily="34" charset="0"/>
              </a:rPr>
              <a:t>: The Role and Importance of Quality Services, 		Hospitality, and Guest Services within the Hotel Industry</a:t>
            </a:r>
            <a:endPar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rgbClr val="1D2125"/>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1D2125"/>
                </a:solidFill>
                <a:effectLst/>
                <a:latin typeface="Arial" panose="020B0604020202020204" pitchFamily="34" charset="0"/>
                <a:ea typeface="Times New Roman" panose="02020603050405020304" pitchFamily="18" charset="0"/>
                <a:cs typeface="Arial" panose="020B0604020202020204" pitchFamily="34" charset="0"/>
              </a:rPr>
              <a:t>Module Lead:	Charlotte Joyner</a:t>
            </a:r>
            <a:endPar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Richard Bal</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Number:	2246575</a:t>
            </a:r>
          </a:p>
        </p:txBody>
      </p:sp>
    </p:spTree>
    <p:extLst>
      <p:ext uri="{BB962C8B-B14F-4D97-AF65-F5344CB8AC3E}">
        <p14:creationId xmlns:p14="http://schemas.microsoft.com/office/powerpoint/2010/main" val="2898603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eception bell on a desk&#10;&#10;Description automatically generated">
            <a:extLst>
              <a:ext uri="{FF2B5EF4-FFF2-40B4-BE49-F238E27FC236}">
                <a16:creationId xmlns:a16="http://schemas.microsoft.com/office/drawing/2014/main" id="{F88DF730-4518-7AA9-3FE6-0E62866F9D33}"/>
              </a:ext>
            </a:extLst>
          </p:cNvPr>
          <p:cNvPicPr>
            <a:picLocks noChangeAspect="1"/>
          </p:cNvPicPr>
          <p:nvPr/>
        </p:nvPicPr>
        <p:blipFill rotWithShape="1">
          <a:blip r:embed="rId2">
            <a:duotone>
              <a:prstClr val="black"/>
              <a:prstClr val="white"/>
            </a:duotone>
            <a:extLst>
              <a:ext uri="{837473B0-CC2E-450A-ABE3-18F120FF3D39}">
                <a1611:picAttrSrcUrl xmlns:a1611="http://schemas.microsoft.com/office/drawing/2016/11/main" r:id="rId3"/>
              </a:ext>
            </a:extLst>
          </a:blip>
          <a:srcRect l="37484" t="5809" b="3282"/>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50E1C55-337F-E97D-EE03-62EDC428B9F1}"/>
              </a:ext>
            </a:extLst>
          </p:cNvPr>
          <p:cNvSpPr>
            <a:spLocks noGrp="1"/>
          </p:cNvSpPr>
          <p:nvPr>
            <p:ph type="ctrTitle"/>
          </p:nvPr>
        </p:nvSpPr>
        <p:spPr>
          <a:xfrm>
            <a:off x="668866" y="1678666"/>
            <a:ext cx="5123515" cy="2369093"/>
          </a:xfrm>
        </p:spPr>
        <p:txBody>
          <a:bodyPr>
            <a:normAutofit/>
          </a:bodyPr>
          <a:lstStyle/>
          <a:p>
            <a:pPr>
              <a:lnSpc>
                <a:spcPct val="90000"/>
              </a:lnSpc>
            </a:pPr>
            <a:r>
              <a:rPr lang="en-US" sz="3000"/>
              <a:t>The Role and Importance of Quality Service, Hospitality, and Guest Services in the Hospitality Industry - A Case Study of the St. Regis Hotel"</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20547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EC5DF8-286A-4C6D-87C4-730EBBD465F2}"/>
              </a:ext>
            </a:extLst>
          </p:cNvPr>
          <p:cNvSpPr>
            <a:spLocks noGrp="1"/>
          </p:cNvSpPr>
          <p:nvPr>
            <p:ph type="title"/>
          </p:nvPr>
        </p:nvSpPr>
        <p:spPr>
          <a:xfrm>
            <a:off x="652481" y="1382486"/>
            <a:ext cx="3547581" cy="4093028"/>
          </a:xfrm>
        </p:spPr>
        <p:txBody>
          <a:bodyPr anchor="ctr">
            <a:normAutofit/>
          </a:bodyPr>
          <a:lstStyle/>
          <a:p>
            <a:r>
              <a:rPr lang="en-US" sz="4400"/>
              <a:t>Table of Content </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69D9AAF-2F3D-A2E5-9998-2BFCB3883D70}"/>
              </a:ext>
            </a:extLst>
          </p:cNvPr>
          <p:cNvGraphicFramePr>
            <a:graphicFrameLocks noGrp="1"/>
          </p:cNvGraphicFramePr>
          <p:nvPr>
            <p:ph idx="1"/>
            <p:extLst>
              <p:ext uri="{D42A27DB-BD31-4B8C-83A1-F6EECF244321}">
                <p14:modId xmlns:p14="http://schemas.microsoft.com/office/powerpoint/2010/main" val="306577860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6670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2881E-54FB-DA48-2E11-98EC1C005F2C}"/>
              </a:ext>
            </a:extLst>
          </p:cNvPr>
          <p:cNvSpPr>
            <a:spLocks noGrp="1"/>
          </p:cNvSpPr>
          <p:nvPr>
            <p:ph type="title"/>
          </p:nvPr>
        </p:nvSpPr>
        <p:spPr>
          <a:xfrm>
            <a:off x="5536734" y="609600"/>
            <a:ext cx="3737268" cy="1320800"/>
          </a:xfrm>
        </p:spPr>
        <p:txBody>
          <a:bodyPr>
            <a:normAutofit/>
          </a:bodyPr>
          <a:lstStyle/>
          <a:p>
            <a:r>
              <a:rPr lang="en-US" sz="3300"/>
              <a:t>An Overview of the St. Regis Hotel</a:t>
            </a:r>
          </a:p>
        </p:txBody>
      </p:sp>
      <p:sp>
        <p:nvSpPr>
          <p:cNvPr id="3" name="Content Placeholder 2">
            <a:extLst>
              <a:ext uri="{FF2B5EF4-FFF2-40B4-BE49-F238E27FC236}">
                <a16:creationId xmlns:a16="http://schemas.microsoft.com/office/drawing/2014/main" id="{B85CBC97-B3B1-3D05-A6C0-81F66D239857}"/>
              </a:ext>
            </a:extLst>
          </p:cNvPr>
          <p:cNvSpPr>
            <a:spLocks noGrp="1"/>
          </p:cNvSpPr>
          <p:nvPr>
            <p:ph idx="1"/>
          </p:nvPr>
        </p:nvSpPr>
        <p:spPr>
          <a:xfrm>
            <a:off x="5209563" y="2160589"/>
            <a:ext cx="4064439" cy="3880773"/>
          </a:xfrm>
        </p:spPr>
        <p:txBody>
          <a:bodyPr>
            <a:normAutofit/>
          </a:bodyPr>
          <a:lstStyle/>
          <a:p>
            <a:pPr>
              <a:lnSpc>
                <a:spcPct val="90000"/>
              </a:lnSpc>
            </a:pPr>
            <a:r>
              <a:rPr lang="en-US" sz="1400"/>
              <a:t>The St. Regis Hotel, created by John Jacob Astor IV in 1904, is an iconic luxury hotel brand known for its dedication to ageless beauty, extravagance, and flawless service (Smith, 2017).</a:t>
            </a:r>
          </a:p>
          <a:p>
            <a:pPr>
              <a:lnSpc>
                <a:spcPct val="90000"/>
              </a:lnSpc>
            </a:pPr>
            <a:endParaRPr lang="en-US" sz="1400"/>
          </a:p>
          <a:p>
            <a:pPr>
              <a:lnSpc>
                <a:spcPct val="90000"/>
              </a:lnSpc>
            </a:pPr>
            <a:r>
              <a:rPr lang="en-US" sz="1400"/>
              <a:t> St. Regis has a remarkable reputation as a premium luxury hotel brand, setting the gold standard in the hospitality sector on a consistent basis (Deloitte, 2019).</a:t>
            </a:r>
          </a:p>
          <a:p>
            <a:pPr>
              <a:lnSpc>
                <a:spcPct val="90000"/>
              </a:lnSpc>
            </a:pPr>
            <a:endParaRPr lang="en-US" sz="1400"/>
          </a:p>
          <a:p>
            <a:pPr>
              <a:lnSpc>
                <a:spcPct val="90000"/>
              </a:lnSpc>
            </a:pPr>
            <a:r>
              <a:rPr lang="en-US" sz="1400"/>
              <a:t>The St. Regis brand has a global presence, with famous properties in some of the world's most prestigious locations, including the St. Regis New York, St. Regis Bali, and St. Regis Bora Bora (Marriott International, 2021).</a:t>
            </a:r>
          </a:p>
          <a:p>
            <a:pPr>
              <a:lnSpc>
                <a:spcPct val="90000"/>
              </a:lnSpc>
            </a:pPr>
            <a:endParaRPr lang="en-US" sz="1400"/>
          </a:p>
          <a:p>
            <a:pPr>
              <a:lnSpc>
                <a:spcPct val="90000"/>
              </a:lnSpc>
            </a:pPr>
            <a:endParaRPr lang="en-US" sz="1400"/>
          </a:p>
        </p:txBody>
      </p:sp>
      <p:pic>
        <p:nvPicPr>
          <p:cNvPr id="5" name="Picture 4">
            <a:extLst>
              <a:ext uri="{FF2B5EF4-FFF2-40B4-BE49-F238E27FC236}">
                <a16:creationId xmlns:a16="http://schemas.microsoft.com/office/drawing/2014/main" id="{AF9D3E92-A842-8D8C-DC8A-9389E4561162}"/>
              </a:ext>
            </a:extLst>
          </p:cNvPr>
          <p:cNvPicPr>
            <a:picLocks noChangeAspect="1"/>
          </p:cNvPicPr>
          <p:nvPr/>
        </p:nvPicPr>
        <p:blipFill rotWithShape="1">
          <a:blip r:embed="rId2"/>
          <a:srcRect l="3211" r="5253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5778302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ow angle view of modern skyscrapers rising straight up against a dramatic sky">
            <a:extLst>
              <a:ext uri="{FF2B5EF4-FFF2-40B4-BE49-F238E27FC236}">
                <a16:creationId xmlns:a16="http://schemas.microsoft.com/office/drawing/2014/main" id="{A8B74B34-CA0E-6786-4A57-229F948013DF}"/>
              </a:ext>
            </a:extLst>
          </p:cNvPr>
          <p:cNvPicPr>
            <a:picLocks noChangeAspect="1"/>
          </p:cNvPicPr>
          <p:nvPr/>
        </p:nvPicPr>
        <p:blipFill rotWithShape="1">
          <a:blip r:embed="rId2"/>
          <a:srcRect l="3089" r="1980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04A54A4-6BB5-ED4C-1147-21233AF7F1BE}"/>
              </a:ext>
            </a:extLst>
          </p:cNvPr>
          <p:cNvSpPr>
            <a:spLocks noGrp="1"/>
          </p:cNvSpPr>
          <p:nvPr>
            <p:ph type="title"/>
          </p:nvPr>
        </p:nvSpPr>
        <p:spPr>
          <a:xfrm>
            <a:off x="677333" y="609600"/>
            <a:ext cx="3851123" cy="1320800"/>
          </a:xfrm>
        </p:spPr>
        <p:txBody>
          <a:bodyPr>
            <a:normAutofit/>
          </a:bodyPr>
          <a:lstStyle/>
          <a:p>
            <a:r>
              <a:rPr lang="en-US"/>
              <a:t>Consumer Profile of Interest</a:t>
            </a:r>
          </a:p>
        </p:txBody>
      </p:sp>
      <p:sp>
        <p:nvSpPr>
          <p:cNvPr id="3" name="Content Placeholder 2">
            <a:extLst>
              <a:ext uri="{FF2B5EF4-FFF2-40B4-BE49-F238E27FC236}">
                <a16:creationId xmlns:a16="http://schemas.microsoft.com/office/drawing/2014/main" id="{F17C2CD4-E467-66EF-F7AF-463704C65661}"/>
              </a:ext>
            </a:extLst>
          </p:cNvPr>
          <p:cNvSpPr>
            <a:spLocks noGrp="1"/>
          </p:cNvSpPr>
          <p:nvPr>
            <p:ph idx="1"/>
          </p:nvPr>
        </p:nvSpPr>
        <p:spPr>
          <a:xfrm>
            <a:off x="677334" y="2160589"/>
            <a:ext cx="3851122" cy="3880773"/>
          </a:xfrm>
        </p:spPr>
        <p:txBody>
          <a:bodyPr>
            <a:normAutofit/>
          </a:bodyPr>
          <a:lstStyle/>
          <a:p>
            <a:pPr>
              <a:lnSpc>
                <a:spcPct val="90000"/>
              </a:lnSpc>
            </a:pPr>
            <a:r>
              <a:rPr lang="en-US"/>
              <a:t>The St. Regis predominantly serves wealthy travelers and corporate clients (PwC, 2018).</a:t>
            </a:r>
          </a:p>
          <a:p>
            <a:pPr>
              <a:lnSpc>
                <a:spcPct val="90000"/>
              </a:lnSpc>
            </a:pPr>
            <a:endParaRPr lang="en-US"/>
          </a:p>
          <a:p>
            <a:pPr>
              <a:lnSpc>
                <a:spcPct val="90000"/>
              </a:lnSpc>
            </a:pPr>
            <a:r>
              <a:rPr lang="en-US"/>
              <a:t>Those looking for luxury experiences, </a:t>
            </a:r>
            <a:r>
              <a:rPr lang="en-US" err="1"/>
              <a:t>personalise</a:t>
            </a:r>
            <a:r>
              <a:rPr lang="en-US"/>
              <a:t> services, and sophisticated taste will find it appealing (Mintel, 2020).</a:t>
            </a:r>
          </a:p>
          <a:p>
            <a:pPr>
              <a:lnSpc>
                <a:spcPct val="90000"/>
              </a:lnSpc>
            </a:pPr>
            <a:endParaRPr lang="en-US"/>
          </a:p>
          <a:p>
            <a:pPr>
              <a:lnSpc>
                <a:spcPct val="90000"/>
              </a:lnSpc>
            </a:pPr>
            <a:r>
              <a:rPr lang="en-US"/>
              <a:t>Demographics: 35-65 year olds with a high income who travel the world (Deloitte, 2019).</a:t>
            </a:r>
          </a:p>
          <a:p>
            <a:pPr>
              <a:lnSpc>
                <a:spcPct val="90000"/>
              </a:lnSpc>
            </a:pPr>
            <a:endParaRPr lang="en-US"/>
          </a:p>
          <a:p>
            <a:pPr>
              <a:lnSpc>
                <a:spcPct val="90000"/>
              </a:lnSpc>
            </a:pPr>
            <a:endParaRPr lang="en-US"/>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13629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A196D7-36E7-8A65-1C64-EB6D64C4BA63}"/>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3700"/>
              <a:t>Guest Services: Their Characteristics, Scope, and Role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6F260DE-03BA-6A6F-2F64-5BAD6D112D90}"/>
              </a:ext>
            </a:extLst>
          </p:cNvPr>
          <p:cNvGraphicFramePr>
            <a:graphicFrameLocks noGrp="1"/>
          </p:cNvGraphicFramePr>
          <p:nvPr>
            <p:ph idx="1"/>
            <p:extLst>
              <p:ext uri="{D42A27DB-BD31-4B8C-83A1-F6EECF244321}">
                <p14:modId xmlns:p14="http://schemas.microsoft.com/office/powerpoint/2010/main" val="250367871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2609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C2E3F-6EBF-7EB3-20D5-D9D0AABE705B}"/>
              </a:ext>
            </a:extLst>
          </p:cNvPr>
          <p:cNvSpPr>
            <a:spLocks noGrp="1"/>
          </p:cNvSpPr>
          <p:nvPr>
            <p:ph type="title"/>
          </p:nvPr>
        </p:nvSpPr>
        <p:spPr>
          <a:xfrm>
            <a:off x="652481" y="1382486"/>
            <a:ext cx="3547581" cy="4093028"/>
          </a:xfrm>
        </p:spPr>
        <p:txBody>
          <a:bodyPr anchor="ctr">
            <a:normAutofit/>
          </a:bodyPr>
          <a:lstStyle/>
          <a:p>
            <a:r>
              <a:rPr lang="en-US" sz="4400"/>
              <a:t>Guest Services and Facilities at the St. Regis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AD6C78-E8D9-74A9-4F90-C4DB50A0A72D}"/>
              </a:ext>
            </a:extLst>
          </p:cNvPr>
          <p:cNvGraphicFramePr>
            <a:graphicFrameLocks noGrp="1"/>
          </p:cNvGraphicFramePr>
          <p:nvPr>
            <p:ph idx="1"/>
            <p:extLst>
              <p:ext uri="{D42A27DB-BD31-4B8C-83A1-F6EECF244321}">
                <p14:modId xmlns:p14="http://schemas.microsoft.com/office/powerpoint/2010/main" val="277593241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2307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4C640-8FB9-6433-6D16-9D7ED8132841}"/>
              </a:ext>
            </a:extLst>
          </p:cNvPr>
          <p:cNvSpPr>
            <a:spLocks noGrp="1"/>
          </p:cNvSpPr>
          <p:nvPr>
            <p:ph type="title"/>
          </p:nvPr>
        </p:nvSpPr>
        <p:spPr>
          <a:xfrm>
            <a:off x="5536734" y="609600"/>
            <a:ext cx="3737268" cy="1320800"/>
          </a:xfrm>
        </p:spPr>
        <p:txBody>
          <a:bodyPr>
            <a:normAutofit/>
          </a:bodyPr>
          <a:lstStyle/>
          <a:p>
            <a:r>
              <a:rPr lang="en-US"/>
              <a:t>The Value of Hospitality</a:t>
            </a:r>
          </a:p>
        </p:txBody>
      </p:sp>
      <p:sp>
        <p:nvSpPr>
          <p:cNvPr id="3" name="Content Placeholder 2">
            <a:extLst>
              <a:ext uri="{FF2B5EF4-FFF2-40B4-BE49-F238E27FC236}">
                <a16:creationId xmlns:a16="http://schemas.microsoft.com/office/drawing/2014/main" id="{B7BC222F-048C-39E4-4166-8029F414C22E}"/>
              </a:ext>
            </a:extLst>
          </p:cNvPr>
          <p:cNvSpPr>
            <a:spLocks noGrp="1"/>
          </p:cNvSpPr>
          <p:nvPr>
            <p:ph idx="1"/>
          </p:nvPr>
        </p:nvSpPr>
        <p:spPr>
          <a:xfrm>
            <a:off x="5209563" y="2160589"/>
            <a:ext cx="4064439" cy="3880773"/>
          </a:xfrm>
        </p:spPr>
        <p:txBody>
          <a:bodyPr>
            <a:normAutofit/>
          </a:bodyPr>
          <a:lstStyle/>
          <a:p>
            <a:pPr>
              <a:lnSpc>
                <a:spcPct val="90000"/>
              </a:lnSpc>
            </a:pPr>
            <a:r>
              <a:rPr lang="en-US" sz="1500"/>
              <a:t>Hospitality as a foundational factor in the guest's experience: Hospitality serves as the foundational element in the guest's experience, setting the tone for their whole stay and playing a significant part in overall guest satisfaction (</a:t>
            </a:r>
            <a:r>
              <a:rPr lang="en-US" sz="1500" err="1"/>
              <a:t>Kasavana</a:t>
            </a:r>
            <a:r>
              <a:rPr lang="en-US" sz="1500"/>
              <a:t> &amp; Brooks, 2018).</a:t>
            </a:r>
          </a:p>
          <a:p>
            <a:pPr>
              <a:lnSpc>
                <a:spcPct val="90000"/>
              </a:lnSpc>
            </a:pPr>
            <a:endParaRPr lang="en-US" sz="1500"/>
          </a:p>
          <a:p>
            <a:pPr>
              <a:lnSpc>
                <a:spcPct val="90000"/>
              </a:lnSpc>
            </a:pPr>
            <a:r>
              <a:rPr lang="en-US" sz="1500"/>
              <a:t>Impact on guest loyalty and </a:t>
            </a:r>
            <a:r>
              <a:rPr lang="en-US" sz="1500" err="1"/>
              <a:t>favourable</a:t>
            </a:r>
            <a:r>
              <a:rPr lang="en-US" sz="1500"/>
              <a:t> online reviews: Providing outstanding hospitality leads not just to guest satisfaction but also to loyalty. Satisfied guests are more likely to return and advocate for the hotel through </a:t>
            </a:r>
            <a:r>
              <a:rPr lang="en-US" sz="1500" err="1"/>
              <a:t>favourable</a:t>
            </a:r>
            <a:r>
              <a:rPr lang="en-US" sz="1500"/>
              <a:t> online reviews, which contributes to the hotel's reputation and financial success (Lee &amp; Lee, 2018).</a:t>
            </a:r>
          </a:p>
        </p:txBody>
      </p:sp>
      <p:pic>
        <p:nvPicPr>
          <p:cNvPr id="5" name="Picture 4" descr="VIP rope barrier">
            <a:extLst>
              <a:ext uri="{FF2B5EF4-FFF2-40B4-BE49-F238E27FC236}">
                <a16:creationId xmlns:a16="http://schemas.microsoft.com/office/drawing/2014/main" id="{849AE214-B596-E5BE-AEB0-47C50E8088F0}"/>
              </a:ext>
            </a:extLst>
          </p:cNvPr>
          <p:cNvPicPr>
            <a:picLocks noChangeAspect="1"/>
          </p:cNvPicPr>
          <p:nvPr/>
        </p:nvPicPr>
        <p:blipFill rotWithShape="1">
          <a:blip r:embed="rId2"/>
          <a:srcRect l="30023" r="1333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0646438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stration of people on a blockchain">
            <a:extLst>
              <a:ext uri="{FF2B5EF4-FFF2-40B4-BE49-F238E27FC236}">
                <a16:creationId xmlns:a16="http://schemas.microsoft.com/office/drawing/2014/main" id="{6F819494-69CD-8FC6-052D-BE337D03DEEC}"/>
              </a:ext>
            </a:extLst>
          </p:cNvPr>
          <p:cNvPicPr>
            <a:picLocks noChangeAspect="1"/>
          </p:cNvPicPr>
          <p:nvPr/>
        </p:nvPicPr>
        <p:blipFill rotWithShape="1">
          <a:blip r:embed="rId2">
            <a:duotone>
              <a:prstClr val="black"/>
              <a:schemeClr val="tx2">
                <a:tint val="45000"/>
                <a:satMod val="400000"/>
              </a:schemeClr>
            </a:duotone>
            <a:alphaModFix amt="40000"/>
          </a:blip>
          <a:srcRect t="10383" b="1035"/>
          <a:stretch/>
        </p:blipFill>
        <p:spPr>
          <a:xfrm>
            <a:off x="20" y="10"/>
            <a:ext cx="12191980" cy="6857990"/>
          </a:xfrm>
          <a:prstGeom prst="rect">
            <a:avLst/>
          </a:prstGeom>
        </p:spPr>
      </p:pic>
      <p:sp>
        <p:nvSpPr>
          <p:cNvPr id="2" name="Title 1">
            <a:extLst>
              <a:ext uri="{FF2B5EF4-FFF2-40B4-BE49-F238E27FC236}">
                <a16:creationId xmlns:a16="http://schemas.microsoft.com/office/drawing/2014/main" id="{BF6CF47A-7860-C40A-A973-FFC5818A9E7F}"/>
              </a:ext>
            </a:extLst>
          </p:cNvPr>
          <p:cNvSpPr>
            <a:spLocks noGrp="1"/>
          </p:cNvSpPr>
          <p:nvPr>
            <p:ph type="title"/>
          </p:nvPr>
        </p:nvSpPr>
        <p:spPr>
          <a:xfrm>
            <a:off x="677334" y="609600"/>
            <a:ext cx="8596668" cy="1320800"/>
          </a:xfrm>
        </p:spPr>
        <p:txBody>
          <a:bodyPr>
            <a:normAutofit/>
          </a:bodyPr>
          <a:lstStyle/>
          <a:p>
            <a:r>
              <a:rPr lang="en-US"/>
              <a:t>St. Regis Ensures Hospitality</a:t>
            </a:r>
          </a:p>
        </p:txBody>
      </p:sp>
      <p:sp>
        <p:nvSpPr>
          <p:cNvPr id="3" name="Content Placeholder 2">
            <a:extLst>
              <a:ext uri="{FF2B5EF4-FFF2-40B4-BE49-F238E27FC236}">
                <a16:creationId xmlns:a16="http://schemas.microsoft.com/office/drawing/2014/main" id="{4240875D-E82D-67C0-771F-46B9CD65D84E}"/>
              </a:ext>
            </a:extLst>
          </p:cNvPr>
          <p:cNvSpPr>
            <a:spLocks noGrp="1"/>
          </p:cNvSpPr>
          <p:nvPr>
            <p:ph idx="1"/>
          </p:nvPr>
        </p:nvSpPr>
        <p:spPr>
          <a:xfrm>
            <a:off x="677334" y="2160589"/>
            <a:ext cx="8596668" cy="3880773"/>
          </a:xfrm>
        </p:spPr>
        <p:txBody>
          <a:bodyPr>
            <a:normAutofit/>
          </a:bodyPr>
          <a:lstStyle/>
          <a:p>
            <a:r>
              <a:rPr lang="en-US">
                <a:solidFill>
                  <a:srgbClr val="FFFFFF"/>
                </a:solidFill>
              </a:rPr>
              <a:t>St. Regis lays a heavy focus on training its employees in hospitality principles, ensuring that they are well-versed in the art of hospitality. This training instills the fundamental ideas of great service and personalisation (Pine &amp; Gilmore, 1998).</a:t>
            </a:r>
          </a:p>
          <a:p>
            <a:endParaRPr lang="en-US">
              <a:solidFill>
                <a:srgbClr val="FFFFFF"/>
              </a:solidFill>
            </a:endParaRPr>
          </a:p>
          <a:p>
            <a:r>
              <a:rPr lang="en-US">
                <a:solidFill>
                  <a:srgbClr val="FFFFFF"/>
                </a:solidFill>
              </a:rPr>
              <a:t>St. Regis recognises the worldwide character of its clients and promotes cultural variety within its employees to cater to foreign guests. By knowing and respecting cultural subtleties and preferences, this method enables the hotel to efficiently cater to international customers (Berry, 2000).</a:t>
            </a:r>
          </a:p>
        </p:txBody>
      </p:sp>
    </p:spTree>
    <p:extLst>
      <p:ext uri="{BB962C8B-B14F-4D97-AF65-F5344CB8AC3E}">
        <p14:creationId xmlns:p14="http://schemas.microsoft.com/office/powerpoint/2010/main" val="172931961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5435F2E-6387-0D98-99C6-75818E811DF3}"/>
              </a:ext>
            </a:extLst>
          </p:cNvPr>
          <p:cNvPicPr>
            <a:picLocks noChangeAspect="1"/>
          </p:cNvPicPr>
          <p:nvPr/>
        </p:nvPicPr>
        <p:blipFill rotWithShape="1">
          <a:blip r:embed="rId2">
            <a:duotone>
              <a:prstClr val="black"/>
              <a:schemeClr val="tx2">
                <a:tint val="45000"/>
                <a:satMod val="400000"/>
              </a:schemeClr>
            </a:duotone>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55F8618-2033-C8CD-5270-F792D78ED1C6}"/>
              </a:ext>
            </a:extLst>
          </p:cNvPr>
          <p:cNvSpPr>
            <a:spLocks noGrp="1"/>
          </p:cNvSpPr>
          <p:nvPr>
            <p:ph type="title"/>
          </p:nvPr>
        </p:nvSpPr>
        <p:spPr>
          <a:xfrm>
            <a:off x="677334" y="609600"/>
            <a:ext cx="8596668" cy="1320800"/>
          </a:xfrm>
        </p:spPr>
        <p:txBody>
          <a:bodyPr>
            <a:normAutofit/>
          </a:bodyPr>
          <a:lstStyle/>
          <a:p>
            <a:r>
              <a:rPr lang="en-US"/>
              <a:t>Conclusion</a:t>
            </a:r>
          </a:p>
        </p:txBody>
      </p:sp>
      <p:sp>
        <p:nvSpPr>
          <p:cNvPr id="3" name="Content Placeholder 2">
            <a:extLst>
              <a:ext uri="{FF2B5EF4-FFF2-40B4-BE49-F238E27FC236}">
                <a16:creationId xmlns:a16="http://schemas.microsoft.com/office/drawing/2014/main" id="{B44CAD0F-4E72-AB7B-22F9-6AFA2769BAB4}"/>
              </a:ext>
            </a:extLst>
          </p:cNvPr>
          <p:cNvSpPr>
            <a:spLocks noGrp="1"/>
          </p:cNvSpPr>
          <p:nvPr>
            <p:ph idx="1"/>
          </p:nvPr>
        </p:nvSpPr>
        <p:spPr>
          <a:xfrm>
            <a:off x="677334" y="2160589"/>
            <a:ext cx="8596668" cy="3880773"/>
          </a:xfrm>
        </p:spPr>
        <p:txBody>
          <a:bodyPr>
            <a:normAutofit/>
          </a:bodyPr>
          <a:lstStyle/>
          <a:p>
            <a:r>
              <a:rPr lang="en-US">
                <a:solidFill>
                  <a:srgbClr val="FFFFFF"/>
                </a:solidFill>
              </a:rPr>
              <a:t> We have examined the important aspects that define the success of luxury hotels throughout this presentation, focusing on the excellent St. Regis Hotel.</a:t>
            </a:r>
          </a:p>
          <a:p>
            <a:endParaRPr lang="en-US">
              <a:solidFill>
                <a:srgbClr val="FFFFFF"/>
              </a:solidFill>
            </a:endParaRPr>
          </a:p>
          <a:p>
            <a:r>
              <a:rPr lang="en-US">
                <a:solidFill>
                  <a:srgbClr val="FFFFFF"/>
                </a:solidFill>
              </a:rPr>
              <a:t> We have already stated that the cornerstones of the luxury hospitality sector are quality service, steadfast devotion to hospitality, and meticulous attention to guest services.</a:t>
            </a:r>
          </a:p>
          <a:p>
            <a:endParaRPr lang="en-US">
              <a:solidFill>
                <a:srgbClr val="FFFFFF"/>
              </a:solidFill>
            </a:endParaRPr>
          </a:p>
          <a:p>
            <a:r>
              <a:rPr lang="en-US">
                <a:solidFill>
                  <a:srgbClr val="FFFFFF"/>
                </a:solidFill>
              </a:rPr>
              <a:t> As shown by St. Regis, the brand's devotion to </a:t>
            </a:r>
            <a:r>
              <a:rPr lang="en-US" err="1">
                <a:solidFill>
                  <a:srgbClr val="FFFFFF"/>
                </a:solidFill>
              </a:rPr>
              <a:t>personalise</a:t>
            </a:r>
            <a:r>
              <a:rPr lang="en-US">
                <a:solidFill>
                  <a:srgbClr val="FFFFFF"/>
                </a:solidFill>
              </a:rPr>
              <a:t> experiences, excellent services, and exceeding guest expectations highlight its position as a prominent luxury brand that sets the industry standard.</a:t>
            </a:r>
          </a:p>
        </p:txBody>
      </p:sp>
    </p:spTree>
    <p:extLst>
      <p:ext uri="{BB962C8B-B14F-4D97-AF65-F5344CB8AC3E}">
        <p14:creationId xmlns:p14="http://schemas.microsoft.com/office/powerpoint/2010/main" val="279683945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B0283-B49C-3960-0B53-80C4CC4DF1FD}"/>
              </a:ext>
            </a:extLst>
          </p:cNvPr>
          <p:cNvSpPr>
            <a:spLocks noGrp="1"/>
          </p:cNvSpPr>
          <p:nvPr>
            <p:ph type="title"/>
          </p:nvPr>
        </p:nvSpPr>
        <p:spPr>
          <a:xfrm>
            <a:off x="2849562" y="609600"/>
            <a:ext cx="6424440" cy="1320800"/>
          </a:xfrm>
        </p:spPr>
        <p:txBody>
          <a:bodyPr>
            <a:normAutofit/>
          </a:bodyPr>
          <a:lstStyle/>
          <a:p>
            <a:r>
              <a:rPr lang="en-US"/>
              <a:t>Harvard Referencing </a:t>
            </a:r>
          </a:p>
        </p:txBody>
      </p:sp>
      <p:pic>
        <p:nvPicPr>
          <p:cNvPr id="5" name="Picture 4" descr="Hotel reception bell">
            <a:extLst>
              <a:ext uri="{FF2B5EF4-FFF2-40B4-BE49-F238E27FC236}">
                <a16:creationId xmlns:a16="http://schemas.microsoft.com/office/drawing/2014/main" id="{96ED401C-A02F-E80A-1A5E-A76B45DD0BEE}"/>
              </a:ext>
            </a:extLst>
          </p:cNvPr>
          <p:cNvPicPr>
            <a:picLocks noChangeAspect="1"/>
          </p:cNvPicPr>
          <p:nvPr/>
        </p:nvPicPr>
        <p:blipFill rotWithShape="1">
          <a:blip r:embed="rId2"/>
          <a:srcRect l="43115" r="303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9F019A9-C44F-B4A5-1F0B-3C1614B9A6C3}"/>
              </a:ext>
            </a:extLst>
          </p:cNvPr>
          <p:cNvSpPr>
            <a:spLocks noGrp="1"/>
          </p:cNvSpPr>
          <p:nvPr>
            <p:ph idx="1"/>
          </p:nvPr>
        </p:nvSpPr>
        <p:spPr>
          <a:xfrm>
            <a:off x="2849562" y="2160589"/>
            <a:ext cx="6424440" cy="3880773"/>
          </a:xfrm>
        </p:spPr>
        <p:txBody>
          <a:bodyPr>
            <a:normAutofit/>
          </a:bodyPr>
          <a:lstStyle/>
          <a:p>
            <a:pPr>
              <a:lnSpc>
                <a:spcPct val="90000"/>
              </a:lnSpc>
            </a:pPr>
            <a:r>
              <a:rPr lang="en-GB" sz="900" b="1" i="0">
                <a:effectLst/>
                <a:latin typeface="Söhne"/>
              </a:rPr>
              <a:t>Books and Reports:</a:t>
            </a:r>
          </a:p>
          <a:p>
            <a:pPr>
              <a:lnSpc>
                <a:spcPct val="90000"/>
              </a:lnSpc>
            </a:pPr>
            <a:r>
              <a:rPr lang="en-US" sz="900"/>
              <a:t>Smith, P. (2017). "Luxury hoteliers reveal their secrets to providing top-notch service." Forbes.</a:t>
            </a:r>
          </a:p>
          <a:p>
            <a:pPr>
              <a:lnSpc>
                <a:spcPct val="90000"/>
              </a:lnSpc>
            </a:pPr>
            <a:r>
              <a:rPr lang="en-US" sz="900" err="1"/>
              <a:t>Kasavana</a:t>
            </a:r>
            <a:r>
              <a:rPr lang="en-US" sz="900"/>
              <a:t>, M. L., &amp; Brooks, R. M. (2018). "Managing Front Office Operations." American Hotel &amp; Lodging Educational Institute.</a:t>
            </a:r>
          </a:p>
          <a:p>
            <a:pPr>
              <a:lnSpc>
                <a:spcPct val="90000"/>
              </a:lnSpc>
            </a:pPr>
            <a:r>
              <a:rPr lang="en-US" sz="900"/>
              <a:t>Deloitte. (2019). "Luxury hospitality trends: How changing consumer preferences are redefining hospitality." Deloitte Insights.</a:t>
            </a:r>
          </a:p>
          <a:p>
            <a:pPr>
              <a:lnSpc>
                <a:spcPct val="90000"/>
              </a:lnSpc>
            </a:pPr>
            <a:r>
              <a:rPr lang="en-US" sz="900" err="1"/>
              <a:t>Rezidor</a:t>
            </a:r>
            <a:r>
              <a:rPr lang="en-US" sz="900"/>
              <a:t> Hotel Group. (2019). "The </a:t>
            </a:r>
            <a:r>
              <a:rPr lang="en-US" sz="900" err="1"/>
              <a:t>Rezidor</a:t>
            </a:r>
            <a:r>
              <a:rPr lang="en-US" sz="900"/>
              <a:t> Hotel Group Annual Report 2018." </a:t>
            </a:r>
            <a:r>
              <a:rPr lang="en-US" sz="900" err="1"/>
              <a:t>Rezidor</a:t>
            </a:r>
            <a:r>
              <a:rPr lang="en-US" sz="900"/>
              <a:t> Hotel Group.</a:t>
            </a:r>
          </a:p>
          <a:p>
            <a:pPr>
              <a:lnSpc>
                <a:spcPct val="90000"/>
              </a:lnSpc>
            </a:pPr>
            <a:r>
              <a:rPr lang="en-GB" sz="900" b="1" i="0">
                <a:effectLst/>
                <a:latin typeface="Söhne"/>
              </a:rPr>
              <a:t>Websites and Online Articles:</a:t>
            </a:r>
          </a:p>
          <a:p>
            <a:pPr>
              <a:lnSpc>
                <a:spcPct val="90000"/>
              </a:lnSpc>
            </a:pPr>
            <a:r>
              <a:rPr lang="en-US" sz="900"/>
              <a:t>PwC (2018). "The future of the hospitality industry." PwC Strategy. </a:t>
            </a:r>
          </a:p>
          <a:p>
            <a:pPr>
              <a:lnSpc>
                <a:spcPct val="90000"/>
              </a:lnSpc>
            </a:pPr>
            <a:r>
              <a:rPr lang="en-US" sz="900"/>
              <a:t>Mintel. (2020). "Luxury hotels - UK - September 2020." Mintel Group Ltd</a:t>
            </a:r>
            <a:br>
              <a:rPr lang="en-US" sz="900"/>
            </a:br>
            <a:r>
              <a:rPr lang="en-US" sz="900"/>
              <a:t>Deloitte. (2019). "Luxury hospitality trends: How changing consumer preferences are redefining hospitality." Deloitte Insights. </a:t>
            </a:r>
          </a:p>
          <a:p>
            <a:pPr>
              <a:lnSpc>
                <a:spcPct val="90000"/>
              </a:lnSpc>
            </a:pPr>
            <a:r>
              <a:rPr lang="en-US" sz="900"/>
              <a:t>Marriott International. (2021). "The St. Regis Hotels &amp; Resorts." </a:t>
            </a:r>
          </a:p>
          <a:p>
            <a:pPr>
              <a:lnSpc>
                <a:spcPct val="90000"/>
              </a:lnSpc>
            </a:pPr>
            <a:r>
              <a:rPr lang="en-US" sz="900"/>
              <a:t>St. Regis. (2021). "Signature Butler Service." St. Regis Hotels &amp; Resorts. </a:t>
            </a:r>
          </a:p>
          <a:p>
            <a:pPr>
              <a:lnSpc>
                <a:spcPct val="90000"/>
              </a:lnSpc>
            </a:pPr>
            <a:r>
              <a:rPr lang="en-US" sz="900"/>
              <a:t>Forbes. (2020). "The Best Luxury Hotel Spas in the World." Forbes. </a:t>
            </a:r>
          </a:p>
          <a:p>
            <a:pPr>
              <a:lnSpc>
                <a:spcPct val="90000"/>
              </a:lnSpc>
            </a:pPr>
            <a:r>
              <a:rPr lang="en-US" sz="900"/>
              <a:t>St. Regis. (2021). "Dining at St. Regis." St. Regis Hotels &amp; Resorts. </a:t>
            </a:r>
          </a:p>
          <a:p>
            <a:pPr>
              <a:lnSpc>
                <a:spcPct val="90000"/>
              </a:lnSpc>
            </a:pPr>
            <a:r>
              <a:rPr lang="en-US" sz="900"/>
              <a:t>St. Regis. (n.d.). "Guest Reviews." St. Regis Hotels &amp; Resorts. </a:t>
            </a:r>
          </a:p>
          <a:p>
            <a:pPr>
              <a:lnSpc>
                <a:spcPct val="90000"/>
              </a:lnSpc>
            </a:pPr>
            <a:endParaRPr lang="en-US" sz="900"/>
          </a:p>
        </p:txBody>
      </p:sp>
    </p:spTree>
    <p:extLst>
      <p:ext uri="{BB962C8B-B14F-4D97-AF65-F5344CB8AC3E}">
        <p14:creationId xmlns:p14="http://schemas.microsoft.com/office/powerpoint/2010/main" val="3233733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31F09C6-1EC7-0EF4-0AC6-421A4DF28B28}"/>
              </a:ext>
            </a:extLst>
          </p:cNvPr>
          <p:cNvPicPr>
            <a:picLocks noChangeAspect="1"/>
          </p:cNvPicPr>
          <p:nvPr/>
        </p:nvPicPr>
        <p:blipFill rotWithShape="1">
          <a:blip r:embed="rId2"/>
          <a:srcRect l="50969" r="26638"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3E19401-D493-86F0-2DA7-406FE65F0019}"/>
              </a:ext>
            </a:extLst>
          </p:cNvPr>
          <p:cNvSpPr>
            <a:spLocks noGrp="1"/>
          </p:cNvSpPr>
          <p:nvPr>
            <p:ph idx="1"/>
          </p:nvPr>
        </p:nvSpPr>
        <p:spPr>
          <a:xfrm>
            <a:off x="2849562" y="2160589"/>
            <a:ext cx="6424440" cy="3880773"/>
          </a:xfrm>
        </p:spPr>
        <p:txBody>
          <a:bodyPr>
            <a:normAutofit/>
          </a:bodyPr>
          <a:lstStyle/>
          <a:p>
            <a:pPr>
              <a:lnSpc>
                <a:spcPct val="90000"/>
              </a:lnSpc>
            </a:pPr>
            <a:r>
              <a:rPr lang="en-US" sz="1100" b="1"/>
              <a:t>Academic Journals:</a:t>
            </a:r>
          </a:p>
          <a:p>
            <a:pPr>
              <a:lnSpc>
                <a:spcPct val="90000"/>
              </a:lnSpc>
            </a:pPr>
            <a:endParaRPr lang="en-US" sz="1100"/>
          </a:p>
          <a:p>
            <a:pPr>
              <a:lnSpc>
                <a:spcPct val="90000"/>
              </a:lnSpc>
            </a:pPr>
            <a:r>
              <a:rPr lang="en-US" sz="1100" err="1"/>
              <a:t>Okechukwu</a:t>
            </a:r>
            <a:r>
              <a:rPr lang="en-US" sz="1100"/>
              <a:t>, O. C., et al. (2019). "The Impact of Hotel Services on Guest Satisfaction and Loyalty: A Study of Luxury Hotels in Abuja." Journal of Tourism and Hospitality Management, 7(1), 39-51.</a:t>
            </a:r>
          </a:p>
          <a:p>
            <a:pPr>
              <a:lnSpc>
                <a:spcPct val="90000"/>
              </a:lnSpc>
            </a:pPr>
            <a:r>
              <a:rPr lang="en-US" sz="1100"/>
              <a:t>Lee, S., &amp; Lee, H. (2018). "The influence of hotel employees' service recovery performance on online review ratings and intentions." International Journal of Contemporary Hospitality Management, 30(2), 992-1013.</a:t>
            </a:r>
          </a:p>
          <a:p>
            <a:pPr>
              <a:lnSpc>
                <a:spcPct val="90000"/>
              </a:lnSpc>
            </a:pPr>
            <a:endParaRPr lang="en-US" sz="1100" b="1"/>
          </a:p>
          <a:p>
            <a:pPr>
              <a:lnSpc>
                <a:spcPct val="90000"/>
              </a:lnSpc>
            </a:pPr>
            <a:r>
              <a:rPr lang="en-US" sz="1100" b="1"/>
              <a:t>Harvard Business Review</a:t>
            </a:r>
            <a:r>
              <a:rPr lang="en-US" sz="1100"/>
              <a:t>:</a:t>
            </a:r>
          </a:p>
          <a:p>
            <a:pPr>
              <a:lnSpc>
                <a:spcPct val="90000"/>
              </a:lnSpc>
            </a:pPr>
            <a:r>
              <a:rPr lang="en-US" sz="1100"/>
              <a:t>Pine, B. J., &amp; Gilmore, J. H. (1998). "Welcome to the experience economy." Harvard Business Review, 76(4), 97-105.</a:t>
            </a:r>
          </a:p>
          <a:p>
            <a:pPr>
              <a:lnSpc>
                <a:spcPct val="90000"/>
              </a:lnSpc>
            </a:pPr>
            <a:r>
              <a:rPr lang="en-US" sz="1100"/>
              <a:t>Journal of the Academy of Marketing Science:</a:t>
            </a:r>
          </a:p>
          <a:p>
            <a:pPr>
              <a:lnSpc>
                <a:spcPct val="90000"/>
              </a:lnSpc>
            </a:pPr>
            <a:r>
              <a:rPr lang="en-US" sz="1100"/>
              <a:t>Berry, L. L. (2000). "Cultivating service brand equity." Journal of the Academy of Marketing Science, 28(1), 128-137.</a:t>
            </a:r>
          </a:p>
          <a:p>
            <a:pPr>
              <a:lnSpc>
                <a:spcPct val="90000"/>
              </a:lnSpc>
            </a:pPr>
            <a:r>
              <a:rPr lang="en-US" sz="1100"/>
              <a:t>Please ensure to format the citations in your presentation according to the Harvard referencing style.</a:t>
            </a:r>
          </a:p>
          <a:p>
            <a:pPr>
              <a:lnSpc>
                <a:spcPct val="90000"/>
              </a:lnSpc>
            </a:pPr>
            <a:endParaRPr lang="en-US" sz="1100"/>
          </a:p>
          <a:p>
            <a:pPr>
              <a:lnSpc>
                <a:spcPct val="90000"/>
              </a:lnSpc>
            </a:pPr>
            <a:endParaRPr lang="en-US" sz="1100"/>
          </a:p>
          <a:p>
            <a:pPr>
              <a:lnSpc>
                <a:spcPct val="90000"/>
              </a:lnSpc>
            </a:pPr>
            <a:endParaRPr lang="en-US" sz="1100"/>
          </a:p>
          <a:p>
            <a:pPr>
              <a:lnSpc>
                <a:spcPct val="90000"/>
              </a:lnSpc>
            </a:pPr>
            <a:endParaRPr lang="en-US" sz="1100"/>
          </a:p>
        </p:txBody>
      </p:sp>
    </p:spTree>
    <p:extLst>
      <p:ext uri="{BB962C8B-B14F-4D97-AF65-F5344CB8AC3E}">
        <p14:creationId xmlns:p14="http://schemas.microsoft.com/office/powerpoint/2010/main" val="142593191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TotalTime>
  <Words>1267</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Söhne</vt:lpstr>
      <vt:lpstr>Trebuchet MS</vt:lpstr>
      <vt:lpstr>Wingdings 3</vt:lpstr>
      <vt:lpstr>Facet</vt:lpstr>
      <vt:lpstr>PowerPoint Presentation</vt:lpstr>
      <vt:lpstr>The Role and Importance of Quality Service, Hospitality, and Guest Services in the Hospitality Industry - A Case Study of the St. Regis Hotel"</vt:lpstr>
      <vt:lpstr>Table of Content </vt:lpstr>
      <vt:lpstr>An Overview of the St. Regis Hotel</vt:lpstr>
      <vt:lpstr>Consumer Profile of Interest</vt:lpstr>
      <vt:lpstr>Guest Services: Their Characteristics, Scope, and Role</vt:lpstr>
      <vt:lpstr>Guest Services and Facilities at the St. Regis</vt:lpstr>
      <vt:lpstr>The Value of Hospitality</vt:lpstr>
      <vt:lpstr>St. Regis Ensures Hospitality</vt:lpstr>
      <vt:lpstr>Conclusion</vt:lpstr>
      <vt:lpstr>Harvard Referencing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 - A Case Study of the St. Regis Hotel"</dc:title>
  <dc:creator>Richard Bal (2246575)</dc:creator>
  <cp:lastModifiedBy>Rich Sagsagat Zuniga</cp:lastModifiedBy>
  <cp:revision>1</cp:revision>
  <dcterms:created xsi:type="dcterms:W3CDTF">2023-10-12T17:11:28Z</dcterms:created>
  <dcterms:modified xsi:type="dcterms:W3CDTF">2023-10-22T17:16:55Z</dcterms:modified>
</cp:coreProperties>
</file>