
<file path=[Content_Types].xml><?xml version="1.0" encoding="utf-8"?>
<Types xmlns="http://schemas.openxmlformats.org/package/2006/content-types">
  <Default Extension="fntdata" ContentType="application/x-fontdata"/>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79" r:id="rId1"/>
  </p:sldMasterIdLst>
  <p:notesMasterIdLst>
    <p:notesMasterId r:id="rId24"/>
  </p:notesMasterIdLst>
  <p:sldIdLst>
    <p:sldId id="277" r:id="rId2"/>
    <p:sldId id="278" r:id="rId3"/>
    <p:sldId id="257" r:id="rId4"/>
    <p:sldId id="258" r:id="rId5"/>
    <p:sldId id="256" r:id="rId6"/>
    <p:sldId id="259" r:id="rId7"/>
    <p:sldId id="260" r:id="rId8"/>
    <p:sldId id="265" r:id="rId9"/>
    <p:sldId id="271" r:id="rId10"/>
    <p:sldId id="280" r:id="rId11"/>
    <p:sldId id="261" r:id="rId12"/>
    <p:sldId id="262" r:id="rId13"/>
    <p:sldId id="263" r:id="rId14"/>
    <p:sldId id="268" r:id="rId15"/>
    <p:sldId id="269" r:id="rId16"/>
    <p:sldId id="273" r:id="rId17"/>
    <p:sldId id="274" r:id="rId18"/>
    <p:sldId id="283" r:id="rId19"/>
    <p:sldId id="284" r:id="rId20"/>
    <p:sldId id="267" r:id="rId21"/>
    <p:sldId id="282" r:id="rId22"/>
    <p:sldId id="279" r:id="rId23"/>
  </p:sldIdLst>
  <p:sldSz cx="12192000" cy="6858000"/>
  <p:notesSz cx="6858000" cy="12192000"/>
  <p:embeddedFontLst>
    <p:embeddedFont>
      <p:font typeface="MiSans" panose="020B0604020202020204" charset="-122"/>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C0E9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3889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E92E4-E114-8CDA-0EDC-B3F277DEFE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D271D4-1B6C-C79A-F357-1E1843A656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2E7270-1220-0B99-6AA5-0D01D4E25D3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1FE0948-C4F4-9B6A-388F-6462F98B7451}"/>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3620166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50A16-2BD4-E2C9-18F2-49B19AAC7D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236B74-622F-56B6-D847-D5F4E2412D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832D3D-187C-56C8-EFBA-0E283DCD6AF7}"/>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5" name="Footer Placeholder 4">
            <a:extLst>
              <a:ext uri="{FF2B5EF4-FFF2-40B4-BE49-F238E27FC236}">
                <a16:creationId xmlns:a16="http://schemas.microsoft.com/office/drawing/2014/main" id="{FE5F20E5-933B-4752-A3FE-5E31E65A75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35B0472-F0BD-3ECD-0631-C217628B3339}"/>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0529548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A836-D7A2-542D-1092-F1EE21470D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D7BEAA-C27B-1AAA-0B5F-9A46EDDD13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3C1A4-1C33-9FB9-7A0F-FE5E9C99DD3E}"/>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5" name="Footer Placeholder 4">
            <a:extLst>
              <a:ext uri="{FF2B5EF4-FFF2-40B4-BE49-F238E27FC236}">
                <a16:creationId xmlns:a16="http://schemas.microsoft.com/office/drawing/2014/main" id="{E35BB992-F63D-4441-6F1A-D10AB2FFBC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997D3F-FE99-FCCF-3002-383A0DFB4CF2}"/>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35163134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4CD04-F587-D699-DB91-F3BA506E7A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7C850C-A4BE-0457-1B7F-70578F15403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4FDE0-520E-53B6-D89F-9AA4CD878A9F}"/>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5" name="Footer Placeholder 4">
            <a:extLst>
              <a:ext uri="{FF2B5EF4-FFF2-40B4-BE49-F238E27FC236}">
                <a16:creationId xmlns:a16="http://schemas.microsoft.com/office/drawing/2014/main" id="{0CED822F-F87C-A9A5-E557-0A3F404AC3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A69A9A-D2B8-24B7-B689-593E09DE6612}"/>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8116528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529AE-9078-CD75-ACCF-7B2ABD4BD5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A491D5-348B-7E18-1B41-C735A2DF6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424B12-FA47-698C-9B4D-897FCDEFDE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3EAB1A-0FAF-7F38-8502-51CC32F3ABAB}"/>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6" name="Footer Placeholder 5">
            <a:extLst>
              <a:ext uri="{FF2B5EF4-FFF2-40B4-BE49-F238E27FC236}">
                <a16:creationId xmlns:a16="http://schemas.microsoft.com/office/drawing/2014/main" id="{B0DAABDA-949B-6760-D39A-D356EBC4833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DD49CEB-85D3-718C-B6F7-D996030FC066}"/>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653032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D393A-1397-D7A7-A921-7B1240F7E6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33E23E-7DB4-8604-24C3-27E033F3CF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7FFAC0-34E0-D5EC-B4CE-ABB6AC22A0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9380F7-ECA9-0157-E296-D461C49480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94F9C8-7550-4861-5A37-E451CCFEC0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B4912D-F1F8-A87E-3D38-20DBCD3A0FEA}"/>
              </a:ext>
            </a:extLst>
          </p:cNvPr>
          <p:cNvSpPr>
            <a:spLocks noGrp="1"/>
          </p:cNvSpPr>
          <p:nvPr>
            <p:ph type="dt" sz="half" idx="10"/>
          </p:nvPr>
        </p:nvSpPr>
        <p:spPr/>
        <p:txBody>
          <a:bodyPr/>
          <a:lstStyle/>
          <a:p>
            <a:fld id="{2EFDD4EE-EB59-4B6F-823D-C7BB6C00E8FE}" type="datetimeFigureOut">
              <a:rPr lang="en-GB" smtClean="0"/>
              <a:t>27/11/2025</a:t>
            </a:fld>
            <a:endParaRPr lang="en-GB"/>
          </a:p>
        </p:txBody>
      </p:sp>
      <p:sp>
        <p:nvSpPr>
          <p:cNvPr id="8" name="Footer Placeholder 7">
            <a:extLst>
              <a:ext uri="{FF2B5EF4-FFF2-40B4-BE49-F238E27FC236}">
                <a16:creationId xmlns:a16="http://schemas.microsoft.com/office/drawing/2014/main" id="{14A66059-D30A-83F8-325B-032528933E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B4FA35-DF5A-F57B-1419-D69737F842F9}"/>
              </a:ext>
            </a:extLst>
          </p:cNvPr>
          <p:cNvSpPr>
            <a:spLocks noGrp="1"/>
          </p:cNvSpPr>
          <p:nvPr>
            <p:ph type="sldNum" sz="quarter" idx="12"/>
          </p:nvPr>
        </p:nvSpPr>
        <p:spPr/>
        <p:txBody>
          <a:bodyPr/>
          <a:lstStyle/>
          <a:p>
            <a:fld id="{47C82510-3241-446B-AB8C-861083621ED7}" type="slidenum">
              <a:rPr lang="en-GB" smtClean="0"/>
              <a:t>‹#›</a:t>
            </a:fld>
            <a:endParaRPr lang="en-GB"/>
          </a:p>
        </p:txBody>
      </p:sp>
    </p:spTree>
    <p:extLst>
      <p:ext uri="{BB962C8B-B14F-4D97-AF65-F5344CB8AC3E}">
        <p14:creationId xmlns:p14="http://schemas.microsoft.com/office/powerpoint/2010/main" val="161676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5F48-EF4B-FC66-F2AC-6038C20B18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205B12-3CCF-495D-B446-29437A47706B}"/>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4" name="Footer Placeholder 3">
            <a:extLst>
              <a:ext uri="{FF2B5EF4-FFF2-40B4-BE49-F238E27FC236}">
                <a16:creationId xmlns:a16="http://schemas.microsoft.com/office/drawing/2014/main" id="{D339B153-56AD-4FC1-F0A2-04A50A5A58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E532C08-B1A3-1F82-8D68-2035809FCBDD}"/>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3471388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A49698-2F5C-4CEF-AC67-390EA5B72D88}"/>
              </a:ext>
            </a:extLst>
          </p:cNvPr>
          <p:cNvSpPr>
            <a:spLocks noGrp="1"/>
          </p:cNvSpPr>
          <p:nvPr>
            <p:ph type="dt" sz="half" idx="10"/>
          </p:nvPr>
        </p:nvSpPr>
        <p:spPr/>
        <p:txBody>
          <a:bodyPr/>
          <a:lstStyle/>
          <a:p>
            <a:fld id="{2EFDD4EE-EB59-4B6F-823D-C7BB6C00E8FE}" type="datetimeFigureOut">
              <a:rPr lang="en-GB" smtClean="0"/>
              <a:t>27/11/2025</a:t>
            </a:fld>
            <a:endParaRPr lang="en-GB"/>
          </a:p>
        </p:txBody>
      </p:sp>
      <p:sp>
        <p:nvSpPr>
          <p:cNvPr id="3" name="Footer Placeholder 2">
            <a:extLst>
              <a:ext uri="{FF2B5EF4-FFF2-40B4-BE49-F238E27FC236}">
                <a16:creationId xmlns:a16="http://schemas.microsoft.com/office/drawing/2014/main" id="{51D1C76E-8278-2695-CDE7-A984B7C5B3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5BA2C5-72E0-1057-55C0-F27DF323D830}"/>
              </a:ext>
            </a:extLst>
          </p:cNvPr>
          <p:cNvSpPr>
            <a:spLocks noGrp="1"/>
          </p:cNvSpPr>
          <p:nvPr>
            <p:ph type="sldNum" sz="quarter" idx="12"/>
          </p:nvPr>
        </p:nvSpPr>
        <p:spPr/>
        <p:txBody>
          <a:bodyPr/>
          <a:lstStyle/>
          <a:p>
            <a:fld id="{47C82510-3241-446B-AB8C-861083621ED7}" type="slidenum">
              <a:rPr lang="en-GB" smtClean="0"/>
              <a:t>‹#›</a:t>
            </a:fld>
            <a:endParaRPr lang="en-GB"/>
          </a:p>
        </p:txBody>
      </p:sp>
    </p:spTree>
    <p:extLst>
      <p:ext uri="{BB962C8B-B14F-4D97-AF65-F5344CB8AC3E}">
        <p14:creationId xmlns:p14="http://schemas.microsoft.com/office/powerpoint/2010/main" val="997952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846C7-DA5E-6BBC-E9A9-A9E2A89127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A00E6E-8E54-200E-03B7-D1A79E5958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A42419-0DD1-1326-3333-9FB64EBECF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B6311C-2E90-BDF8-F295-0C58BF56E8E6}"/>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6" name="Footer Placeholder 5">
            <a:extLst>
              <a:ext uri="{FF2B5EF4-FFF2-40B4-BE49-F238E27FC236}">
                <a16:creationId xmlns:a16="http://schemas.microsoft.com/office/drawing/2014/main" id="{A5407BD5-AAD9-F27B-C49E-06825B6ABAF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B88857-3059-12DE-010B-2AEB802C8C01}"/>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8881494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C9152-2E3E-D3BB-0D4A-A3EBE7B745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8EA12C-2A70-F360-5758-8B608E3D1B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6C6476-1FFA-BD57-4DF7-1F29EB4311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123383-D0F1-24BD-A081-EE33581A155B}"/>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6" name="Footer Placeholder 5">
            <a:extLst>
              <a:ext uri="{FF2B5EF4-FFF2-40B4-BE49-F238E27FC236}">
                <a16:creationId xmlns:a16="http://schemas.microsoft.com/office/drawing/2014/main" id="{BFB4AC3D-D5AC-0B43-990A-8D403787F0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358BD0-650B-1181-678C-7A143E1F12A8}"/>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2382771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D8C3B-A3F0-B9B5-7EA0-AEBD457B81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A0643A-69BE-C84D-8C79-1B43A82B25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6FBD58-3FD6-69C0-EB84-70E217BF1D06}"/>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5" name="Footer Placeholder 4">
            <a:extLst>
              <a:ext uri="{FF2B5EF4-FFF2-40B4-BE49-F238E27FC236}">
                <a16:creationId xmlns:a16="http://schemas.microsoft.com/office/drawing/2014/main" id="{7A66490C-C809-02CF-54DD-92576E1D0F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FE8AA5-3358-0CAD-47CC-E5A677659660}"/>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045057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10B8CE-05B2-8883-0A69-CDBD8753DE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A93A7D-1457-FD2C-044A-775A91D265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81D3A1-AA45-8DE5-48F9-8ADC39DA23C0}"/>
              </a:ext>
            </a:extLst>
          </p:cNvPr>
          <p:cNvSpPr>
            <a:spLocks noGrp="1"/>
          </p:cNvSpPr>
          <p:nvPr>
            <p:ph type="dt" sz="half" idx="10"/>
          </p:nvPr>
        </p:nvSpPr>
        <p:spPr/>
        <p:txBody>
          <a:bodyPr/>
          <a:lstStyle/>
          <a:p>
            <a:fld id="{C764DE79-268F-4C1A-8933-263129D2AF90}" type="datetimeFigureOut">
              <a:rPr lang="en-US" smtClean="0"/>
              <a:t>11/27/2025</a:t>
            </a:fld>
            <a:endParaRPr lang="en-US" dirty="0"/>
          </a:p>
        </p:txBody>
      </p:sp>
      <p:sp>
        <p:nvSpPr>
          <p:cNvPr id="5" name="Footer Placeholder 4">
            <a:extLst>
              <a:ext uri="{FF2B5EF4-FFF2-40B4-BE49-F238E27FC236}">
                <a16:creationId xmlns:a16="http://schemas.microsoft.com/office/drawing/2014/main" id="{57BA496B-051B-D967-6E49-E5E7E6DB2F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2862BE-4EE9-02FF-08AD-0632A3429E8B}"/>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9362410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0460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4D1C50-17B2-12FE-27F1-632EFB5120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CEE435-BB19-9CFC-ED44-79E68CDC03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9A2837-0EE2-72F8-6899-6A3C932A87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smtClean="0"/>
              <a:t>11/27/2025</a:t>
            </a:fld>
            <a:endParaRPr lang="en-US" dirty="0"/>
          </a:p>
        </p:txBody>
      </p:sp>
      <p:sp>
        <p:nvSpPr>
          <p:cNvPr id="5" name="Footer Placeholder 4">
            <a:extLst>
              <a:ext uri="{FF2B5EF4-FFF2-40B4-BE49-F238E27FC236}">
                <a16:creationId xmlns:a16="http://schemas.microsoft.com/office/drawing/2014/main" id="{6CE061F0-6280-1509-81B2-0477349067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77A78D99-2E68-CBBA-50C5-70832DC5EB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71751289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6.jfif"/><Relationship Id="rId4" Type="http://schemas.openxmlformats.org/officeDocument/2006/relationships/image" Target="../media/image5.jfi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8.jpeg"/><Relationship Id="rId4" Type="http://schemas.openxmlformats.org/officeDocument/2006/relationships/image" Target="../media/image4.jfi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043778-CB60-B8BA-0D09-154E0BBFEE5A}"/>
              </a:ext>
            </a:extLst>
          </p:cNvPr>
          <p:cNvSpPr txBox="1"/>
          <p:nvPr/>
        </p:nvSpPr>
        <p:spPr>
          <a:xfrm>
            <a:off x="1545771" y="816430"/>
            <a:ext cx="8828315" cy="5016758"/>
          </a:xfrm>
          <a:prstGeom prst="rect">
            <a:avLst/>
          </a:prstGeom>
          <a:noFill/>
        </p:spPr>
        <p:txBody>
          <a:bodyPr wrap="square">
            <a:spAutoFit/>
          </a:bodyPr>
          <a:lstStyle/>
          <a:p>
            <a:pPr>
              <a:buNone/>
            </a:pPr>
            <a:r>
              <a:rPr lang="en-GB" sz="3200" b="1" dirty="0">
                <a:effectLst/>
                <a:latin typeface="Arial" panose="020B0604020202020204" pitchFamily="34" charset="0"/>
                <a:ea typeface="Times New Roman" panose="02020603050405020304" pitchFamily="18" charset="0"/>
              </a:rPr>
              <a:t>I acknowledge the use of </a:t>
            </a:r>
            <a:r>
              <a:rPr lang="en-GB" sz="3200" b="1" dirty="0">
                <a:latin typeface="Arial" panose="020B0604020202020204" pitchFamily="34" charset="0"/>
                <a:ea typeface="Times New Roman" panose="02020603050405020304" pitchFamily="18" charset="0"/>
              </a:rPr>
              <a:t>Google AI mode on 10-24 November 2025 </a:t>
            </a:r>
          </a:p>
          <a:p>
            <a:pPr>
              <a:buNone/>
            </a:pPr>
            <a:r>
              <a:rPr lang="en-GB" sz="3200" b="1" dirty="0">
                <a:effectLst/>
                <a:latin typeface="Arial" panose="020B0604020202020204" pitchFamily="34" charset="0"/>
                <a:ea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a:t>
            </a:r>
            <a:endParaRPr lang="en-GB" sz="3200" b="1" dirty="0">
              <a:effectLst/>
              <a:latin typeface="Times New Roman" panose="02020603050405020304" pitchFamily="18" charset="0"/>
              <a:ea typeface="Times New Roman" panose="02020603050405020304" pitchFamily="18" charset="0"/>
            </a:endParaRPr>
          </a:p>
          <a:p>
            <a:pPr>
              <a:buNone/>
            </a:pPr>
            <a:r>
              <a:rPr lang="en-GB" sz="3200" b="1" dirty="0">
                <a:effectLst/>
                <a:latin typeface="Arial" panose="020B0604020202020204" pitchFamily="34" charset="0"/>
                <a:ea typeface="Times New Roman" panose="02020603050405020304" pitchFamily="18" charset="0"/>
              </a:rPr>
              <a:t>provide in evidence.</a:t>
            </a:r>
          </a:p>
          <a:p>
            <a:pPr>
              <a:buNone/>
            </a:pPr>
            <a:endParaRPr lang="en-GB" sz="3200" b="1" dirty="0">
              <a:latin typeface="Arial" panose="020B0604020202020204" pitchFamily="34" charset="0"/>
              <a:ea typeface="Times New Roman" panose="02020603050405020304" pitchFamily="18" charset="0"/>
            </a:endParaRPr>
          </a:p>
          <a:p>
            <a:pPr>
              <a:buNone/>
            </a:pPr>
            <a:r>
              <a:rPr lang="en-GB" sz="3200" b="1" dirty="0">
                <a:effectLst/>
                <a:latin typeface="Arial" panose="020B0604020202020204" pitchFamily="34" charset="0"/>
                <a:ea typeface="Times New Roman" panose="02020603050405020304" pitchFamily="18" charset="0"/>
              </a:rPr>
              <a:t>Cosmin Vasar </a:t>
            </a:r>
            <a:endParaRPr lang="en-GB" sz="32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48504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6AA48-A374-A642-0442-95241A099867}"/>
              </a:ext>
            </a:extLst>
          </p:cNvPr>
          <p:cNvSpPr>
            <a:spLocks noGrp="1"/>
          </p:cNvSpPr>
          <p:nvPr>
            <p:ph type="title"/>
          </p:nvPr>
        </p:nvSpPr>
        <p:spPr/>
        <p:txBody>
          <a:bodyPr>
            <a:normAutofit fontScale="90000"/>
          </a:bodyPr>
          <a:lstStyle/>
          <a:p>
            <a:r>
              <a:rPr lang="en-GB" sz="3600" b="1" dirty="0"/>
              <a:t>Certificate of Higher Education in Employability Skills </a:t>
            </a:r>
            <a:br>
              <a:rPr lang="en-GB" sz="3600" dirty="0"/>
            </a:br>
            <a:r>
              <a:rPr lang="en-GB" sz="3600" b="1" dirty="0"/>
              <a:t>LEVEL 4 </a:t>
            </a:r>
            <a:br>
              <a:rPr lang="en-GB" dirty="0"/>
            </a:br>
            <a:endParaRPr lang="en-GB" dirty="0"/>
          </a:p>
        </p:txBody>
      </p:sp>
      <p:sp>
        <p:nvSpPr>
          <p:cNvPr id="4" name="Content Placeholder 3">
            <a:extLst>
              <a:ext uri="{FF2B5EF4-FFF2-40B4-BE49-F238E27FC236}">
                <a16:creationId xmlns:a16="http://schemas.microsoft.com/office/drawing/2014/main" id="{1816BC6A-CE6C-8B4E-E88A-214BCA93B7F2}"/>
              </a:ext>
            </a:extLst>
          </p:cNvPr>
          <p:cNvSpPr>
            <a:spLocks noGrp="1"/>
          </p:cNvSpPr>
          <p:nvPr>
            <p:ph sz="half" idx="2"/>
          </p:nvPr>
        </p:nvSpPr>
        <p:spPr/>
        <p:txBody>
          <a:bodyPr/>
          <a:lstStyle/>
          <a:p>
            <a:r>
              <a:rPr lang="en-GB" b="1" dirty="0"/>
              <a:t>Module Name – BMSW4011 – </a:t>
            </a:r>
            <a:endParaRPr lang="en-GB" dirty="0"/>
          </a:p>
          <a:p>
            <a:r>
              <a:rPr lang="en-GB" b="1" dirty="0"/>
              <a:t>Managing Enterprise</a:t>
            </a:r>
            <a:endParaRPr lang="en-GB" dirty="0"/>
          </a:p>
          <a:p>
            <a:r>
              <a:rPr lang="en-GB" b="1" dirty="0"/>
              <a:t>Module Lead: Mel Squire</a:t>
            </a:r>
            <a:endParaRPr lang="en-GB" dirty="0"/>
          </a:p>
          <a:p>
            <a:endParaRPr lang="en-GB" dirty="0"/>
          </a:p>
        </p:txBody>
      </p:sp>
      <p:sp>
        <p:nvSpPr>
          <p:cNvPr id="6" name="Content Placeholder 5">
            <a:extLst>
              <a:ext uri="{FF2B5EF4-FFF2-40B4-BE49-F238E27FC236}">
                <a16:creationId xmlns:a16="http://schemas.microsoft.com/office/drawing/2014/main" id="{464244DB-8348-C6D6-A851-CB208BD19D01}"/>
              </a:ext>
            </a:extLst>
          </p:cNvPr>
          <p:cNvSpPr>
            <a:spLocks noGrp="1"/>
          </p:cNvSpPr>
          <p:nvPr>
            <p:ph sz="quarter" idx="4"/>
          </p:nvPr>
        </p:nvSpPr>
        <p:spPr/>
        <p:txBody>
          <a:bodyPr/>
          <a:lstStyle/>
          <a:p>
            <a:pPr marL="0" indent="0">
              <a:buNone/>
            </a:pPr>
            <a:r>
              <a:rPr lang="en-GB" b="1" dirty="0"/>
              <a:t>Student: Cosmin Vasar</a:t>
            </a:r>
          </a:p>
          <a:p>
            <a:pPr marL="0" indent="0">
              <a:buNone/>
            </a:pPr>
            <a:r>
              <a:rPr lang="en-GB" b="1" dirty="0"/>
              <a:t>Student number-2421847</a:t>
            </a:r>
          </a:p>
        </p:txBody>
      </p:sp>
    </p:spTree>
    <p:extLst>
      <p:ext uri="{BB962C8B-B14F-4D97-AF65-F5344CB8AC3E}">
        <p14:creationId xmlns:p14="http://schemas.microsoft.com/office/powerpoint/2010/main" val="2403801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srcRect t="175" b="175"/>
          <a:stretch/>
        </p:blipFill>
        <p:spPr>
          <a:xfrm>
            <a:off x="0" y="0"/>
            <a:ext cx="12204700" cy="6870065"/>
          </a:xfrm>
          <a:prstGeom prst="rect">
            <a:avLst/>
          </a:prstGeom>
        </p:spPr>
      </p:pic>
      <p:sp>
        <p:nvSpPr>
          <p:cNvPr id="9" name="Text 6"/>
          <p:cNvSpPr/>
          <p:nvPr/>
        </p:nvSpPr>
        <p:spPr>
          <a:xfrm>
            <a:off x="2143760" y="-38556"/>
            <a:ext cx="7299959" cy="2033092"/>
          </a:xfrm>
          <a:prstGeom prst="rect">
            <a:avLst/>
          </a:prstGeom>
          <a:noFill/>
          <a:ln/>
        </p:spPr>
        <p:txBody>
          <a:bodyPr wrap="square" lIns="0" tIns="0" rIns="0" bIns="0" rtlCol="0" anchor="ctr"/>
          <a:lstStyle/>
          <a:p>
            <a:pPr algn="ctr">
              <a:lnSpc>
                <a:spcPct val="100000"/>
              </a:lnSpc>
            </a:pPr>
            <a:r>
              <a:rPr lang="en-US" sz="4000" b="1" dirty="0">
                <a:solidFill>
                  <a:srgbClr val="000000"/>
                </a:solidFill>
                <a:latin typeface="MiSans" pitchFamily="34" charset="0"/>
                <a:ea typeface="MiSans" pitchFamily="34" charset="-122"/>
                <a:cs typeface="MiSans" pitchFamily="34" charset="-120"/>
              </a:rPr>
              <a:t>Business Proposition </a:t>
            </a:r>
          </a:p>
          <a:p>
            <a:pPr algn="ctr">
              <a:lnSpc>
                <a:spcPct val="100000"/>
              </a:lnSpc>
            </a:pPr>
            <a:endParaRPr lang="en-US" sz="1600" dirty="0"/>
          </a:p>
        </p:txBody>
      </p:sp>
      <p:sp>
        <p:nvSpPr>
          <p:cNvPr id="10" name="Text 7"/>
          <p:cNvSpPr/>
          <p:nvPr/>
        </p:nvSpPr>
        <p:spPr>
          <a:xfrm>
            <a:off x="122236" y="1584613"/>
            <a:ext cx="770891" cy="584775"/>
          </a:xfrm>
          <a:prstGeom prst="rect">
            <a:avLst/>
          </a:prstGeom>
          <a:noFill/>
          <a:ln/>
        </p:spPr>
        <p:txBody>
          <a:bodyPr wrap="square" lIns="91440" tIns="45720" rIns="91440" bIns="45720" rtlCol="0" anchor="t">
            <a:spAutoFit/>
          </a:bodyPr>
          <a:lstStyle/>
          <a:p>
            <a:pPr algn="ctr">
              <a:lnSpc>
                <a:spcPct val="100000"/>
              </a:lnSpc>
            </a:pPr>
            <a:r>
              <a:rPr lang="en-US" sz="3200" b="1" dirty="0">
                <a:solidFill>
                  <a:srgbClr val="9FC35D"/>
                </a:solidFill>
                <a:latin typeface="MiSans" pitchFamily="34" charset="0"/>
                <a:ea typeface="MiSans" pitchFamily="34" charset="-122"/>
                <a:cs typeface="MiSans" pitchFamily="34" charset="-120"/>
              </a:rPr>
              <a:t>01</a:t>
            </a:r>
            <a:endParaRPr lang="en-US" sz="1600" dirty="0"/>
          </a:p>
        </p:txBody>
      </p:sp>
      <p:sp>
        <p:nvSpPr>
          <p:cNvPr id="11" name="Text 8"/>
          <p:cNvSpPr/>
          <p:nvPr/>
        </p:nvSpPr>
        <p:spPr>
          <a:xfrm>
            <a:off x="583565" y="1638578"/>
            <a:ext cx="6637020" cy="2215991"/>
          </a:xfrm>
          <a:prstGeom prst="rect">
            <a:avLst/>
          </a:prstGeom>
          <a:noFill/>
          <a:ln/>
        </p:spPr>
        <p:txBody>
          <a:bodyPr wrap="square" lIns="91440" tIns="45720" rIns="91440" bIns="45720" rtlCol="0" anchor="t">
            <a:spAutoFit/>
          </a:bodyPr>
          <a:lstStyle/>
          <a:p>
            <a:pPr>
              <a:lnSpc>
                <a:spcPct val="100000"/>
              </a:lnSpc>
            </a:pPr>
            <a:r>
              <a:rPr lang="en-US" sz="2400" b="1" dirty="0">
                <a:solidFill>
                  <a:srgbClr val="404040"/>
                </a:solidFill>
                <a:latin typeface="MiSans" pitchFamily="34" charset="0"/>
                <a:ea typeface="MiSans" pitchFamily="34" charset="-122"/>
                <a:cs typeface="MiSans" pitchFamily="34" charset="-120"/>
              </a:rPr>
              <a:t>  Concept &amp; Story</a:t>
            </a:r>
          </a:p>
          <a:p>
            <a:pPr>
              <a:lnSpc>
                <a:spcPct val="100000"/>
              </a:lnSpc>
            </a:pPr>
            <a:r>
              <a:rPr lang="en-US" sz="2400" b="1" dirty="0">
                <a:solidFill>
                  <a:srgbClr val="404040"/>
                </a:solidFill>
                <a:latin typeface="MiSans" pitchFamily="34" charset="0"/>
                <a:ea typeface="MiSans" pitchFamily="34" charset="-122"/>
                <a:cs typeface="MiSans" pitchFamily="34" charset="-120"/>
              </a:rPr>
              <a:t> </a:t>
            </a:r>
            <a:r>
              <a:rPr lang="en-US" b="1" dirty="0">
                <a:solidFill>
                  <a:srgbClr val="404040"/>
                </a:solidFill>
                <a:latin typeface="Arial" panose="020B0604020202020204" pitchFamily="34" charset="0"/>
                <a:ea typeface="MiSans" pitchFamily="34" charset="-122"/>
                <a:cs typeface="Arial" panose="020B0604020202020204" pitchFamily="34" charset="0"/>
              </a:rPr>
              <a:t>1.1 Business name, concept and story</a:t>
            </a:r>
          </a:p>
          <a:p>
            <a:pPr>
              <a:lnSpc>
                <a:spcPct val="100000"/>
              </a:lnSpc>
            </a:pPr>
            <a:r>
              <a:rPr lang="en-US" b="1" dirty="0">
                <a:solidFill>
                  <a:srgbClr val="404040"/>
                </a:solidFill>
                <a:latin typeface="Arial" panose="020B0604020202020204" pitchFamily="34" charset="0"/>
                <a:ea typeface="MiSans" pitchFamily="34" charset="-122"/>
                <a:cs typeface="Arial" panose="020B0604020202020204" pitchFamily="34" charset="0"/>
              </a:rPr>
              <a:t>1.2 Mission statement, aims, Smart objectives</a:t>
            </a:r>
          </a:p>
          <a:p>
            <a:pPr>
              <a:lnSpc>
                <a:spcPct val="100000"/>
              </a:lnSpc>
            </a:pPr>
            <a:r>
              <a:rPr lang="en-US" b="1" dirty="0">
                <a:solidFill>
                  <a:srgbClr val="404040"/>
                </a:solidFill>
                <a:latin typeface="Arial" panose="020B0604020202020204" pitchFamily="34" charset="0"/>
                <a:ea typeface="MiSans" pitchFamily="34" charset="-122"/>
                <a:cs typeface="Arial" panose="020B0604020202020204" pitchFamily="34" charset="0"/>
              </a:rPr>
              <a:t>1.3 Legal structure (pros/cons) +HRM Strategy</a:t>
            </a:r>
          </a:p>
          <a:p>
            <a:pPr>
              <a:lnSpc>
                <a:spcPct val="100000"/>
              </a:lnSpc>
            </a:pPr>
            <a:r>
              <a:rPr lang="en-US" b="1" dirty="0">
                <a:solidFill>
                  <a:srgbClr val="404040"/>
                </a:solidFill>
                <a:latin typeface="Arial" panose="020B0604020202020204" pitchFamily="34" charset="0"/>
                <a:ea typeface="MiSans" pitchFamily="34" charset="-122"/>
                <a:cs typeface="Arial" panose="020B0604020202020204" pitchFamily="34" charset="0"/>
              </a:rPr>
              <a:t>1.4 SWOT</a:t>
            </a:r>
          </a:p>
          <a:p>
            <a:pPr>
              <a:lnSpc>
                <a:spcPct val="100000"/>
              </a:lnSpc>
            </a:pPr>
            <a:r>
              <a:rPr lang="en-US" b="1" dirty="0">
                <a:solidFill>
                  <a:srgbClr val="404040"/>
                </a:solidFill>
                <a:latin typeface="Arial" panose="020B0604020202020204" pitchFamily="34" charset="0"/>
                <a:ea typeface="MiSans" pitchFamily="34" charset="-122"/>
                <a:cs typeface="Arial" panose="020B0604020202020204" pitchFamily="34" charset="0"/>
              </a:rPr>
              <a:t>1.5 Pestle </a:t>
            </a:r>
          </a:p>
          <a:p>
            <a:pPr>
              <a:lnSpc>
                <a:spcPct val="100000"/>
              </a:lnSpc>
            </a:pPr>
            <a:r>
              <a:rPr lang="en-US" b="1" dirty="0">
                <a:solidFill>
                  <a:srgbClr val="404040"/>
                </a:solidFill>
                <a:latin typeface="Arial" panose="020B0604020202020204" pitchFamily="34" charset="0"/>
                <a:ea typeface="MiSans" pitchFamily="34" charset="-122"/>
                <a:cs typeface="Arial" panose="020B0604020202020204" pitchFamily="34" charset="0"/>
              </a:rPr>
              <a:t> </a:t>
            </a:r>
            <a:endParaRPr lang="en-US" sz="1600" dirty="0"/>
          </a:p>
        </p:txBody>
      </p:sp>
      <p:sp>
        <p:nvSpPr>
          <p:cNvPr id="12" name="Text 9"/>
          <p:cNvSpPr/>
          <p:nvPr/>
        </p:nvSpPr>
        <p:spPr>
          <a:xfrm>
            <a:off x="6089650" y="1533317"/>
            <a:ext cx="885190" cy="584775"/>
          </a:xfrm>
          <a:prstGeom prst="rect">
            <a:avLst/>
          </a:prstGeom>
          <a:noFill/>
          <a:ln/>
        </p:spPr>
        <p:txBody>
          <a:bodyPr wrap="square" lIns="91440" tIns="45720" rIns="91440" bIns="45720" rtlCol="0" anchor="t">
            <a:spAutoFit/>
          </a:bodyPr>
          <a:lstStyle/>
          <a:p>
            <a:pPr algn="ctr">
              <a:lnSpc>
                <a:spcPct val="100000"/>
              </a:lnSpc>
            </a:pPr>
            <a:r>
              <a:rPr lang="en-US" sz="3200" b="1" dirty="0">
                <a:solidFill>
                  <a:srgbClr val="9FC35D"/>
                </a:solidFill>
                <a:latin typeface="MiSans" pitchFamily="34" charset="0"/>
                <a:ea typeface="MiSans" pitchFamily="34" charset="-122"/>
                <a:cs typeface="MiSans" pitchFamily="34" charset="-120"/>
              </a:rPr>
              <a:t>03</a:t>
            </a:r>
            <a:endParaRPr lang="en-US" sz="1600" dirty="0"/>
          </a:p>
        </p:txBody>
      </p:sp>
      <p:sp>
        <p:nvSpPr>
          <p:cNvPr id="13" name="Text 10"/>
          <p:cNvSpPr/>
          <p:nvPr/>
        </p:nvSpPr>
        <p:spPr>
          <a:xfrm>
            <a:off x="756285" y="4335576"/>
            <a:ext cx="5598160" cy="1569660"/>
          </a:xfrm>
          <a:prstGeom prst="rect">
            <a:avLst/>
          </a:prstGeom>
          <a:noFill/>
          <a:ln/>
        </p:spPr>
        <p:txBody>
          <a:bodyPr wrap="square" lIns="91440" tIns="45720" rIns="91440" bIns="45720" rtlCol="0" anchor="t">
            <a:spAutoFit/>
          </a:bodyPr>
          <a:lstStyle/>
          <a:p>
            <a:pPr>
              <a:lnSpc>
                <a:spcPct val="100000"/>
              </a:lnSpc>
            </a:pPr>
            <a:r>
              <a:rPr lang="en-US" sz="2400" b="1" dirty="0">
                <a:solidFill>
                  <a:srgbClr val="404040"/>
                </a:solidFill>
                <a:latin typeface="MiSans" pitchFamily="34" charset="0"/>
                <a:ea typeface="MiSans" pitchFamily="34" charset="-122"/>
                <a:cs typeface="MiSans" pitchFamily="34" charset="-120"/>
              </a:rPr>
              <a:t>Market &amp; Location</a:t>
            </a:r>
          </a:p>
          <a:p>
            <a:pPr>
              <a:lnSpc>
                <a:spcPct val="100000"/>
              </a:lnSpc>
            </a:pPr>
            <a:r>
              <a:rPr lang="en-US" sz="2400" b="1" dirty="0">
                <a:solidFill>
                  <a:srgbClr val="404040"/>
                </a:solidFill>
                <a:latin typeface="MiSans" pitchFamily="34" charset="0"/>
                <a:ea typeface="MiSans" pitchFamily="34" charset="-122"/>
                <a:cs typeface="MiSans" pitchFamily="34" charset="-120"/>
              </a:rPr>
              <a:t> </a:t>
            </a:r>
            <a:r>
              <a:rPr lang="en-US" b="1" dirty="0">
                <a:solidFill>
                  <a:srgbClr val="404040"/>
                </a:solidFill>
                <a:latin typeface="Arial" panose="020B0604020202020204" pitchFamily="34" charset="0"/>
                <a:ea typeface="MiSans" pitchFamily="34" charset="-122"/>
                <a:cs typeface="Arial" panose="020B0604020202020204" pitchFamily="34" charset="0"/>
              </a:rPr>
              <a:t>2.1 Market Research </a:t>
            </a:r>
          </a:p>
          <a:p>
            <a:pPr>
              <a:lnSpc>
                <a:spcPct val="100000"/>
              </a:lnSpc>
            </a:pPr>
            <a:r>
              <a:rPr lang="en-US" sz="1600" b="1" dirty="0">
                <a:solidFill>
                  <a:srgbClr val="404040"/>
                </a:solidFill>
                <a:latin typeface="Arial" panose="020B0604020202020204" pitchFamily="34" charset="0"/>
                <a:ea typeface="MiSans" pitchFamily="34" charset="-122"/>
                <a:cs typeface="Arial" panose="020B0604020202020204" pitchFamily="34" charset="0"/>
              </a:rPr>
              <a:t>  2.2 Prime Site</a:t>
            </a:r>
          </a:p>
          <a:p>
            <a:pPr>
              <a:lnSpc>
                <a:spcPct val="100000"/>
              </a:lnSpc>
            </a:pPr>
            <a:r>
              <a:rPr lang="en-US" sz="1600" b="1" dirty="0">
                <a:solidFill>
                  <a:srgbClr val="404040"/>
                </a:solidFill>
                <a:latin typeface="Arial" panose="020B0604020202020204" pitchFamily="34" charset="0"/>
                <a:ea typeface="MiSans" pitchFamily="34" charset="-122"/>
                <a:cs typeface="Arial" panose="020B0604020202020204" pitchFamily="34" charset="0"/>
              </a:rPr>
              <a:t>  2.3 Local Marketing </a:t>
            </a:r>
          </a:p>
          <a:p>
            <a:pPr>
              <a:lnSpc>
                <a:spcPct val="100000"/>
              </a:lnSpc>
            </a:pPr>
            <a:r>
              <a:rPr lang="en-US" sz="1600" b="1" dirty="0">
                <a:solidFill>
                  <a:srgbClr val="404040"/>
                </a:solidFill>
                <a:latin typeface="Arial" panose="020B0604020202020204" pitchFamily="34" charset="0"/>
                <a:ea typeface="MiSans" pitchFamily="34" charset="-122"/>
                <a:cs typeface="Arial" panose="020B0604020202020204" pitchFamily="34" charset="0"/>
              </a:rPr>
              <a:t>  2.4 Partnership </a:t>
            </a:r>
            <a:endParaRPr lang="en-US" sz="1600" dirty="0"/>
          </a:p>
        </p:txBody>
      </p:sp>
      <p:sp>
        <p:nvSpPr>
          <p:cNvPr id="14" name="Text 11"/>
          <p:cNvSpPr/>
          <p:nvPr/>
        </p:nvSpPr>
        <p:spPr>
          <a:xfrm>
            <a:off x="122237" y="4293741"/>
            <a:ext cx="770890" cy="584775"/>
          </a:xfrm>
          <a:prstGeom prst="rect">
            <a:avLst/>
          </a:prstGeom>
          <a:noFill/>
          <a:ln/>
        </p:spPr>
        <p:txBody>
          <a:bodyPr wrap="square" lIns="91440" tIns="45720" rIns="91440" bIns="45720" rtlCol="0" anchor="t">
            <a:spAutoFit/>
          </a:bodyPr>
          <a:lstStyle/>
          <a:p>
            <a:pPr algn="ctr">
              <a:lnSpc>
                <a:spcPct val="100000"/>
              </a:lnSpc>
            </a:pPr>
            <a:r>
              <a:rPr lang="en-US" sz="3200" b="1" dirty="0">
                <a:solidFill>
                  <a:srgbClr val="9FC35D"/>
                </a:solidFill>
                <a:latin typeface="MiSans" pitchFamily="34" charset="0"/>
                <a:ea typeface="MiSans" pitchFamily="34" charset="-122"/>
                <a:cs typeface="MiSans" pitchFamily="34" charset="-120"/>
              </a:rPr>
              <a:t>02</a:t>
            </a:r>
            <a:endParaRPr lang="en-US" sz="1600" dirty="0"/>
          </a:p>
        </p:txBody>
      </p:sp>
      <p:sp>
        <p:nvSpPr>
          <p:cNvPr id="16" name="Text 13"/>
          <p:cNvSpPr/>
          <p:nvPr/>
        </p:nvSpPr>
        <p:spPr>
          <a:xfrm>
            <a:off x="6424295" y="2559685"/>
            <a:ext cx="789940" cy="338554"/>
          </a:xfrm>
          <a:prstGeom prst="rect">
            <a:avLst/>
          </a:prstGeom>
          <a:noFill/>
          <a:ln/>
        </p:spPr>
        <p:txBody>
          <a:bodyPr wrap="square" lIns="91440" tIns="45720" rIns="91440" bIns="45720" rtlCol="0" anchor="t">
            <a:spAutoFit/>
          </a:bodyPr>
          <a:lstStyle/>
          <a:p>
            <a:pPr algn="ctr">
              <a:lnSpc>
                <a:spcPct val="100000"/>
              </a:lnSpc>
            </a:pPr>
            <a:endParaRPr lang="en-US" sz="1600" dirty="0"/>
          </a:p>
        </p:txBody>
      </p:sp>
      <p:sp>
        <p:nvSpPr>
          <p:cNvPr id="17" name="Text 14"/>
          <p:cNvSpPr/>
          <p:nvPr/>
        </p:nvSpPr>
        <p:spPr>
          <a:xfrm>
            <a:off x="7491095" y="2621280"/>
            <a:ext cx="5598160" cy="338554"/>
          </a:xfrm>
          <a:prstGeom prst="rect">
            <a:avLst/>
          </a:prstGeom>
          <a:noFill/>
          <a:ln/>
        </p:spPr>
        <p:txBody>
          <a:bodyPr wrap="square" lIns="91440" tIns="45720" rIns="91440" bIns="45720" rtlCol="0" anchor="t">
            <a:spAutoFit/>
          </a:bodyPr>
          <a:lstStyle/>
          <a:p>
            <a:pPr>
              <a:lnSpc>
                <a:spcPct val="100000"/>
              </a:lnSpc>
            </a:pPr>
            <a:endParaRPr lang="en-US" sz="1600" dirty="0"/>
          </a:p>
        </p:txBody>
      </p:sp>
      <p:sp>
        <p:nvSpPr>
          <p:cNvPr id="20" name="Text 17"/>
          <p:cNvSpPr/>
          <p:nvPr/>
        </p:nvSpPr>
        <p:spPr>
          <a:xfrm>
            <a:off x="6096000" y="4156696"/>
            <a:ext cx="942340" cy="584775"/>
          </a:xfrm>
          <a:prstGeom prst="rect">
            <a:avLst/>
          </a:prstGeom>
          <a:noFill/>
          <a:ln/>
        </p:spPr>
        <p:txBody>
          <a:bodyPr wrap="square" lIns="91440" tIns="45720" rIns="91440" bIns="45720" rtlCol="0" anchor="t">
            <a:spAutoFit/>
          </a:bodyPr>
          <a:lstStyle/>
          <a:p>
            <a:pPr algn="ctr">
              <a:lnSpc>
                <a:spcPct val="100000"/>
              </a:lnSpc>
            </a:pPr>
            <a:r>
              <a:rPr lang="en-US" sz="3200" b="1" dirty="0">
                <a:solidFill>
                  <a:srgbClr val="9FC35D"/>
                </a:solidFill>
                <a:latin typeface="MiSans" pitchFamily="34" charset="0"/>
                <a:ea typeface="MiSans" pitchFamily="34" charset="-122"/>
                <a:cs typeface="MiSans" pitchFamily="34" charset="-120"/>
              </a:rPr>
              <a:t>04 </a:t>
            </a:r>
            <a:endParaRPr lang="en-US" sz="1600" dirty="0"/>
          </a:p>
        </p:txBody>
      </p:sp>
      <p:sp>
        <p:nvSpPr>
          <p:cNvPr id="21" name="Text 18"/>
          <p:cNvSpPr/>
          <p:nvPr/>
        </p:nvSpPr>
        <p:spPr>
          <a:xfrm>
            <a:off x="6770687" y="1584613"/>
            <a:ext cx="5598160" cy="1569660"/>
          </a:xfrm>
          <a:prstGeom prst="rect">
            <a:avLst/>
          </a:prstGeom>
          <a:noFill/>
          <a:ln/>
        </p:spPr>
        <p:txBody>
          <a:bodyPr wrap="square" lIns="91440" tIns="45720" rIns="91440" bIns="45720" rtlCol="0" anchor="t">
            <a:spAutoFit/>
          </a:bodyPr>
          <a:lstStyle/>
          <a:p>
            <a:pPr>
              <a:lnSpc>
                <a:spcPct val="100000"/>
              </a:lnSpc>
            </a:pPr>
            <a:r>
              <a:rPr lang="en-US" sz="2400" b="1" dirty="0">
                <a:solidFill>
                  <a:srgbClr val="404040"/>
                </a:solidFill>
                <a:latin typeface="MiSans" pitchFamily="34" charset="0"/>
                <a:ea typeface="MiSans" pitchFamily="34" charset="-122"/>
                <a:cs typeface="MiSans" pitchFamily="34" charset="-120"/>
              </a:rPr>
              <a:t>12 Months Marketing Strategy</a:t>
            </a:r>
          </a:p>
          <a:p>
            <a:pPr>
              <a:lnSpc>
                <a:spcPct val="100000"/>
              </a:lnSpc>
            </a:pPr>
            <a:r>
              <a:rPr lang="en-US" sz="2400" b="1" dirty="0">
                <a:solidFill>
                  <a:srgbClr val="404040"/>
                </a:solidFill>
                <a:latin typeface="MiSans" pitchFamily="34" charset="0"/>
                <a:ea typeface="MiSans" pitchFamily="34" charset="-122"/>
                <a:cs typeface="MiSans" pitchFamily="34" charset="-120"/>
              </a:rPr>
              <a:t>    </a:t>
            </a:r>
            <a:r>
              <a:rPr lang="en-US" b="1" dirty="0">
                <a:solidFill>
                  <a:srgbClr val="404040"/>
                </a:solidFill>
                <a:latin typeface="Arial" panose="020B0604020202020204" pitchFamily="34" charset="0"/>
                <a:ea typeface="MiSans" pitchFamily="34" charset="-122"/>
                <a:cs typeface="Arial" panose="020B0604020202020204" pitchFamily="34" charset="0"/>
              </a:rPr>
              <a:t>3.1 Strategy initiatives </a:t>
            </a:r>
          </a:p>
          <a:p>
            <a:pPr>
              <a:lnSpc>
                <a:spcPct val="100000"/>
              </a:lnSpc>
            </a:pPr>
            <a:r>
              <a:rPr lang="en-US" sz="2400" b="1" dirty="0">
                <a:solidFill>
                  <a:srgbClr val="404040"/>
                </a:solidFill>
                <a:latin typeface="Arial" panose="020B0604020202020204" pitchFamily="34" charset="0"/>
                <a:ea typeface="MiSans" pitchFamily="34" charset="-122"/>
                <a:cs typeface="Arial" panose="020B0604020202020204" pitchFamily="34" charset="0"/>
              </a:rPr>
              <a:t>    </a:t>
            </a:r>
            <a:r>
              <a:rPr lang="en-US" b="1" dirty="0">
                <a:solidFill>
                  <a:srgbClr val="404040"/>
                </a:solidFill>
                <a:latin typeface="Arial" panose="020B0604020202020204" pitchFamily="34" charset="0"/>
                <a:ea typeface="MiSans" pitchFamily="34" charset="-122"/>
                <a:cs typeface="Arial" panose="020B0604020202020204" pitchFamily="34" charset="0"/>
              </a:rPr>
              <a:t>3.2 Marketing Examples </a:t>
            </a:r>
          </a:p>
          <a:p>
            <a:pPr>
              <a:lnSpc>
                <a:spcPct val="100000"/>
              </a:lnSpc>
            </a:pPr>
            <a:r>
              <a:rPr lang="en-US" sz="2400" b="1" dirty="0">
                <a:solidFill>
                  <a:srgbClr val="404040"/>
                </a:solidFill>
                <a:latin typeface="Arial" panose="020B0604020202020204" pitchFamily="34" charset="0"/>
                <a:ea typeface="MiSans" pitchFamily="34" charset="-122"/>
                <a:cs typeface="Arial" panose="020B0604020202020204" pitchFamily="34" charset="0"/>
              </a:rPr>
              <a:t>    </a:t>
            </a:r>
            <a:r>
              <a:rPr lang="en-US" b="1" dirty="0">
                <a:solidFill>
                  <a:srgbClr val="404040"/>
                </a:solidFill>
                <a:latin typeface="Arial" panose="020B0604020202020204" pitchFamily="34" charset="0"/>
                <a:ea typeface="MiSans" pitchFamily="34" charset="-122"/>
                <a:cs typeface="Arial" panose="020B0604020202020204" pitchFamily="34" charset="0"/>
              </a:rPr>
              <a:t>3.3 Branding </a:t>
            </a:r>
            <a:r>
              <a:rPr lang="en-US" sz="2400" b="1" dirty="0">
                <a:solidFill>
                  <a:srgbClr val="404040"/>
                </a:solidFill>
                <a:latin typeface="MiSans" pitchFamily="34" charset="0"/>
                <a:ea typeface="MiSans" pitchFamily="34" charset="-122"/>
                <a:cs typeface="MiSans" pitchFamily="34" charset="-120"/>
              </a:rPr>
              <a:t> </a:t>
            </a:r>
            <a:endParaRPr lang="en-US" sz="1600" dirty="0"/>
          </a:p>
        </p:txBody>
      </p:sp>
      <p:sp>
        <p:nvSpPr>
          <p:cNvPr id="22" name="Text 10">
            <a:extLst>
              <a:ext uri="{FF2B5EF4-FFF2-40B4-BE49-F238E27FC236}">
                <a16:creationId xmlns:a16="http://schemas.microsoft.com/office/drawing/2014/main" id="{0C96E04D-D0EC-86D2-3949-B831C7DEC837}"/>
              </a:ext>
            </a:extLst>
          </p:cNvPr>
          <p:cNvSpPr/>
          <p:nvPr/>
        </p:nvSpPr>
        <p:spPr>
          <a:xfrm>
            <a:off x="6819265" y="4217828"/>
            <a:ext cx="5372735" cy="1477328"/>
          </a:xfrm>
          <a:prstGeom prst="rect">
            <a:avLst/>
          </a:prstGeom>
          <a:noFill/>
          <a:ln/>
        </p:spPr>
        <p:txBody>
          <a:bodyPr wrap="square" lIns="91440" tIns="45720" rIns="91440" bIns="45720" rtlCol="0" anchor="t">
            <a:spAutoFit/>
          </a:bodyPr>
          <a:lstStyle/>
          <a:p>
            <a:pPr>
              <a:lnSpc>
                <a:spcPct val="100000"/>
              </a:lnSpc>
            </a:pPr>
            <a:r>
              <a:rPr lang="en-US" sz="2400" b="1" dirty="0">
                <a:solidFill>
                  <a:srgbClr val="404040"/>
                </a:solidFill>
                <a:latin typeface="MiSans" pitchFamily="34" charset="0"/>
                <a:ea typeface="MiSans" pitchFamily="34" charset="-122"/>
                <a:cs typeface="MiSans" pitchFamily="34" charset="-120"/>
              </a:rPr>
              <a:t>Elevator Pitch</a:t>
            </a:r>
          </a:p>
          <a:p>
            <a:pPr>
              <a:lnSpc>
                <a:spcPct val="100000"/>
              </a:lnSpc>
            </a:pPr>
            <a:r>
              <a:rPr lang="en-US" sz="2400" b="1" dirty="0">
                <a:solidFill>
                  <a:srgbClr val="404040"/>
                </a:solidFill>
                <a:latin typeface="MiSans" pitchFamily="34" charset="0"/>
                <a:ea typeface="MiSans" pitchFamily="34" charset="-122"/>
                <a:cs typeface="MiSans" pitchFamily="34" charset="-120"/>
              </a:rPr>
              <a:t>    </a:t>
            </a:r>
            <a:r>
              <a:rPr lang="en-US" b="1" dirty="0">
                <a:solidFill>
                  <a:srgbClr val="404040"/>
                </a:solidFill>
                <a:latin typeface="Arial" panose="020B0604020202020204" pitchFamily="34" charset="0"/>
                <a:ea typeface="MiSans" pitchFamily="34" charset="-122"/>
                <a:cs typeface="Arial" panose="020B0604020202020204" pitchFamily="34" charset="0"/>
              </a:rPr>
              <a:t>Why You should invest in Me and my business idea?</a:t>
            </a:r>
            <a:endParaRPr lang="en-US" sz="2400" b="1" dirty="0">
              <a:solidFill>
                <a:srgbClr val="404040"/>
              </a:solidFill>
              <a:latin typeface="MiSans" pitchFamily="34" charset="0"/>
              <a:ea typeface="MiSans" pitchFamily="34" charset="-122"/>
              <a:cs typeface="MiSans" pitchFamily="34" charset="-120"/>
            </a:endParaRPr>
          </a:p>
          <a:p>
            <a:pPr>
              <a:lnSpc>
                <a:spcPct val="100000"/>
              </a:lnSpc>
            </a:pPr>
            <a:r>
              <a:rPr lang="en-US" sz="2400" b="1" dirty="0">
                <a:solidFill>
                  <a:srgbClr val="404040"/>
                </a:solidFill>
                <a:latin typeface="MiSans" pitchFamily="34" charset="0"/>
                <a:ea typeface="MiSans" pitchFamily="34" charset="-122"/>
                <a:cs typeface="MiSans" pitchFamily="34" charset="-120"/>
              </a:rPr>
              <a:t>     </a:t>
            </a:r>
            <a:endParaRPr lang="en-US" sz="160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srcRect t="306" b="306"/>
          <a:stretch/>
        </p:blipFill>
        <p:spPr>
          <a:xfrm>
            <a:off x="0" y="0"/>
            <a:ext cx="12202795" cy="6851015"/>
          </a:xfrm>
          <a:prstGeom prst="rect">
            <a:avLst/>
          </a:prstGeom>
        </p:spPr>
      </p:pic>
      <p:sp>
        <p:nvSpPr>
          <p:cNvPr id="3" name="Text 0"/>
          <p:cNvSpPr/>
          <p:nvPr/>
        </p:nvSpPr>
        <p:spPr>
          <a:xfrm>
            <a:off x="284163" y="2536825"/>
            <a:ext cx="2642870" cy="1781572"/>
          </a:xfrm>
          <a:prstGeom prst="rect">
            <a:avLst/>
          </a:prstGeom>
          <a:noFill/>
          <a:ln/>
        </p:spPr>
        <p:txBody>
          <a:bodyPr wrap="square" lIns="91440" tIns="45720" rIns="91440" bIns="45720" rtlCol="0" anchor="t">
            <a:spAutoFit/>
          </a:bodyPr>
          <a:lstStyle/>
          <a:p>
            <a:pPr algn="ctr">
              <a:lnSpc>
                <a:spcPct val="100000"/>
              </a:lnSpc>
            </a:pPr>
            <a:r>
              <a:rPr lang="en-US" sz="11500" b="1" dirty="0">
                <a:solidFill>
                  <a:srgbClr val="FFFFFF"/>
                </a:solidFill>
                <a:latin typeface="MiSans" pitchFamily="34" charset="0"/>
                <a:ea typeface="MiSans" pitchFamily="34" charset="-122"/>
                <a:cs typeface="MiSans" pitchFamily="34" charset="-120"/>
              </a:rPr>
              <a:t>01</a:t>
            </a:r>
            <a:endParaRPr lang="en-US" sz="1600" dirty="0"/>
          </a:p>
        </p:txBody>
      </p:sp>
      <p:sp>
        <p:nvSpPr>
          <p:cNvPr id="4" name="Text 1"/>
          <p:cNvSpPr/>
          <p:nvPr/>
        </p:nvSpPr>
        <p:spPr>
          <a:xfrm>
            <a:off x="3789998" y="3014345"/>
            <a:ext cx="8116570" cy="769441"/>
          </a:xfrm>
          <a:prstGeom prst="rect">
            <a:avLst/>
          </a:prstGeom>
          <a:noFill/>
          <a:ln/>
        </p:spPr>
        <p:txBody>
          <a:bodyPr wrap="square" lIns="91440" tIns="45720" rIns="91440" bIns="45720" rtlCol="0" anchor="t">
            <a:spAutoFit/>
          </a:bodyPr>
          <a:lstStyle/>
          <a:p>
            <a:pPr>
              <a:lnSpc>
                <a:spcPct val="100000"/>
              </a:lnSpc>
            </a:pPr>
            <a:r>
              <a:rPr lang="en-US" sz="4400" b="1" dirty="0">
                <a:solidFill>
                  <a:srgbClr val="FFFFFF"/>
                </a:solidFill>
                <a:latin typeface="MiSans" pitchFamily="34" charset="0"/>
                <a:ea typeface="MiSans" pitchFamily="34" charset="-122"/>
                <a:cs typeface="MiSans" pitchFamily="34" charset="-120"/>
              </a:rPr>
              <a:t>Concept &amp; Story </a:t>
            </a:r>
            <a:endParaRPr lang="en-US" sz="1600" dirty="0"/>
          </a:p>
        </p:txBody>
      </p:sp>
      <p:sp>
        <p:nvSpPr>
          <p:cNvPr id="5" name="Shape 2"/>
          <p:cNvSpPr/>
          <p:nvPr/>
        </p:nvSpPr>
        <p:spPr>
          <a:xfrm>
            <a:off x="3322638" y="2781300"/>
            <a:ext cx="71755" cy="1372235"/>
          </a:xfrm>
          <a:prstGeom prst="roundRect">
            <a:avLst>
              <a:gd name="adj" fmla="val 50000"/>
            </a:avLst>
          </a:prstGeom>
          <a:solidFill>
            <a:srgbClr val="FFFFFF"/>
          </a:solidFill>
          <a:ln/>
        </p:spPr>
        <p:txBody>
          <a:bodyPr/>
          <a:lstStyle/>
          <a:p>
            <a:endParaRPr lang="en-GB"/>
          </a:p>
        </p:txBody>
      </p:sp>
      <p:sp>
        <p:nvSpPr>
          <p:cNvPr id="6" name="Text 3"/>
          <p:cNvSpPr/>
          <p:nvPr/>
        </p:nvSpPr>
        <p:spPr>
          <a:xfrm>
            <a:off x="3322638" y="2781300"/>
            <a:ext cx="71755" cy="1372235"/>
          </a:xfrm>
          <a:prstGeom prst="rect">
            <a:avLst/>
          </a:prstGeom>
          <a:noFill/>
          <a:ln/>
        </p:spPr>
        <p:txBody>
          <a:bodyPr wrap="square" lIns="45720" tIns="91440" rIns="91440" bIns="45720" rtlCol="0" anchor="ctr"/>
          <a:lstStyle/>
          <a:p>
            <a:pPr>
              <a:lnSpc>
                <a:spcPct val="100000"/>
              </a:lnSpc>
            </a:pPr>
            <a:endParaRPr lang="en-US" sz="160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3" name="Text 0"/>
          <p:cNvSpPr/>
          <p:nvPr/>
        </p:nvSpPr>
        <p:spPr>
          <a:xfrm>
            <a:off x="2124393" y="1935480"/>
            <a:ext cx="7943215" cy="2115820"/>
          </a:xfrm>
          <a:prstGeom prst="rect">
            <a:avLst/>
          </a:prstGeom>
          <a:noFill/>
          <a:ln/>
        </p:spPr>
        <p:txBody>
          <a:bodyPr wrap="square" lIns="91440" tIns="45720" rIns="91440" bIns="45720" rtlCol="0" anchor="t"/>
          <a:lstStyle/>
          <a:p>
            <a:pPr algn="ctr">
              <a:lnSpc>
                <a:spcPct val="120000"/>
              </a:lnSpc>
            </a:pPr>
            <a:endParaRPr lang="en-US" sz="1600" dirty="0"/>
          </a:p>
        </p:txBody>
      </p:sp>
      <p:sp>
        <p:nvSpPr>
          <p:cNvPr id="5" name="Text 2"/>
          <p:cNvSpPr/>
          <p:nvPr/>
        </p:nvSpPr>
        <p:spPr>
          <a:xfrm>
            <a:off x="3697605" y="4645660"/>
            <a:ext cx="2078990" cy="478790"/>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5"/>
          <p:cNvSpPr/>
          <p:nvPr/>
        </p:nvSpPr>
        <p:spPr>
          <a:xfrm>
            <a:off x="6415405" y="4645660"/>
            <a:ext cx="2078990" cy="478790"/>
          </a:xfrm>
          <a:prstGeom prst="rect">
            <a:avLst/>
          </a:prstGeom>
          <a:noFill/>
          <a:ln/>
        </p:spPr>
        <p:txBody>
          <a:bodyPr wrap="square" lIns="45720" tIns="91440" rIns="91440" bIns="45720" rtlCol="0" anchor="ctr"/>
          <a:lstStyle/>
          <a:p>
            <a:pPr>
              <a:lnSpc>
                <a:spcPct val="100000"/>
              </a:lnSpc>
            </a:pPr>
            <a:endParaRPr lang="en-US" sz="1600" dirty="0"/>
          </a:p>
        </p:txBody>
      </p:sp>
      <p:sp>
        <p:nvSpPr>
          <p:cNvPr id="9" name="Text 6"/>
          <p:cNvSpPr/>
          <p:nvPr/>
        </p:nvSpPr>
        <p:spPr>
          <a:xfrm>
            <a:off x="6495415" y="4700905"/>
            <a:ext cx="1918970" cy="584775"/>
          </a:xfrm>
          <a:prstGeom prst="rect">
            <a:avLst/>
          </a:prstGeom>
          <a:noFill/>
          <a:ln/>
        </p:spPr>
        <p:txBody>
          <a:bodyPr wrap="square" lIns="91440" tIns="45720" rIns="91440" bIns="45720" rtlCol="0" anchor="t">
            <a:spAutoFit/>
          </a:bodyPr>
          <a:lstStyle/>
          <a:p>
            <a:pPr algn="ctr">
              <a:lnSpc>
                <a:spcPct val="100000"/>
              </a:lnSpc>
            </a:pPr>
            <a:endParaRPr lang="en-US" sz="1600" dirty="0"/>
          </a:p>
          <a:p>
            <a:pPr algn="ctr">
              <a:lnSpc>
                <a:spcPct val="100000"/>
              </a:lnSpc>
            </a:pPr>
            <a:endParaRPr lang="en-US" sz="1600" dirty="0"/>
          </a:p>
        </p:txBody>
      </p:sp>
      <p:pic>
        <p:nvPicPr>
          <p:cNvPr id="12" name="Picture 11" descr="A logo for a dog wash company&#10;&#10;AI-generated content may be incorrect.">
            <a:extLst>
              <a:ext uri="{FF2B5EF4-FFF2-40B4-BE49-F238E27FC236}">
                <a16:creationId xmlns:a16="http://schemas.microsoft.com/office/drawing/2014/main" id="{1BA7A48B-8614-FA13-60EA-D0520DA91309}"/>
              </a:ext>
            </a:extLst>
          </p:cNvPr>
          <p:cNvPicPr>
            <a:picLocks noChangeAspect="1"/>
          </p:cNvPicPr>
          <p:nvPr/>
        </p:nvPicPr>
        <p:blipFill>
          <a:blip r:embed="rId3"/>
          <a:stretch>
            <a:fillRect/>
          </a:stretch>
        </p:blipFill>
        <p:spPr>
          <a:xfrm>
            <a:off x="5065395" y="101600"/>
            <a:ext cx="6858000" cy="6858000"/>
          </a:xfrm>
          <a:prstGeom prst="rect">
            <a:avLst/>
          </a:prstGeom>
        </p:spPr>
      </p:pic>
      <p:sp>
        <p:nvSpPr>
          <p:cNvPr id="13" name="Title 12">
            <a:extLst>
              <a:ext uri="{FF2B5EF4-FFF2-40B4-BE49-F238E27FC236}">
                <a16:creationId xmlns:a16="http://schemas.microsoft.com/office/drawing/2014/main" id="{03BB1AFF-D495-8840-E72E-41E58D7E7654}"/>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1.1 Business name, concept and story </a:t>
            </a: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57580" y="603885"/>
            <a:ext cx="9799955" cy="584775"/>
          </a:xfrm>
          <a:prstGeom prst="rect">
            <a:avLst/>
          </a:prstGeom>
          <a:noFill/>
          <a:ln/>
        </p:spPr>
        <p:txBody>
          <a:bodyPr wrap="square" lIns="91440" tIns="45720" rIns="91440" bIns="45720" rtlCol="0" anchor="t">
            <a:spAutoFit/>
          </a:bodyPr>
          <a:lstStyle/>
          <a:p>
            <a:pPr>
              <a:lnSpc>
                <a:spcPct val="100000"/>
              </a:lnSpc>
            </a:pPr>
            <a:r>
              <a:rPr lang="en-US" sz="3200" b="1" dirty="0">
                <a:solidFill>
                  <a:srgbClr val="0070C0"/>
                </a:solidFill>
                <a:latin typeface="MiSans" pitchFamily="34" charset="0"/>
                <a:ea typeface="MiSans" pitchFamily="34" charset="-122"/>
                <a:cs typeface="MiSans" pitchFamily="34" charset="-120"/>
              </a:rPr>
              <a:t> </a:t>
            </a:r>
            <a:r>
              <a:rPr lang="en-US" sz="3200" b="1" dirty="0">
                <a:solidFill>
                  <a:srgbClr val="9FC35D"/>
                </a:solidFill>
                <a:latin typeface="MiSans" pitchFamily="34" charset="0"/>
                <a:ea typeface="MiSans" pitchFamily="34" charset="-122"/>
                <a:cs typeface="MiSans" pitchFamily="34" charset="-120"/>
              </a:rPr>
              <a:t> </a:t>
            </a:r>
            <a:r>
              <a:rPr lang="en-US" sz="3200" b="1" dirty="0" err="1">
                <a:solidFill>
                  <a:srgbClr val="0070C0"/>
                </a:solidFill>
                <a:latin typeface="MiSans" pitchFamily="34" charset="0"/>
                <a:ea typeface="MiSans" pitchFamily="34" charset="-122"/>
                <a:cs typeface="MiSans" pitchFamily="34" charset="-120"/>
              </a:rPr>
              <a:t>Bark&amp;Wash</a:t>
            </a:r>
            <a:endParaRPr lang="en-US" sz="1600" dirty="0">
              <a:solidFill>
                <a:srgbClr val="0070C0"/>
              </a:solidFill>
            </a:endParaRPr>
          </a:p>
        </p:txBody>
      </p:sp>
      <p:sp>
        <p:nvSpPr>
          <p:cNvPr id="3" name="Shape 1"/>
          <p:cNvSpPr/>
          <p:nvPr/>
        </p:nvSpPr>
        <p:spPr>
          <a:xfrm>
            <a:off x="213360" y="1528445"/>
            <a:ext cx="11765280" cy="4257040"/>
          </a:xfrm>
          <a:prstGeom prst="roundRect">
            <a:avLst>
              <a:gd name="adj" fmla="val 8569"/>
            </a:avLst>
          </a:prstGeom>
          <a:solidFill>
            <a:srgbClr val="FFFFFF"/>
          </a:solidFill>
          <a:ln w="28575">
            <a:gradFill flip="none" rotWithShape="1">
              <a:gsLst>
                <a:gs pos="0">
                  <a:srgbClr val="8D8E20"/>
                </a:gs>
                <a:gs pos="38000">
                  <a:srgbClr val="77B437">
                    <a:alpha val="0"/>
                  </a:srgbClr>
                </a:gs>
                <a:gs pos="66000">
                  <a:srgbClr val="80BD3F">
                    <a:alpha val="0"/>
                  </a:srgbClr>
                </a:gs>
                <a:gs pos="100000">
                  <a:srgbClr val="BCBE2B"/>
                </a:gs>
              </a:gsLst>
              <a:lin ang="0" scaled="1"/>
            </a:gradFill>
            <a:prstDash val="solid"/>
          </a:ln>
        </p:spPr>
        <p:txBody>
          <a:bodyPr/>
          <a:lstStyle/>
          <a:p>
            <a:endParaRPr lang="en-GB"/>
          </a:p>
        </p:txBody>
      </p:sp>
      <p:sp>
        <p:nvSpPr>
          <p:cNvPr id="4" name="Text 2"/>
          <p:cNvSpPr/>
          <p:nvPr/>
        </p:nvSpPr>
        <p:spPr>
          <a:xfrm>
            <a:off x="213360" y="1518285"/>
            <a:ext cx="11765280" cy="4257040"/>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p:cNvSpPr/>
          <p:nvPr/>
        </p:nvSpPr>
        <p:spPr>
          <a:xfrm>
            <a:off x="4751348" y="2398232"/>
            <a:ext cx="2642948" cy="2628591"/>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4085590" y="1736090"/>
            <a:ext cx="3974465" cy="3952875"/>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8"/>
          <p:cNvSpPr/>
          <p:nvPr/>
        </p:nvSpPr>
        <p:spPr>
          <a:xfrm>
            <a:off x="4503240" y="2151471"/>
            <a:ext cx="3139166" cy="3122113"/>
          </a:xfrm>
          <a:prstGeom prst="rect">
            <a:avLst/>
          </a:prstGeom>
          <a:noFill/>
          <a:ln/>
        </p:spPr>
        <p:txBody>
          <a:bodyPr wrap="square" lIns="45720" tIns="91440" rIns="91440" bIns="45720" rtlCol="0" anchor="ctr"/>
          <a:lstStyle/>
          <a:p>
            <a:pPr>
              <a:lnSpc>
                <a:spcPct val="100000"/>
              </a:lnSpc>
            </a:pPr>
            <a:endParaRPr lang="en-US" sz="1600" dirty="0"/>
          </a:p>
        </p:txBody>
      </p:sp>
      <p:sp>
        <p:nvSpPr>
          <p:cNvPr id="12" name="Text 10"/>
          <p:cNvSpPr/>
          <p:nvPr/>
        </p:nvSpPr>
        <p:spPr>
          <a:xfrm>
            <a:off x="5063256" y="2708446"/>
            <a:ext cx="2019723" cy="2008751"/>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1"/>
          <p:cNvSpPr/>
          <p:nvPr/>
        </p:nvSpPr>
        <p:spPr>
          <a:xfrm>
            <a:off x="579755" y="2103120"/>
            <a:ext cx="3374390" cy="400110"/>
          </a:xfrm>
          <a:prstGeom prst="rect">
            <a:avLst/>
          </a:prstGeom>
          <a:noFill/>
          <a:ln/>
        </p:spPr>
        <p:txBody>
          <a:bodyPr wrap="square" lIns="91440" tIns="45720" rIns="91440" bIns="45720" rtlCol="0" anchor="t">
            <a:spAutoFit/>
          </a:bodyPr>
          <a:lstStyle/>
          <a:p>
            <a:pPr>
              <a:lnSpc>
                <a:spcPct val="100000"/>
              </a:lnSpc>
            </a:pPr>
            <a:r>
              <a:rPr lang="en-US" sz="2000" b="1" dirty="0">
                <a:latin typeface="MiSans" pitchFamily="34" charset="0"/>
                <a:ea typeface="MiSans" pitchFamily="34" charset="-122"/>
                <a:cs typeface="MiSans" pitchFamily="34" charset="-120"/>
              </a:rPr>
              <a:t>Self-wash Dog</a:t>
            </a:r>
            <a:r>
              <a:rPr lang="en-US" sz="2000" b="1" dirty="0">
                <a:solidFill>
                  <a:srgbClr val="9FC35D"/>
                </a:solidFill>
                <a:latin typeface="MiSans" pitchFamily="34" charset="0"/>
                <a:ea typeface="MiSans" pitchFamily="34" charset="-122"/>
                <a:cs typeface="MiSans" pitchFamily="34" charset="-120"/>
              </a:rPr>
              <a:t> </a:t>
            </a:r>
            <a:r>
              <a:rPr lang="en-US" sz="2000" b="1" dirty="0">
                <a:latin typeface="MiSans" pitchFamily="34" charset="0"/>
                <a:ea typeface="MiSans" pitchFamily="34" charset="-122"/>
                <a:cs typeface="MiSans" pitchFamily="34" charset="-120"/>
              </a:rPr>
              <a:t>station</a:t>
            </a:r>
            <a:endParaRPr lang="en-US" sz="1600" dirty="0"/>
          </a:p>
        </p:txBody>
      </p:sp>
      <p:sp>
        <p:nvSpPr>
          <p:cNvPr id="15" name="Text 12"/>
          <p:cNvSpPr/>
          <p:nvPr/>
        </p:nvSpPr>
        <p:spPr>
          <a:xfrm>
            <a:off x="560705" y="2835275"/>
            <a:ext cx="3528695" cy="1986569"/>
          </a:xfrm>
          <a:prstGeom prst="rect">
            <a:avLst/>
          </a:prstGeom>
          <a:noFill/>
          <a:ln/>
        </p:spPr>
        <p:txBody>
          <a:bodyPr wrap="square" lIns="91440" tIns="45720" rIns="91440" bIns="45720" rtlCol="0" anchor="t">
            <a:spAutoFit/>
          </a:bodyPr>
          <a:lstStyle/>
          <a:p>
            <a:pPr>
              <a:lnSpc>
                <a:spcPct val="130000"/>
              </a:lnSpc>
            </a:pPr>
            <a:r>
              <a:rPr lang="en-US" sz="1600" dirty="0">
                <a:solidFill>
                  <a:srgbClr val="000000"/>
                </a:solidFill>
                <a:latin typeface="MiSans" pitchFamily="34" charset="0"/>
                <a:ea typeface="MiSans" pitchFamily="34" charset="-122"/>
                <a:cs typeface="MiSans" pitchFamily="34" charset="-120"/>
              </a:rPr>
              <a:t>Bark&amp;Wash offers a self-wash dog station, perfect for parks and trails. It provides a quick, affordable, and stress-free way to clean muddy pets, ensuring a clean finish after every walk.</a:t>
            </a:r>
            <a:endParaRPr lang="en-US" sz="1600" dirty="0"/>
          </a:p>
        </p:txBody>
      </p:sp>
      <p:sp>
        <p:nvSpPr>
          <p:cNvPr id="16" name="Text 13"/>
          <p:cNvSpPr/>
          <p:nvPr/>
        </p:nvSpPr>
        <p:spPr>
          <a:xfrm>
            <a:off x="8190865" y="2103120"/>
            <a:ext cx="3647440" cy="400110"/>
          </a:xfrm>
          <a:prstGeom prst="rect">
            <a:avLst/>
          </a:prstGeom>
          <a:noFill/>
          <a:ln/>
        </p:spPr>
        <p:txBody>
          <a:bodyPr wrap="square" lIns="91440" tIns="45720" rIns="91440" bIns="45720" rtlCol="0" anchor="t">
            <a:spAutoFit/>
          </a:bodyPr>
          <a:lstStyle/>
          <a:p>
            <a:pPr>
              <a:lnSpc>
                <a:spcPct val="100000"/>
              </a:lnSpc>
            </a:pPr>
            <a:r>
              <a:rPr lang="en-US" sz="2000" b="1" dirty="0">
                <a:latin typeface="MiSans" pitchFamily="34" charset="0"/>
                <a:ea typeface="MiSans" pitchFamily="34" charset="-122"/>
                <a:cs typeface="MiSans" pitchFamily="34" charset="-120"/>
              </a:rPr>
              <a:t>Convenient</a:t>
            </a:r>
            <a:r>
              <a:rPr lang="en-US" sz="2000" b="1" dirty="0">
                <a:solidFill>
                  <a:srgbClr val="9FC35D"/>
                </a:solidFill>
                <a:latin typeface="MiSans" pitchFamily="34" charset="0"/>
                <a:ea typeface="MiSans" pitchFamily="34" charset="-122"/>
                <a:cs typeface="MiSans" pitchFamily="34" charset="-120"/>
              </a:rPr>
              <a:t> </a:t>
            </a:r>
            <a:r>
              <a:rPr lang="en-US" sz="2000" b="1" dirty="0">
                <a:latin typeface="MiSans" pitchFamily="34" charset="0"/>
                <a:ea typeface="MiSans" pitchFamily="34" charset="-122"/>
                <a:cs typeface="MiSans" pitchFamily="34" charset="-120"/>
              </a:rPr>
              <a:t>Cleaning</a:t>
            </a:r>
            <a:endParaRPr lang="en-US" sz="1600" dirty="0"/>
          </a:p>
        </p:txBody>
      </p:sp>
      <p:sp>
        <p:nvSpPr>
          <p:cNvPr id="17" name="Text 14"/>
          <p:cNvSpPr/>
          <p:nvPr/>
        </p:nvSpPr>
        <p:spPr>
          <a:xfrm>
            <a:off x="8191500" y="2835275"/>
            <a:ext cx="3789045" cy="1584722"/>
          </a:xfrm>
          <a:prstGeom prst="rect">
            <a:avLst/>
          </a:prstGeom>
          <a:noFill/>
          <a:ln/>
        </p:spPr>
        <p:txBody>
          <a:bodyPr wrap="square" lIns="91440" tIns="45720" rIns="91440" bIns="45720" rtlCol="0" anchor="t">
            <a:spAutoFit/>
          </a:bodyPr>
          <a:lstStyle/>
          <a:p>
            <a:pPr>
              <a:lnSpc>
                <a:spcPct val="130000"/>
              </a:lnSpc>
            </a:pPr>
            <a:r>
              <a:rPr lang="en-US" sz="1600" dirty="0">
                <a:solidFill>
                  <a:srgbClr val="000000"/>
                </a:solidFill>
                <a:latin typeface="MiSans" pitchFamily="34" charset="0"/>
                <a:ea typeface="MiSans" pitchFamily="34" charset="-122"/>
                <a:cs typeface="MiSans" pitchFamily="34" charset="-120"/>
              </a:rPr>
              <a:t>Our stations are designed to be easily accessible, allowing dog owners to rinse their pets before heading home. This not only keeps dogs clean but also prevents dirty cars and homes.</a:t>
            </a:r>
            <a:endParaRPr lang="en-US" sz="1600" dirty="0"/>
          </a:p>
        </p:txBody>
      </p:sp>
      <p:pic>
        <p:nvPicPr>
          <p:cNvPr id="19" name="Picture 18" descr="A dog with a blue cloth in its mouth&#10;&#10;AI-generated content may be incorrect.">
            <a:extLst>
              <a:ext uri="{FF2B5EF4-FFF2-40B4-BE49-F238E27FC236}">
                <a16:creationId xmlns:a16="http://schemas.microsoft.com/office/drawing/2014/main" id="{6431A039-2575-27B7-94A8-1ED45FA94B17}"/>
              </a:ext>
            </a:extLst>
          </p:cNvPr>
          <p:cNvPicPr>
            <a:picLocks noChangeAspect="1"/>
          </p:cNvPicPr>
          <p:nvPr/>
        </p:nvPicPr>
        <p:blipFill>
          <a:blip r:embed="rId3"/>
          <a:stretch>
            <a:fillRect/>
          </a:stretch>
        </p:blipFill>
        <p:spPr>
          <a:xfrm>
            <a:off x="5063255" y="1536396"/>
            <a:ext cx="2267831" cy="4049699"/>
          </a:xfrm>
          <a:prstGeom prst="rect">
            <a:avLst/>
          </a:prstGeom>
        </p:spPr>
      </p:pic>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rot="21000000">
            <a:off x="347980" y="1683385"/>
            <a:ext cx="3241645" cy="3895725"/>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3"/>
          <p:cNvSpPr/>
          <p:nvPr/>
        </p:nvSpPr>
        <p:spPr>
          <a:xfrm rot="21000000">
            <a:off x="4404995" y="1683385"/>
            <a:ext cx="3241645" cy="3895725"/>
          </a:xfrm>
          <a:prstGeom prst="rect">
            <a:avLst/>
          </a:prstGeom>
          <a:noFill/>
          <a:ln/>
        </p:spPr>
        <p:txBody>
          <a:bodyPr wrap="square" lIns="45720" tIns="91440" rIns="91440" bIns="45720" rtlCol="0" anchor="ctr"/>
          <a:lstStyle/>
          <a:p>
            <a:pPr>
              <a:lnSpc>
                <a:spcPct val="100000"/>
              </a:lnSpc>
            </a:pPr>
            <a:endParaRPr lang="en-US" sz="1600" dirty="0"/>
          </a:p>
        </p:txBody>
      </p:sp>
      <p:sp>
        <p:nvSpPr>
          <p:cNvPr id="9" name="Text 5"/>
          <p:cNvSpPr/>
          <p:nvPr/>
        </p:nvSpPr>
        <p:spPr>
          <a:xfrm rot="21000000">
            <a:off x="8315325" y="1693545"/>
            <a:ext cx="3241645" cy="3895725"/>
          </a:xfrm>
          <a:prstGeom prst="rect">
            <a:avLst/>
          </a:prstGeom>
          <a:noFill/>
          <a:ln/>
        </p:spPr>
        <p:txBody>
          <a:bodyPr wrap="square" lIns="45720" tIns="91440" rIns="91440" bIns="45720" rtlCol="0" anchor="ctr"/>
          <a:lstStyle/>
          <a:p>
            <a:pPr>
              <a:lnSpc>
                <a:spcPct val="100000"/>
              </a:lnSpc>
            </a:pPr>
            <a:endParaRPr lang="en-US" sz="1600" dirty="0"/>
          </a:p>
        </p:txBody>
      </p:sp>
      <p:sp>
        <p:nvSpPr>
          <p:cNvPr id="11" name="Text 6"/>
          <p:cNvSpPr/>
          <p:nvPr/>
        </p:nvSpPr>
        <p:spPr>
          <a:xfrm>
            <a:off x="3271333" y="114808"/>
            <a:ext cx="1024826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1.2 Mission &amp; SMART Goals</a:t>
            </a:r>
            <a:endParaRPr lang="en-US" sz="1600" dirty="0"/>
          </a:p>
        </p:txBody>
      </p:sp>
      <p:sp>
        <p:nvSpPr>
          <p:cNvPr id="12" name="Text 7"/>
          <p:cNvSpPr/>
          <p:nvPr/>
        </p:nvSpPr>
        <p:spPr>
          <a:xfrm>
            <a:off x="106416" y="2034945"/>
            <a:ext cx="3222625"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000000"/>
                </a:solidFill>
                <a:latin typeface="MiSans" pitchFamily="34" charset="0"/>
                <a:ea typeface="MiSans" pitchFamily="34" charset="-122"/>
                <a:cs typeface="MiSans" pitchFamily="34" charset="-120"/>
              </a:rPr>
              <a:t>Mission Statement</a:t>
            </a:r>
            <a:endParaRPr lang="en-US" sz="1600" dirty="0"/>
          </a:p>
        </p:txBody>
      </p:sp>
      <p:sp>
        <p:nvSpPr>
          <p:cNvPr id="13" name="Text 8"/>
          <p:cNvSpPr/>
          <p:nvPr/>
        </p:nvSpPr>
        <p:spPr>
          <a:xfrm>
            <a:off x="106416" y="2413674"/>
            <a:ext cx="3279140" cy="1364456"/>
          </a:xfrm>
          <a:prstGeom prst="rect">
            <a:avLst/>
          </a:prstGeom>
          <a:noFill/>
          <a:ln/>
        </p:spPr>
        <p:txBody>
          <a:bodyPr wrap="square" lIns="91440" tIns="45720" rIns="91440" bIns="45720" rtlCol="0" anchor="t">
            <a:spAutoFit/>
          </a:bodyPr>
          <a:lstStyle/>
          <a:p>
            <a:pPr>
              <a:lnSpc>
                <a:spcPct val="120000"/>
              </a:lnSpc>
            </a:pPr>
            <a:r>
              <a:rPr lang="en-US" sz="1400" dirty="0">
                <a:solidFill>
                  <a:srgbClr val="000000"/>
                </a:solidFill>
                <a:latin typeface="MiSans" pitchFamily="34" charset="0"/>
                <a:ea typeface="MiSans" pitchFamily="34" charset="-122"/>
                <a:cs typeface="MiSans" pitchFamily="34" charset="-120"/>
              </a:rPr>
              <a:t>Our mission is to simplify dog ownership by providing clean, convenient wash points. We aim to make every walk end with a clean dog and a happy owner.</a:t>
            </a:r>
            <a:endParaRPr lang="en-US" sz="1600" dirty="0"/>
          </a:p>
        </p:txBody>
      </p:sp>
      <p:sp>
        <p:nvSpPr>
          <p:cNvPr id="14" name="Text 9"/>
          <p:cNvSpPr/>
          <p:nvPr/>
        </p:nvSpPr>
        <p:spPr>
          <a:xfrm>
            <a:off x="4924086" y="983540"/>
            <a:ext cx="3222625"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000000"/>
                </a:solidFill>
                <a:latin typeface="MiSans" pitchFamily="34" charset="0"/>
                <a:ea typeface="MiSans" pitchFamily="34" charset="-122"/>
                <a:cs typeface="MiSans" pitchFamily="34" charset="-120"/>
              </a:rPr>
              <a:t>SMART Goals</a:t>
            </a:r>
            <a:endParaRPr lang="en-US" sz="1600" dirty="0"/>
          </a:p>
        </p:txBody>
      </p:sp>
      <p:sp>
        <p:nvSpPr>
          <p:cNvPr id="15" name="Text 10"/>
          <p:cNvSpPr/>
          <p:nvPr/>
        </p:nvSpPr>
        <p:spPr>
          <a:xfrm>
            <a:off x="3401096" y="1331061"/>
            <a:ext cx="5059238" cy="4472506"/>
          </a:xfrm>
          <a:prstGeom prst="rect">
            <a:avLst/>
          </a:prstGeom>
          <a:noFill/>
          <a:ln/>
        </p:spPr>
        <p:txBody>
          <a:bodyPr wrap="square" lIns="91440" tIns="45720" rIns="91440" bIns="45720" rtlCol="0" anchor="t">
            <a:spAutoFit/>
          </a:bodyPr>
          <a:lstStyle/>
          <a:p>
            <a:pPr>
              <a:lnSpc>
                <a:spcPct val="120000"/>
              </a:lnSpc>
            </a:pPr>
            <a:r>
              <a:rPr lang="en-US" sz="1400" dirty="0">
                <a:solidFill>
                  <a:srgbClr val="FF3300"/>
                </a:solidFill>
              </a:rPr>
              <a:t>S-Specific</a:t>
            </a:r>
            <a:r>
              <a:rPr lang="en-US" sz="1400" dirty="0"/>
              <a:t>: Lunch and operate a fully self-wash dog station within the most popular dog-walking park </a:t>
            </a:r>
          </a:p>
          <a:p>
            <a:pPr>
              <a:lnSpc>
                <a:spcPct val="120000"/>
              </a:lnSpc>
            </a:pPr>
            <a:r>
              <a:rPr lang="en-US" sz="1400" dirty="0">
                <a:solidFill>
                  <a:srgbClr val="FF0000"/>
                </a:solidFill>
              </a:rPr>
              <a:t>M-Measurable: </a:t>
            </a:r>
            <a:r>
              <a:rPr lang="en-US" sz="1400" dirty="0"/>
              <a:t>150 customers per month within the first 6 months </a:t>
            </a:r>
          </a:p>
          <a:p>
            <a:pPr>
              <a:lnSpc>
                <a:spcPct val="120000"/>
              </a:lnSpc>
            </a:pPr>
            <a:r>
              <a:rPr lang="en-US" sz="1400" dirty="0">
                <a:solidFill>
                  <a:srgbClr val="FF0000"/>
                </a:solidFill>
              </a:rPr>
              <a:t>A-Achievable: </a:t>
            </a:r>
            <a:r>
              <a:rPr lang="en-US" sz="1400" dirty="0"/>
              <a:t>High-traffic park guarantees consistent dog owner presence </a:t>
            </a:r>
          </a:p>
          <a:p>
            <a:pPr>
              <a:lnSpc>
                <a:spcPct val="120000"/>
              </a:lnSpc>
            </a:pPr>
            <a:r>
              <a:rPr lang="en-US" sz="1400" dirty="0">
                <a:solidFill>
                  <a:srgbClr val="FF0000"/>
                </a:solidFill>
              </a:rPr>
              <a:t>R-Relevant: </a:t>
            </a:r>
            <a:r>
              <a:rPr lang="en-US" sz="1400" dirty="0"/>
              <a:t>Dog owners need wash facilities after a muddy walk. </a:t>
            </a:r>
          </a:p>
          <a:p>
            <a:pPr>
              <a:lnSpc>
                <a:spcPct val="120000"/>
              </a:lnSpc>
            </a:pPr>
            <a:r>
              <a:rPr lang="en-US" sz="1400" dirty="0">
                <a:solidFill>
                  <a:srgbClr val="FF0000"/>
                </a:solidFill>
              </a:rPr>
              <a:t>T-Time-bound: </a:t>
            </a:r>
            <a:r>
              <a:rPr lang="en-US" sz="1400" b="1" dirty="0"/>
              <a:t>Month1:</a:t>
            </a:r>
            <a:r>
              <a:rPr lang="en-US" sz="1400" dirty="0"/>
              <a:t> Install station, launch marketing /open to public         </a:t>
            </a:r>
          </a:p>
          <a:p>
            <a:pPr>
              <a:lnSpc>
                <a:spcPct val="120000"/>
              </a:lnSpc>
            </a:pPr>
            <a:r>
              <a:rPr lang="en-US" sz="1400" dirty="0"/>
              <a:t>                                </a:t>
            </a:r>
            <a:r>
              <a:rPr lang="en-US" sz="1400" b="1" dirty="0"/>
              <a:t>Month 3</a:t>
            </a:r>
            <a:r>
              <a:rPr lang="en-US" sz="1400" dirty="0"/>
              <a:t>: Reach 100 monthly washes +  online reviews </a:t>
            </a:r>
          </a:p>
          <a:p>
            <a:pPr>
              <a:lnSpc>
                <a:spcPct val="120000"/>
              </a:lnSpc>
            </a:pPr>
            <a:r>
              <a:rPr lang="en-US" sz="1400" b="1" dirty="0"/>
              <a:t>                                Month 6 </a:t>
            </a:r>
            <a:r>
              <a:rPr lang="en-US" sz="1400" dirty="0"/>
              <a:t>: Reach 150 monthly washes + </a:t>
            </a:r>
            <a:r>
              <a:rPr lang="en-US" sz="1400" dirty="0" err="1"/>
              <a:t>buld</a:t>
            </a:r>
            <a:r>
              <a:rPr lang="en-US" sz="1400" dirty="0"/>
              <a:t> loyal costumers </a:t>
            </a:r>
          </a:p>
          <a:p>
            <a:pPr>
              <a:lnSpc>
                <a:spcPct val="120000"/>
              </a:lnSpc>
            </a:pPr>
            <a:r>
              <a:rPr lang="en-US" sz="1400" dirty="0"/>
              <a:t>                                </a:t>
            </a:r>
            <a:r>
              <a:rPr lang="en-US" sz="1400" b="1" dirty="0"/>
              <a:t>Month 12: </a:t>
            </a:r>
            <a:r>
              <a:rPr lang="en-US" sz="1400" dirty="0"/>
              <a:t>Achieve £1000+ net profit and 200+ customers </a:t>
            </a:r>
          </a:p>
          <a:p>
            <a:pPr>
              <a:lnSpc>
                <a:spcPct val="120000"/>
              </a:lnSpc>
            </a:pPr>
            <a:r>
              <a:rPr lang="en-US" sz="1400" dirty="0"/>
              <a:t>                                  </a:t>
            </a:r>
          </a:p>
        </p:txBody>
      </p:sp>
      <p:sp>
        <p:nvSpPr>
          <p:cNvPr id="16" name="Text 11"/>
          <p:cNvSpPr/>
          <p:nvPr/>
        </p:nvSpPr>
        <p:spPr>
          <a:xfrm>
            <a:off x="8641715" y="2271395"/>
            <a:ext cx="3166745"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000000"/>
                </a:solidFill>
                <a:latin typeface="MiSans" pitchFamily="34" charset="0"/>
                <a:ea typeface="MiSans" pitchFamily="34" charset="-122"/>
                <a:cs typeface="MiSans" pitchFamily="34" charset="-120"/>
              </a:rPr>
              <a:t>Customer Satisfaction</a:t>
            </a:r>
            <a:endParaRPr lang="en-US" sz="1600" dirty="0"/>
          </a:p>
        </p:txBody>
      </p:sp>
      <p:sp>
        <p:nvSpPr>
          <p:cNvPr id="17" name="Text 12"/>
          <p:cNvSpPr/>
          <p:nvPr/>
        </p:nvSpPr>
        <p:spPr>
          <a:xfrm>
            <a:off x="8638540" y="2927985"/>
            <a:ext cx="3221990" cy="1922001"/>
          </a:xfrm>
          <a:prstGeom prst="rect">
            <a:avLst/>
          </a:prstGeom>
          <a:noFill/>
          <a:ln/>
        </p:spPr>
        <p:txBody>
          <a:bodyPr wrap="square" lIns="91440" tIns="45720" rIns="91440" bIns="45720" rtlCol="0" anchor="t">
            <a:spAutoFit/>
          </a:bodyPr>
          <a:lstStyle/>
          <a:p>
            <a:pPr>
              <a:lnSpc>
                <a:spcPct val="120000"/>
              </a:lnSpc>
            </a:pPr>
            <a:r>
              <a:rPr lang="en-US" sz="1400" dirty="0">
                <a:solidFill>
                  <a:srgbClr val="000000"/>
                </a:solidFill>
                <a:latin typeface="MiSans" pitchFamily="34" charset="0"/>
                <a:ea typeface="MiSans" pitchFamily="34" charset="-122"/>
                <a:cs typeface="MiSans" pitchFamily="34" charset="-120"/>
              </a:rPr>
              <a:t>By offering a convenient and affordable solution, I aim to make the experience of owning and walking a dog an unforgettable one. </a:t>
            </a:r>
          </a:p>
          <a:p>
            <a:pPr>
              <a:lnSpc>
                <a:spcPct val="120000"/>
              </a:lnSpc>
            </a:pPr>
            <a:endParaRPr lang="en-US" sz="1400" dirty="0">
              <a:solidFill>
                <a:srgbClr val="000000"/>
              </a:solidFill>
              <a:latin typeface="MiSans" pitchFamily="34" charset="0"/>
              <a:ea typeface="MiSans" pitchFamily="34" charset="-122"/>
              <a:cs typeface="MiSans" pitchFamily="34" charset="-120"/>
            </a:endParaRPr>
          </a:p>
          <a:p>
            <a:pPr>
              <a:lnSpc>
                <a:spcPct val="120000"/>
              </a:lnSpc>
            </a:pPr>
            <a:r>
              <a:rPr lang="en-US" sz="1400" b="1" dirty="0">
                <a:solidFill>
                  <a:srgbClr val="000000"/>
                </a:solidFill>
                <a:latin typeface="MiSans" pitchFamily="34" charset="0"/>
                <a:ea typeface="MiSans" pitchFamily="34" charset="-122"/>
                <a:cs typeface="MiSans" pitchFamily="34" charset="-120"/>
              </a:rPr>
              <a:t>Happy Dog, Happy Life. </a:t>
            </a:r>
          </a:p>
          <a:p>
            <a:pPr>
              <a:lnSpc>
                <a:spcPct val="120000"/>
              </a:lnSpc>
            </a:pPr>
            <a:endParaRPr lang="en-US" sz="1600" b="1" dirty="0"/>
          </a:p>
        </p:txBody>
      </p:sp>
      <p:pic>
        <p:nvPicPr>
          <p:cNvPr id="19" name="Picture 18" descr="A dog playing in a mud puddle&#10;&#10;AI-generated content may be incorrect.">
            <a:extLst>
              <a:ext uri="{FF2B5EF4-FFF2-40B4-BE49-F238E27FC236}">
                <a16:creationId xmlns:a16="http://schemas.microsoft.com/office/drawing/2014/main" id="{0F35AD03-E0AB-F6DD-68C0-347EC42D5ACD}"/>
              </a:ext>
            </a:extLst>
          </p:cNvPr>
          <p:cNvPicPr>
            <a:picLocks noChangeAspect="1"/>
          </p:cNvPicPr>
          <p:nvPr/>
        </p:nvPicPr>
        <p:blipFill>
          <a:blip r:embed="rId3"/>
          <a:stretch>
            <a:fillRect/>
          </a:stretch>
        </p:blipFill>
        <p:spPr>
          <a:xfrm>
            <a:off x="56251" y="4603922"/>
            <a:ext cx="3215082" cy="2120089"/>
          </a:xfrm>
          <a:prstGeom prst="rect">
            <a:avLst/>
          </a:prstGeom>
        </p:spPr>
      </p:pic>
      <p:pic>
        <p:nvPicPr>
          <p:cNvPr id="21" name="Picture 20" descr="A dog holding flowers&#10;&#10;AI-generated content may be incorrect.">
            <a:extLst>
              <a:ext uri="{FF2B5EF4-FFF2-40B4-BE49-F238E27FC236}">
                <a16:creationId xmlns:a16="http://schemas.microsoft.com/office/drawing/2014/main" id="{97B41BB6-603A-0D49-371E-3B74FF9F65FB}"/>
              </a:ext>
            </a:extLst>
          </p:cNvPr>
          <p:cNvPicPr>
            <a:picLocks noChangeAspect="1"/>
          </p:cNvPicPr>
          <p:nvPr/>
        </p:nvPicPr>
        <p:blipFill>
          <a:blip r:embed="rId4"/>
          <a:stretch>
            <a:fillRect/>
          </a:stretch>
        </p:blipFill>
        <p:spPr>
          <a:xfrm>
            <a:off x="9228648" y="4532691"/>
            <a:ext cx="1811839" cy="2262546"/>
          </a:xfrm>
          <a:prstGeom prst="rect">
            <a:avLst/>
          </a:prstGeom>
        </p:spPr>
      </p:pic>
      <p:pic>
        <p:nvPicPr>
          <p:cNvPr id="23" name="Picture 22" descr="A machine for washing dogs&#10;&#10;AI-generated content may be incorrect.">
            <a:extLst>
              <a:ext uri="{FF2B5EF4-FFF2-40B4-BE49-F238E27FC236}">
                <a16:creationId xmlns:a16="http://schemas.microsoft.com/office/drawing/2014/main" id="{44F3F2BB-3FA0-9583-6099-AC67D53DDF5A}"/>
              </a:ext>
            </a:extLst>
          </p:cNvPr>
          <p:cNvPicPr>
            <a:picLocks noChangeAspect="1"/>
          </p:cNvPicPr>
          <p:nvPr/>
        </p:nvPicPr>
        <p:blipFill>
          <a:blip r:embed="rId5"/>
          <a:stretch>
            <a:fillRect/>
          </a:stretch>
        </p:blipFill>
        <p:spPr>
          <a:xfrm>
            <a:off x="5003026" y="5426476"/>
            <a:ext cx="1968408" cy="1368761"/>
          </a:xfrm>
          <a:prstGeom prst="rect">
            <a:avLst/>
          </a:prstGeom>
        </p:spPr>
      </p:pic>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8682355" y="-13970"/>
            <a:ext cx="3520440" cy="6871970"/>
          </a:xfrm>
          <a:prstGeom prst="rect">
            <a:avLst/>
          </a:prstGeom>
          <a:noFill/>
          <a:ln/>
        </p:spPr>
        <p:txBody>
          <a:bodyPr wrap="square" lIns="45720" tIns="91440" rIns="91440" bIns="45720" rtlCol="0" anchor="ctr"/>
          <a:lstStyle/>
          <a:p>
            <a:pPr>
              <a:lnSpc>
                <a:spcPct val="100000"/>
              </a:lnSpc>
            </a:pPr>
            <a:endParaRPr lang="en-US" sz="1600" dirty="0"/>
          </a:p>
        </p:txBody>
      </p:sp>
      <p:sp>
        <p:nvSpPr>
          <p:cNvPr id="4" name="Text 2"/>
          <p:cNvSpPr/>
          <p:nvPr/>
        </p:nvSpPr>
        <p:spPr>
          <a:xfrm>
            <a:off x="638810" y="603885"/>
            <a:ext cx="9998710" cy="892552"/>
          </a:xfrm>
          <a:prstGeom prst="rect">
            <a:avLst/>
          </a:prstGeom>
          <a:noFill/>
          <a:ln/>
        </p:spPr>
        <p:txBody>
          <a:bodyPr wrap="square" lIns="91440" tIns="45720" rIns="91440" bIns="45720" rtlCol="0" anchor="t">
            <a:spAutoFit/>
          </a:bodyPr>
          <a:lstStyle/>
          <a:p>
            <a:pPr>
              <a:lnSpc>
                <a:spcPct val="100000"/>
              </a:lnSpc>
            </a:pPr>
            <a:r>
              <a:rPr lang="en-US" sz="3600" b="1" dirty="0"/>
              <a:t>                  1.3 Legal structure and HRM Strategy </a:t>
            </a:r>
          </a:p>
          <a:p>
            <a:pPr>
              <a:lnSpc>
                <a:spcPct val="100000"/>
              </a:lnSpc>
            </a:pPr>
            <a:endParaRPr lang="en-US" sz="1600" dirty="0"/>
          </a:p>
        </p:txBody>
      </p:sp>
      <p:sp>
        <p:nvSpPr>
          <p:cNvPr id="6" name="Text 4"/>
          <p:cNvSpPr/>
          <p:nvPr/>
        </p:nvSpPr>
        <p:spPr>
          <a:xfrm>
            <a:off x="640715" y="1544320"/>
            <a:ext cx="9264015" cy="1923415"/>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p:cNvSpPr/>
          <p:nvPr/>
        </p:nvSpPr>
        <p:spPr>
          <a:xfrm>
            <a:off x="878840" y="1765300"/>
            <a:ext cx="1325880" cy="1325880"/>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8"/>
          <p:cNvSpPr/>
          <p:nvPr/>
        </p:nvSpPr>
        <p:spPr>
          <a:xfrm>
            <a:off x="640715" y="3789680"/>
            <a:ext cx="9264015" cy="1887855"/>
          </a:xfrm>
          <a:prstGeom prst="rect">
            <a:avLst/>
          </a:prstGeom>
          <a:noFill/>
          <a:ln/>
        </p:spPr>
        <p:txBody>
          <a:bodyPr wrap="square" lIns="45720" tIns="91440" rIns="91440" bIns="45720" rtlCol="0" anchor="ctr"/>
          <a:lstStyle/>
          <a:p>
            <a:pPr>
              <a:lnSpc>
                <a:spcPct val="100000"/>
              </a:lnSpc>
            </a:pPr>
            <a:endParaRPr lang="en-US" sz="1600" dirty="0"/>
          </a:p>
        </p:txBody>
      </p:sp>
      <p:sp>
        <p:nvSpPr>
          <p:cNvPr id="12" name="Text 10"/>
          <p:cNvSpPr/>
          <p:nvPr/>
        </p:nvSpPr>
        <p:spPr>
          <a:xfrm>
            <a:off x="878840" y="4010660"/>
            <a:ext cx="1325880" cy="1325880"/>
          </a:xfrm>
          <a:prstGeom prst="rect">
            <a:avLst/>
          </a:prstGeom>
          <a:noFill/>
          <a:ln/>
        </p:spPr>
        <p:txBody>
          <a:bodyPr wrap="square" lIns="45720" tIns="91440" rIns="91440" bIns="45720" rtlCol="0" anchor="ctr"/>
          <a:lstStyle/>
          <a:p>
            <a:pPr>
              <a:lnSpc>
                <a:spcPct val="100000"/>
              </a:lnSpc>
            </a:pPr>
            <a:endParaRPr lang="en-US" sz="1600" dirty="0"/>
          </a:p>
        </p:txBody>
      </p:sp>
      <p:sp>
        <p:nvSpPr>
          <p:cNvPr id="13" name="Text 11"/>
          <p:cNvSpPr/>
          <p:nvPr/>
        </p:nvSpPr>
        <p:spPr>
          <a:xfrm>
            <a:off x="1055370" y="2027555"/>
            <a:ext cx="972185" cy="683617"/>
          </a:xfrm>
          <a:prstGeom prst="rect">
            <a:avLst/>
          </a:prstGeom>
          <a:noFill/>
          <a:ln/>
        </p:spPr>
        <p:txBody>
          <a:bodyPr wrap="square" lIns="91440" tIns="45720" rIns="91440" bIns="45720" rtlCol="0" anchor="t">
            <a:spAutoFit/>
          </a:bodyPr>
          <a:lstStyle/>
          <a:p>
            <a:pPr algn="ctr">
              <a:lnSpc>
                <a:spcPct val="100000"/>
              </a:lnSpc>
            </a:pPr>
            <a:r>
              <a:rPr lang="en-US" sz="4400" b="1" dirty="0">
                <a:solidFill>
                  <a:srgbClr val="FFFFFF"/>
                </a:solidFill>
                <a:latin typeface="MiSans" pitchFamily="34" charset="0"/>
                <a:ea typeface="MiSans" pitchFamily="34" charset="-122"/>
                <a:cs typeface="MiSans" pitchFamily="34" charset="-120"/>
              </a:rPr>
              <a:t>01</a:t>
            </a:r>
            <a:endParaRPr lang="en-US" sz="1600" dirty="0"/>
          </a:p>
        </p:txBody>
      </p:sp>
      <p:sp>
        <p:nvSpPr>
          <p:cNvPr id="14" name="Text 12"/>
          <p:cNvSpPr/>
          <p:nvPr/>
        </p:nvSpPr>
        <p:spPr>
          <a:xfrm>
            <a:off x="683895" y="1902003"/>
            <a:ext cx="6779260" cy="461665"/>
          </a:xfrm>
          <a:prstGeom prst="rect">
            <a:avLst/>
          </a:prstGeom>
          <a:noFill/>
          <a:ln/>
        </p:spPr>
        <p:txBody>
          <a:bodyPr wrap="square" lIns="91440" tIns="45720" rIns="91440" bIns="45720" rtlCol="0" anchor="t">
            <a:spAutoFit/>
          </a:bodyPr>
          <a:lstStyle/>
          <a:p>
            <a:pPr>
              <a:lnSpc>
                <a:spcPct val="100000"/>
              </a:lnSpc>
            </a:pPr>
            <a:r>
              <a:rPr lang="en-US" sz="2400" b="1" dirty="0">
                <a:ea typeface="MiSans" pitchFamily="34" charset="-122"/>
                <a:cs typeface="MiSans" pitchFamily="34" charset="-120"/>
              </a:rPr>
              <a:t>Limited Company (LTD)  </a:t>
            </a:r>
            <a:endParaRPr lang="en-US" sz="2400" dirty="0"/>
          </a:p>
        </p:txBody>
      </p:sp>
      <p:sp>
        <p:nvSpPr>
          <p:cNvPr id="15" name="Text 13"/>
          <p:cNvSpPr/>
          <p:nvPr/>
        </p:nvSpPr>
        <p:spPr>
          <a:xfrm>
            <a:off x="728980" y="2220535"/>
            <a:ext cx="7056120" cy="4454585"/>
          </a:xfrm>
          <a:prstGeom prst="rect">
            <a:avLst/>
          </a:prstGeom>
          <a:noFill/>
          <a:ln/>
        </p:spPr>
        <p:txBody>
          <a:bodyPr wrap="square" lIns="91440" tIns="45720" rIns="91440" bIns="45720" rtlCol="0" anchor="t"/>
          <a:lstStyle/>
          <a:p>
            <a:pPr>
              <a:lnSpc>
                <a:spcPct val="130000"/>
              </a:lnSpc>
            </a:pPr>
            <a:r>
              <a:rPr lang="en-US" sz="1600" dirty="0">
                <a:solidFill>
                  <a:srgbClr val="000000"/>
                </a:solidFill>
                <a:ea typeface="MiSans" pitchFamily="34" charset="-122"/>
                <a:cs typeface="MiSans" pitchFamily="34" charset="-120"/>
              </a:rPr>
              <a:t>         </a:t>
            </a:r>
          </a:p>
          <a:p>
            <a:pPr>
              <a:lnSpc>
                <a:spcPct val="130000"/>
              </a:lnSpc>
            </a:pPr>
            <a:r>
              <a:rPr lang="en-US" sz="1600" b="1" i="1" dirty="0">
                <a:latin typeface="Arial" panose="020B0604020202020204" pitchFamily="34" charset="0"/>
                <a:ea typeface="MiSans" pitchFamily="34" charset="-122"/>
                <a:cs typeface="Arial" panose="020B0604020202020204" pitchFamily="34" charset="0"/>
              </a:rPr>
              <a:t>Pros</a:t>
            </a:r>
            <a:r>
              <a:rPr lang="en-US" sz="1600" i="1" dirty="0">
                <a:latin typeface="Arial" panose="020B0604020202020204" pitchFamily="34" charset="0"/>
                <a:ea typeface="MiSans" pitchFamily="34" charset="-122"/>
                <a:cs typeface="Arial" panose="020B0604020202020204" pitchFamily="34" charset="0"/>
              </a:rPr>
              <a:t>: -Limited liability protection- your personal assets are safer </a:t>
            </a:r>
          </a:p>
          <a:p>
            <a:pPr>
              <a:lnSpc>
                <a:spcPct val="130000"/>
              </a:lnSpc>
            </a:pPr>
            <a:r>
              <a:rPr lang="en-US" sz="1600" i="1" dirty="0">
                <a:latin typeface="Arial" panose="020B0604020202020204" pitchFamily="34" charset="0"/>
                <a:ea typeface="MiSans" pitchFamily="34" charset="-122"/>
                <a:cs typeface="Arial" panose="020B0604020202020204" pitchFamily="34" charset="0"/>
              </a:rPr>
              <a:t>             - More tax-efficient at higher income levels </a:t>
            </a:r>
          </a:p>
          <a:p>
            <a:pPr>
              <a:lnSpc>
                <a:spcPct val="130000"/>
              </a:lnSpc>
            </a:pPr>
            <a:r>
              <a:rPr lang="en-US" sz="1600" i="1" dirty="0">
                <a:latin typeface="Arial" panose="020B0604020202020204" pitchFamily="34" charset="0"/>
                <a:ea typeface="MiSans" pitchFamily="34" charset="-122"/>
                <a:cs typeface="Arial" panose="020B0604020202020204" pitchFamily="34" charset="0"/>
              </a:rPr>
              <a:t>             -Gives credibility when negotiating with councils/park authorities </a:t>
            </a:r>
          </a:p>
          <a:p>
            <a:pPr>
              <a:lnSpc>
                <a:spcPct val="130000"/>
              </a:lnSpc>
            </a:pPr>
            <a:r>
              <a:rPr lang="en-US" sz="1600" i="1" dirty="0">
                <a:latin typeface="Arial" panose="020B0604020202020204" pitchFamily="34" charset="0"/>
                <a:ea typeface="MiSans" pitchFamily="34" charset="-122"/>
                <a:cs typeface="Arial" panose="020B0604020202020204" pitchFamily="34" charset="0"/>
              </a:rPr>
              <a:t>             -Ideal for future expansion if you open multiple stations </a:t>
            </a:r>
          </a:p>
          <a:p>
            <a:pPr>
              <a:lnSpc>
                <a:spcPct val="130000"/>
              </a:lnSpc>
            </a:pPr>
            <a:r>
              <a:rPr lang="en-US" sz="1600" i="1" dirty="0">
                <a:latin typeface="Arial" panose="020B0604020202020204" pitchFamily="34" charset="0"/>
                <a:ea typeface="MiSans" pitchFamily="34" charset="-122"/>
                <a:cs typeface="Arial" panose="020B0604020202020204" pitchFamily="34" charset="0"/>
              </a:rPr>
              <a:t>             -More attractive for investors </a:t>
            </a:r>
          </a:p>
          <a:p>
            <a:pPr>
              <a:lnSpc>
                <a:spcPct val="130000"/>
              </a:lnSpc>
            </a:pPr>
            <a:r>
              <a:rPr lang="en-US" sz="1600" b="1" i="1" dirty="0">
                <a:latin typeface="Arial" panose="020B0604020202020204" pitchFamily="34" charset="0"/>
                <a:ea typeface="MiSans" pitchFamily="34" charset="-122"/>
                <a:cs typeface="Arial" panose="020B0604020202020204" pitchFamily="34" charset="0"/>
              </a:rPr>
              <a:t> Cons</a:t>
            </a:r>
            <a:r>
              <a:rPr lang="en-US" sz="1600" i="1" dirty="0">
                <a:latin typeface="Arial" panose="020B0604020202020204" pitchFamily="34" charset="0"/>
                <a:ea typeface="MiSans" pitchFamily="34" charset="-122"/>
                <a:cs typeface="Arial" panose="020B0604020202020204" pitchFamily="34" charset="0"/>
              </a:rPr>
              <a:t>: -  More paperwork + accounting costs</a:t>
            </a:r>
          </a:p>
          <a:p>
            <a:pPr>
              <a:lnSpc>
                <a:spcPct val="130000"/>
              </a:lnSpc>
            </a:pPr>
            <a:r>
              <a:rPr lang="en-US" sz="1600" i="1" dirty="0">
                <a:latin typeface="Arial" panose="020B0604020202020204" pitchFamily="34" charset="0"/>
                <a:ea typeface="MiSans" pitchFamily="34" charset="-122"/>
                <a:cs typeface="Arial" panose="020B0604020202020204" pitchFamily="34" charset="0"/>
              </a:rPr>
              <a:t>               -Must file annual account publicly </a:t>
            </a:r>
          </a:p>
          <a:p>
            <a:pPr>
              <a:lnSpc>
                <a:spcPct val="130000"/>
              </a:lnSpc>
            </a:pPr>
            <a:r>
              <a:rPr lang="en-US" sz="1600" i="1" dirty="0">
                <a:solidFill>
                  <a:srgbClr val="000000"/>
                </a:solidFill>
                <a:latin typeface="Arial" panose="020B0604020202020204" pitchFamily="34" charset="0"/>
                <a:ea typeface="MiSans" pitchFamily="34" charset="-122"/>
                <a:cs typeface="Arial" panose="020B0604020202020204" pitchFamily="34" charset="0"/>
              </a:rPr>
              <a:t>           -More regulated </a:t>
            </a:r>
          </a:p>
          <a:p>
            <a:pPr>
              <a:lnSpc>
                <a:spcPct val="130000"/>
              </a:lnSpc>
            </a:pPr>
            <a:r>
              <a:rPr lang="en-US" sz="1600" i="1" dirty="0">
                <a:solidFill>
                  <a:srgbClr val="000000"/>
                </a:solidFill>
                <a:latin typeface="Arial" panose="020B0604020202020204" pitchFamily="34" charset="0"/>
                <a:ea typeface="MiSans" pitchFamily="34" charset="-122"/>
                <a:cs typeface="Arial" panose="020B0604020202020204" pitchFamily="34" charset="0"/>
              </a:rPr>
              <a:t>           -Directors have legal obligations </a:t>
            </a:r>
            <a:endParaRPr lang="en-US" sz="1400" dirty="0">
              <a:solidFill>
                <a:srgbClr val="000000"/>
              </a:solidFill>
              <a:latin typeface="Arial" panose="020B0604020202020204" pitchFamily="34" charset="0"/>
              <a:ea typeface="MiSans" pitchFamily="34" charset="-122"/>
              <a:cs typeface="Arial" panose="020B0604020202020204" pitchFamily="34" charset="0"/>
            </a:endParaRPr>
          </a:p>
          <a:p>
            <a:pPr>
              <a:lnSpc>
                <a:spcPct val="130000"/>
              </a:lnSpc>
            </a:pPr>
            <a:r>
              <a:rPr lang="en-US" sz="2400" b="1" dirty="0">
                <a:latin typeface="Arial" panose="020B0604020202020204" pitchFamily="34" charset="0"/>
                <a:cs typeface="Arial" panose="020B0604020202020204" pitchFamily="34" charset="0"/>
              </a:rPr>
              <a:t>HRM Strategy</a:t>
            </a:r>
          </a:p>
          <a:p>
            <a:pPr>
              <a:lnSpc>
                <a:spcPct val="130000"/>
              </a:lnSpc>
            </a:pPr>
            <a:r>
              <a:rPr lang="en-US" sz="1600" dirty="0">
                <a:latin typeface="Arial" panose="020B0604020202020204" pitchFamily="34" charset="0"/>
                <a:cs typeface="Arial" panose="020B0604020202020204" pitchFamily="34" charset="0"/>
              </a:rPr>
              <a:t>Minimal staff: owner-operated, maintenance support</a:t>
            </a:r>
            <a:r>
              <a:rPr lang="en-US" sz="1600" b="1" dirty="0">
                <a:latin typeface="Arial" panose="020B0604020202020204" pitchFamily="34" charset="0"/>
                <a:cs typeface="Arial" panose="020B0604020202020204" pitchFamily="34" charset="0"/>
              </a:rPr>
              <a:t>.</a:t>
            </a:r>
          </a:p>
        </p:txBody>
      </p:sp>
      <p:sp>
        <p:nvSpPr>
          <p:cNvPr id="16" name="Text 14"/>
          <p:cNvSpPr/>
          <p:nvPr/>
        </p:nvSpPr>
        <p:spPr>
          <a:xfrm>
            <a:off x="1055370" y="4272915"/>
            <a:ext cx="972185" cy="338554"/>
          </a:xfrm>
          <a:prstGeom prst="rect">
            <a:avLst/>
          </a:prstGeom>
          <a:noFill/>
          <a:ln/>
        </p:spPr>
        <p:txBody>
          <a:bodyPr wrap="square" lIns="91440" tIns="45720" rIns="91440" bIns="45720" rtlCol="0" anchor="t">
            <a:spAutoFit/>
          </a:bodyPr>
          <a:lstStyle/>
          <a:p>
            <a:pPr algn="ctr">
              <a:lnSpc>
                <a:spcPct val="100000"/>
              </a:lnSpc>
            </a:pPr>
            <a:endParaRPr lang="en-US" sz="1600" dirty="0"/>
          </a:p>
        </p:txBody>
      </p:sp>
      <p:sp>
        <p:nvSpPr>
          <p:cNvPr id="17" name="Text 15"/>
          <p:cNvSpPr/>
          <p:nvPr/>
        </p:nvSpPr>
        <p:spPr>
          <a:xfrm>
            <a:off x="2463165" y="4067810"/>
            <a:ext cx="6779260" cy="338554"/>
          </a:xfrm>
          <a:prstGeom prst="rect">
            <a:avLst/>
          </a:prstGeom>
          <a:noFill/>
          <a:ln/>
        </p:spPr>
        <p:txBody>
          <a:bodyPr wrap="square" lIns="91440" tIns="45720" rIns="91440" bIns="45720" rtlCol="0" anchor="t">
            <a:spAutoFit/>
          </a:bodyPr>
          <a:lstStyle/>
          <a:p>
            <a:pPr>
              <a:lnSpc>
                <a:spcPct val="100000"/>
              </a:lnSpc>
            </a:pPr>
            <a:endParaRPr lang="en-US" sz="1600" dirty="0"/>
          </a:p>
        </p:txBody>
      </p:sp>
      <p:sp>
        <p:nvSpPr>
          <p:cNvPr id="18" name="Text 16"/>
          <p:cNvSpPr/>
          <p:nvPr/>
        </p:nvSpPr>
        <p:spPr>
          <a:xfrm>
            <a:off x="2463165" y="4419600"/>
            <a:ext cx="7056120" cy="706604"/>
          </a:xfrm>
          <a:prstGeom prst="rect">
            <a:avLst/>
          </a:prstGeom>
          <a:noFill/>
          <a:ln/>
        </p:spPr>
        <p:txBody>
          <a:bodyPr wrap="square" lIns="91440" tIns="45720" rIns="91440" bIns="45720" rtlCol="0" anchor="t">
            <a:spAutoFit/>
          </a:bodyPr>
          <a:lstStyle/>
          <a:p>
            <a:pPr>
              <a:lnSpc>
                <a:spcPct val="130000"/>
              </a:lnSpc>
            </a:pPr>
            <a:endParaRPr lang="en-US" sz="1600" dirty="0"/>
          </a:p>
          <a:p>
            <a:pPr>
              <a:lnSpc>
                <a:spcPct val="130000"/>
              </a:lnSpc>
            </a:pPr>
            <a:endParaRPr lang="en-US" sz="16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57580" y="603885"/>
            <a:ext cx="979995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1.4 SWOT Focus</a:t>
            </a:r>
            <a:endParaRPr lang="en-US" sz="1600" b="1" dirty="0"/>
          </a:p>
        </p:txBody>
      </p:sp>
      <p:sp>
        <p:nvSpPr>
          <p:cNvPr id="3" name="Shape 1"/>
          <p:cNvSpPr/>
          <p:nvPr/>
        </p:nvSpPr>
        <p:spPr>
          <a:xfrm rot="21360000">
            <a:off x="392430" y="1380490"/>
            <a:ext cx="4742110" cy="1917065"/>
          </a:xfrm>
          <a:prstGeom prst="roundRect">
            <a:avLst/>
          </a:prstGeom>
          <a:gradFill flip="none" rotWithShape="1">
            <a:gsLst>
              <a:gs pos="0">
                <a:srgbClr val="9FC35D"/>
              </a:gs>
              <a:gs pos="41000">
                <a:srgbClr val="9FC35D"/>
              </a:gs>
              <a:gs pos="100000">
                <a:srgbClr val="C5DB9E"/>
              </a:gs>
            </a:gsLst>
            <a:lin ang="13500000" scaled="1"/>
          </a:gradFill>
          <a:ln/>
        </p:spPr>
        <p:txBody>
          <a:bodyPr/>
          <a:lstStyle/>
          <a:p>
            <a:endParaRPr lang="en-GB"/>
          </a:p>
        </p:txBody>
      </p:sp>
      <p:sp>
        <p:nvSpPr>
          <p:cNvPr id="4" name="Text 2"/>
          <p:cNvSpPr/>
          <p:nvPr/>
        </p:nvSpPr>
        <p:spPr>
          <a:xfrm rot="21360000">
            <a:off x="392430" y="1380490"/>
            <a:ext cx="4742110" cy="1917065"/>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3"/>
          <p:cNvSpPr/>
          <p:nvPr/>
        </p:nvSpPr>
        <p:spPr>
          <a:xfrm>
            <a:off x="504153" y="1407160"/>
            <a:ext cx="5351182" cy="2163445"/>
          </a:xfrm>
          <a:prstGeom prst="roundRect">
            <a:avLst>
              <a:gd name="adj" fmla="val 10334"/>
            </a:avLst>
          </a:prstGeom>
          <a:solidFill>
            <a:srgbClr val="FFFFFF"/>
          </a:solidFill>
          <a:ln w="19050">
            <a:gradFill flip="none" rotWithShape="1">
              <a:gsLst>
                <a:gs pos="0">
                  <a:srgbClr val="8D8E20"/>
                </a:gs>
                <a:gs pos="30000">
                  <a:srgbClr val="8D8E20"/>
                </a:gs>
                <a:gs pos="100000">
                  <a:srgbClr val="BCBE2B"/>
                </a:gs>
              </a:gsLst>
              <a:lin ang="10800000" scaled="1"/>
            </a:gradFill>
            <a:prstDash val="solid"/>
          </a:ln>
        </p:spPr>
        <p:txBody>
          <a:bodyPr/>
          <a:lstStyle/>
          <a:p>
            <a:endParaRPr lang="en-GB" dirty="0"/>
          </a:p>
        </p:txBody>
      </p:sp>
      <p:sp>
        <p:nvSpPr>
          <p:cNvPr id="6" name="Text 4"/>
          <p:cNvSpPr/>
          <p:nvPr/>
        </p:nvSpPr>
        <p:spPr>
          <a:xfrm>
            <a:off x="504153" y="1407160"/>
            <a:ext cx="5351182" cy="2163445"/>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5"/>
          <p:cNvSpPr/>
          <p:nvPr/>
        </p:nvSpPr>
        <p:spPr>
          <a:xfrm rot="21360000">
            <a:off x="6247765" y="1380490"/>
            <a:ext cx="4742110" cy="1917065"/>
          </a:xfrm>
          <a:prstGeom prst="roundRect">
            <a:avLst/>
          </a:prstGeom>
          <a:gradFill flip="none" rotWithShape="1">
            <a:gsLst>
              <a:gs pos="0">
                <a:srgbClr val="9FC35D"/>
              </a:gs>
              <a:gs pos="41000">
                <a:srgbClr val="9FC35D"/>
              </a:gs>
              <a:gs pos="100000">
                <a:srgbClr val="C5DB9E"/>
              </a:gs>
            </a:gsLst>
            <a:lin ang="13500000" scaled="1"/>
          </a:gradFill>
          <a:ln/>
        </p:spPr>
        <p:txBody>
          <a:bodyPr/>
          <a:lstStyle/>
          <a:p>
            <a:endParaRPr lang="en-GB"/>
          </a:p>
        </p:txBody>
      </p:sp>
      <p:sp>
        <p:nvSpPr>
          <p:cNvPr id="8" name="Text 6"/>
          <p:cNvSpPr/>
          <p:nvPr/>
        </p:nvSpPr>
        <p:spPr>
          <a:xfrm rot="21360000">
            <a:off x="6247765" y="1380490"/>
            <a:ext cx="4742110" cy="1917065"/>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6359488" y="1407160"/>
            <a:ext cx="5351182" cy="2163445"/>
          </a:xfrm>
          <a:prstGeom prst="roundRect">
            <a:avLst>
              <a:gd name="adj" fmla="val 10334"/>
            </a:avLst>
          </a:prstGeom>
          <a:solidFill>
            <a:srgbClr val="FFFFFF"/>
          </a:solidFill>
          <a:ln w="19050">
            <a:gradFill flip="none" rotWithShape="1">
              <a:gsLst>
                <a:gs pos="0">
                  <a:srgbClr val="8D8E20"/>
                </a:gs>
                <a:gs pos="30000">
                  <a:srgbClr val="8D8E20"/>
                </a:gs>
                <a:gs pos="100000">
                  <a:srgbClr val="BCBE2B"/>
                </a:gs>
              </a:gsLst>
              <a:lin ang="10800000" scaled="1"/>
            </a:gradFill>
            <a:prstDash val="solid"/>
          </a:ln>
        </p:spPr>
        <p:txBody>
          <a:bodyPr/>
          <a:lstStyle/>
          <a:p>
            <a:endParaRPr lang="en-GB"/>
          </a:p>
        </p:txBody>
      </p:sp>
      <p:sp>
        <p:nvSpPr>
          <p:cNvPr id="10" name="Text 8"/>
          <p:cNvSpPr/>
          <p:nvPr/>
        </p:nvSpPr>
        <p:spPr>
          <a:xfrm>
            <a:off x="6359488" y="1407160"/>
            <a:ext cx="5351182" cy="2163445"/>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rot="21360000">
            <a:off x="392430" y="3900170"/>
            <a:ext cx="4742110" cy="1917065"/>
          </a:xfrm>
          <a:prstGeom prst="roundRect">
            <a:avLst/>
          </a:prstGeom>
          <a:gradFill flip="none" rotWithShape="1">
            <a:gsLst>
              <a:gs pos="0">
                <a:srgbClr val="9FC35D"/>
              </a:gs>
              <a:gs pos="41000">
                <a:srgbClr val="9FC35D"/>
              </a:gs>
              <a:gs pos="100000">
                <a:srgbClr val="C5DB9E"/>
              </a:gs>
            </a:gsLst>
            <a:lin ang="13500000" scaled="1"/>
          </a:gradFill>
          <a:ln/>
        </p:spPr>
        <p:txBody>
          <a:bodyPr/>
          <a:lstStyle/>
          <a:p>
            <a:endParaRPr lang="en-GB"/>
          </a:p>
        </p:txBody>
      </p:sp>
      <p:sp>
        <p:nvSpPr>
          <p:cNvPr id="12" name="Text 10"/>
          <p:cNvSpPr/>
          <p:nvPr/>
        </p:nvSpPr>
        <p:spPr>
          <a:xfrm rot="21360000">
            <a:off x="392430" y="3900170"/>
            <a:ext cx="4742110" cy="1917065"/>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504153" y="3926840"/>
            <a:ext cx="5351182" cy="2163445"/>
          </a:xfrm>
          <a:prstGeom prst="roundRect">
            <a:avLst>
              <a:gd name="adj" fmla="val 10334"/>
            </a:avLst>
          </a:prstGeom>
          <a:solidFill>
            <a:srgbClr val="FFFFFF"/>
          </a:solidFill>
          <a:ln w="19050">
            <a:gradFill flip="none" rotWithShape="1">
              <a:gsLst>
                <a:gs pos="0">
                  <a:srgbClr val="8D8E20"/>
                </a:gs>
                <a:gs pos="30000">
                  <a:srgbClr val="8D8E20"/>
                </a:gs>
                <a:gs pos="100000">
                  <a:srgbClr val="BCBE2B"/>
                </a:gs>
              </a:gsLst>
              <a:lin ang="10800000" scaled="1"/>
            </a:gradFill>
            <a:prstDash val="solid"/>
          </a:ln>
        </p:spPr>
        <p:txBody>
          <a:bodyPr/>
          <a:lstStyle/>
          <a:p>
            <a:endParaRPr lang="en-GB"/>
          </a:p>
        </p:txBody>
      </p:sp>
      <p:sp>
        <p:nvSpPr>
          <p:cNvPr id="14" name="Text 12"/>
          <p:cNvSpPr/>
          <p:nvPr/>
        </p:nvSpPr>
        <p:spPr>
          <a:xfrm>
            <a:off x="504153" y="3926840"/>
            <a:ext cx="5351182" cy="216344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rot="21360000">
            <a:off x="6247765" y="3900170"/>
            <a:ext cx="4742110" cy="1917065"/>
          </a:xfrm>
          <a:prstGeom prst="roundRect">
            <a:avLst/>
          </a:prstGeom>
          <a:gradFill flip="none" rotWithShape="1">
            <a:gsLst>
              <a:gs pos="0">
                <a:srgbClr val="9FC35D"/>
              </a:gs>
              <a:gs pos="41000">
                <a:srgbClr val="9FC35D"/>
              </a:gs>
              <a:gs pos="100000">
                <a:srgbClr val="C5DB9E"/>
              </a:gs>
            </a:gsLst>
            <a:lin ang="13500000" scaled="1"/>
          </a:gradFill>
          <a:ln/>
        </p:spPr>
        <p:txBody>
          <a:bodyPr/>
          <a:lstStyle/>
          <a:p>
            <a:endParaRPr lang="en-GB"/>
          </a:p>
        </p:txBody>
      </p:sp>
      <p:sp>
        <p:nvSpPr>
          <p:cNvPr id="16" name="Text 14"/>
          <p:cNvSpPr/>
          <p:nvPr/>
        </p:nvSpPr>
        <p:spPr>
          <a:xfrm rot="21360000">
            <a:off x="6247765" y="3900170"/>
            <a:ext cx="4742110" cy="1917065"/>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6359488" y="3926840"/>
            <a:ext cx="5351182" cy="2163445"/>
          </a:xfrm>
          <a:prstGeom prst="roundRect">
            <a:avLst>
              <a:gd name="adj" fmla="val 10334"/>
            </a:avLst>
          </a:prstGeom>
          <a:solidFill>
            <a:srgbClr val="FFFFFF"/>
          </a:solidFill>
          <a:ln w="19050">
            <a:gradFill flip="none" rotWithShape="1">
              <a:gsLst>
                <a:gs pos="0">
                  <a:srgbClr val="8D8E20"/>
                </a:gs>
                <a:gs pos="30000">
                  <a:srgbClr val="8D8E20"/>
                </a:gs>
                <a:gs pos="100000">
                  <a:srgbClr val="BCBE2B"/>
                </a:gs>
              </a:gsLst>
              <a:lin ang="10800000" scaled="1"/>
            </a:gradFill>
            <a:prstDash val="solid"/>
          </a:ln>
        </p:spPr>
        <p:txBody>
          <a:bodyPr/>
          <a:lstStyle/>
          <a:p>
            <a:endParaRPr lang="en-GB" dirty="0"/>
          </a:p>
        </p:txBody>
      </p:sp>
      <p:sp>
        <p:nvSpPr>
          <p:cNvPr id="18" name="Text 16"/>
          <p:cNvSpPr/>
          <p:nvPr/>
        </p:nvSpPr>
        <p:spPr>
          <a:xfrm>
            <a:off x="6359488" y="3926840"/>
            <a:ext cx="5351182" cy="2163445"/>
          </a:xfrm>
          <a:prstGeom prst="rect">
            <a:avLst/>
          </a:prstGeom>
          <a:noFill/>
          <a:ln/>
        </p:spPr>
        <p:txBody>
          <a:bodyPr wrap="square" lIns="45720" tIns="91440" rIns="91440" bIns="45720" rtlCol="0" anchor="ctr"/>
          <a:lstStyle/>
          <a:p>
            <a:pPr>
              <a:lnSpc>
                <a:spcPct val="100000"/>
              </a:lnSpc>
            </a:pPr>
            <a:endParaRPr lang="en-US" sz="1600" dirty="0"/>
          </a:p>
        </p:txBody>
      </p:sp>
      <p:sp>
        <p:nvSpPr>
          <p:cNvPr id="19" name="Text 17"/>
          <p:cNvSpPr/>
          <p:nvPr/>
        </p:nvSpPr>
        <p:spPr>
          <a:xfrm>
            <a:off x="798238" y="1621155"/>
            <a:ext cx="4901406"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5E5F15"/>
                </a:solidFill>
                <a:latin typeface="MiSans" pitchFamily="34" charset="0"/>
                <a:ea typeface="MiSans" pitchFamily="34" charset="-122"/>
                <a:cs typeface="MiSans" pitchFamily="34" charset="-120"/>
              </a:rPr>
              <a:t>Strengths</a:t>
            </a:r>
            <a:endParaRPr lang="en-US" sz="1600" dirty="0"/>
          </a:p>
        </p:txBody>
      </p:sp>
      <p:sp>
        <p:nvSpPr>
          <p:cNvPr id="20" name="Text 18"/>
          <p:cNvSpPr/>
          <p:nvPr/>
        </p:nvSpPr>
        <p:spPr>
          <a:xfrm>
            <a:off x="776614" y="2018665"/>
            <a:ext cx="4987901" cy="709553"/>
          </a:xfrm>
          <a:prstGeom prst="rect">
            <a:avLst/>
          </a:prstGeom>
          <a:noFill/>
          <a:ln/>
        </p:spPr>
        <p:txBody>
          <a:bodyPr wrap="square" lIns="91440" tIns="45720" rIns="91440" bIns="45720" rtlCol="0" anchor="t">
            <a:spAutoFit/>
          </a:bodyPr>
          <a:lstStyle/>
          <a:p>
            <a:pPr>
              <a:lnSpc>
                <a:spcPct val="130000"/>
              </a:lnSpc>
            </a:pPr>
            <a:r>
              <a:rPr lang="en-GB" dirty="0"/>
              <a:t>Unique, convenient</a:t>
            </a:r>
            <a:r>
              <a:rPr lang="en-GB" sz="1400" dirty="0"/>
              <a:t>.</a:t>
            </a:r>
          </a:p>
          <a:p>
            <a:pPr>
              <a:lnSpc>
                <a:spcPct val="130000"/>
              </a:lnSpc>
            </a:pPr>
            <a:r>
              <a:rPr lang="en-US" sz="1400" dirty="0">
                <a:solidFill>
                  <a:srgbClr val="000000"/>
                </a:solidFill>
                <a:latin typeface="MiSans" pitchFamily="34" charset="0"/>
                <a:ea typeface="MiSans" pitchFamily="34" charset="-122"/>
                <a:cs typeface="MiSans" pitchFamily="34" charset="-120"/>
              </a:rPr>
              <a:t>   </a:t>
            </a:r>
            <a:endParaRPr lang="en-US" sz="1600" dirty="0"/>
          </a:p>
        </p:txBody>
      </p:sp>
      <p:sp>
        <p:nvSpPr>
          <p:cNvPr id="21" name="Text 19"/>
          <p:cNvSpPr/>
          <p:nvPr/>
        </p:nvSpPr>
        <p:spPr>
          <a:xfrm>
            <a:off x="798238" y="4140835"/>
            <a:ext cx="4901406"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5E5F15"/>
                </a:solidFill>
                <a:latin typeface="MiSans" pitchFamily="34" charset="0"/>
                <a:ea typeface="MiSans" pitchFamily="34" charset="-122"/>
                <a:cs typeface="MiSans" pitchFamily="34" charset="-120"/>
              </a:rPr>
              <a:t>Weaknesses</a:t>
            </a:r>
            <a:endParaRPr lang="en-US" sz="1600" dirty="0"/>
          </a:p>
        </p:txBody>
      </p:sp>
      <p:sp>
        <p:nvSpPr>
          <p:cNvPr id="22" name="Text 20"/>
          <p:cNvSpPr/>
          <p:nvPr/>
        </p:nvSpPr>
        <p:spPr>
          <a:xfrm>
            <a:off x="776614" y="4538345"/>
            <a:ext cx="4987901" cy="946669"/>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Weather dependent.</a:t>
            </a:r>
          </a:p>
          <a:p>
            <a:pPr>
              <a:lnSpc>
                <a:spcPct val="130000"/>
              </a:lnSpc>
            </a:pPr>
            <a:endParaRPr lang="en-US" sz="1400" dirty="0">
              <a:solidFill>
                <a:srgbClr val="000000"/>
              </a:solidFill>
              <a:latin typeface="MiSans" pitchFamily="34" charset="0"/>
              <a:ea typeface="MiSans" pitchFamily="34" charset="-122"/>
              <a:cs typeface="MiSans" pitchFamily="34" charset="-120"/>
            </a:endParaRPr>
          </a:p>
          <a:p>
            <a:pPr>
              <a:lnSpc>
                <a:spcPct val="130000"/>
              </a:lnSpc>
            </a:pPr>
            <a:endParaRPr lang="en-US" sz="1600" dirty="0"/>
          </a:p>
        </p:txBody>
      </p:sp>
      <p:sp>
        <p:nvSpPr>
          <p:cNvPr id="23" name="Text 21"/>
          <p:cNvSpPr/>
          <p:nvPr/>
        </p:nvSpPr>
        <p:spPr>
          <a:xfrm>
            <a:off x="6653573" y="1621155"/>
            <a:ext cx="4901406"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5E5F15"/>
                </a:solidFill>
                <a:latin typeface="MiSans" pitchFamily="34" charset="0"/>
                <a:ea typeface="MiSans" pitchFamily="34" charset="-122"/>
                <a:cs typeface="MiSans" pitchFamily="34" charset="-120"/>
              </a:rPr>
              <a:t>Opportunities</a:t>
            </a:r>
            <a:endParaRPr lang="en-US" sz="1600" dirty="0"/>
          </a:p>
        </p:txBody>
      </p:sp>
      <p:sp>
        <p:nvSpPr>
          <p:cNvPr id="24" name="Text 22"/>
          <p:cNvSpPr/>
          <p:nvPr/>
        </p:nvSpPr>
        <p:spPr>
          <a:xfrm>
            <a:off x="6631949" y="2018665"/>
            <a:ext cx="4987901" cy="34945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Partnerships. </a:t>
            </a:r>
            <a:endParaRPr lang="en-US" sz="1600" dirty="0"/>
          </a:p>
        </p:txBody>
      </p:sp>
      <p:sp>
        <p:nvSpPr>
          <p:cNvPr id="25" name="Text 23"/>
          <p:cNvSpPr/>
          <p:nvPr/>
        </p:nvSpPr>
        <p:spPr>
          <a:xfrm>
            <a:off x="6653573" y="4140835"/>
            <a:ext cx="4901406"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5E5F15"/>
                </a:solidFill>
                <a:latin typeface="MiSans" pitchFamily="34" charset="0"/>
                <a:ea typeface="MiSans" pitchFamily="34" charset="-122"/>
                <a:cs typeface="MiSans" pitchFamily="34" charset="-120"/>
              </a:rPr>
              <a:t>Threats</a:t>
            </a:r>
            <a:endParaRPr lang="en-US" sz="1600" dirty="0"/>
          </a:p>
        </p:txBody>
      </p:sp>
      <p:sp>
        <p:nvSpPr>
          <p:cNvPr id="26" name="Text 24"/>
          <p:cNvSpPr/>
          <p:nvPr/>
        </p:nvSpPr>
        <p:spPr>
          <a:xfrm>
            <a:off x="6631949" y="4538345"/>
            <a:ext cx="4987901" cy="34945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Potential threats include vandalism.</a:t>
            </a:r>
            <a:endParaRPr lang="en-US" sz="1600" dirty="0"/>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83000">
              <a:srgbClr val="C0E9FC"/>
            </a:gs>
            <a:gs pos="51000">
              <a:srgbClr val="C0E9FC"/>
            </a:gs>
          </a:gsLst>
          <a:lin ang="5400000" scaled="1"/>
        </a:gradFill>
        <a:effectLst/>
      </p:bgPr>
    </p:bg>
    <p:spTree>
      <p:nvGrpSpPr>
        <p:cNvPr id="1" name="">
          <a:extLst>
            <a:ext uri="{FF2B5EF4-FFF2-40B4-BE49-F238E27FC236}">
              <a16:creationId xmlns:a16="http://schemas.microsoft.com/office/drawing/2014/main" id="{2A3F9193-7191-46B9-9751-90B57E58787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18CB283-E389-B89D-DBC0-F5A362B57893}"/>
              </a:ext>
            </a:extLst>
          </p:cNvPr>
          <p:cNvSpPr/>
          <p:nvPr/>
        </p:nvSpPr>
        <p:spPr>
          <a:xfrm>
            <a:off x="957580" y="603885"/>
            <a:ext cx="979995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1.5 Pestle </a:t>
            </a:r>
            <a:endParaRPr lang="en-US" sz="1600" dirty="0"/>
          </a:p>
        </p:txBody>
      </p:sp>
      <p:sp>
        <p:nvSpPr>
          <p:cNvPr id="4" name="Text 2">
            <a:extLst>
              <a:ext uri="{FF2B5EF4-FFF2-40B4-BE49-F238E27FC236}">
                <a16:creationId xmlns:a16="http://schemas.microsoft.com/office/drawing/2014/main" id="{626E7123-19A2-C161-69C0-7730C289909D}"/>
              </a:ext>
            </a:extLst>
          </p:cNvPr>
          <p:cNvSpPr/>
          <p:nvPr/>
        </p:nvSpPr>
        <p:spPr>
          <a:xfrm rot="21360000">
            <a:off x="392430" y="1380490"/>
            <a:ext cx="4742110" cy="1917065"/>
          </a:xfrm>
          <a:prstGeom prst="rect">
            <a:avLst/>
          </a:prstGeom>
          <a:noFill/>
          <a:ln/>
        </p:spPr>
        <p:txBody>
          <a:bodyPr wrap="square" lIns="45720" tIns="91440" rIns="91440" bIns="45720" rtlCol="0" anchor="ctr"/>
          <a:lstStyle/>
          <a:p>
            <a:pPr>
              <a:lnSpc>
                <a:spcPct val="100000"/>
              </a:lnSpc>
            </a:pPr>
            <a:endParaRPr lang="en-US" sz="1600" dirty="0"/>
          </a:p>
        </p:txBody>
      </p:sp>
      <p:sp>
        <p:nvSpPr>
          <p:cNvPr id="6" name="Text 4">
            <a:extLst>
              <a:ext uri="{FF2B5EF4-FFF2-40B4-BE49-F238E27FC236}">
                <a16:creationId xmlns:a16="http://schemas.microsoft.com/office/drawing/2014/main" id="{2E5A6286-D613-8472-BDCE-0F7AB93ECD0E}"/>
              </a:ext>
            </a:extLst>
          </p:cNvPr>
          <p:cNvSpPr/>
          <p:nvPr/>
        </p:nvSpPr>
        <p:spPr>
          <a:xfrm>
            <a:off x="815359" y="1429252"/>
            <a:ext cx="5351182" cy="2163445"/>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6">
            <a:extLst>
              <a:ext uri="{FF2B5EF4-FFF2-40B4-BE49-F238E27FC236}">
                <a16:creationId xmlns:a16="http://schemas.microsoft.com/office/drawing/2014/main" id="{046B8BEA-CFA5-3C63-AB9C-CD0E73C84602}"/>
              </a:ext>
            </a:extLst>
          </p:cNvPr>
          <p:cNvSpPr/>
          <p:nvPr/>
        </p:nvSpPr>
        <p:spPr>
          <a:xfrm rot="21360000">
            <a:off x="6247765" y="1380490"/>
            <a:ext cx="4742110" cy="1917065"/>
          </a:xfrm>
          <a:prstGeom prst="rect">
            <a:avLst/>
          </a:prstGeom>
          <a:noFill/>
          <a:ln/>
        </p:spPr>
        <p:txBody>
          <a:bodyPr wrap="square" lIns="45720" tIns="91440" rIns="91440" bIns="45720" rtlCol="0" anchor="ctr"/>
          <a:lstStyle/>
          <a:p>
            <a:pPr>
              <a:lnSpc>
                <a:spcPct val="100000"/>
              </a:lnSpc>
            </a:pPr>
            <a:endParaRPr lang="en-US" sz="1600" dirty="0"/>
          </a:p>
        </p:txBody>
      </p:sp>
      <p:sp>
        <p:nvSpPr>
          <p:cNvPr id="10" name="Text 8">
            <a:extLst>
              <a:ext uri="{FF2B5EF4-FFF2-40B4-BE49-F238E27FC236}">
                <a16:creationId xmlns:a16="http://schemas.microsoft.com/office/drawing/2014/main" id="{0B125220-2B8D-E757-125B-74123426DC9B}"/>
              </a:ext>
            </a:extLst>
          </p:cNvPr>
          <p:cNvSpPr/>
          <p:nvPr/>
        </p:nvSpPr>
        <p:spPr>
          <a:xfrm>
            <a:off x="6359488" y="1407160"/>
            <a:ext cx="5351182" cy="2163445"/>
          </a:xfrm>
          <a:prstGeom prst="rect">
            <a:avLst/>
          </a:prstGeom>
          <a:noFill/>
          <a:ln/>
        </p:spPr>
        <p:txBody>
          <a:bodyPr wrap="square" lIns="45720" tIns="91440" rIns="91440" bIns="45720" rtlCol="0" anchor="ctr"/>
          <a:lstStyle/>
          <a:p>
            <a:pPr>
              <a:lnSpc>
                <a:spcPct val="100000"/>
              </a:lnSpc>
            </a:pPr>
            <a:endParaRPr lang="en-US" sz="1600" dirty="0"/>
          </a:p>
        </p:txBody>
      </p:sp>
      <p:sp>
        <p:nvSpPr>
          <p:cNvPr id="12" name="Text 10">
            <a:extLst>
              <a:ext uri="{FF2B5EF4-FFF2-40B4-BE49-F238E27FC236}">
                <a16:creationId xmlns:a16="http://schemas.microsoft.com/office/drawing/2014/main" id="{AFE470CC-163E-B8C5-5204-DAFED2F19D78}"/>
              </a:ext>
            </a:extLst>
          </p:cNvPr>
          <p:cNvSpPr/>
          <p:nvPr/>
        </p:nvSpPr>
        <p:spPr>
          <a:xfrm rot="21360000">
            <a:off x="392430" y="3900170"/>
            <a:ext cx="4742110" cy="1917065"/>
          </a:xfrm>
          <a:prstGeom prst="rect">
            <a:avLst/>
          </a:prstGeom>
          <a:noFill/>
          <a:ln/>
        </p:spPr>
        <p:txBody>
          <a:bodyPr wrap="square" lIns="45720" tIns="91440" rIns="91440" bIns="45720" rtlCol="0" anchor="ctr"/>
          <a:lstStyle/>
          <a:p>
            <a:pPr>
              <a:lnSpc>
                <a:spcPct val="100000"/>
              </a:lnSpc>
            </a:pPr>
            <a:endParaRPr lang="en-US" sz="1600" dirty="0"/>
          </a:p>
        </p:txBody>
      </p:sp>
      <p:sp>
        <p:nvSpPr>
          <p:cNvPr id="14" name="Text 12">
            <a:extLst>
              <a:ext uri="{FF2B5EF4-FFF2-40B4-BE49-F238E27FC236}">
                <a16:creationId xmlns:a16="http://schemas.microsoft.com/office/drawing/2014/main" id="{9D031FD4-D32C-85E6-1FAD-EA9714A39CD2}"/>
              </a:ext>
            </a:extLst>
          </p:cNvPr>
          <p:cNvSpPr/>
          <p:nvPr/>
        </p:nvSpPr>
        <p:spPr>
          <a:xfrm>
            <a:off x="504153" y="3926840"/>
            <a:ext cx="5351182" cy="2163445"/>
          </a:xfrm>
          <a:prstGeom prst="rect">
            <a:avLst/>
          </a:prstGeom>
          <a:noFill/>
          <a:ln/>
        </p:spPr>
        <p:txBody>
          <a:bodyPr wrap="square" lIns="45720" tIns="91440" rIns="91440" bIns="45720" rtlCol="0" anchor="ctr"/>
          <a:lstStyle/>
          <a:p>
            <a:pPr>
              <a:lnSpc>
                <a:spcPct val="100000"/>
              </a:lnSpc>
            </a:pPr>
            <a:endParaRPr lang="en-US" sz="1600" dirty="0"/>
          </a:p>
        </p:txBody>
      </p:sp>
      <p:sp>
        <p:nvSpPr>
          <p:cNvPr id="16" name="Text 14">
            <a:extLst>
              <a:ext uri="{FF2B5EF4-FFF2-40B4-BE49-F238E27FC236}">
                <a16:creationId xmlns:a16="http://schemas.microsoft.com/office/drawing/2014/main" id="{C9723A79-FDEB-EECA-7EF5-0BA00116E4E8}"/>
              </a:ext>
            </a:extLst>
          </p:cNvPr>
          <p:cNvSpPr/>
          <p:nvPr/>
        </p:nvSpPr>
        <p:spPr>
          <a:xfrm rot="21360000">
            <a:off x="6247765" y="3900170"/>
            <a:ext cx="4742110" cy="1917065"/>
          </a:xfrm>
          <a:prstGeom prst="rect">
            <a:avLst/>
          </a:prstGeom>
          <a:noFill/>
          <a:ln/>
        </p:spPr>
        <p:txBody>
          <a:bodyPr wrap="square" lIns="45720" tIns="91440" rIns="91440" bIns="45720" rtlCol="0" anchor="ctr"/>
          <a:lstStyle/>
          <a:p>
            <a:pPr>
              <a:lnSpc>
                <a:spcPct val="100000"/>
              </a:lnSpc>
            </a:pPr>
            <a:endParaRPr lang="en-US" sz="1600" dirty="0"/>
          </a:p>
        </p:txBody>
      </p:sp>
      <p:sp>
        <p:nvSpPr>
          <p:cNvPr id="18" name="Text 16">
            <a:extLst>
              <a:ext uri="{FF2B5EF4-FFF2-40B4-BE49-F238E27FC236}">
                <a16:creationId xmlns:a16="http://schemas.microsoft.com/office/drawing/2014/main" id="{65DA8E00-725E-9FBC-A36B-F7D8D0674ED1}"/>
              </a:ext>
            </a:extLst>
          </p:cNvPr>
          <p:cNvSpPr/>
          <p:nvPr/>
        </p:nvSpPr>
        <p:spPr>
          <a:xfrm>
            <a:off x="6359488" y="3926840"/>
            <a:ext cx="5351182" cy="2163445"/>
          </a:xfrm>
          <a:prstGeom prst="rect">
            <a:avLst/>
          </a:prstGeom>
          <a:noFill/>
          <a:ln/>
        </p:spPr>
        <p:txBody>
          <a:bodyPr wrap="square" lIns="45720" tIns="91440" rIns="91440" bIns="45720" rtlCol="0" anchor="ctr"/>
          <a:lstStyle/>
          <a:p>
            <a:pPr>
              <a:lnSpc>
                <a:spcPct val="100000"/>
              </a:lnSpc>
            </a:pPr>
            <a:endParaRPr lang="en-US" sz="1600" dirty="0"/>
          </a:p>
        </p:txBody>
      </p:sp>
      <p:sp>
        <p:nvSpPr>
          <p:cNvPr id="19" name="Text 17">
            <a:extLst>
              <a:ext uri="{FF2B5EF4-FFF2-40B4-BE49-F238E27FC236}">
                <a16:creationId xmlns:a16="http://schemas.microsoft.com/office/drawing/2014/main" id="{5002D8B1-2BCF-AFC4-78B8-B96B59C44E0F}"/>
              </a:ext>
            </a:extLst>
          </p:cNvPr>
          <p:cNvSpPr/>
          <p:nvPr/>
        </p:nvSpPr>
        <p:spPr>
          <a:xfrm>
            <a:off x="798238" y="1621155"/>
            <a:ext cx="4901406" cy="369332"/>
          </a:xfrm>
          <a:prstGeom prst="rect">
            <a:avLst/>
          </a:prstGeom>
          <a:noFill/>
          <a:ln/>
        </p:spPr>
        <p:txBody>
          <a:bodyPr wrap="square" lIns="91440" tIns="45720" rIns="91440" bIns="45720" rtlCol="0" anchor="t">
            <a:spAutoFit/>
          </a:bodyPr>
          <a:lstStyle/>
          <a:p>
            <a:pPr>
              <a:lnSpc>
                <a:spcPct val="100000"/>
              </a:lnSpc>
            </a:pPr>
            <a:r>
              <a:rPr lang="en-US" b="1" dirty="0">
                <a:solidFill>
                  <a:srgbClr val="5E5F15"/>
                </a:solidFill>
                <a:latin typeface="MiSans" pitchFamily="34" charset="0"/>
                <a:ea typeface="MiSans" pitchFamily="34" charset="-122"/>
                <a:cs typeface="MiSans" pitchFamily="34" charset="-120"/>
              </a:rPr>
              <a:t>Political </a:t>
            </a:r>
            <a:endParaRPr lang="en-US" sz="1600" dirty="0"/>
          </a:p>
        </p:txBody>
      </p:sp>
      <p:sp>
        <p:nvSpPr>
          <p:cNvPr id="20" name="Text 18">
            <a:extLst>
              <a:ext uri="{FF2B5EF4-FFF2-40B4-BE49-F238E27FC236}">
                <a16:creationId xmlns:a16="http://schemas.microsoft.com/office/drawing/2014/main" id="{2612CD7A-4F54-402F-6F95-EA255C7E14EE}"/>
              </a:ext>
            </a:extLst>
          </p:cNvPr>
          <p:cNvSpPr/>
          <p:nvPr/>
        </p:nvSpPr>
        <p:spPr>
          <a:xfrm>
            <a:off x="776614" y="2018665"/>
            <a:ext cx="4987901" cy="34945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Permission  </a:t>
            </a:r>
            <a:endParaRPr lang="en-US" sz="1600" dirty="0"/>
          </a:p>
        </p:txBody>
      </p:sp>
      <p:sp>
        <p:nvSpPr>
          <p:cNvPr id="21" name="Text 19">
            <a:extLst>
              <a:ext uri="{FF2B5EF4-FFF2-40B4-BE49-F238E27FC236}">
                <a16:creationId xmlns:a16="http://schemas.microsoft.com/office/drawing/2014/main" id="{14DA25BF-A596-1CE7-043A-E5164A570135}"/>
              </a:ext>
            </a:extLst>
          </p:cNvPr>
          <p:cNvSpPr/>
          <p:nvPr/>
        </p:nvSpPr>
        <p:spPr>
          <a:xfrm>
            <a:off x="776614" y="2501072"/>
            <a:ext cx="4901406"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5E5F15"/>
                </a:solidFill>
                <a:latin typeface="MiSans" pitchFamily="34" charset="0"/>
                <a:ea typeface="MiSans" pitchFamily="34" charset="-122"/>
                <a:cs typeface="MiSans" pitchFamily="34" charset="-120"/>
              </a:rPr>
              <a:t>Economic</a:t>
            </a:r>
            <a:endParaRPr lang="en-US" sz="1600" dirty="0"/>
          </a:p>
        </p:txBody>
      </p:sp>
      <p:sp>
        <p:nvSpPr>
          <p:cNvPr id="23" name="Text 21">
            <a:extLst>
              <a:ext uri="{FF2B5EF4-FFF2-40B4-BE49-F238E27FC236}">
                <a16:creationId xmlns:a16="http://schemas.microsoft.com/office/drawing/2014/main" id="{954ED6BF-A02C-3810-5ABE-C613B05CADCD}"/>
              </a:ext>
            </a:extLst>
          </p:cNvPr>
          <p:cNvSpPr/>
          <p:nvPr/>
        </p:nvSpPr>
        <p:spPr>
          <a:xfrm>
            <a:off x="776614" y="4587633"/>
            <a:ext cx="4901406"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5E5F15"/>
                </a:solidFill>
                <a:latin typeface="MiSans" pitchFamily="34" charset="0"/>
                <a:ea typeface="MiSans" pitchFamily="34" charset="-122"/>
                <a:cs typeface="MiSans" pitchFamily="34" charset="-120"/>
              </a:rPr>
              <a:t>Legal</a:t>
            </a:r>
            <a:endParaRPr lang="en-US" sz="1600" dirty="0"/>
          </a:p>
        </p:txBody>
      </p:sp>
      <p:sp>
        <p:nvSpPr>
          <p:cNvPr id="24" name="Text 22">
            <a:extLst>
              <a:ext uri="{FF2B5EF4-FFF2-40B4-BE49-F238E27FC236}">
                <a16:creationId xmlns:a16="http://schemas.microsoft.com/office/drawing/2014/main" id="{028BBE21-FC40-52E9-795B-BA0FDB0B711B}"/>
              </a:ext>
            </a:extLst>
          </p:cNvPr>
          <p:cNvSpPr/>
          <p:nvPr/>
        </p:nvSpPr>
        <p:spPr>
          <a:xfrm>
            <a:off x="815359" y="4926877"/>
            <a:ext cx="4987901" cy="34945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Compliance </a:t>
            </a:r>
            <a:endParaRPr lang="en-US" sz="1600" dirty="0"/>
          </a:p>
        </p:txBody>
      </p:sp>
      <p:sp>
        <p:nvSpPr>
          <p:cNvPr id="25" name="Text 23">
            <a:extLst>
              <a:ext uri="{FF2B5EF4-FFF2-40B4-BE49-F238E27FC236}">
                <a16:creationId xmlns:a16="http://schemas.microsoft.com/office/drawing/2014/main" id="{FBFFFC8B-8833-8F62-7E85-74EF938501A1}"/>
              </a:ext>
            </a:extLst>
          </p:cNvPr>
          <p:cNvSpPr/>
          <p:nvPr/>
        </p:nvSpPr>
        <p:spPr>
          <a:xfrm>
            <a:off x="776614" y="3326792"/>
            <a:ext cx="4901406"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5E5F15"/>
                </a:solidFill>
                <a:latin typeface="MiSans" pitchFamily="34" charset="0"/>
                <a:ea typeface="MiSans" pitchFamily="34" charset="-122"/>
                <a:cs typeface="MiSans" pitchFamily="34" charset="-120"/>
              </a:rPr>
              <a:t>Social </a:t>
            </a:r>
            <a:endParaRPr lang="en-US" sz="1600" dirty="0"/>
          </a:p>
        </p:txBody>
      </p:sp>
      <p:sp>
        <p:nvSpPr>
          <p:cNvPr id="26" name="Text 24">
            <a:extLst>
              <a:ext uri="{FF2B5EF4-FFF2-40B4-BE49-F238E27FC236}">
                <a16:creationId xmlns:a16="http://schemas.microsoft.com/office/drawing/2014/main" id="{47B76713-DFD8-5959-F963-CFDD4DFE84AC}"/>
              </a:ext>
            </a:extLst>
          </p:cNvPr>
          <p:cNvSpPr/>
          <p:nvPr/>
        </p:nvSpPr>
        <p:spPr>
          <a:xfrm>
            <a:off x="798238" y="3613397"/>
            <a:ext cx="4987901" cy="34945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Rising dog ownership, </a:t>
            </a:r>
            <a:endParaRPr lang="en-US" sz="1600" dirty="0"/>
          </a:p>
        </p:txBody>
      </p:sp>
      <p:sp>
        <p:nvSpPr>
          <p:cNvPr id="30" name="TextBox 29">
            <a:extLst>
              <a:ext uri="{FF2B5EF4-FFF2-40B4-BE49-F238E27FC236}">
                <a16:creationId xmlns:a16="http://schemas.microsoft.com/office/drawing/2014/main" id="{6A23F99C-ECB7-40AB-2EF6-225E08BBBE69}"/>
              </a:ext>
            </a:extLst>
          </p:cNvPr>
          <p:cNvSpPr txBox="1"/>
          <p:nvPr/>
        </p:nvSpPr>
        <p:spPr>
          <a:xfrm>
            <a:off x="776614" y="5406787"/>
            <a:ext cx="6096000" cy="369332"/>
          </a:xfrm>
          <a:prstGeom prst="rect">
            <a:avLst/>
          </a:prstGeom>
          <a:noFill/>
        </p:spPr>
        <p:txBody>
          <a:bodyPr wrap="square">
            <a:spAutoFit/>
          </a:bodyPr>
          <a:lstStyle/>
          <a:p>
            <a:r>
              <a:rPr lang="en-US" sz="1800" b="1" dirty="0">
                <a:solidFill>
                  <a:srgbClr val="5E5F15"/>
                </a:solidFill>
                <a:latin typeface="MiSans" pitchFamily="34" charset="0"/>
                <a:ea typeface="MiSans" pitchFamily="34" charset="-122"/>
                <a:cs typeface="MiSans" pitchFamily="34" charset="-120"/>
              </a:rPr>
              <a:t>Environment</a:t>
            </a:r>
            <a:endParaRPr lang="en-GB" dirty="0"/>
          </a:p>
        </p:txBody>
      </p:sp>
      <p:sp>
        <p:nvSpPr>
          <p:cNvPr id="32" name="TextBox 31">
            <a:extLst>
              <a:ext uri="{FF2B5EF4-FFF2-40B4-BE49-F238E27FC236}">
                <a16:creationId xmlns:a16="http://schemas.microsoft.com/office/drawing/2014/main" id="{6F5A2F97-89C7-BCD6-FB61-A4CBB9B1CCCA}"/>
              </a:ext>
            </a:extLst>
          </p:cNvPr>
          <p:cNvSpPr txBox="1"/>
          <p:nvPr/>
        </p:nvSpPr>
        <p:spPr>
          <a:xfrm>
            <a:off x="776614" y="4044410"/>
            <a:ext cx="6141720" cy="646331"/>
          </a:xfrm>
          <a:prstGeom prst="rect">
            <a:avLst/>
          </a:prstGeom>
          <a:noFill/>
        </p:spPr>
        <p:txBody>
          <a:bodyPr wrap="square">
            <a:spAutoFit/>
          </a:bodyPr>
          <a:lstStyle/>
          <a:p>
            <a:r>
              <a:rPr lang="en-US" b="1" dirty="0">
                <a:solidFill>
                  <a:srgbClr val="5E5F15"/>
                </a:solidFill>
                <a:latin typeface="MiSans" pitchFamily="34" charset="0"/>
                <a:ea typeface="MiSans" pitchFamily="34" charset="-122"/>
                <a:cs typeface="MiSans" pitchFamily="34" charset="-120"/>
              </a:rPr>
              <a:t>Tech</a:t>
            </a:r>
          </a:p>
          <a:p>
            <a:endParaRPr lang="en-GB" dirty="0"/>
          </a:p>
        </p:txBody>
      </p:sp>
      <p:sp>
        <p:nvSpPr>
          <p:cNvPr id="33" name="Text 22">
            <a:extLst>
              <a:ext uri="{FF2B5EF4-FFF2-40B4-BE49-F238E27FC236}">
                <a16:creationId xmlns:a16="http://schemas.microsoft.com/office/drawing/2014/main" id="{C765EE50-8F16-C93D-FDA2-C4A8E98D6FAB}"/>
              </a:ext>
            </a:extLst>
          </p:cNvPr>
          <p:cNvSpPr/>
          <p:nvPr/>
        </p:nvSpPr>
        <p:spPr>
          <a:xfrm>
            <a:off x="815359" y="4255398"/>
            <a:ext cx="4987901" cy="34945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Self-pay system. </a:t>
            </a:r>
            <a:endParaRPr lang="en-US" sz="1600" dirty="0"/>
          </a:p>
        </p:txBody>
      </p:sp>
      <p:sp>
        <p:nvSpPr>
          <p:cNvPr id="34" name="Text 22">
            <a:extLst>
              <a:ext uri="{FF2B5EF4-FFF2-40B4-BE49-F238E27FC236}">
                <a16:creationId xmlns:a16="http://schemas.microsoft.com/office/drawing/2014/main" id="{2493C3B7-1D8D-9C10-D37F-C70A24F67F68}"/>
              </a:ext>
            </a:extLst>
          </p:cNvPr>
          <p:cNvSpPr/>
          <p:nvPr/>
        </p:nvSpPr>
        <p:spPr>
          <a:xfrm>
            <a:off x="754990" y="5726154"/>
            <a:ext cx="4987901" cy="34945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Cleaner Spaces </a:t>
            </a:r>
            <a:endParaRPr lang="en-US" sz="1600" dirty="0"/>
          </a:p>
        </p:txBody>
      </p:sp>
      <p:sp>
        <p:nvSpPr>
          <p:cNvPr id="35" name="Text 22">
            <a:extLst>
              <a:ext uri="{FF2B5EF4-FFF2-40B4-BE49-F238E27FC236}">
                <a16:creationId xmlns:a16="http://schemas.microsoft.com/office/drawing/2014/main" id="{CDF767AA-6698-FFFF-9F29-F2FCE0442FBF}"/>
              </a:ext>
            </a:extLst>
          </p:cNvPr>
          <p:cNvSpPr/>
          <p:nvPr/>
        </p:nvSpPr>
        <p:spPr>
          <a:xfrm>
            <a:off x="869656" y="2843021"/>
            <a:ext cx="4987901" cy="349455"/>
          </a:xfrm>
          <a:prstGeom prst="rect">
            <a:avLst/>
          </a:prstGeom>
          <a:noFill/>
          <a:ln/>
        </p:spPr>
        <p:txBody>
          <a:bodyPr wrap="square" lIns="91440" tIns="45720" rIns="91440" bIns="45720" rtlCol="0" anchor="t">
            <a:spAutoFit/>
          </a:bodyPr>
          <a:lstStyle/>
          <a:p>
            <a:pPr>
              <a:lnSpc>
                <a:spcPct val="130000"/>
              </a:lnSpc>
            </a:pPr>
            <a:r>
              <a:rPr lang="en-US" sz="1400" dirty="0">
                <a:solidFill>
                  <a:srgbClr val="000000"/>
                </a:solidFill>
                <a:latin typeface="MiSans" pitchFamily="34" charset="0"/>
                <a:ea typeface="MiSans" pitchFamily="34" charset="-122"/>
                <a:cs typeface="MiSans" pitchFamily="34" charset="-120"/>
              </a:rPr>
              <a:t>Low-cost model . </a:t>
            </a:r>
            <a:endParaRPr lang="en-US" sz="1600" dirty="0"/>
          </a:p>
        </p:txBody>
      </p:sp>
    </p:spTree>
    <p:extLst>
      <p:ext uri="{BB962C8B-B14F-4D97-AF65-F5344CB8AC3E}">
        <p14:creationId xmlns:p14="http://schemas.microsoft.com/office/powerpoint/2010/main" val="3226636195"/>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srcRect t="306" b="306"/>
          <a:stretch/>
        </p:blipFill>
        <p:spPr>
          <a:xfrm>
            <a:off x="0" y="0"/>
            <a:ext cx="12202795" cy="6851015"/>
          </a:xfrm>
          <a:prstGeom prst="rect">
            <a:avLst/>
          </a:prstGeom>
        </p:spPr>
      </p:pic>
      <p:sp>
        <p:nvSpPr>
          <p:cNvPr id="3" name="Text 0"/>
          <p:cNvSpPr/>
          <p:nvPr/>
        </p:nvSpPr>
        <p:spPr>
          <a:xfrm>
            <a:off x="284163" y="2536825"/>
            <a:ext cx="2642870" cy="1781572"/>
          </a:xfrm>
          <a:prstGeom prst="rect">
            <a:avLst/>
          </a:prstGeom>
          <a:noFill/>
          <a:ln/>
        </p:spPr>
        <p:txBody>
          <a:bodyPr wrap="square" lIns="91440" tIns="45720" rIns="91440" bIns="45720" rtlCol="0" anchor="t">
            <a:spAutoFit/>
          </a:bodyPr>
          <a:lstStyle/>
          <a:p>
            <a:pPr algn="ctr">
              <a:lnSpc>
                <a:spcPct val="100000"/>
              </a:lnSpc>
            </a:pPr>
            <a:r>
              <a:rPr lang="en-US" sz="11500" b="1" dirty="0">
                <a:solidFill>
                  <a:srgbClr val="FFFFFF"/>
                </a:solidFill>
                <a:latin typeface="MiSans" pitchFamily="34" charset="0"/>
                <a:ea typeface="MiSans" pitchFamily="34" charset="-122"/>
                <a:cs typeface="MiSans" pitchFamily="34" charset="-120"/>
              </a:rPr>
              <a:t>02</a:t>
            </a:r>
            <a:endParaRPr lang="en-US" sz="1600" dirty="0"/>
          </a:p>
        </p:txBody>
      </p:sp>
      <p:sp>
        <p:nvSpPr>
          <p:cNvPr id="4" name="Text 1"/>
          <p:cNvSpPr/>
          <p:nvPr/>
        </p:nvSpPr>
        <p:spPr>
          <a:xfrm>
            <a:off x="3789998" y="3014345"/>
            <a:ext cx="8116570" cy="683617"/>
          </a:xfrm>
          <a:prstGeom prst="rect">
            <a:avLst/>
          </a:prstGeom>
          <a:noFill/>
          <a:ln/>
        </p:spPr>
        <p:txBody>
          <a:bodyPr wrap="square" lIns="91440" tIns="45720" rIns="91440" bIns="45720" rtlCol="0" anchor="t">
            <a:spAutoFit/>
          </a:bodyPr>
          <a:lstStyle/>
          <a:p>
            <a:pPr>
              <a:lnSpc>
                <a:spcPct val="100000"/>
              </a:lnSpc>
            </a:pPr>
            <a:r>
              <a:rPr lang="en-US" sz="4400" b="1" dirty="0">
                <a:solidFill>
                  <a:srgbClr val="FFFFFF"/>
                </a:solidFill>
                <a:latin typeface="MiSans" pitchFamily="34" charset="0"/>
                <a:ea typeface="MiSans" pitchFamily="34" charset="-122"/>
                <a:cs typeface="MiSans" pitchFamily="34" charset="-120"/>
              </a:rPr>
              <a:t>Market &amp; Location</a:t>
            </a:r>
            <a:endParaRPr lang="en-US" sz="1600" dirty="0"/>
          </a:p>
        </p:txBody>
      </p:sp>
      <p:sp>
        <p:nvSpPr>
          <p:cNvPr id="5" name="Shape 2"/>
          <p:cNvSpPr/>
          <p:nvPr/>
        </p:nvSpPr>
        <p:spPr>
          <a:xfrm>
            <a:off x="3322638" y="2781300"/>
            <a:ext cx="71755" cy="1372235"/>
          </a:xfrm>
          <a:prstGeom prst="roundRect">
            <a:avLst>
              <a:gd name="adj" fmla="val 50000"/>
            </a:avLst>
          </a:prstGeom>
          <a:solidFill>
            <a:srgbClr val="FFFFFF"/>
          </a:solidFill>
          <a:ln/>
        </p:spPr>
        <p:txBody>
          <a:bodyPr/>
          <a:lstStyle/>
          <a:p>
            <a:endParaRPr lang="en-GB"/>
          </a:p>
        </p:txBody>
      </p:sp>
      <p:sp>
        <p:nvSpPr>
          <p:cNvPr id="6" name="Text 3"/>
          <p:cNvSpPr/>
          <p:nvPr/>
        </p:nvSpPr>
        <p:spPr>
          <a:xfrm>
            <a:off x="3322638" y="2781300"/>
            <a:ext cx="71755" cy="1372235"/>
          </a:xfrm>
          <a:prstGeom prst="rect">
            <a:avLst/>
          </a:prstGeom>
          <a:noFill/>
          <a:ln/>
        </p:spPr>
        <p:txBody>
          <a:bodyPr wrap="square" lIns="45720" tIns="91440" rIns="91440" bIns="45720" rtlCol="0" anchor="ctr"/>
          <a:lstStyle/>
          <a:p>
            <a:pPr>
              <a:lnSpc>
                <a:spcPct val="100000"/>
              </a:lnSpc>
            </a:pPr>
            <a:endParaRPr lang="en-US" sz="16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57580" y="603885"/>
            <a:ext cx="979995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2.1 Market Research.</a:t>
            </a:r>
            <a:endParaRPr lang="en-US" sz="1600" dirty="0"/>
          </a:p>
        </p:txBody>
      </p:sp>
      <p:sp>
        <p:nvSpPr>
          <p:cNvPr id="4" name="Text 1"/>
          <p:cNvSpPr/>
          <p:nvPr/>
        </p:nvSpPr>
        <p:spPr>
          <a:xfrm>
            <a:off x="1045210" y="1656715"/>
            <a:ext cx="6118860" cy="338554"/>
          </a:xfrm>
          <a:prstGeom prst="rect">
            <a:avLst/>
          </a:prstGeom>
          <a:noFill/>
          <a:ln/>
        </p:spPr>
        <p:txBody>
          <a:bodyPr wrap="square" lIns="91440" tIns="45720" rIns="91440" bIns="45720" rtlCol="0" anchor="t">
            <a:spAutoFit/>
          </a:bodyPr>
          <a:lstStyle/>
          <a:p>
            <a:pPr>
              <a:lnSpc>
                <a:spcPct val="100000"/>
              </a:lnSpc>
            </a:pPr>
            <a:endParaRPr lang="en-US" sz="1600" dirty="0"/>
          </a:p>
        </p:txBody>
      </p:sp>
      <p:sp>
        <p:nvSpPr>
          <p:cNvPr id="5" name="Text 2"/>
          <p:cNvSpPr/>
          <p:nvPr/>
        </p:nvSpPr>
        <p:spPr>
          <a:xfrm>
            <a:off x="1045210" y="1368949"/>
            <a:ext cx="5051425" cy="2060051"/>
          </a:xfrm>
          <a:prstGeom prst="rect">
            <a:avLst/>
          </a:prstGeom>
          <a:noFill/>
          <a:ln/>
        </p:spPr>
        <p:txBody>
          <a:bodyPr wrap="square" lIns="91440" tIns="45720" rIns="91440" bIns="45720" rtlCol="0" anchor="t">
            <a:spAutoFit/>
          </a:bodyPr>
          <a:lstStyle/>
          <a:p>
            <a:pPr>
              <a:lnSpc>
                <a:spcPct val="130000"/>
              </a:lnSpc>
            </a:pPr>
            <a:r>
              <a:rPr lang="en-US" sz="2000" dirty="0">
                <a:solidFill>
                  <a:srgbClr val="2B2F36"/>
                </a:solidFill>
                <a:latin typeface="MiSans" pitchFamily="34" charset="0"/>
                <a:ea typeface="MiSans" pitchFamily="34" charset="-122"/>
                <a:cs typeface="MiSans" pitchFamily="34" charset="-120"/>
              </a:rPr>
              <a:t>Despite rising dog ownership in the UK, there is a significant lack of public wash facilities near popular walking spots. This gap confirms a strong demand for Self Service dog wash.</a:t>
            </a:r>
            <a:endParaRPr lang="en-US" sz="1600" dirty="0"/>
          </a:p>
        </p:txBody>
      </p:sp>
      <p:pic>
        <p:nvPicPr>
          <p:cNvPr id="9" name="Picture 8" descr="A dog running through mud&#10;&#10;AI-generated content may be incorrect.">
            <a:extLst>
              <a:ext uri="{FF2B5EF4-FFF2-40B4-BE49-F238E27FC236}">
                <a16:creationId xmlns:a16="http://schemas.microsoft.com/office/drawing/2014/main" id="{355872E5-185B-B8F9-B380-005B6046FE0E}"/>
              </a:ext>
            </a:extLst>
          </p:cNvPr>
          <p:cNvPicPr>
            <a:picLocks noChangeAspect="1"/>
          </p:cNvPicPr>
          <p:nvPr/>
        </p:nvPicPr>
        <p:blipFill>
          <a:blip r:embed="rId3"/>
          <a:stretch>
            <a:fillRect/>
          </a:stretch>
        </p:blipFill>
        <p:spPr>
          <a:xfrm>
            <a:off x="6994915" y="285115"/>
            <a:ext cx="4693430" cy="2562860"/>
          </a:xfrm>
          <a:prstGeom prst="rect">
            <a:avLst/>
          </a:prstGeom>
        </p:spPr>
      </p:pic>
      <p:pic>
        <p:nvPicPr>
          <p:cNvPr id="11" name="Picture 10" descr="A dog playing in a mud puddle&#10;&#10;AI-generated content may be incorrect.">
            <a:extLst>
              <a:ext uri="{FF2B5EF4-FFF2-40B4-BE49-F238E27FC236}">
                <a16:creationId xmlns:a16="http://schemas.microsoft.com/office/drawing/2014/main" id="{49C15596-6103-348C-948F-477D50524FF6}"/>
              </a:ext>
            </a:extLst>
          </p:cNvPr>
          <p:cNvPicPr>
            <a:picLocks noChangeAspect="1"/>
          </p:cNvPicPr>
          <p:nvPr/>
        </p:nvPicPr>
        <p:blipFill>
          <a:blip r:embed="rId4"/>
          <a:stretch>
            <a:fillRect/>
          </a:stretch>
        </p:blipFill>
        <p:spPr>
          <a:xfrm>
            <a:off x="6994915" y="3080405"/>
            <a:ext cx="4693430" cy="3279733"/>
          </a:xfrm>
          <a:prstGeom prst="rect">
            <a:avLst/>
          </a:prstGeom>
        </p:spPr>
      </p:pic>
      <p:pic>
        <p:nvPicPr>
          <p:cNvPr id="6" name="Picture 5" descr="A screenshot of a map&#10;&#10;AI-generated content may be incorrect.">
            <a:extLst>
              <a:ext uri="{FF2B5EF4-FFF2-40B4-BE49-F238E27FC236}">
                <a16:creationId xmlns:a16="http://schemas.microsoft.com/office/drawing/2014/main" id="{86291B16-2ED1-104C-E715-23525BC7CF0F}"/>
              </a:ext>
            </a:extLst>
          </p:cNvPr>
          <p:cNvPicPr>
            <a:picLocks noChangeAspect="1"/>
          </p:cNvPicPr>
          <p:nvPr/>
        </p:nvPicPr>
        <p:blipFill>
          <a:blip r:embed="rId5"/>
          <a:stretch>
            <a:fillRect/>
          </a:stretch>
        </p:blipFill>
        <p:spPr>
          <a:xfrm>
            <a:off x="849086" y="3694218"/>
            <a:ext cx="5540828" cy="2597263"/>
          </a:xfrm>
          <a:prstGeom prst="rect">
            <a:avLst/>
          </a:prstGeom>
        </p:spPr>
      </p:pic>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57580" y="603885"/>
            <a:ext cx="979995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2.2 Prime Site Selection</a:t>
            </a:r>
            <a:endParaRPr lang="en-US" sz="1600" dirty="0"/>
          </a:p>
        </p:txBody>
      </p:sp>
      <p:sp>
        <p:nvSpPr>
          <p:cNvPr id="3" name="Shape 1"/>
          <p:cNvSpPr/>
          <p:nvPr/>
        </p:nvSpPr>
        <p:spPr>
          <a:xfrm>
            <a:off x="398145" y="1403985"/>
            <a:ext cx="4469765" cy="795655"/>
          </a:xfrm>
          <a:custGeom>
            <a:avLst/>
            <a:gdLst/>
            <a:ahLst/>
            <a:cxnLst/>
            <a:rect l="l" t="t" r="r" b="b"/>
            <a:pathLst>
              <a:path w="4469765" h="795655">
                <a:moveTo>
                  <a:pt x="0" y="154970"/>
                </a:moveTo>
                <a:lnTo>
                  <a:pt x="0" y="150665"/>
                </a:lnTo>
                <a:cubicBezTo>
                  <a:pt x="-3111" y="66006"/>
                  <a:pt x="120300" y="-2152"/>
                  <a:pt x="218821" y="0"/>
                </a:cubicBezTo>
                <a:lnTo>
                  <a:pt x="224007" y="0"/>
                </a:lnTo>
                <a:lnTo>
                  <a:pt x="4070494" y="0"/>
                </a:lnTo>
                <a:lnTo>
                  <a:pt x="4469765" y="563918"/>
                </a:lnTo>
                <a:lnTo>
                  <a:pt x="373345" y="563918"/>
                </a:lnTo>
                <a:lnTo>
                  <a:pt x="364011" y="563918"/>
                </a:lnTo>
                <a:lnTo>
                  <a:pt x="354677" y="563200"/>
                </a:lnTo>
                <a:cubicBezTo>
                  <a:pt x="161783" y="561048"/>
                  <a:pt x="3111" y="703104"/>
                  <a:pt x="2074" y="795655"/>
                </a:cubicBezTo>
                <a:cubicBezTo>
                  <a:pt x="2074" y="796372"/>
                  <a:pt x="0" y="778436"/>
                  <a:pt x="0" y="776284"/>
                </a:cubicBezTo>
                <a:lnTo>
                  <a:pt x="0" y="775566"/>
                </a:lnTo>
                <a:lnTo>
                  <a:pt x="0" y="775566"/>
                </a:lnTo>
                <a:lnTo>
                  <a:pt x="0" y="775566"/>
                </a:lnTo>
                <a:lnTo>
                  <a:pt x="0" y="775566"/>
                </a:lnTo>
                <a:lnTo>
                  <a:pt x="0" y="154970"/>
                </a:lnTo>
                <a:close/>
              </a:path>
            </a:pathLst>
          </a:custGeom>
          <a:solidFill>
            <a:srgbClr val="A1C25E"/>
          </a:solidFill>
          <a:ln/>
        </p:spPr>
        <p:txBody>
          <a:bodyPr/>
          <a:lstStyle/>
          <a:p>
            <a:endParaRPr lang="en-GB" dirty="0"/>
          </a:p>
        </p:txBody>
      </p:sp>
      <p:sp>
        <p:nvSpPr>
          <p:cNvPr id="4" name="Text 2"/>
          <p:cNvSpPr/>
          <p:nvPr/>
        </p:nvSpPr>
        <p:spPr>
          <a:xfrm>
            <a:off x="398145" y="1403985"/>
            <a:ext cx="4469765" cy="795655"/>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3"/>
          <p:cNvSpPr/>
          <p:nvPr/>
        </p:nvSpPr>
        <p:spPr>
          <a:xfrm>
            <a:off x="398145" y="1967865"/>
            <a:ext cx="5443220" cy="1763395"/>
          </a:xfrm>
          <a:prstGeom prst="roundRect">
            <a:avLst>
              <a:gd name="adj" fmla="val 12393"/>
            </a:avLst>
          </a:prstGeom>
          <a:solidFill>
            <a:srgbClr val="FFFFFF"/>
          </a:solidFill>
          <a:ln w="19050">
            <a:gradFill flip="none" rotWithShape="1">
              <a:gsLst>
                <a:gs pos="0">
                  <a:srgbClr val="DFE078"/>
                </a:gs>
                <a:gs pos="84000">
                  <a:srgbClr val="BCBE2B"/>
                </a:gs>
                <a:gs pos="100000">
                  <a:srgbClr val="BCBE2B"/>
                </a:gs>
              </a:gsLst>
              <a:lin ang="16200000" scaled="1"/>
            </a:gradFill>
            <a:prstDash val="solid"/>
          </a:ln>
        </p:spPr>
        <p:txBody>
          <a:bodyPr/>
          <a:lstStyle/>
          <a:p>
            <a:endParaRPr lang="en-GB"/>
          </a:p>
        </p:txBody>
      </p:sp>
      <p:sp>
        <p:nvSpPr>
          <p:cNvPr id="6" name="Text 4"/>
          <p:cNvSpPr/>
          <p:nvPr/>
        </p:nvSpPr>
        <p:spPr>
          <a:xfrm>
            <a:off x="398145" y="1967865"/>
            <a:ext cx="5443220" cy="1763395"/>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5"/>
          <p:cNvSpPr/>
          <p:nvPr/>
        </p:nvSpPr>
        <p:spPr>
          <a:xfrm>
            <a:off x="6084570" y="1403985"/>
            <a:ext cx="4470400" cy="795655"/>
          </a:xfrm>
          <a:custGeom>
            <a:avLst/>
            <a:gdLst/>
            <a:ahLst/>
            <a:cxnLst/>
            <a:rect l="l" t="t" r="r" b="b"/>
            <a:pathLst>
              <a:path w="4470400" h="795655">
                <a:moveTo>
                  <a:pt x="0" y="154970"/>
                </a:moveTo>
                <a:lnTo>
                  <a:pt x="0" y="150665"/>
                </a:lnTo>
                <a:cubicBezTo>
                  <a:pt x="-3112" y="66006"/>
                  <a:pt x="120317" y="-2152"/>
                  <a:pt x="218853" y="0"/>
                </a:cubicBezTo>
                <a:lnTo>
                  <a:pt x="224039" y="0"/>
                </a:lnTo>
                <a:lnTo>
                  <a:pt x="4071072" y="0"/>
                </a:lnTo>
                <a:lnTo>
                  <a:pt x="4470400" y="563918"/>
                </a:lnTo>
                <a:lnTo>
                  <a:pt x="373398" y="563918"/>
                </a:lnTo>
                <a:lnTo>
                  <a:pt x="364063" y="563918"/>
                </a:lnTo>
                <a:lnTo>
                  <a:pt x="354728" y="563200"/>
                </a:lnTo>
                <a:cubicBezTo>
                  <a:pt x="161806" y="561048"/>
                  <a:pt x="3112" y="703104"/>
                  <a:pt x="2074" y="795655"/>
                </a:cubicBezTo>
                <a:cubicBezTo>
                  <a:pt x="2074" y="796372"/>
                  <a:pt x="0" y="778436"/>
                  <a:pt x="0" y="776284"/>
                </a:cubicBezTo>
                <a:lnTo>
                  <a:pt x="0" y="775566"/>
                </a:lnTo>
                <a:lnTo>
                  <a:pt x="0" y="775566"/>
                </a:lnTo>
                <a:lnTo>
                  <a:pt x="0" y="775566"/>
                </a:lnTo>
                <a:lnTo>
                  <a:pt x="0" y="775566"/>
                </a:lnTo>
                <a:lnTo>
                  <a:pt x="0" y="154970"/>
                </a:lnTo>
                <a:close/>
              </a:path>
            </a:pathLst>
          </a:custGeom>
          <a:solidFill>
            <a:srgbClr val="A1C25E"/>
          </a:solidFill>
          <a:ln/>
        </p:spPr>
        <p:txBody>
          <a:bodyPr/>
          <a:lstStyle/>
          <a:p>
            <a:endParaRPr lang="en-GB"/>
          </a:p>
        </p:txBody>
      </p:sp>
      <p:sp>
        <p:nvSpPr>
          <p:cNvPr id="8" name="Text 6"/>
          <p:cNvSpPr/>
          <p:nvPr/>
        </p:nvSpPr>
        <p:spPr>
          <a:xfrm>
            <a:off x="6084570" y="1403985"/>
            <a:ext cx="4470400" cy="795655"/>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6084570" y="1967865"/>
            <a:ext cx="5443220" cy="1763395"/>
          </a:xfrm>
          <a:prstGeom prst="roundRect">
            <a:avLst>
              <a:gd name="adj" fmla="val 12393"/>
            </a:avLst>
          </a:prstGeom>
          <a:solidFill>
            <a:srgbClr val="FFFFFF"/>
          </a:solidFill>
          <a:ln w="19050">
            <a:gradFill flip="none" rotWithShape="1">
              <a:gsLst>
                <a:gs pos="0">
                  <a:srgbClr val="DFE078"/>
                </a:gs>
                <a:gs pos="84000">
                  <a:srgbClr val="BCBE2B"/>
                </a:gs>
                <a:gs pos="100000">
                  <a:srgbClr val="BCBE2B"/>
                </a:gs>
              </a:gsLst>
              <a:lin ang="16200000" scaled="1"/>
            </a:gradFill>
            <a:prstDash val="solid"/>
          </a:ln>
        </p:spPr>
        <p:txBody>
          <a:bodyPr/>
          <a:lstStyle/>
          <a:p>
            <a:endParaRPr lang="en-GB"/>
          </a:p>
        </p:txBody>
      </p:sp>
      <p:sp>
        <p:nvSpPr>
          <p:cNvPr id="10" name="Text 8"/>
          <p:cNvSpPr/>
          <p:nvPr/>
        </p:nvSpPr>
        <p:spPr>
          <a:xfrm>
            <a:off x="6084570" y="1967865"/>
            <a:ext cx="5443220" cy="1763395"/>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a:spLocks/>
          </p:cNvSpPr>
          <p:nvPr/>
        </p:nvSpPr>
        <p:spPr>
          <a:xfrm>
            <a:off x="398145" y="3969385"/>
            <a:ext cx="4469765" cy="795655"/>
          </a:xfrm>
          <a:custGeom>
            <a:avLst/>
            <a:gdLst/>
            <a:ahLst/>
            <a:cxnLst/>
            <a:rect l="l" t="t" r="r" b="b"/>
            <a:pathLst>
              <a:path w="4469765" h="795655">
                <a:moveTo>
                  <a:pt x="0" y="154970"/>
                </a:moveTo>
                <a:lnTo>
                  <a:pt x="0" y="150665"/>
                </a:lnTo>
                <a:cubicBezTo>
                  <a:pt x="-3111" y="66006"/>
                  <a:pt x="120300" y="-2152"/>
                  <a:pt x="218821" y="0"/>
                </a:cubicBezTo>
                <a:lnTo>
                  <a:pt x="224007" y="0"/>
                </a:lnTo>
                <a:lnTo>
                  <a:pt x="4070494" y="0"/>
                </a:lnTo>
                <a:lnTo>
                  <a:pt x="4469765" y="563918"/>
                </a:lnTo>
                <a:lnTo>
                  <a:pt x="373345" y="563918"/>
                </a:lnTo>
                <a:lnTo>
                  <a:pt x="364011" y="563918"/>
                </a:lnTo>
                <a:lnTo>
                  <a:pt x="354677" y="563200"/>
                </a:lnTo>
                <a:cubicBezTo>
                  <a:pt x="161783" y="561048"/>
                  <a:pt x="3111" y="703104"/>
                  <a:pt x="2074" y="795655"/>
                </a:cubicBezTo>
                <a:cubicBezTo>
                  <a:pt x="2074" y="796372"/>
                  <a:pt x="0" y="778436"/>
                  <a:pt x="0" y="776284"/>
                </a:cubicBezTo>
                <a:lnTo>
                  <a:pt x="0" y="775566"/>
                </a:lnTo>
                <a:lnTo>
                  <a:pt x="0" y="775566"/>
                </a:lnTo>
                <a:lnTo>
                  <a:pt x="0" y="775566"/>
                </a:lnTo>
                <a:lnTo>
                  <a:pt x="0" y="775566"/>
                </a:lnTo>
                <a:lnTo>
                  <a:pt x="0" y="154970"/>
                </a:lnTo>
                <a:close/>
              </a:path>
            </a:pathLst>
          </a:custGeom>
          <a:solidFill>
            <a:srgbClr val="A1C25E"/>
          </a:solidFill>
          <a:ln/>
        </p:spPr>
        <p:txBody>
          <a:bodyPr/>
          <a:lstStyle/>
          <a:p>
            <a:endParaRPr lang="en-GB"/>
          </a:p>
        </p:txBody>
      </p:sp>
      <p:sp>
        <p:nvSpPr>
          <p:cNvPr id="12" name="Text 10"/>
          <p:cNvSpPr/>
          <p:nvPr/>
        </p:nvSpPr>
        <p:spPr>
          <a:xfrm>
            <a:off x="398145" y="3969385"/>
            <a:ext cx="4469765" cy="795655"/>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a:off x="398145" y="4533265"/>
            <a:ext cx="5443220" cy="1763395"/>
          </a:xfrm>
          <a:prstGeom prst="roundRect">
            <a:avLst>
              <a:gd name="adj" fmla="val 12393"/>
            </a:avLst>
          </a:prstGeom>
          <a:solidFill>
            <a:srgbClr val="FFFFFF"/>
          </a:solidFill>
          <a:ln w="19050">
            <a:gradFill flip="none" rotWithShape="1">
              <a:gsLst>
                <a:gs pos="0">
                  <a:srgbClr val="DFE078"/>
                </a:gs>
                <a:gs pos="84000">
                  <a:srgbClr val="BCBE2B"/>
                </a:gs>
                <a:gs pos="100000">
                  <a:srgbClr val="BCBE2B"/>
                </a:gs>
              </a:gsLst>
              <a:lin ang="16200000" scaled="1"/>
            </a:gradFill>
            <a:prstDash val="solid"/>
          </a:ln>
        </p:spPr>
        <p:txBody>
          <a:bodyPr/>
          <a:lstStyle/>
          <a:p>
            <a:endParaRPr lang="en-GB"/>
          </a:p>
        </p:txBody>
      </p:sp>
      <p:sp>
        <p:nvSpPr>
          <p:cNvPr id="14" name="Text 12"/>
          <p:cNvSpPr/>
          <p:nvPr/>
        </p:nvSpPr>
        <p:spPr>
          <a:xfrm>
            <a:off x="398145" y="4533265"/>
            <a:ext cx="5443220" cy="176339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6084570" y="3969385"/>
            <a:ext cx="4470400" cy="795655"/>
          </a:xfrm>
          <a:custGeom>
            <a:avLst/>
            <a:gdLst/>
            <a:ahLst/>
            <a:cxnLst/>
            <a:rect l="l" t="t" r="r" b="b"/>
            <a:pathLst>
              <a:path w="4470400" h="795655">
                <a:moveTo>
                  <a:pt x="0" y="154970"/>
                </a:moveTo>
                <a:lnTo>
                  <a:pt x="0" y="150665"/>
                </a:lnTo>
                <a:cubicBezTo>
                  <a:pt x="-3112" y="66006"/>
                  <a:pt x="120317" y="-2152"/>
                  <a:pt x="218853" y="0"/>
                </a:cubicBezTo>
                <a:lnTo>
                  <a:pt x="224039" y="0"/>
                </a:lnTo>
                <a:lnTo>
                  <a:pt x="4071072" y="0"/>
                </a:lnTo>
                <a:lnTo>
                  <a:pt x="4470400" y="563918"/>
                </a:lnTo>
                <a:lnTo>
                  <a:pt x="373398" y="563918"/>
                </a:lnTo>
                <a:lnTo>
                  <a:pt x="364063" y="563918"/>
                </a:lnTo>
                <a:lnTo>
                  <a:pt x="354728" y="563200"/>
                </a:lnTo>
                <a:cubicBezTo>
                  <a:pt x="161806" y="561048"/>
                  <a:pt x="3112" y="703104"/>
                  <a:pt x="2074" y="795655"/>
                </a:cubicBezTo>
                <a:cubicBezTo>
                  <a:pt x="2074" y="796372"/>
                  <a:pt x="0" y="778436"/>
                  <a:pt x="0" y="776284"/>
                </a:cubicBezTo>
                <a:lnTo>
                  <a:pt x="0" y="775566"/>
                </a:lnTo>
                <a:lnTo>
                  <a:pt x="0" y="775566"/>
                </a:lnTo>
                <a:lnTo>
                  <a:pt x="0" y="775566"/>
                </a:lnTo>
                <a:lnTo>
                  <a:pt x="0" y="775566"/>
                </a:lnTo>
                <a:lnTo>
                  <a:pt x="0" y="154970"/>
                </a:lnTo>
                <a:close/>
              </a:path>
            </a:pathLst>
          </a:custGeom>
          <a:solidFill>
            <a:srgbClr val="A1C25E"/>
          </a:solidFill>
          <a:ln/>
        </p:spPr>
        <p:txBody>
          <a:bodyPr/>
          <a:lstStyle/>
          <a:p>
            <a:endParaRPr lang="en-GB"/>
          </a:p>
        </p:txBody>
      </p:sp>
      <p:sp>
        <p:nvSpPr>
          <p:cNvPr id="16" name="Text 14"/>
          <p:cNvSpPr>
            <a:spLocks/>
          </p:cNvSpPr>
          <p:nvPr/>
        </p:nvSpPr>
        <p:spPr>
          <a:xfrm>
            <a:off x="6084570" y="3969385"/>
            <a:ext cx="4470400" cy="795655"/>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6084570" y="4533265"/>
            <a:ext cx="5443220" cy="1763395"/>
          </a:xfrm>
          <a:prstGeom prst="roundRect">
            <a:avLst>
              <a:gd name="adj" fmla="val 12393"/>
            </a:avLst>
          </a:prstGeom>
          <a:solidFill>
            <a:srgbClr val="FFFFFF"/>
          </a:solidFill>
          <a:ln w="19050">
            <a:gradFill flip="none" rotWithShape="1">
              <a:gsLst>
                <a:gs pos="0">
                  <a:srgbClr val="DFE078"/>
                </a:gs>
                <a:gs pos="84000">
                  <a:srgbClr val="BCBE2B"/>
                </a:gs>
                <a:gs pos="100000">
                  <a:srgbClr val="BCBE2B"/>
                </a:gs>
              </a:gsLst>
              <a:lin ang="16200000" scaled="1"/>
            </a:gradFill>
            <a:prstDash val="solid"/>
          </a:ln>
        </p:spPr>
        <p:txBody>
          <a:bodyPr/>
          <a:lstStyle/>
          <a:p>
            <a:endParaRPr lang="en-GB"/>
          </a:p>
        </p:txBody>
      </p:sp>
      <p:sp>
        <p:nvSpPr>
          <p:cNvPr id="18" name="Text 16"/>
          <p:cNvSpPr/>
          <p:nvPr/>
        </p:nvSpPr>
        <p:spPr>
          <a:xfrm>
            <a:off x="6084570" y="4533265"/>
            <a:ext cx="5443220" cy="1763395"/>
          </a:xfrm>
          <a:prstGeom prst="rect">
            <a:avLst/>
          </a:prstGeom>
          <a:noFill/>
          <a:ln/>
        </p:spPr>
        <p:txBody>
          <a:bodyPr wrap="square" lIns="45720" tIns="91440" rIns="91440" bIns="45720" rtlCol="0" anchor="ctr"/>
          <a:lstStyle/>
          <a:p>
            <a:pPr>
              <a:lnSpc>
                <a:spcPct val="100000"/>
              </a:lnSpc>
            </a:pPr>
            <a:endParaRPr lang="en-US" sz="1600" dirty="0"/>
          </a:p>
        </p:txBody>
      </p:sp>
      <p:sp>
        <p:nvSpPr>
          <p:cNvPr id="19" name="Text 17"/>
          <p:cNvSpPr/>
          <p:nvPr/>
        </p:nvSpPr>
        <p:spPr>
          <a:xfrm>
            <a:off x="686435" y="1537335"/>
            <a:ext cx="3667125" cy="245467"/>
          </a:xfrm>
          <a:prstGeom prst="rect">
            <a:avLst/>
          </a:prstGeom>
          <a:noFill/>
          <a:ln/>
        </p:spPr>
        <p:txBody>
          <a:bodyPr wrap="square" lIns="91440" tIns="45720" rIns="91440" bIns="45720" rtlCol="0" anchor="t">
            <a:spAutoFit/>
          </a:bodyPr>
          <a:lstStyle/>
          <a:p>
            <a:pPr>
              <a:lnSpc>
                <a:spcPct val="100000"/>
              </a:lnSpc>
            </a:pPr>
            <a:r>
              <a:rPr lang="en-US" sz="1600" b="1" dirty="0">
                <a:solidFill>
                  <a:srgbClr val="FFFFFF"/>
                </a:solidFill>
                <a:latin typeface="MiSans" pitchFamily="34" charset="0"/>
                <a:ea typeface="MiSans" pitchFamily="34" charset="-122"/>
                <a:cs typeface="MiSans" pitchFamily="34" charset="-120"/>
              </a:rPr>
              <a:t>Ideal Locations</a:t>
            </a:r>
            <a:endParaRPr lang="en-US" sz="1600" dirty="0"/>
          </a:p>
        </p:txBody>
      </p:sp>
      <p:sp>
        <p:nvSpPr>
          <p:cNvPr id="20" name="Text 18"/>
          <p:cNvSpPr/>
          <p:nvPr/>
        </p:nvSpPr>
        <p:spPr>
          <a:xfrm>
            <a:off x="474980" y="2040890"/>
            <a:ext cx="5261610" cy="850361"/>
          </a:xfrm>
          <a:prstGeom prst="rect">
            <a:avLst/>
          </a:prstGeom>
          <a:noFill/>
          <a:ln/>
        </p:spPr>
        <p:txBody>
          <a:bodyPr wrap="square" lIns="91440" tIns="45720" rIns="91440" bIns="45720" rtlCol="0" anchor="t">
            <a:spAutoFit/>
          </a:bodyPr>
          <a:lstStyle/>
          <a:p>
            <a:pPr>
              <a:lnSpc>
                <a:spcPct val="120000"/>
              </a:lnSpc>
            </a:pPr>
            <a:r>
              <a:rPr lang="en-US" sz="1400" dirty="0">
                <a:solidFill>
                  <a:srgbClr val="000000"/>
                </a:solidFill>
                <a:latin typeface="MiSans" pitchFamily="34" charset="0"/>
                <a:ea typeface="MiSans" pitchFamily="34" charset="-122"/>
                <a:cs typeface="MiSans" pitchFamily="34" charset="-120"/>
              </a:rPr>
              <a:t>Units will be strategically placed beside countryside trails, dog parks, caravan sites, or high-footfall nature reserves. These locations ensure maximum visibility and accessibility.</a:t>
            </a:r>
            <a:endParaRPr lang="en-US" sz="1600" dirty="0"/>
          </a:p>
        </p:txBody>
      </p:sp>
      <p:sp>
        <p:nvSpPr>
          <p:cNvPr id="21" name="Text 19"/>
          <p:cNvSpPr/>
          <p:nvPr/>
        </p:nvSpPr>
        <p:spPr>
          <a:xfrm>
            <a:off x="686435" y="4102735"/>
            <a:ext cx="3667125" cy="245467"/>
          </a:xfrm>
          <a:prstGeom prst="rect">
            <a:avLst/>
          </a:prstGeom>
          <a:noFill/>
          <a:ln/>
        </p:spPr>
        <p:txBody>
          <a:bodyPr wrap="square" lIns="91440" tIns="45720" rIns="91440" bIns="45720" rtlCol="0" anchor="t">
            <a:spAutoFit/>
          </a:bodyPr>
          <a:lstStyle/>
          <a:p>
            <a:pPr>
              <a:lnSpc>
                <a:spcPct val="100000"/>
              </a:lnSpc>
            </a:pPr>
            <a:r>
              <a:rPr lang="en-US" sz="1600" b="1" dirty="0">
                <a:solidFill>
                  <a:srgbClr val="FFFFFF"/>
                </a:solidFill>
                <a:latin typeface="MiSans" pitchFamily="34" charset="0"/>
                <a:ea typeface="MiSans" pitchFamily="34" charset="-122"/>
                <a:cs typeface="MiSans" pitchFamily="34" charset="-120"/>
              </a:rPr>
              <a:t>Natural User Flow</a:t>
            </a:r>
            <a:endParaRPr lang="en-US" sz="1600" dirty="0"/>
          </a:p>
        </p:txBody>
      </p:sp>
      <p:sp>
        <p:nvSpPr>
          <p:cNvPr id="22" name="Text 20"/>
          <p:cNvSpPr/>
          <p:nvPr/>
        </p:nvSpPr>
        <p:spPr>
          <a:xfrm>
            <a:off x="474980" y="4606290"/>
            <a:ext cx="5260975" cy="850361"/>
          </a:xfrm>
          <a:prstGeom prst="rect">
            <a:avLst/>
          </a:prstGeom>
          <a:noFill/>
          <a:ln/>
        </p:spPr>
        <p:txBody>
          <a:bodyPr wrap="square" lIns="91440" tIns="45720" rIns="91440" bIns="45720" rtlCol="0" anchor="t">
            <a:spAutoFit/>
          </a:bodyPr>
          <a:lstStyle/>
          <a:p>
            <a:pPr>
              <a:lnSpc>
                <a:spcPct val="120000"/>
              </a:lnSpc>
            </a:pPr>
            <a:r>
              <a:rPr lang="en-US" sz="1400" dirty="0">
                <a:solidFill>
                  <a:srgbClr val="000000"/>
                </a:solidFill>
                <a:latin typeface="MiSans" pitchFamily="34" charset="0"/>
                <a:ea typeface="MiSans" pitchFamily="34" charset="-122"/>
                <a:cs typeface="MiSans" pitchFamily="34" charset="-120"/>
              </a:rPr>
              <a:t>By positioning our stations in areas where dog owners already walk their ‘best friends’, we can attract them after their walks and ensure they have a great day. </a:t>
            </a:r>
            <a:endParaRPr lang="en-US" sz="1600" dirty="0"/>
          </a:p>
        </p:txBody>
      </p:sp>
      <p:sp>
        <p:nvSpPr>
          <p:cNvPr id="23" name="Text 21"/>
          <p:cNvSpPr/>
          <p:nvPr/>
        </p:nvSpPr>
        <p:spPr>
          <a:xfrm>
            <a:off x="6372860" y="1537335"/>
            <a:ext cx="3667760" cy="338554"/>
          </a:xfrm>
          <a:prstGeom prst="rect">
            <a:avLst/>
          </a:prstGeom>
          <a:noFill/>
          <a:ln/>
        </p:spPr>
        <p:txBody>
          <a:bodyPr wrap="square" lIns="91440" tIns="45720" rIns="91440" bIns="45720" rtlCol="0" anchor="t">
            <a:spAutoFit/>
          </a:bodyPr>
          <a:lstStyle/>
          <a:p>
            <a:pPr>
              <a:lnSpc>
                <a:spcPct val="100000"/>
              </a:lnSpc>
            </a:pPr>
            <a:r>
              <a:rPr lang="en-US" sz="1600" b="1" dirty="0">
                <a:solidFill>
                  <a:srgbClr val="FFFFFF"/>
                </a:solidFill>
                <a:latin typeface="MiSans" pitchFamily="34" charset="0"/>
                <a:ea typeface="MiSans" pitchFamily="34" charset="-122"/>
                <a:cs typeface="MiSans" pitchFamily="34" charset="-120"/>
              </a:rPr>
              <a:t>Community Integration</a:t>
            </a:r>
            <a:endParaRPr lang="en-US" sz="1600" dirty="0"/>
          </a:p>
        </p:txBody>
      </p:sp>
      <p:sp>
        <p:nvSpPr>
          <p:cNvPr id="24" name="Text 22"/>
          <p:cNvSpPr/>
          <p:nvPr/>
        </p:nvSpPr>
        <p:spPr>
          <a:xfrm>
            <a:off x="6161405" y="2040890"/>
            <a:ext cx="5261610" cy="818753"/>
          </a:xfrm>
          <a:prstGeom prst="rect">
            <a:avLst/>
          </a:prstGeom>
          <a:noFill/>
          <a:ln/>
        </p:spPr>
        <p:txBody>
          <a:bodyPr wrap="square" lIns="91440" tIns="45720" rIns="91440" bIns="45720" rtlCol="0" anchor="t">
            <a:spAutoFit/>
          </a:bodyPr>
          <a:lstStyle/>
          <a:p>
            <a:pPr>
              <a:lnSpc>
                <a:spcPct val="120000"/>
              </a:lnSpc>
            </a:pPr>
            <a:r>
              <a:rPr lang="en-US" sz="1400" dirty="0">
                <a:solidFill>
                  <a:srgbClr val="000000"/>
                </a:solidFill>
                <a:latin typeface="MiSans" pitchFamily="34" charset="0"/>
                <a:ea typeface="MiSans" pitchFamily="34" charset="-122"/>
                <a:cs typeface="MiSans" pitchFamily="34" charset="-120"/>
              </a:rPr>
              <a:t>Our locations are chosen to integrate seamlessly with local communities, enhancing the overall experience for dog owners and promoting regular use.</a:t>
            </a:r>
            <a:endParaRPr lang="en-US" sz="1600" dirty="0"/>
          </a:p>
        </p:txBody>
      </p:sp>
      <p:sp>
        <p:nvSpPr>
          <p:cNvPr id="25" name="Text 23"/>
          <p:cNvSpPr/>
          <p:nvPr/>
        </p:nvSpPr>
        <p:spPr>
          <a:xfrm>
            <a:off x="6372860" y="4102735"/>
            <a:ext cx="3667760" cy="245467"/>
          </a:xfrm>
          <a:prstGeom prst="rect">
            <a:avLst/>
          </a:prstGeom>
          <a:noFill/>
          <a:ln/>
        </p:spPr>
        <p:txBody>
          <a:bodyPr wrap="square" lIns="91440" tIns="45720" rIns="91440" bIns="45720" rtlCol="0" anchor="t">
            <a:spAutoFit/>
          </a:bodyPr>
          <a:lstStyle/>
          <a:p>
            <a:pPr>
              <a:lnSpc>
                <a:spcPct val="100000"/>
              </a:lnSpc>
            </a:pPr>
            <a:r>
              <a:rPr lang="en-US" sz="1600" b="1" dirty="0">
                <a:solidFill>
                  <a:srgbClr val="FFFFFF"/>
                </a:solidFill>
                <a:latin typeface="MiSans" pitchFamily="34" charset="0"/>
                <a:ea typeface="MiSans" pitchFamily="34" charset="-122"/>
                <a:cs typeface="MiSans" pitchFamily="34" charset="-120"/>
              </a:rPr>
              <a:t>Convenience</a:t>
            </a:r>
            <a:endParaRPr lang="en-US" sz="1600" dirty="0"/>
          </a:p>
        </p:txBody>
      </p:sp>
      <p:sp>
        <p:nvSpPr>
          <p:cNvPr id="26" name="Text 24"/>
          <p:cNvSpPr/>
          <p:nvPr/>
        </p:nvSpPr>
        <p:spPr>
          <a:xfrm>
            <a:off x="6161405" y="4606290"/>
            <a:ext cx="5260975" cy="818753"/>
          </a:xfrm>
          <a:prstGeom prst="rect">
            <a:avLst/>
          </a:prstGeom>
          <a:noFill/>
          <a:ln/>
        </p:spPr>
        <p:txBody>
          <a:bodyPr wrap="square" lIns="91440" tIns="45720" rIns="91440" bIns="45720" rtlCol="0" anchor="t">
            <a:spAutoFit/>
          </a:bodyPr>
          <a:lstStyle/>
          <a:p>
            <a:pPr>
              <a:lnSpc>
                <a:spcPct val="120000"/>
              </a:lnSpc>
            </a:pPr>
            <a:r>
              <a:rPr lang="en-US" sz="1400" dirty="0">
                <a:solidFill>
                  <a:srgbClr val="000000"/>
                </a:solidFill>
                <a:latin typeface="MiSans" pitchFamily="34" charset="0"/>
                <a:ea typeface="MiSans" pitchFamily="34" charset="-122"/>
                <a:cs typeface="MiSans" pitchFamily="34" charset="-120"/>
              </a:rPr>
              <a:t>The convenience of having a wash station nearby encourages regular use, making it easier for dog owners to maintain cleanliness and hygiene.</a:t>
            </a:r>
            <a:endParaRPr lang="en-US" sz="1600" dirty="0"/>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902970" y="1649095"/>
            <a:ext cx="10354945" cy="4533900"/>
          </a:xfrm>
          <a:prstGeom prst="roundRect">
            <a:avLst>
              <a:gd name="adj" fmla="val 8217"/>
            </a:avLst>
          </a:prstGeom>
          <a:solidFill>
            <a:srgbClr val="FFFFFF"/>
          </a:solidFill>
          <a:ln w="12700">
            <a:solidFill>
              <a:srgbClr val="9FC35D"/>
            </a:solidFill>
            <a:prstDash val="solid"/>
          </a:ln>
        </p:spPr>
        <p:txBody>
          <a:bodyPr/>
          <a:lstStyle/>
          <a:p>
            <a:endParaRPr lang="en-GB"/>
          </a:p>
        </p:txBody>
      </p:sp>
      <p:sp>
        <p:nvSpPr>
          <p:cNvPr id="3" name="Text 1"/>
          <p:cNvSpPr/>
          <p:nvPr/>
        </p:nvSpPr>
        <p:spPr>
          <a:xfrm>
            <a:off x="902970" y="1649095"/>
            <a:ext cx="10354945" cy="4533900"/>
          </a:xfrm>
          <a:prstGeom prst="rect">
            <a:avLst/>
          </a:prstGeom>
          <a:noFill/>
          <a:ln/>
        </p:spPr>
        <p:txBody>
          <a:bodyPr wrap="square" lIns="45720" tIns="91440" rIns="91440" bIns="45720" rtlCol="0" anchor="ctr"/>
          <a:lstStyle/>
          <a:p>
            <a:pPr>
              <a:lnSpc>
                <a:spcPct val="100000"/>
              </a:lnSpc>
            </a:pPr>
            <a:endParaRPr lang="en-US" sz="1600" dirty="0"/>
          </a:p>
        </p:txBody>
      </p:sp>
      <p:sp>
        <p:nvSpPr>
          <p:cNvPr id="5" name="Text 2"/>
          <p:cNvSpPr/>
          <p:nvPr/>
        </p:nvSpPr>
        <p:spPr>
          <a:xfrm>
            <a:off x="957580" y="603885"/>
            <a:ext cx="979995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2.3 Local Awareness</a:t>
            </a:r>
            <a:endParaRPr lang="en-US" sz="1600" dirty="0"/>
          </a:p>
        </p:txBody>
      </p:sp>
      <p:sp>
        <p:nvSpPr>
          <p:cNvPr id="6" name="Shape 3"/>
          <p:cNvSpPr/>
          <p:nvPr/>
        </p:nvSpPr>
        <p:spPr>
          <a:xfrm>
            <a:off x="1309370" y="2899410"/>
            <a:ext cx="5236210" cy="0"/>
          </a:xfrm>
          <a:prstGeom prst="line">
            <a:avLst/>
          </a:prstGeom>
          <a:noFill/>
          <a:ln w="28575">
            <a:solidFill>
              <a:srgbClr val="526927"/>
            </a:solidFill>
            <a:prstDash val="solid"/>
            <a:headEnd type="none"/>
            <a:tailEnd type="none"/>
          </a:ln>
        </p:spPr>
        <p:txBody>
          <a:bodyPr/>
          <a:lstStyle/>
          <a:p>
            <a:endParaRPr lang="en-GB"/>
          </a:p>
        </p:txBody>
      </p:sp>
      <p:sp>
        <p:nvSpPr>
          <p:cNvPr id="7" name="Text 4"/>
          <p:cNvSpPr/>
          <p:nvPr/>
        </p:nvSpPr>
        <p:spPr>
          <a:xfrm>
            <a:off x="1273810" y="2357755"/>
            <a:ext cx="5309235" cy="461665"/>
          </a:xfrm>
          <a:prstGeom prst="rect">
            <a:avLst/>
          </a:prstGeom>
          <a:noFill/>
          <a:ln/>
        </p:spPr>
        <p:txBody>
          <a:bodyPr wrap="square" lIns="91440" tIns="45720" rIns="91440" bIns="45720" rtlCol="0" anchor="t">
            <a:spAutoFit/>
          </a:bodyPr>
          <a:lstStyle/>
          <a:p>
            <a:pPr>
              <a:lnSpc>
                <a:spcPct val="100000"/>
              </a:lnSpc>
            </a:pPr>
            <a:r>
              <a:rPr lang="en-US" sz="2400" b="1" dirty="0">
                <a:latin typeface="MiSans" pitchFamily="34" charset="0"/>
                <a:ea typeface="MiSans" pitchFamily="34" charset="-122"/>
                <a:cs typeface="MiSans" pitchFamily="34" charset="-120"/>
              </a:rPr>
              <a:t>Local Marketing</a:t>
            </a:r>
            <a:endParaRPr lang="en-US" sz="1600" dirty="0"/>
          </a:p>
        </p:txBody>
      </p:sp>
      <p:sp>
        <p:nvSpPr>
          <p:cNvPr id="8" name="Text 5"/>
          <p:cNvSpPr/>
          <p:nvPr/>
        </p:nvSpPr>
        <p:spPr>
          <a:xfrm>
            <a:off x="1309370" y="3060065"/>
            <a:ext cx="5324475" cy="1259832"/>
          </a:xfrm>
          <a:prstGeom prst="rect">
            <a:avLst/>
          </a:prstGeom>
          <a:noFill/>
          <a:ln/>
        </p:spPr>
        <p:txBody>
          <a:bodyPr wrap="square" lIns="91440" tIns="45720" rIns="91440" bIns="45720" rtlCol="0" anchor="t">
            <a:spAutoFit/>
          </a:bodyPr>
          <a:lstStyle/>
          <a:p>
            <a:pPr>
              <a:lnSpc>
                <a:spcPct val="130000"/>
              </a:lnSpc>
            </a:pPr>
            <a:r>
              <a:rPr lang="en-US" sz="2000" dirty="0">
                <a:solidFill>
                  <a:srgbClr val="2B2F36"/>
                </a:solidFill>
                <a:latin typeface="MiSans" pitchFamily="34" charset="0"/>
                <a:ea typeface="MiSans" pitchFamily="34" charset="-122"/>
                <a:cs typeface="MiSans" pitchFamily="34" charset="-120"/>
              </a:rPr>
              <a:t>I will use local flyers, park noticeboards, QR-coded loyalty cards, and Instagram reels.</a:t>
            </a:r>
            <a:endParaRPr lang="en-US" sz="1600" dirty="0"/>
          </a:p>
        </p:txBody>
      </p:sp>
      <p:pic>
        <p:nvPicPr>
          <p:cNvPr id="10" name="Picture 9" descr="A dog on a leash running on a person's feet&#10;&#10;AI-generated content may be incorrect.">
            <a:extLst>
              <a:ext uri="{FF2B5EF4-FFF2-40B4-BE49-F238E27FC236}">
                <a16:creationId xmlns:a16="http://schemas.microsoft.com/office/drawing/2014/main" id="{54B40559-0ABA-96C2-10A5-7CA62AF37F36}"/>
              </a:ext>
            </a:extLst>
          </p:cNvPr>
          <p:cNvPicPr>
            <a:picLocks noChangeAspect="1"/>
          </p:cNvPicPr>
          <p:nvPr/>
        </p:nvPicPr>
        <p:blipFill>
          <a:blip r:embed="rId3"/>
          <a:stretch>
            <a:fillRect/>
          </a:stretch>
        </p:blipFill>
        <p:spPr>
          <a:xfrm>
            <a:off x="7130123" y="2043768"/>
            <a:ext cx="3788067" cy="3788067"/>
          </a:xfrm>
          <a:prstGeom prst="rect">
            <a:avLst/>
          </a:prstGeom>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958215" y="1603375"/>
            <a:ext cx="10179050" cy="1905635"/>
          </a:xfrm>
          <a:prstGeom prst="roundRect">
            <a:avLst>
              <a:gd name="adj" fmla="val 6321"/>
            </a:avLst>
          </a:prstGeom>
          <a:solidFill>
            <a:srgbClr val="FFFFFF"/>
          </a:solidFill>
          <a:ln w="19050">
            <a:gradFill flip="none" rotWithShape="1">
              <a:gsLst>
                <a:gs pos="0">
                  <a:srgbClr val="8D8E20"/>
                </a:gs>
                <a:gs pos="30000">
                  <a:srgbClr val="8D8E20"/>
                </a:gs>
                <a:gs pos="100000">
                  <a:srgbClr val="BCBE2B"/>
                </a:gs>
              </a:gsLst>
              <a:lin ang="10800000" scaled="1"/>
            </a:gradFill>
            <a:prstDash val="solid"/>
          </a:ln>
        </p:spPr>
        <p:txBody>
          <a:bodyPr/>
          <a:lstStyle/>
          <a:p>
            <a:endParaRPr lang="en-GB"/>
          </a:p>
        </p:txBody>
      </p:sp>
      <p:sp>
        <p:nvSpPr>
          <p:cNvPr id="3" name="Text 1"/>
          <p:cNvSpPr/>
          <p:nvPr/>
        </p:nvSpPr>
        <p:spPr>
          <a:xfrm>
            <a:off x="958215" y="1603375"/>
            <a:ext cx="10179050" cy="1905635"/>
          </a:xfrm>
          <a:prstGeom prst="rect">
            <a:avLst/>
          </a:prstGeom>
          <a:noFill/>
          <a:ln/>
        </p:spPr>
        <p:txBody>
          <a:bodyPr wrap="square" lIns="45720" tIns="91440" rIns="91440" bIns="45720" rtlCol="0" anchor="ctr"/>
          <a:lstStyle/>
          <a:p>
            <a:pPr>
              <a:lnSpc>
                <a:spcPct val="100000"/>
              </a:lnSpc>
            </a:pPr>
            <a:endParaRPr lang="en-US" sz="1600" dirty="0"/>
          </a:p>
        </p:txBody>
      </p:sp>
      <p:sp>
        <p:nvSpPr>
          <p:cNvPr id="4" name="Shape 2"/>
          <p:cNvSpPr/>
          <p:nvPr/>
        </p:nvSpPr>
        <p:spPr>
          <a:xfrm>
            <a:off x="958215" y="3849370"/>
            <a:ext cx="10179050" cy="1905635"/>
          </a:xfrm>
          <a:prstGeom prst="roundRect">
            <a:avLst>
              <a:gd name="adj" fmla="val 6321"/>
            </a:avLst>
          </a:prstGeom>
          <a:solidFill>
            <a:srgbClr val="FFFFFF"/>
          </a:solidFill>
          <a:ln w="19050">
            <a:gradFill flip="none" rotWithShape="1">
              <a:gsLst>
                <a:gs pos="0">
                  <a:srgbClr val="8D8E20"/>
                </a:gs>
                <a:gs pos="30000">
                  <a:srgbClr val="8D8E20"/>
                </a:gs>
                <a:gs pos="100000">
                  <a:srgbClr val="BCBE2B"/>
                </a:gs>
              </a:gsLst>
              <a:lin ang="10800000" scaled="1"/>
            </a:gradFill>
            <a:prstDash val="solid"/>
          </a:ln>
        </p:spPr>
        <p:txBody>
          <a:bodyPr/>
          <a:lstStyle/>
          <a:p>
            <a:endParaRPr lang="en-GB"/>
          </a:p>
        </p:txBody>
      </p:sp>
      <p:sp>
        <p:nvSpPr>
          <p:cNvPr id="5" name="Text 3"/>
          <p:cNvSpPr/>
          <p:nvPr/>
        </p:nvSpPr>
        <p:spPr>
          <a:xfrm>
            <a:off x="958215" y="3849370"/>
            <a:ext cx="10179050" cy="1905635"/>
          </a:xfrm>
          <a:prstGeom prst="rect">
            <a:avLst/>
          </a:prstGeom>
          <a:noFill/>
          <a:ln/>
        </p:spPr>
        <p:txBody>
          <a:bodyPr wrap="square" lIns="45720" tIns="91440" rIns="91440" bIns="45720" rtlCol="0" anchor="ctr"/>
          <a:lstStyle/>
          <a:p>
            <a:pPr>
              <a:lnSpc>
                <a:spcPct val="100000"/>
              </a:lnSpc>
            </a:pPr>
            <a:endParaRPr lang="en-US" sz="1600" dirty="0"/>
          </a:p>
        </p:txBody>
      </p:sp>
      <p:sp>
        <p:nvSpPr>
          <p:cNvPr id="8" name="Text 4"/>
          <p:cNvSpPr/>
          <p:nvPr/>
        </p:nvSpPr>
        <p:spPr>
          <a:xfrm>
            <a:off x="957580" y="603885"/>
            <a:ext cx="979995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2.4 Partnership</a:t>
            </a:r>
            <a:endParaRPr lang="en-US" sz="1600" dirty="0"/>
          </a:p>
        </p:txBody>
      </p:sp>
      <p:sp>
        <p:nvSpPr>
          <p:cNvPr id="9" name="Text 5"/>
          <p:cNvSpPr/>
          <p:nvPr/>
        </p:nvSpPr>
        <p:spPr>
          <a:xfrm>
            <a:off x="1278890" y="1732280"/>
            <a:ext cx="8822690"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0070C0"/>
                </a:solidFill>
                <a:latin typeface="MiSans" pitchFamily="34" charset="0"/>
                <a:ea typeface="MiSans" pitchFamily="34" charset="-122"/>
                <a:cs typeface="MiSans" pitchFamily="34" charset="-120"/>
              </a:rPr>
              <a:t>Promotion</a:t>
            </a:r>
            <a:endParaRPr lang="en-US" sz="1600" dirty="0">
              <a:solidFill>
                <a:srgbClr val="0070C0"/>
              </a:solidFill>
            </a:endParaRPr>
          </a:p>
        </p:txBody>
      </p:sp>
      <p:sp>
        <p:nvSpPr>
          <p:cNvPr id="10" name="Text 6"/>
          <p:cNvSpPr/>
          <p:nvPr/>
        </p:nvSpPr>
        <p:spPr>
          <a:xfrm>
            <a:off x="1223645" y="2205355"/>
            <a:ext cx="9516110" cy="633809"/>
          </a:xfrm>
          <a:prstGeom prst="rect">
            <a:avLst/>
          </a:prstGeom>
          <a:noFill/>
          <a:ln/>
        </p:spPr>
        <p:txBody>
          <a:bodyPr wrap="square" lIns="91440" tIns="45720" rIns="91440" bIns="45720" rtlCol="0" anchor="t">
            <a:spAutoFit/>
          </a:bodyPr>
          <a:lstStyle/>
          <a:p>
            <a:pPr>
              <a:lnSpc>
                <a:spcPct val="130000"/>
              </a:lnSpc>
            </a:pPr>
            <a:r>
              <a:rPr lang="en-US" sz="1600" dirty="0">
                <a:solidFill>
                  <a:srgbClr val="000000"/>
                </a:solidFill>
                <a:latin typeface="MiSans" pitchFamily="34" charset="0"/>
                <a:ea typeface="MiSans" pitchFamily="34" charset="-122"/>
                <a:cs typeface="MiSans" pitchFamily="34" charset="-120"/>
              </a:rPr>
              <a:t>We will secure agreements with veterinary clinics, pet shops, caravan parks, and cafes to cross-promote our services, offering discount vouchers and sharing social content.</a:t>
            </a:r>
            <a:endParaRPr lang="en-US" sz="1600" dirty="0"/>
          </a:p>
        </p:txBody>
      </p:sp>
      <p:sp>
        <p:nvSpPr>
          <p:cNvPr id="11" name="Text 7"/>
          <p:cNvSpPr/>
          <p:nvPr/>
        </p:nvSpPr>
        <p:spPr>
          <a:xfrm>
            <a:off x="1278890" y="3978275"/>
            <a:ext cx="8822690" cy="369332"/>
          </a:xfrm>
          <a:prstGeom prst="rect">
            <a:avLst/>
          </a:prstGeom>
          <a:noFill/>
          <a:ln/>
        </p:spPr>
        <p:txBody>
          <a:bodyPr wrap="square" lIns="91440" tIns="45720" rIns="91440" bIns="45720" rtlCol="0" anchor="t">
            <a:spAutoFit/>
          </a:bodyPr>
          <a:lstStyle/>
          <a:p>
            <a:pPr>
              <a:lnSpc>
                <a:spcPct val="100000"/>
              </a:lnSpc>
            </a:pPr>
            <a:r>
              <a:rPr lang="en-US" sz="1800" b="1" dirty="0">
                <a:solidFill>
                  <a:srgbClr val="0070C0"/>
                </a:solidFill>
                <a:latin typeface="MiSans" pitchFamily="34" charset="0"/>
                <a:ea typeface="MiSans" pitchFamily="34" charset="-122"/>
                <a:cs typeface="MiSans" pitchFamily="34" charset="-120"/>
              </a:rPr>
              <a:t>Cost-Effective</a:t>
            </a:r>
            <a:r>
              <a:rPr lang="en-US" sz="1800" b="1" dirty="0">
                <a:solidFill>
                  <a:srgbClr val="9FC35D"/>
                </a:solidFill>
                <a:latin typeface="MiSans" pitchFamily="34" charset="0"/>
                <a:ea typeface="MiSans" pitchFamily="34" charset="-122"/>
                <a:cs typeface="MiSans" pitchFamily="34" charset="-120"/>
              </a:rPr>
              <a:t> </a:t>
            </a:r>
            <a:endParaRPr lang="en-US" sz="1600" dirty="0"/>
          </a:p>
        </p:txBody>
      </p:sp>
      <p:sp>
        <p:nvSpPr>
          <p:cNvPr id="12" name="Text 8"/>
          <p:cNvSpPr/>
          <p:nvPr/>
        </p:nvSpPr>
        <p:spPr>
          <a:xfrm>
            <a:off x="1223645" y="4451350"/>
            <a:ext cx="9516110" cy="633809"/>
          </a:xfrm>
          <a:prstGeom prst="rect">
            <a:avLst/>
          </a:prstGeom>
          <a:noFill/>
          <a:ln/>
        </p:spPr>
        <p:txBody>
          <a:bodyPr wrap="square" lIns="91440" tIns="45720" rIns="91440" bIns="45720" rtlCol="0" anchor="t">
            <a:spAutoFit/>
          </a:bodyPr>
          <a:lstStyle/>
          <a:p>
            <a:pPr>
              <a:lnSpc>
                <a:spcPct val="130000"/>
              </a:lnSpc>
            </a:pPr>
            <a:r>
              <a:rPr lang="en-US" sz="1600" dirty="0">
                <a:solidFill>
                  <a:srgbClr val="000000"/>
                </a:solidFill>
                <a:latin typeface="MiSans" pitchFamily="34" charset="0"/>
                <a:ea typeface="MiSans" pitchFamily="34" charset="-122"/>
                <a:cs typeface="MiSans" pitchFamily="34" charset="-120"/>
              </a:rPr>
              <a:t>By leveraging partnerships, we can expand our reach without heavy ad spend, ensuring a cost-effective marketing strategy that drives user acquisition.</a:t>
            </a:r>
            <a:endParaRPr lang="en-US" sz="1600" dirty="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srcRect t="306" b="306"/>
          <a:stretch/>
        </p:blipFill>
        <p:spPr>
          <a:xfrm>
            <a:off x="0" y="0"/>
            <a:ext cx="12202795" cy="6851015"/>
          </a:xfrm>
          <a:prstGeom prst="rect">
            <a:avLst/>
          </a:prstGeom>
        </p:spPr>
      </p:pic>
      <p:sp>
        <p:nvSpPr>
          <p:cNvPr id="3" name="Text 0"/>
          <p:cNvSpPr/>
          <p:nvPr/>
        </p:nvSpPr>
        <p:spPr>
          <a:xfrm>
            <a:off x="284163" y="2536825"/>
            <a:ext cx="2642870" cy="1862048"/>
          </a:xfrm>
          <a:prstGeom prst="rect">
            <a:avLst/>
          </a:prstGeom>
          <a:noFill/>
          <a:ln/>
        </p:spPr>
        <p:txBody>
          <a:bodyPr wrap="square" lIns="91440" tIns="45720" rIns="91440" bIns="45720" rtlCol="0" anchor="t">
            <a:spAutoFit/>
          </a:bodyPr>
          <a:lstStyle/>
          <a:p>
            <a:pPr algn="ctr">
              <a:lnSpc>
                <a:spcPct val="100000"/>
              </a:lnSpc>
            </a:pPr>
            <a:r>
              <a:rPr lang="en-US" sz="11500" b="1" dirty="0">
                <a:solidFill>
                  <a:srgbClr val="FFFFFF"/>
                </a:solidFill>
                <a:latin typeface="MiSans" pitchFamily="34" charset="0"/>
                <a:ea typeface="MiSans" pitchFamily="34" charset="-122"/>
                <a:cs typeface="MiSans" pitchFamily="34" charset="-120"/>
              </a:rPr>
              <a:t>03</a:t>
            </a:r>
            <a:endParaRPr lang="en-US" sz="1600" dirty="0"/>
          </a:p>
        </p:txBody>
      </p:sp>
      <p:sp>
        <p:nvSpPr>
          <p:cNvPr id="4" name="Text 1"/>
          <p:cNvSpPr/>
          <p:nvPr/>
        </p:nvSpPr>
        <p:spPr>
          <a:xfrm>
            <a:off x="3789998" y="3014345"/>
            <a:ext cx="8116570" cy="769441"/>
          </a:xfrm>
          <a:prstGeom prst="rect">
            <a:avLst/>
          </a:prstGeom>
          <a:noFill/>
          <a:ln/>
        </p:spPr>
        <p:txBody>
          <a:bodyPr wrap="square" lIns="91440" tIns="45720" rIns="91440" bIns="45720" rtlCol="0" anchor="t">
            <a:spAutoFit/>
          </a:bodyPr>
          <a:lstStyle/>
          <a:p>
            <a:pPr>
              <a:lnSpc>
                <a:spcPct val="100000"/>
              </a:lnSpc>
            </a:pPr>
            <a:r>
              <a:rPr lang="en-US" sz="4400" b="1" dirty="0">
                <a:solidFill>
                  <a:srgbClr val="FFFFFF"/>
                </a:solidFill>
                <a:latin typeface="MiSans" pitchFamily="34" charset="0"/>
                <a:ea typeface="MiSans" pitchFamily="34" charset="-122"/>
                <a:cs typeface="MiSans" pitchFamily="34" charset="-120"/>
              </a:rPr>
              <a:t>12 Months Marketing Strategy </a:t>
            </a:r>
            <a:endParaRPr lang="en-US" sz="1600" dirty="0"/>
          </a:p>
        </p:txBody>
      </p:sp>
      <p:sp>
        <p:nvSpPr>
          <p:cNvPr id="5" name="Shape 2"/>
          <p:cNvSpPr/>
          <p:nvPr/>
        </p:nvSpPr>
        <p:spPr>
          <a:xfrm>
            <a:off x="3322638" y="2781300"/>
            <a:ext cx="71755" cy="1372235"/>
          </a:xfrm>
          <a:prstGeom prst="roundRect">
            <a:avLst>
              <a:gd name="adj" fmla="val 50000"/>
            </a:avLst>
          </a:prstGeom>
          <a:solidFill>
            <a:srgbClr val="FFFFFF"/>
          </a:solidFill>
          <a:ln/>
        </p:spPr>
        <p:txBody>
          <a:bodyPr/>
          <a:lstStyle/>
          <a:p>
            <a:endParaRPr lang="en-GB"/>
          </a:p>
        </p:txBody>
      </p:sp>
      <p:sp>
        <p:nvSpPr>
          <p:cNvPr id="6" name="Text 3"/>
          <p:cNvSpPr/>
          <p:nvPr/>
        </p:nvSpPr>
        <p:spPr>
          <a:xfrm>
            <a:off x="3322638" y="2781300"/>
            <a:ext cx="71755" cy="1372235"/>
          </a:xfrm>
          <a:prstGeom prst="rect">
            <a:avLst/>
          </a:prstGeom>
          <a:noFill/>
          <a:ln/>
        </p:spPr>
        <p:txBody>
          <a:bodyPr wrap="square" lIns="45720" tIns="91440" rIns="91440" bIns="45720" rtlCol="0" anchor="ctr"/>
          <a:lstStyle/>
          <a:p>
            <a:pPr>
              <a:lnSpc>
                <a:spcPct val="100000"/>
              </a:lnSpc>
            </a:pPr>
            <a:endParaRPr lang="en-US" sz="1600" dirty="0"/>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57580" y="614045"/>
            <a:ext cx="979995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3.1 Strategy initiatives</a:t>
            </a:r>
            <a:endParaRPr lang="en-US" sz="1600" dirty="0"/>
          </a:p>
        </p:txBody>
      </p:sp>
      <p:sp>
        <p:nvSpPr>
          <p:cNvPr id="3" name="Shape 1"/>
          <p:cNvSpPr/>
          <p:nvPr/>
        </p:nvSpPr>
        <p:spPr>
          <a:xfrm>
            <a:off x="459105" y="1641475"/>
            <a:ext cx="3490175" cy="4194175"/>
          </a:xfrm>
          <a:prstGeom prst="roundRect">
            <a:avLst>
              <a:gd name="adj" fmla="val 0"/>
            </a:avLst>
          </a:prstGeom>
          <a:solidFill>
            <a:srgbClr val="FFFFFF"/>
          </a:solidFill>
          <a:ln w="19050">
            <a:solidFill>
              <a:srgbClr val="9FC35D"/>
            </a:solidFill>
            <a:prstDash val="solid"/>
          </a:ln>
        </p:spPr>
        <p:txBody>
          <a:bodyPr/>
          <a:lstStyle/>
          <a:p>
            <a:endParaRPr lang="en-GB"/>
          </a:p>
        </p:txBody>
      </p:sp>
      <p:sp>
        <p:nvSpPr>
          <p:cNvPr id="4" name="Text 2"/>
          <p:cNvSpPr/>
          <p:nvPr/>
        </p:nvSpPr>
        <p:spPr>
          <a:xfrm>
            <a:off x="459105" y="1641475"/>
            <a:ext cx="3490175" cy="4194175"/>
          </a:xfrm>
          <a:prstGeom prst="rect">
            <a:avLst/>
          </a:prstGeom>
          <a:noFill/>
          <a:ln/>
        </p:spPr>
        <p:txBody>
          <a:bodyPr wrap="square" lIns="45720" tIns="91440" rIns="91440" bIns="45720" rtlCol="0" anchor="ctr"/>
          <a:lstStyle/>
          <a:p>
            <a:pPr>
              <a:lnSpc>
                <a:spcPct val="100000"/>
              </a:lnSpc>
            </a:pPr>
            <a:endParaRPr lang="en-US" sz="1600" dirty="0"/>
          </a:p>
        </p:txBody>
      </p:sp>
      <p:sp>
        <p:nvSpPr>
          <p:cNvPr id="5" name="Shape 3"/>
          <p:cNvSpPr/>
          <p:nvPr/>
        </p:nvSpPr>
        <p:spPr>
          <a:xfrm>
            <a:off x="472605" y="5075555"/>
            <a:ext cx="3477385" cy="761365"/>
          </a:xfrm>
          <a:prstGeom prst="rtTriangle">
            <a:avLst/>
          </a:prstGeom>
          <a:solidFill>
            <a:srgbClr val="9FC35D"/>
          </a:solidFill>
          <a:ln/>
        </p:spPr>
        <p:txBody>
          <a:bodyPr/>
          <a:lstStyle/>
          <a:p>
            <a:endParaRPr lang="en-GB"/>
          </a:p>
        </p:txBody>
      </p:sp>
      <p:sp>
        <p:nvSpPr>
          <p:cNvPr id="6" name="Text 4"/>
          <p:cNvSpPr/>
          <p:nvPr/>
        </p:nvSpPr>
        <p:spPr>
          <a:xfrm>
            <a:off x="472605" y="5075555"/>
            <a:ext cx="3477385" cy="761365"/>
          </a:xfrm>
          <a:prstGeom prst="rect">
            <a:avLst/>
          </a:prstGeom>
          <a:noFill/>
          <a:ln/>
        </p:spPr>
        <p:txBody>
          <a:bodyPr wrap="square" lIns="45720" tIns="91440" rIns="91440" bIns="45720" rtlCol="0" anchor="ctr"/>
          <a:lstStyle/>
          <a:p>
            <a:pPr>
              <a:lnSpc>
                <a:spcPct val="100000"/>
              </a:lnSpc>
            </a:pPr>
            <a:endParaRPr lang="en-US" sz="1600" dirty="0"/>
          </a:p>
        </p:txBody>
      </p:sp>
      <p:sp>
        <p:nvSpPr>
          <p:cNvPr id="7" name="Shape 5"/>
          <p:cNvSpPr/>
          <p:nvPr/>
        </p:nvSpPr>
        <p:spPr>
          <a:xfrm flipH="1">
            <a:off x="471895" y="4772025"/>
            <a:ext cx="3477385" cy="1064895"/>
          </a:xfrm>
          <a:prstGeom prst="rtTriangle">
            <a:avLst/>
          </a:prstGeom>
          <a:solidFill>
            <a:srgbClr val="9FC35D"/>
          </a:solidFill>
          <a:ln/>
        </p:spPr>
        <p:txBody>
          <a:bodyPr/>
          <a:lstStyle/>
          <a:p>
            <a:endParaRPr lang="en-GB"/>
          </a:p>
        </p:txBody>
      </p:sp>
      <p:sp>
        <p:nvSpPr>
          <p:cNvPr id="8" name="Text 6"/>
          <p:cNvSpPr/>
          <p:nvPr/>
        </p:nvSpPr>
        <p:spPr>
          <a:xfrm>
            <a:off x="471895" y="4772025"/>
            <a:ext cx="3477385" cy="1064895"/>
          </a:xfrm>
          <a:prstGeom prst="rect">
            <a:avLst/>
          </a:prstGeom>
          <a:noFill/>
          <a:ln/>
        </p:spPr>
        <p:txBody>
          <a:bodyPr wrap="square" lIns="45720" tIns="91440" rIns="91440" bIns="45720" rtlCol="0" anchor="ctr"/>
          <a:lstStyle/>
          <a:p>
            <a:pPr>
              <a:lnSpc>
                <a:spcPct val="100000"/>
              </a:lnSpc>
            </a:pPr>
            <a:endParaRPr lang="en-US" sz="1600" dirty="0"/>
          </a:p>
        </p:txBody>
      </p:sp>
      <p:sp>
        <p:nvSpPr>
          <p:cNvPr id="9" name="Shape 7"/>
          <p:cNvSpPr/>
          <p:nvPr/>
        </p:nvSpPr>
        <p:spPr>
          <a:xfrm>
            <a:off x="4310235" y="1641475"/>
            <a:ext cx="3490175" cy="4194175"/>
          </a:xfrm>
          <a:prstGeom prst="roundRect">
            <a:avLst>
              <a:gd name="adj" fmla="val 0"/>
            </a:avLst>
          </a:prstGeom>
          <a:solidFill>
            <a:srgbClr val="FFFFFF"/>
          </a:solidFill>
          <a:ln w="19050">
            <a:solidFill>
              <a:srgbClr val="9FC35D"/>
            </a:solidFill>
            <a:prstDash val="solid"/>
          </a:ln>
        </p:spPr>
        <p:txBody>
          <a:bodyPr/>
          <a:lstStyle/>
          <a:p>
            <a:endParaRPr lang="en-GB"/>
          </a:p>
        </p:txBody>
      </p:sp>
      <p:sp>
        <p:nvSpPr>
          <p:cNvPr id="10" name="Text 8"/>
          <p:cNvSpPr/>
          <p:nvPr/>
        </p:nvSpPr>
        <p:spPr>
          <a:xfrm>
            <a:off x="4310235" y="1641475"/>
            <a:ext cx="3490175" cy="4194175"/>
          </a:xfrm>
          <a:prstGeom prst="rect">
            <a:avLst/>
          </a:prstGeom>
          <a:noFill/>
          <a:ln/>
        </p:spPr>
        <p:txBody>
          <a:bodyPr wrap="square" lIns="45720" tIns="91440" rIns="91440" bIns="45720" rtlCol="0" anchor="ctr"/>
          <a:lstStyle/>
          <a:p>
            <a:pPr>
              <a:lnSpc>
                <a:spcPct val="100000"/>
              </a:lnSpc>
            </a:pPr>
            <a:endParaRPr lang="en-US" sz="1600" dirty="0"/>
          </a:p>
        </p:txBody>
      </p:sp>
      <p:sp>
        <p:nvSpPr>
          <p:cNvPr id="11" name="Shape 9"/>
          <p:cNvSpPr/>
          <p:nvPr/>
        </p:nvSpPr>
        <p:spPr>
          <a:xfrm>
            <a:off x="4323735" y="5075555"/>
            <a:ext cx="3477385" cy="761365"/>
          </a:xfrm>
          <a:prstGeom prst="rtTriangle">
            <a:avLst/>
          </a:prstGeom>
          <a:solidFill>
            <a:srgbClr val="9FC35D"/>
          </a:solidFill>
          <a:ln/>
        </p:spPr>
        <p:txBody>
          <a:bodyPr/>
          <a:lstStyle/>
          <a:p>
            <a:endParaRPr lang="en-GB"/>
          </a:p>
        </p:txBody>
      </p:sp>
      <p:sp>
        <p:nvSpPr>
          <p:cNvPr id="12" name="Text 10"/>
          <p:cNvSpPr/>
          <p:nvPr/>
        </p:nvSpPr>
        <p:spPr>
          <a:xfrm>
            <a:off x="4323735" y="5075555"/>
            <a:ext cx="3477385" cy="761365"/>
          </a:xfrm>
          <a:prstGeom prst="rect">
            <a:avLst/>
          </a:prstGeom>
          <a:noFill/>
          <a:ln/>
        </p:spPr>
        <p:txBody>
          <a:bodyPr wrap="square" lIns="45720" tIns="91440" rIns="91440" bIns="45720" rtlCol="0" anchor="ctr"/>
          <a:lstStyle/>
          <a:p>
            <a:pPr>
              <a:lnSpc>
                <a:spcPct val="100000"/>
              </a:lnSpc>
            </a:pPr>
            <a:endParaRPr lang="en-US" sz="1600" dirty="0"/>
          </a:p>
        </p:txBody>
      </p:sp>
      <p:sp>
        <p:nvSpPr>
          <p:cNvPr id="13" name="Shape 11"/>
          <p:cNvSpPr/>
          <p:nvPr/>
        </p:nvSpPr>
        <p:spPr>
          <a:xfrm flipH="1">
            <a:off x="4323024" y="4772025"/>
            <a:ext cx="3477385" cy="1064895"/>
          </a:xfrm>
          <a:prstGeom prst="rtTriangle">
            <a:avLst/>
          </a:prstGeom>
          <a:solidFill>
            <a:srgbClr val="9FC35D"/>
          </a:solidFill>
          <a:ln/>
        </p:spPr>
        <p:txBody>
          <a:bodyPr/>
          <a:lstStyle/>
          <a:p>
            <a:endParaRPr lang="en-GB"/>
          </a:p>
        </p:txBody>
      </p:sp>
      <p:sp>
        <p:nvSpPr>
          <p:cNvPr id="14" name="Text 12"/>
          <p:cNvSpPr/>
          <p:nvPr/>
        </p:nvSpPr>
        <p:spPr>
          <a:xfrm>
            <a:off x="4323024" y="4772025"/>
            <a:ext cx="3477385" cy="1064895"/>
          </a:xfrm>
          <a:prstGeom prst="rect">
            <a:avLst/>
          </a:prstGeom>
          <a:noFill/>
          <a:ln/>
        </p:spPr>
        <p:txBody>
          <a:bodyPr wrap="square" lIns="45720" tIns="91440" rIns="91440" bIns="45720" rtlCol="0" anchor="ctr"/>
          <a:lstStyle/>
          <a:p>
            <a:pPr>
              <a:lnSpc>
                <a:spcPct val="100000"/>
              </a:lnSpc>
            </a:pPr>
            <a:endParaRPr lang="en-US" sz="1600" dirty="0"/>
          </a:p>
        </p:txBody>
      </p:sp>
      <p:sp>
        <p:nvSpPr>
          <p:cNvPr id="15" name="Shape 13"/>
          <p:cNvSpPr/>
          <p:nvPr/>
        </p:nvSpPr>
        <p:spPr>
          <a:xfrm>
            <a:off x="8161364" y="1641475"/>
            <a:ext cx="3490175" cy="4194175"/>
          </a:xfrm>
          <a:prstGeom prst="roundRect">
            <a:avLst>
              <a:gd name="adj" fmla="val 0"/>
            </a:avLst>
          </a:prstGeom>
          <a:solidFill>
            <a:srgbClr val="FFFFFF"/>
          </a:solidFill>
          <a:ln w="19050">
            <a:solidFill>
              <a:srgbClr val="9FC35D"/>
            </a:solidFill>
            <a:prstDash val="solid"/>
          </a:ln>
        </p:spPr>
        <p:txBody>
          <a:bodyPr/>
          <a:lstStyle/>
          <a:p>
            <a:endParaRPr lang="en-GB"/>
          </a:p>
        </p:txBody>
      </p:sp>
      <p:sp>
        <p:nvSpPr>
          <p:cNvPr id="16" name="Text 14"/>
          <p:cNvSpPr/>
          <p:nvPr/>
        </p:nvSpPr>
        <p:spPr>
          <a:xfrm>
            <a:off x="8161364" y="1641475"/>
            <a:ext cx="3490175" cy="4194175"/>
          </a:xfrm>
          <a:prstGeom prst="rect">
            <a:avLst/>
          </a:prstGeom>
          <a:noFill/>
          <a:ln/>
        </p:spPr>
        <p:txBody>
          <a:bodyPr wrap="square" lIns="45720" tIns="91440" rIns="91440" bIns="45720" rtlCol="0" anchor="ctr"/>
          <a:lstStyle/>
          <a:p>
            <a:pPr>
              <a:lnSpc>
                <a:spcPct val="100000"/>
              </a:lnSpc>
            </a:pPr>
            <a:endParaRPr lang="en-US" sz="1600" dirty="0"/>
          </a:p>
        </p:txBody>
      </p:sp>
      <p:sp>
        <p:nvSpPr>
          <p:cNvPr id="17" name="Shape 15"/>
          <p:cNvSpPr/>
          <p:nvPr/>
        </p:nvSpPr>
        <p:spPr>
          <a:xfrm>
            <a:off x="8174865" y="5075555"/>
            <a:ext cx="3477385" cy="761365"/>
          </a:xfrm>
          <a:prstGeom prst="rtTriangle">
            <a:avLst/>
          </a:prstGeom>
          <a:solidFill>
            <a:srgbClr val="9FC35D"/>
          </a:solidFill>
          <a:ln/>
        </p:spPr>
        <p:txBody>
          <a:bodyPr/>
          <a:lstStyle/>
          <a:p>
            <a:endParaRPr lang="en-GB"/>
          </a:p>
        </p:txBody>
      </p:sp>
      <p:sp>
        <p:nvSpPr>
          <p:cNvPr id="18" name="Text 16"/>
          <p:cNvSpPr/>
          <p:nvPr/>
        </p:nvSpPr>
        <p:spPr>
          <a:xfrm>
            <a:off x="8174865" y="5075555"/>
            <a:ext cx="3477385" cy="761365"/>
          </a:xfrm>
          <a:prstGeom prst="rect">
            <a:avLst/>
          </a:prstGeom>
          <a:noFill/>
          <a:ln/>
        </p:spPr>
        <p:txBody>
          <a:bodyPr wrap="square" lIns="45720" tIns="91440" rIns="91440" bIns="45720" rtlCol="0" anchor="ctr"/>
          <a:lstStyle/>
          <a:p>
            <a:pPr>
              <a:lnSpc>
                <a:spcPct val="100000"/>
              </a:lnSpc>
            </a:pPr>
            <a:endParaRPr lang="en-US" sz="1600" dirty="0"/>
          </a:p>
        </p:txBody>
      </p:sp>
      <p:sp>
        <p:nvSpPr>
          <p:cNvPr id="19" name="Shape 17"/>
          <p:cNvSpPr/>
          <p:nvPr/>
        </p:nvSpPr>
        <p:spPr>
          <a:xfrm flipH="1">
            <a:off x="8174154" y="4772025"/>
            <a:ext cx="3477385" cy="1064895"/>
          </a:xfrm>
          <a:prstGeom prst="rtTriangle">
            <a:avLst/>
          </a:prstGeom>
          <a:solidFill>
            <a:srgbClr val="9FC35D"/>
          </a:solidFill>
          <a:ln/>
        </p:spPr>
        <p:txBody>
          <a:bodyPr/>
          <a:lstStyle/>
          <a:p>
            <a:endParaRPr lang="en-GB"/>
          </a:p>
        </p:txBody>
      </p:sp>
      <p:sp>
        <p:nvSpPr>
          <p:cNvPr id="20" name="Text 18"/>
          <p:cNvSpPr/>
          <p:nvPr/>
        </p:nvSpPr>
        <p:spPr>
          <a:xfrm>
            <a:off x="8174154" y="4772025"/>
            <a:ext cx="3477385" cy="1064895"/>
          </a:xfrm>
          <a:prstGeom prst="rect">
            <a:avLst/>
          </a:prstGeom>
          <a:noFill/>
          <a:ln/>
        </p:spPr>
        <p:txBody>
          <a:bodyPr wrap="square" lIns="45720" tIns="91440" rIns="91440" bIns="45720" rtlCol="0" anchor="ctr"/>
          <a:lstStyle/>
          <a:p>
            <a:pPr>
              <a:lnSpc>
                <a:spcPct val="100000"/>
              </a:lnSpc>
            </a:pPr>
            <a:endParaRPr lang="en-US" sz="1600" dirty="0"/>
          </a:p>
        </p:txBody>
      </p:sp>
      <p:sp>
        <p:nvSpPr>
          <p:cNvPr id="21" name="Text 19"/>
          <p:cNvSpPr/>
          <p:nvPr/>
        </p:nvSpPr>
        <p:spPr>
          <a:xfrm>
            <a:off x="595529" y="1803400"/>
            <a:ext cx="3132773"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9FC35D"/>
                </a:solidFill>
                <a:latin typeface="MiSans" pitchFamily="34" charset="0"/>
                <a:ea typeface="MiSans" pitchFamily="34" charset="-122"/>
                <a:cs typeface="MiSans" pitchFamily="34" charset="-120"/>
              </a:rPr>
              <a:t>Month 0-2</a:t>
            </a:r>
            <a:endParaRPr lang="en-US" sz="1600" dirty="0"/>
          </a:p>
        </p:txBody>
      </p:sp>
      <p:sp>
        <p:nvSpPr>
          <p:cNvPr id="22" name="Text 20"/>
          <p:cNvSpPr/>
          <p:nvPr/>
        </p:nvSpPr>
        <p:spPr>
          <a:xfrm>
            <a:off x="564265" y="2470785"/>
            <a:ext cx="3321777" cy="2519088"/>
          </a:xfrm>
          <a:prstGeom prst="rect">
            <a:avLst/>
          </a:prstGeom>
          <a:noFill/>
          <a:ln/>
        </p:spPr>
        <p:txBody>
          <a:bodyPr wrap="square" lIns="91440" tIns="45720" rIns="91440" bIns="45720" rtlCol="0" anchor="t">
            <a:spAutoFit/>
          </a:bodyPr>
          <a:lstStyle/>
          <a:p>
            <a:pPr marL="285750" indent="-285750">
              <a:lnSpc>
                <a:spcPct val="140000"/>
              </a:lnSpc>
              <a:buFontTx/>
              <a:buChar char="-"/>
            </a:pPr>
            <a:r>
              <a:rPr lang="en-US" sz="1400" dirty="0"/>
              <a:t>Build online presence (website + Google Business Profile)</a:t>
            </a:r>
          </a:p>
          <a:p>
            <a:pPr marL="285750" indent="-285750">
              <a:lnSpc>
                <a:spcPct val="140000"/>
              </a:lnSpc>
              <a:buFontTx/>
              <a:buChar char="-"/>
            </a:pPr>
            <a:r>
              <a:rPr lang="en-US" sz="1400" dirty="0"/>
              <a:t>Offer ‘First wash Discount’</a:t>
            </a:r>
          </a:p>
          <a:p>
            <a:pPr marL="285750" indent="-285750">
              <a:lnSpc>
                <a:spcPct val="140000"/>
              </a:lnSpc>
              <a:buFontTx/>
              <a:buChar char="-"/>
            </a:pPr>
            <a:r>
              <a:rPr lang="en-US" sz="1400" dirty="0"/>
              <a:t>Partner with local vets and pet shops for cross-promotion.</a:t>
            </a:r>
          </a:p>
          <a:p>
            <a:pPr marL="285750" indent="-285750">
              <a:lnSpc>
                <a:spcPct val="140000"/>
              </a:lnSpc>
              <a:buFontTx/>
              <a:buChar char="-"/>
            </a:pPr>
            <a:r>
              <a:rPr lang="en-US" sz="1400" dirty="0" err="1"/>
              <a:t>Distribut</a:t>
            </a:r>
            <a:r>
              <a:rPr lang="en-US" sz="1400" dirty="0"/>
              <a:t> flyers in parks, dog-walking areas, and </a:t>
            </a:r>
            <a:r>
              <a:rPr lang="en-US" sz="1400" dirty="0" err="1"/>
              <a:t>neighbourhoods</a:t>
            </a:r>
            <a:r>
              <a:rPr lang="en-US" sz="1400" dirty="0"/>
              <a:t>.</a:t>
            </a:r>
          </a:p>
          <a:p>
            <a:pPr>
              <a:lnSpc>
                <a:spcPct val="140000"/>
              </a:lnSpc>
            </a:pPr>
            <a:endParaRPr lang="en-US" sz="1600" dirty="0"/>
          </a:p>
        </p:txBody>
      </p:sp>
      <p:sp>
        <p:nvSpPr>
          <p:cNvPr id="23" name="Text 21"/>
          <p:cNvSpPr/>
          <p:nvPr/>
        </p:nvSpPr>
        <p:spPr>
          <a:xfrm>
            <a:off x="4452343" y="1803400"/>
            <a:ext cx="3132063"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9FC35D"/>
                </a:solidFill>
                <a:latin typeface="MiSans" pitchFamily="34" charset="0"/>
                <a:ea typeface="MiSans" pitchFamily="34" charset="-122"/>
                <a:cs typeface="MiSans" pitchFamily="34" charset="-120"/>
              </a:rPr>
              <a:t>Month 3-6</a:t>
            </a:r>
            <a:endParaRPr lang="en-US" sz="1600" dirty="0"/>
          </a:p>
        </p:txBody>
      </p:sp>
      <p:sp>
        <p:nvSpPr>
          <p:cNvPr id="24" name="Text 22"/>
          <p:cNvSpPr/>
          <p:nvPr/>
        </p:nvSpPr>
        <p:spPr>
          <a:xfrm>
            <a:off x="4377736" y="2470785"/>
            <a:ext cx="3286961" cy="2820709"/>
          </a:xfrm>
          <a:prstGeom prst="rect">
            <a:avLst/>
          </a:prstGeom>
          <a:noFill/>
          <a:ln/>
        </p:spPr>
        <p:txBody>
          <a:bodyPr wrap="square" lIns="91440" tIns="45720" rIns="91440" bIns="45720" rtlCol="0" anchor="t">
            <a:spAutoFit/>
          </a:bodyPr>
          <a:lstStyle/>
          <a:p>
            <a:pPr marL="285750" indent="-285750">
              <a:lnSpc>
                <a:spcPct val="140000"/>
              </a:lnSpc>
              <a:buFontTx/>
              <a:buChar char="-"/>
            </a:pPr>
            <a:r>
              <a:rPr lang="en-US" sz="1400" dirty="0"/>
              <a:t>Loyalty cards/program   ( 5 washes + 1 free) </a:t>
            </a:r>
          </a:p>
          <a:p>
            <a:pPr marL="285750" indent="-285750">
              <a:lnSpc>
                <a:spcPct val="140000"/>
              </a:lnSpc>
              <a:buFontTx/>
              <a:buChar char="-"/>
            </a:pPr>
            <a:r>
              <a:rPr lang="en-US" sz="1400" dirty="0"/>
              <a:t>Host local ‘Dog wash day’ with discounted rates</a:t>
            </a:r>
          </a:p>
          <a:p>
            <a:pPr marL="285750" indent="-285750">
              <a:lnSpc>
                <a:spcPct val="140000"/>
              </a:lnSpc>
              <a:buFontTx/>
              <a:buChar char="-"/>
            </a:pPr>
            <a:r>
              <a:rPr lang="en-US" sz="1400" dirty="0"/>
              <a:t>Collaborate with dog trainers or walkers who can refer clients. </a:t>
            </a:r>
          </a:p>
          <a:p>
            <a:pPr marL="285750" indent="-285750">
              <a:lnSpc>
                <a:spcPct val="140000"/>
              </a:lnSpc>
              <a:buFontTx/>
              <a:buChar char="-"/>
            </a:pPr>
            <a:r>
              <a:rPr lang="en-US" sz="1400" dirty="0"/>
              <a:t>Attend community markets, dog shows..</a:t>
            </a:r>
            <a:r>
              <a:rPr lang="en-US" sz="1400" dirty="0" err="1"/>
              <a:t>etc</a:t>
            </a:r>
            <a:r>
              <a:rPr lang="en-US" sz="1400" dirty="0"/>
              <a:t>.</a:t>
            </a:r>
          </a:p>
          <a:p>
            <a:pPr marL="285750" indent="-285750">
              <a:lnSpc>
                <a:spcPct val="140000"/>
              </a:lnSpc>
              <a:buFontTx/>
              <a:buChar char="-"/>
            </a:pPr>
            <a:endParaRPr lang="en-US" sz="1600" dirty="0"/>
          </a:p>
        </p:txBody>
      </p:sp>
      <p:sp>
        <p:nvSpPr>
          <p:cNvPr id="25" name="Text 23"/>
          <p:cNvSpPr/>
          <p:nvPr/>
        </p:nvSpPr>
        <p:spPr>
          <a:xfrm>
            <a:off x="8308446" y="1803400"/>
            <a:ext cx="3132063" cy="284559"/>
          </a:xfrm>
          <a:prstGeom prst="rect">
            <a:avLst/>
          </a:prstGeom>
          <a:noFill/>
          <a:ln/>
        </p:spPr>
        <p:txBody>
          <a:bodyPr wrap="square" lIns="91440" tIns="45720" rIns="91440" bIns="45720" rtlCol="0" anchor="t">
            <a:spAutoFit/>
          </a:bodyPr>
          <a:lstStyle/>
          <a:p>
            <a:pPr>
              <a:lnSpc>
                <a:spcPct val="100000"/>
              </a:lnSpc>
            </a:pPr>
            <a:r>
              <a:rPr lang="en-US" sz="1800" b="1" dirty="0">
                <a:solidFill>
                  <a:srgbClr val="9FC35D"/>
                </a:solidFill>
                <a:latin typeface="MiSans" pitchFamily="34" charset="0"/>
                <a:ea typeface="MiSans" pitchFamily="34" charset="-122"/>
                <a:cs typeface="MiSans" pitchFamily="34" charset="-120"/>
              </a:rPr>
              <a:t>Month 7-12</a:t>
            </a:r>
            <a:endParaRPr lang="en-US" sz="1600" dirty="0"/>
          </a:p>
        </p:txBody>
      </p:sp>
      <p:sp>
        <p:nvSpPr>
          <p:cNvPr id="26" name="Text 24"/>
          <p:cNvSpPr/>
          <p:nvPr/>
        </p:nvSpPr>
        <p:spPr>
          <a:xfrm>
            <a:off x="8308446" y="2470785"/>
            <a:ext cx="3280566" cy="2475999"/>
          </a:xfrm>
          <a:prstGeom prst="rect">
            <a:avLst/>
          </a:prstGeom>
          <a:noFill/>
          <a:ln/>
        </p:spPr>
        <p:txBody>
          <a:bodyPr wrap="square" lIns="91440" tIns="45720" rIns="91440" bIns="45720" rtlCol="0" anchor="t">
            <a:spAutoFit/>
          </a:bodyPr>
          <a:lstStyle/>
          <a:p>
            <a:pPr>
              <a:lnSpc>
                <a:spcPct val="140000"/>
              </a:lnSpc>
            </a:pPr>
            <a:r>
              <a:rPr lang="en-US" sz="1600" dirty="0"/>
              <a:t>-Promote year packages ( 10-wash bundle discount) </a:t>
            </a:r>
          </a:p>
          <a:p>
            <a:pPr>
              <a:lnSpc>
                <a:spcPct val="140000"/>
              </a:lnSpc>
            </a:pPr>
            <a:r>
              <a:rPr lang="en-US" sz="1600" dirty="0"/>
              <a:t>-Expand advertising on Instagram, Facebook </a:t>
            </a:r>
          </a:p>
          <a:p>
            <a:pPr>
              <a:lnSpc>
                <a:spcPct val="140000"/>
              </a:lnSpc>
            </a:pPr>
            <a:r>
              <a:rPr lang="en-US" sz="1600" dirty="0"/>
              <a:t>-Prepare the next year strategy with possible second location.</a:t>
            </a:r>
          </a:p>
          <a:p>
            <a:pPr>
              <a:lnSpc>
                <a:spcPct val="140000"/>
              </a:lnSpc>
            </a:pPr>
            <a:r>
              <a:rPr lang="en-US" sz="1600" dirty="0"/>
              <a:t>-</a:t>
            </a:r>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88AE9AA7-270B-F985-BD6B-3BA3ECF1B7AF}"/>
              </a:ext>
            </a:extLst>
          </p:cNvPr>
          <p:cNvSpPr/>
          <p:nvPr/>
        </p:nvSpPr>
        <p:spPr>
          <a:xfrm>
            <a:off x="957580" y="614045"/>
            <a:ext cx="9799955" cy="584775"/>
          </a:xfrm>
          <a:prstGeom prst="rect">
            <a:avLst/>
          </a:prstGeom>
          <a:noFill/>
          <a:ln/>
        </p:spPr>
        <p:txBody>
          <a:bodyPr wrap="square" lIns="91440" tIns="45720" rIns="91440" bIns="45720" rtlCol="0" anchor="t">
            <a:spAutoFit/>
          </a:bodyPr>
          <a:lstStyle/>
          <a:p>
            <a:pPr>
              <a:lnSpc>
                <a:spcPct val="100000"/>
              </a:lnSpc>
            </a:pPr>
            <a:r>
              <a:rPr lang="en-US" sz="3200" b="1" dirty="0">
                <a:latin typeface="MiSans" pitchFamily="34" charset="0"/>
                <a:ea typeface="MiSans" pitchFamily="34" charset="-122"/>
                <a:cs typeface="MiSans" pitchFamily="34" charset="-120"/>
              </a:rPr>
              <a:t>3.2  Marketing Examples  </a:t>
            </a:r>
            <a:endParaRPr lang="en-US" sz="1600" dirty="0"/>
          </a:p>
        </p:txBody>
      </p:sp>
      <p:sp>
        <p:nvSpPr>
          <p:cNvPr id="3" name="Shape 1">
            <a:extLst>
              <a:ext uri="{FF2B5EF4-FFF2-40B4-BE49-F238E27FC236}">
                <a16:creationId xmlns:a16="http://schemas.microsoft.com/office/drawing/2014/main" id="{6C96D41B-B845-87C7-8A2C-DE770F3CA5F9}"/>
              </a:ext>
            </a:extLst>
          </p:cNvPr>
          <p:cNvSpPr/>
          <p:nvPr/>
        </p:nvSpPr>
        <p:spPr>
          <a:xfrm>
            <a:off x="459105" y="1641475"/>
            <a:ext cx="11062335" cy="4194175"/>
          </a:xfrm>
          <a:prstGeom prst="roundRect">
            <a:avLst>
              <a:gd name="adj" fmla="val 0"/>
            </a:avLst>
          </a:prstGeom>
          <a:solidFill>
            <a:srgbClr val="FFFFFF"/>
          </a:solidFill>
          <a:ln w="19050">
            <a:solidFill>
              <a:srgbClr val="9FC35D"/>
            </a:solidFill>
            <a:prstDash val="solid"/>
          </a:ln>
        </p:spPr>
        <p:txBody>
          <a:bodyPr/>
          <a:lstStyle/>
          <a:p>
            <a:endParaRPr lang="en-GB" dirty="0"/>
          </a:p>
          <a:p>
            <a:r>
              <a:rPr lang="en-GB" b="1" dirty="0"/>
              <a:t>Social Media</a:t>
            </a:r>
            <a:endParaRPr lang="en-GB" dirty="0"/>
          </a:p>
          <a:p>
            <a:r>
              <a:rPr lang="en-GB" dirty="0"/>
              <a:t> - Quick videos on social media of how easy the self-wash process is </a:t>
            </a:r>
          </a:p>
          <a:p>
            <a:r>
              <a:rPr lang="en-GB" dirty="0"/>
              <a:t> - Tips for dog skincare and coat maintenance </a:t>
            </a:r>
          </a:p>
          <a:p>
            <a:r>
              <a:rPr lang="en-GB" dirty="0"/>
              <a:t> - ‘Before and After’ dog wash photos </a:t>
            </a:r>
          </a:p>
          <a:p>
            <a:r>
              <a:rPr lang="en-GB" dirty="0"/>
              <a:t> </a:t>
            </a:r>
          </a:p>
          <a:p>
            <a:endParaRPr lang="en-GB" dirty="0"/>
          </a:p>
          <a:p>
            <a:r>
              <a:rPr lang="en-GB" b="1" dirty="0"/>
              <a:t>PROMOTION:</a:t>
            </a:r>
          </a:p>
          <a:p>
            <a:r>
              <a:rPr lang="en-GB" b="1" dirty="0"/>
              <a:t>  - </a:t>
            </a:r>
            <a:r>
              <a:rPr lang="en-GB" dirty="0"/>
              <a:t>Grand opening: £5 first wash </a:t>
            </a:r>
          </a:p>
          <a:p>
            <a:r>
              <a:rPr lang="en-GB" dirty="0"/>
              <a:t>  - Free Snack/ Treats</a:t>
            </a:r>
          </a:p>
          <a:p>
            <a:r>
              <a:rPr lang="en-GB" dirty="0"/>
              <a:t>  -Flyers in dog parks, cafes, and vet clinics </a:t>
            </a:r>
          </a:p>
          <a:p>
            <a:r>
              <a:rPr lang="en-GB" dirty="0"/>
              <a:t>  - Posters on community boards </a:t>
            </a:r>
          </a:p>
          <a:p>
            <a:r>
              <a:rPr lang="en-GB" dirty="0"/>
              <a:t> </a:t>
            </a:r>
          </a:p>
          <a:p>
            <a:r>
              <a:rPr lang="en-GB" dirty="0"/>
              <a:t> </a:t>
            </a:r>
          </a:p>
        </p:txBody>
      </p:sp>
    </p:spTree>
    <p:extLst>
      <p:ext uri="{BB962C8B-B14F-4D97-AF65-F5344CB8AC3E}">
        <p14:creationId xmlns:p14="http://schemas.microsoft.com/office/powerpoint/2010/main" val="1233111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4DD05B-F7D6-4E01-4EA6-BEB000AB36F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a:extLst>
              <a:ext uri="{FF2B5EF4-FFF2-40B4-BE49-F238E27FC236}">
                <a16:creationId xmlns:a16="http://schemas.microsoft.com/office/drawing/2014/main" id="{2CAB0F1F-0F83-9ED5-ED5C-35F045B1FDAC}"/>
              </a:ext>
            </a:extLst>
          </p:cNvPr>
          <p:cNvSpPr/>
          <p:nvPr/>
        </p:nvSpPr>
        <p:spPr>
          <a:xfrm>
            <a:off x="630936" y="640080"/>
            <a:ext cx="4818888"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3.3 Branding </a:t>
            </a:r>
            <a:endParaRPr lang="en-US" sz="54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hape 1">
            <a:extLst>
              <a:ext uri="{FF2B5EF4-FFF2-40B4-BE49-F238E27FC236}">
                <a16:creationId xmlns:a16="http://schemas.microsoft.com/office/drawing/2014/main" id="{E4CC4F64-8538-0494-7C8A-CA75D4CDCEC9}"/>
              </a:ext>
            </a:extLst>
          </p:cNvPr>
          <p:cNvSpPr/>
          <p:nvPr/>
        </p:nvSpPr>
        <p:spPr>
          <a:xfrm>
            <a:off x="630936" y="2660904"/>
            <a:ext cx="4818888" cy="3547872"/>
          </a:xfrm>
          <a:prstGeom prst="roundRect">
            <a:avLst>
              <a:gd name="adj" fmla="val 0"/>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500"/>
              <a:t>  </a:t>
            </a:r>
            <a:r>
              <a:rPr lang="en-US" sz="1500" b="1"/>
              <a:t>BRAND:</a:t>
            </a:r>
          </a:p>
          <a:p>
            <a:pPr indent="-228600">
              <a:lnSpc>
                <a:spcPct val="90000"/>
              </a:lnSpc>
              <a:spcAft>
                <a:spcPts val="600"/>
              </a:spcAft>
              <a:buFont typeface="Arial" panose="020B0604020202020204" pitchFamily="34" charset="0"/>
              <a:buChar char="•"/>
            </a:pPr>
            <a:r>
              <a:rPr lang="en-US" sz="1500"/>
              <a:t>- Clean, bright colours (light blue, green or playful colours</a:t>
            </a:r>
          </a:p>
          <a:p>
            <a:pPr indent="-228600">
              <a:lnSpc>
                <a:spcPct val="90000"/>
              </a:lnSpc>
              <a:spcAft>
                <a:spcPts val="600"/>
              </a:spcAft>
              <a:buFont typeface="Arial" panose="020B0604020202020204" pitchFamily="34" charset="0"/>
              <a:buChar char="•"/>
            </a:pPr>
            <a:r>
              <a:rPr lang="en-US" sz="1500"/>
              <a:t>  - Simple and memorable logo  </a:t>
            </a:r>
          </a:p>
          <a:p>
            <a:pPr indent="-228600">
              <a:lnSpc>
                <a:spcPct val="90000"/>
              </a:lnSpc>
              <a:spcAft>
                <a:spcPts val="600"/>
              </a:spcAft>
              <a:buFont typeface="Arial" panose="020B0604020202020204" pitchFamily="34" charset="0"/>
              <a:buChar char="•"/>
            </a:pPr>
            <a:endParaRPr lang="en-US" sz="1500" b="1"/>
          </a:p>
          <a:p>
            <a:pPr indent="-228600">
              <a:lnSpc>
                <a:spcPct val="90000"/>
              </a:lnSpc>
              <a:spcAft>
                <a:spcPts val="600"/>
              </a:spcAft>
              <a:buFont typeface="Arial" panose="020B0604020202020204" pitchFamily="34" charset="0"/>
              <a:buChar char="•"/>
            </a:pPr>
            <a:r>
              <a:rPr lang="en-US" sz="1500" b="1"/>
              <a:t>REPUTATION BUILDING:</a:t>
            </a:r>
          </a:p>
          <a:p>
            <a:pPr indent="-228600">
              <a:lnSpc>
                <a:spcPct val="90000"/>
              </a:lnSpc>
              <a:spcAft>
                <a:spcPts val="600"/>
              </a:spcAft>
              <a:buFont typeface="Arial" panose="020B0604020202020204" pitchFamily="34" charset="0"/>
              <a:buChar char="•"/>
            </a:pPr>
            <a:r>
              <a:rPr lang="en-US" sz="1500" b="1"/>
              <a:t>  </a:t>
            </a:r>
            <a:r>
              <a:rPr lang="en-US" sz="1500"/>
              <a:t>-Encourage customers for reviews </a:t>
            </a:r>
          </a:p>
          <a:p>
            <a:pPr indent="-228600">
              <a:lnSpc>
                <a:spcPct val="90000"/>
              </a:lnSpc>
              <a:spcAft>
                <a:spcPts val="600"/>
              </a:spcAft>
              <a:buFont typeface="Arial" panose="020B0604020202020204" pitchFamily="34" charset="0"/>
              <a:buChar char="•"/>
            </a:pPr>
            <a:r>
              <a:rPr lang="en-US" sz="1500" b="1"/>
              <a:t>  - </a:t>
            </a:r>
            <a:r>
              <a:rPr lang="en-US" sz="1500"/>
              <a:t>Respond fast to all reviews and messages </a:t>
            </a:r>
          </a:p>
          <a:p>
            <a:pPr indent="-228600">
              <a:lnSpc>
                <a:spcPct val="90000"/>
              </a:lnSpc>
              <a:spcAft>
                <a:spcPts val="600"/>
              </a:spcAft>
              <a:buFont typeface="Arial" panose="020B0604020202020204" pitchFamily="34" charset="0"/>
              <a:buChar char="•"/>
            </a:pPr>
            <a:r>
              <a:rPr lang="en-US" sz="1500" b="1"/>
              <a:t>  </a:t>
            </a:r>
            <a:r>
              <a:rPr lang="en-US" sz="1500"/>
              <a:t>- Share happy customers  photos (with permission )</a:t>
            </a:r>
            <a:endParaRPr lang="en-US" sz="1500" b="1"/>
          </a:p>
          <a:p>
            <a:pPr indent="-228600">
              <a:lnSpc>
                <a:spcPct val="90000"/>
              </a:lnSpc>
              <a:spcAft>
                <a:spcPts val="600"/>
              </a:spcAft>
              <a:buFont typeface="Arial" panose="020B0604020202020204" pitchFamily="34" charset="0"/>
              <a:buChar char="•"/>
            </a:pPr>
            <a:r>
              <a:rPr lang="en-US" sz="1500"/>
              <a:t>  </a:t>
            </a:r>
          </a:p>
          <a:p>
            <a:pPr indent="-228600">
              <a:lnSpc>
                <a:spcPct val="90000"/>
              </a:lnSpc>
              <a:spcAft>
                <a:spcPts val="600"/>
              </a:spcAft>
              <a:buFont typeface="Arial" panose="020B0604020202020204" pitchFamily="34" charset="0"/>
              <a:buChar char="•"/>
            </a:pPr>
            <a:r>
              <a:rPr lang="en-US" sz="1500"/>
              <a:t> </a:t>
            </a:r>
          </a:p>
        </p:txBody>
      </p:sp>
      <p:pic>
        <p:nvPicPr>
          <p:cNvPr id="5" name="Picture 4" descr="A logo for a dog wash company&#10;&#10;AI-generated content may be incorrect.">
            <a:extLst>
              <a:ext uri="{FF2B5EF4-FFF2-40B4-BE49-F238E27FC236}">
                <a16:creationId xmlns:a16="http://schemas.microsoft.com/office/drawing/2014/main" id="{3A3EE090-E090-98AB-6611-51D9F5B73E07}"/>
              </a:ext>
            </a:extLst>
          </p:cNvPr>
          <p:cNvPicPr>
            <a:picLocks noChangeAspect="1"/>
          </p:cNvPicPr>
          <p:nvPr/>
        </p:nvPicPr>
        <p:blipFill>
          <a:blip r:embed="rId2"/>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999261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pic>
        <p:nvPicPr>
          <p:cNvPr id="2" name="Image 0"/>
          <p:cNvPicPr>
            <a:picLocks noChangeAspect="1"/>
          </p:cNvPicPr>
          <p:nvPr/>
        </p:nvPicPr>
        <p:blipFill>
          <a:blip r:embed="rId3"/>
          <a:srcRect t="306" b="306"/>
          <a:stretch/>
        </p:blipFill>
        <p:spPr>
          <a:xfrm>
            <a:off x="-10795" y="0"/>
            <a:ext cx="12202795" cy="6851015"/>
          </a:xfrm>
          <a:prstGeom prst="rect">
            <a:avLst/>
          </a:prstGeom>
        </p:spPr>
      </p:pic>
      <p:sp>
        <p:nvSpPr>
          <p:cNvPr id="3" name="Text 0"/>
          <p:cNvSpPr/>
          <p:nvPr/>
        </p:nvSpPr>
        <p:spPr>
          <a:xfrm>
            <a:off x="284163" y="2536825"/>
            <a:ext cx="2642870" cy="1781572"/>
          </a:xfrm>
          <a:prstGeom prst="rect">
            <a:avLst/>
          </a:prstGeom>
          <a:noFill/>
          <a:ln/>
        </p:spPr>
        <p:txBody>
          <a:bodyPr wrap="square" lIns="91440" tIns="45720" rIns="91440" bIns="45720" rtlCol="0" anchor="t">
            <a:spAutoFit/>
          </a:bodyPr>
          <a:lstStyle/>
          <a:p>
            <a:pPr algn="ctr">
              <a:lnSpc>
                <a:spcPct val="100000"/>
              </a:lnSpc>
            </a:pPr>
            <a:r>
              <a:rPr lang="en-US" sz="11500" b="1" dirty="0">
                <a:solidFill>
                  <a:srgbClr val="FFFFFF"/>
                </a:solidFill>
                <a:latin typeface="MiSans" pitchFamily="34" charset="0"/>
                <a:ea typeface="MiSans" pitchFamily="34" charset="-122"/>
                <a:cs typeface="MiSans" pitchFamily="34" charset="-120"/>
              </a:rPr>
              <a:t>04</a:t>
            </a:r>
            <a:endParaRPr lang="en-US" sz="1600" dirty="0"/>
          </a:p>
        </p:txBody>
      </p:sp>
      <p:sp>
        <p:nvSpPr>
          <p:cNvPr id="4" name="Text 1"/>
          <p:cNvSpPr/>
          <p:nvPr/>
        </p:nvSpPr>
        <p:spPr>
          <a:xfrm>
            <a:off x="3789998" y="3014345"/>
            <a:ext cx="8116570" cy="769441"/>
          </a:xfrm>
          <a:prstGeom prst="rect">
            <a:avLst/>
          </a:prstGeom>
          <a:noFill/>
          <a:ln/>
        </p:spPr>
        <p:txBody>
          <a:bodyPr wrap="square" lIns="91440" tIns="45720" rIns="91440" bIns="45720" rtlCol="0" anchor="t">
            <a:spAutoFit/>
          </a:bodyPr>
          <a:lstStyle/>
          <a:p>
            <a:pPr>
              <a:lnSpc>
                <a:spcPct val="100000"/>
              </a:lnSpc>
            </a:pPr>
            <a:r>
              <a:rPr lang="en-US" sz="4400" b="1" dirty="0">
                <a:solidFill>
                  <a:srgbClr val="FFFFFF"/>
                </a:solidFill>
                <a:latin typeface="MiSans" pitchFamily="34" charset="0"/>
                <a:ea typeface="MiSans" pitchFamily="34" charset="-122"/>
                <a:cs typeface="MiSans" pitchFamily="34" charset="-120"/>
              </a:rPr>
              <a:t>Elevator Pitch</a:t>
            </a:r>
            <a:endParaRPr lang="en-US" sz="1600" dirty="0"/>
          </a:p>
        </p:txBody>
      </p:sp>
      <p:sp>
        <p:nvSpPr>
          <p:cNvPr id="5" name="Shape 2"/>
          <p:cNvSpPr/>
          <p:nvPr/>
        </p:nvSpPr>
        <p:spPr>
          <a:xfrm>
            <a:off x="3322638" y="2781300"/>
            <a:ext cx="71755" cy="1372235"/>
          </a:xfrm>
          <a:prstGeom prst="roundRect">
            <a:avLst>
              <a:gd name="adj" fmla="val 50000"/>
            </a:avLst>
          </a:prstGeom>
          <a:solidFill>
            <a:srgbClr val="FFFFFF"/>
          </a:solidFill>
          <a:ln/>
        </p:spPr>
        <p:txBody>
          <a:bodyPr/>
          <a:lstStyle/>
          <a:p>
            <a:endParaRPr lang="en-GB"/>
          </a:p>
        </p:txBody>
      </p:sp>
      <p:sp>
        <p:nvSpPr>
          <p:cNvPr id="6" name="Text 3"/>
          <p:cNvSpPr/>
          <p:nvPr/>
        </p:nvSpPr>
        <p:spPr>
          <a:xfrm>
            <a:off x="3322638" y="2781300"/>
            <a:ext cx="71755" cy="1372235"/>
          </a:xfrm>
          <a:prstGeom prst="rect">
            <a:avLst/>
          </a:prstGeom>
          <a:noFill/>
          <a:ln/>
        </p:spPr>
        <p:txBody>
          <a:bodyPr wrap="square" lIns="45720" tIns="91440" rIns="91440" bIns="45720" rtlCol="0" anchor="ctr"/>
          <a:lstStyle/>
          <a:p>
            <a:pPr>
              <a:lnSpc>
                <a:spcPct val="100000"/>
              </a:lnSpc>
            </a:pPr>
            <a:endParaRPr lang="en-US" sz="1600" dirty="0"/>
          </a:p>
        </p:txBody>
      </p: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FB155-95DC-6B1C-2D24-DC791F19FC1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2-minute Elevator Pitch</a:t>
            </a:r>
          </a:p>
        </p:txBody>
      </p:sp>
      <p:sp>
        <p:nvSpPr>
          <p:cNvPr id="3" name="Content Placeholder 2">
            <a:extLst>
              <a:ext uri="{FF2B5EF4-FFF2-40B4-BE49-F238E27FC236}">
                <a16:creationId xmlns:a16="http://schemas.microsoft.com/office/drawing/2014/main" id="{657A1886-81BB-3A01-D50B-E267E09117DE}"/>
              </a:ext>
            </a:extLst>
          </p:cNvPr>
          <p:cNvSpPr>
            <a:spLocks noGrp="1"/>
          </p:cNvSpPr>
          <p:nvPr>
            <p:ph idx="1"/>
          </p:nvPr>
        </p:nvSpPr>
        <p:spPr/>
        <p:txBody>
          <a:bodyPr/>
          <a:lstStyle/>
          <a:p>
            <a:pPr marL="0" indent="0">
              <a:buNone/>
            </a:pPr>
            <a:r>
              <a:rPr lang="en-GB" sz="1400" b="1" dirty="0">
                <a:latin typeface="Arial" panose="020B0604020202020204" pitchFamily="34" charset="0"/>
                <a:cs typeface="Arial" panose="020B0604020202020204" pitchFamily="34" charset="0"/>
              </a:rPr>
              <a:t>    Why You should invest in ME? </a:t>
            </a:r>
          </a:p>
          <a:p>
            <a:pPr marL="0" indent="0">
              <a:buNone/>
            </a:pPr>
            <a:r>
              <a:rPr lang="en-GB" sz="1400" b="1" dirty="0">
                <a:latin typeface="Arial" panose="020B0604020202020204" pitchFamily="34" charset="0"/>
                <a:cs typeface="Arial" panose="020B0604020202020204" pitchFamily="34" charset="0"/>
              </a:rPr>
              <a:t>           Problem:</a:t>
            </a:r>
          </a:p>
          <a:p>
            <a:r>
              <a:rPr lang="en-GB" sz="1400" dirty="0">
                <a:latin typeface="Arial" panose="020B0604020202020204" pitchFamily="34" charset="0"/>
                <a:cs typeface="Arial" panose="020B0604020202020204" pitchFamily="34" charset="0"/>
              </a:rPr>
              <a:t>Dog owners struggle with messy home washing </a:t>
            </a:r>
          </a:p>
          <a:p>
            <a:r>
              <a:rPr lang="en-GB" sz="1400" dirty="0">
                <a:latin typeface="Arial" panose="020B0604020202020204" pitchFamily="34" charset="0"/>
                <a:cs typeface="Arial" panose="020B0604020202020204" pitchFamily="34" charset="0"/>
              </a:rPr>
              <a:t>Traditional groomers are expensive and often are fully booked</a:t>
            </a:r>
          </a:p>
          <a:p>
            <a:r>
              <a:rPr lang="en-GB" sz="1400" dirty="0">
                <a:latin typeface="Arial" panose="020B0604020202020204" pitchFamily="34" charset="0"/>
                <a:cs typeface="Arial" panose="020B0604020202020204" pitchFamily="34" charset="0"/>
              </a:rPr>
              <a:t>Rising pet ownership increases demand for fast, affordable solutions. </a:t>
            </a:r>
          </a:p>
          <a:p>
            <a:pPr marL="0" indent="0">
              <a:buNone/>
            </a:pP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Solution:</a:t>
            </a:r>
          </a:p>
          <a:p>
            <a:r>
              <a:rPr lang="en-GB" sz="1400" dirty="0">
                <a:latin typeface="Arial" panose="020B0604020202020204" pitchFamily="34" charset="0"/>
                <a:cs typeface="Arial" panose="020B0604020202020204" pitchFamily="34" charset="0"/>
              </a:rPr>
              <a:t>Walk-in, self-wash dog stations </a:t>
            </a:r>
          </a:p>
          <a:p>
            <a:r>
              <a:rPr lang="en-GB" sz="1400" dirty="0">
                <a:latin typeface="Arial" panose="020B0604020202020204" pitchFamily="34" charset="0"/>
                <a:cs typeface="Arial" panose="020B0604020202020204" pitchFamily="34" charset="0"/>
              </a:rPr>
              <a:t>Clean, safe, professional equipment </a:t>
            </a:r>
          </a:p>
          <a:p>
            <a:r>
              <a:rPr lang="en-GB" sz="1400" dirty="0">
                <a:latin typeface="Arial" panose="020B0604020202020204" pitchFamily="34" charset="0"/>
                <a:cs typeface="Arial" panose="020B0604020202020204" pitchFamily="34" charset="0"/>
              </a:rPr>
              <a:t> Affordable, no-mess experience for dog </a:t>
            </a:r>
            <a:r>
              <a:rPr lang="en-GB" sz="1400">
                <a:latin typeface="Arial" panose="020B0604020202020204" pitchFamily="34" charset="0"/>
                <a:cs typeface="Arial" panose="020B0604020202020204" pitchFamily="34" charset="0"/>
              </a:rPr>
              <a:t>owners. </a:t>
            </a:r>
            <a:endParaRPr lang="en-GB" sz="14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957039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70CE41-DE67-5CBD-5B4D-A4CEBA1ADAD6}"/>
              </a:ext>
            </a:extLst>
          </p:cNvPr>
          <p:cNvSpPr txBox="1"/>
          <p:nvPr/>
        </p:nvSpPr>
        <p:spPr>
          <a:xfrm>
            <a:off x="1709057" y="1077687"/>
            <a:ext cx="10319657" cy="4462760"/>
          </a:xfrm>
          <a:prstGeom prst="rect">
            <a:avLst/>
          </a:prstGeom>
          <a:noFill/>
        </p:spPr>
        <p:txBody>
          <a:bodyPr wrap="square">
            <a:spAutoFit/>
          </a:bodyPr>
          <a:lstStyle/>
          <a:p>
            <a:r>
              <a:rPr lang="en-GB" sz="1600" dirty="0"/>
              <a:t>                                                                </a:t>
            </a:r>
            <a:r>
              <a:rPr lang="en-GB" sz="2800" b="1" dirty="0"/>
              <a:t>REFERENCE </a:t>
            </a:r>
          </a:p>
          <a:p>
            <a:endParaRPr lang="en-GB" sz="1600" dirty="0"/>
          </a:p>
          <a:p>
            <a:endParaRPr lang="en-GB" sz="1600" dirty="0"/>
          </a:p>
          <a:p>
            <a:endParaRPr lang="en-GB" sz="1600" dirty="0"/>
          </a:p>
          <a:p>
            <a:endParaRPr lang="en-GB" sz="1600" dirty="0"/>
          </a:p>
          <a:p>
            <a:r>
              <a:rPr lang="en-GB" sz="1600" dirty="0"/>
              <a:t>                      1.CPD Online College (2021) How to set up a dog  grooming business.</a:t>
            </a:r>
          </a:p>
          <a:p>
            <a:r>
              <a:rPr lang="en-GB" sz="1600" dirty="0"/>
              <a:t>	2.GOV.UK (2024) Animal activities licensing guidance for local authorities.</a:t>
            </a:r>
          </a:p>
          <a:p>
            <a:r>
              <a:rPr lang="en-GB" sz="1600" dirty="0"/>
              <a:t>	3.GroomArts Academy (n.d.) Mobile dog grooming van cost guide.</a:t>
            </a:r>
          </a:p>
          <a:p>
            <a:r>
              <a:rPr lang="en-GB" sz="1600" dirty="0"/>
              <a:t>	4.InBeat (2023) Pet influencer marketing guide.</a:t>
            </a:r>
          </a:p>
          <a:p>
            <a:r>
              <a:rPr lang="en-GB" sz="1600" dirty="0"/>
              <a:t>	5.OPAWZ (2020) Recirculating bathing systems for grooming businesses.</a:t>
            </a:r>
          </a:p>
          <a:p>
            <a:r>
              <a:rPr lang="en-GB" sz="1600" dirty="0"/>
              <a:t>	6.PDSA (2024) PDSA Animal Wellbeing Report.</a:t>
            </a:r>
          </a:p>
          <a:p>
            <a:r>
              <a:rPr lang="en-GB" sz="1600" dirty="0"/>
              <a:t>	7.PDSA (2024) UK pet population: Dogs.</a:t>
            </a:r>
          </a:p>
          <a:p>
            <a:r>
              <a:rPr lang="en-GB" sz="1600" dirty="0"/>
              <a:t>	8.PetDesk (2023) Data-based marketing for pet owners.</a:t>
            </a:r>
          </a:p>
          <a:p>
            <a:r>
              <a:rPr lang="en-GB" sz="1600" dirty="0"/>
              <a:t>	9.Pet Industry Federation (2022) Grooming business guidelines.</a:t>
            </a:r>
          </a:p>
          <a:p>
            <a:r>
              <a:rPr lang="en-GB" sz="1600" dirty="0"/>
              <a:t>	10.Plymouth City Council (2022) Public Spaces Protection Orders – Dog Control.</a:t>
            </a:r>
          </a:p>
          <a:p>
            <a:r>
              <a:rPr lang="en-GB" sz="1600" dirty="0"/>
              <a:t>	11.Sunderland Echo (2023) Self-service dog grooming station planned near popular seaside spot.</a:t>
            </a:r>
          </a:p>
          <a:p>
            <a:r>
              <a:rPr lang="en-GB" sz="1600" dirty="0"/>
              <a:t>	12.The Dog Wash Company (n.d.) Self-service dog wash equipment and pricing.</a:t>
            </a:r>
          </a:p>
        </p:txBody>
      </p:sp>
    </p:spTree>
    <p:extLst>
      <p:ext uri="{BB962C8B-B14F-4D97-AF65-F5344CB8AC3E}">
        <p14:creationId xmlns:p14="http://schemas.microsoft.com/office/powerpoint/2010/main" val="18840956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261</TotalTime>
  <Words>1346</Words>
  <Application>Microsoft Office PowerPoint</Application>
  <PresentationFormat>Widescreen</PresentationFormat>
  <Paragraphs>209</Paragraphs>
  <Slides>22</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Times New Roman</vt:lpstr>
      <vt:lpstr>Aptos Display</vt:lpstr>
      <vt:lpstr>Arial</vt:lpstr>
      <vt:lpstr>Aptos</vt:lpstr>
      <vt:lpstr>MiSans</vt:lpstr>
      <vt:lpstr>Office Theme</vt:lpstr>
      <vt:lpstr>PowerPoint Presentation</vt:lpstr>
      <vt:lpstr>Certificate of Higher Education in Employability Skills  LEVEL 4  </vt:lpstr>
      <vt:lpstr>PowerPoint Presentation</vt:lpstr>
      <vt:lpstr>PowerPoint Presentation</vt:lpstr>
      <vt:lpstr>1.1 Business name, concept and story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2-minute Elevator Pitch</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Bark&amp;Wash: Spotless Dogs, Happy Owners</dc:title>
  <dc:subject>Bark&amp;Wash: Spotless Dogs, Happy Owners</dc:subject>
  <dc:creator>Kimi</dc:creator>
  <cp:lastModifiedBy>Cosmin Vasar (2421847)</cp:lastModifiedBy>
  <cp:revision>6</cp:revision>
  <dcterms:created xsi:type="dcterms:W3CDTF">2025-11-25T02:55:06Z</dcterms:created>
  <dcterms:modified xsi:type="dcterms:W3CDTF">2025-11-27T09:48:57Z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{"Label":"Bark&amp;Wash: Spotless Dogs, Happy Owners","ContentProducer":"001191110108MACG2KBH8F10000","ProduceID":"d4ihk8iebk49nf0ce130","ReservedCode1":"","ContentPropagator":"001191110108MACG2KBH8F20000","PropagateID":"d4ihk8iebk49nf0ce130","ReservedCode2":""}</vt:lpwstr>
  </property>
</Properties>
</file>