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9" r:id="rId3"/>
    <p:sldId id="257" r:id="rId4"/>
    <p:sldId id="263" r:id="rId5"/>
    <p:sldId id="261" r:id="rId6"/>
    <p:sldId id="262" r:id="rId7"/>
    <p:sldId id="286" r:id="rId8"/>
    <p:sldId id="277" r:id="rId9"/>
    <p:sldId id="283" r:id="rId10"/>
    <p:sldId id="284" r:id="rId11"/>
    <p:sldId id="281" r:id="rId12"/>
    <p:sldId id="264" r:id="rId13"/>
    <p:sldId id="265" r:id="rId14"/>
    <p:sldId id="266" r:id="rId15"/>
    <p:sldId id="269" r:id="rId16"/>
    <p:sldId id="268" r:id="rId17"/>
    <p:sldId id="270" r:id="rId18"/>
    <p:sldId id="271" r:id="rId19"/>
    <p:sldId id="272" r:id="rId20"/>
    <p:sldId id="273" r:id="rId21"/>
    <p:sldId id="274" r:id="rId22"/>
    <p:sldId id="285" r:id="rId23"/>
    <p:sldId id="275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76" d="100"/>
          <a:sy n="76" d="100"/>
        </p:scale>
        <p:origin x="8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2636196"/>
            <a:ext cx="6620968" cy="2141186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7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61070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061632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6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355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61070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7500" y="1138136"/>
            <a:ext cx="3958313" cy="511820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2273" y="1138137"/>
            <a:ext cx="4046706" cy="511820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661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61070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4710" y="1159670"/>
            <a:ext cx="391219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498" y="1828935"/>
            <a:ext cx="3919404" cy="442740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42817" y="1158048"/>
            <a:ext cx="40089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42818" y="1828935"/>
            <a:ext cx="3980920" cy="442740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81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61070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415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98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322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014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059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568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1458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646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133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02298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757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306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60960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4710" y="1143001"/>
            <a:ext cx="7054644" cy="5105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477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8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ricstest.files.wordpress.com/2016/12/international-ethics-standards-final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ructe.org/resources/guidance/how-to-calculate-embodied-carbon/" TargetMode="External"/><Relationship Id="rId2" Type="http://schemas.openxmlformats.org/officeDocument/2006/relationships/hyperlink" Target="https://www.istructe.org/resources/guidance/guidance-on-ethics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cs.org/upload/pdf/conduct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ico.org.uk/for-organisations/guide-to-data-protection/guide-to-the-general-data-protection-regulation-gdpr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media/uwtsd-website/content-assets/documents/academic-office/aqh-appendices/pg/PG2-Application_for_Ethical_Approval_10-2020.docx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nicola.whitehead@uwtsd.ac.uk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636196"/>
            <a:ext cx="7049649" cy="2141186"/>
          </a:xfrm>
        </p:spPr>
        <p:txBody>
          <a:bodyPr/>
          <a:lstStyle/>
          <a:p>
            <a:r>
              <a:rPr lang="en-GB" dirty="0"/>
              <a:t>Ethics for STEM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79"/>
            <a:ext cx="6620968" cy="1690797"/>
          </a:xfrm>
        </p:spPr>
        <p:txBody>
          <a:bodyPr>
            <a:normAutofit lnSpcReduction="10000"/>
          </a:bodyPr>
          <a:lstStyle/>
          <a:p>
            <a:r>
              <a:rPr lang="en-GB" cap="none" dirty="0"/>
              <a:t>Dr Nik Whitehead</a:t>
            </a:r>
          </a:p>
          <a:p>
            <a:r>
              <a:rPr lang="en-GB" sz="2000" cap="none" dirty="0"/>
              <a:t>nicola.whitehead@uwtsd.ac.uk</a:t>
            </a:r>
          </a:p>
          <a:p>
            <a:r>
              <a:rPr lang="en-GB" sz="2000" cap="none" dirty="0"/>
              <a:t>Co-chair of UWTSD Research Ethics Committee</a:t>
            </a:r>
          </a:p>
          <a:p>
            <a:r>
              <a:rPr lang="en-GB" sz="1600" cap="none" dirty="0"/>
              <a:t>January 2021</a:t>
            </a:r>
          </a:p>
        </p:txBody>
      </p:sp>
    </p:spTree>
    <p:extLst>
      <p:ext uri="{BB962C8B-B14F-4D97-AF65-F5344CB8AC3E}">
        <p14:creationId xmlns:p14="http://schemas.microsoft.com/office/powerpoint/2010/main" val="3079277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4302491" cy="1574808"/>
          </a:xfrm>
        </p:spPr>
        <p:txBody>
          <a:bodyPr/>
          <a:lstStyle/>
          <a:p>
            <a:r>
              <a:rPr lang="en-GB" dirty="0"/>
              <a:t>What are ‘ethics’?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r="105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8205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Morality, Ethics, &amp; the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984046"/>
          </a:xfrm>
        </p:spPr>
        <p:txBody>
          <a:bodyPr>
            <a:normAutofit/>
          </a:bodyPr>
          <a:lstStyle/>
          <a:p>
            <a:r>
              <a:rPr lang="en-GB" dirty="0"/>
              <a:t>Morality</a:t>
            </a:r>
          </a:p>
          <a:p>
            <a:pPr lvl="1"/>
            <a:r>
              <a:rPr lang="en-GB" dirty="0"/>
              <a:t>A code of behaviour, often based on social or religious ideas.</a:t>
            </a:r>
          </a:p>
          <a:p>
            <a:pPr lvl="1"/>
            <a:r>
              <a:rPr lang="en-GB" dirty="0"/>
              <a:t>What a person believes is right or wrong</a:t>
            </a:r>
          </a:p>
          <a:p>
            <a:r>
              <a:rPr lang="en-GB" dirty="0"/>
              <a:t>Ethics</a:t>
            </a:r>
          </a:p>
          <a:p>
            <a:pPr lvl="1"/>
            <a:r>
              <a:rPr lang="en-GB" dirty="0"/>
              <a:t>The decision-making process for determining whether actions or decisions are right or wrong</a:t>
            </a:r>
          </a:p>
          <a:p>
            <a:pPr lvl="1"/>
            <a:r>
              <a:rPr lang="en-GB" dirty="0"/>
              <a:t>Rules of behaviour set up to support a shared social vision</a:t>
            </a:r>
          </a:p>
          <a:p>
            <a:r>
              <a:rPr lang="en-GB" dirty="0"/>
              <a:t>Law</a:t>
            </a:r>
          </a:p>
          <a:p>
            <a:pPr lvl="1"/>
            <a:r>
              <a:rPr lang="en-GB" dirty="0"/>
              <a:t>Formal system of enforceable rules set up by a society to regulate the action of its members</a:t>
            </a:r>
          </a:p>
        </p:txBody>
      </p:sp>
    </p:spTree>
    <p:extLst>
      <p:ext uri="{BB962C8B-B14F-4D97-AF65-F5344CB8AC3E}">
        <p14:creationId xmlns:p14="http://schemas.microsoft.com/office/powerpoint/2010/main" val="332869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4302491" cy="2679307"/>
          </a:xfrm>
        </p:spPr>
        <p:txBody>
          <a:bodyPr>
            <a:normAutofit/>
          </a:bodyPr>
          <a:lstStyle/>
          <a:p>
            <a:r>
              <a:rPr lang="en-GB" dirty="0"/>
              <a:t>What do you think are ethical issues in your fields today 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r="105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21055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2016 the COIB joined over 100 other professional organisations in the land, property, construction, infrastructure and related profession to publish a set of international ethics standards</a:t>
            </a:r>
          </a:p>
          <a:p>
            <a:pPr lvl="1"/>
            <a:r>
              <a:rPr lang="en-GB" dirty="0">
                <a:hlinkClick r:id="rId2"/>
              </a:rPr>
              <a:t>https://ricstest.files.wordpress.com/2016/12/international-ethics-standards-final.pdf</a:t>
            </a: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076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Ten areas of equal importance, focusing on best serving the public interest</a:t>
            </a:r>
          </a:p>
          <a:p>
            <a:pPr lvl="1"/>
            <a:r>
              <a:rPr lang="en-GB" dirty="0"/>
              <a:t>Accountability</a:t>
            </a:r>
          </a:p>
          <a:p>
            <a:pPr lvl="1"/>
            <a:r>
              <a:rPr lang="en-GB" dirty="0"/>
              <a:t>Confidentiality</a:t>
            </a:r>
          </a:p>
          <a:p>
            <a:pPr lvl="1"/>
            <a:r>
              <a:rPr lang="en-GB" dirty="0"/>
              <a:t>Conflict of Interest</a:t>
            </a:r>
          </a:p>
          <a:p>
            <a:pPr lvl="1"/>
            <a:r>
              <a:rPr lang="en-GB" dirty="0"/>
              <a:t>Financial Responsibility</a:t>
            </a:r>
          </a:p>
          <a:p>
            <a:pPr lvl="1"/>
            <a:r>
              <a:rPr lang="en-GB" dirty="0"/>
              <a:t>Integrity</a:t>
            </a:r>
          </a:p>
          <a:p>
            <a:pPr lvl="1"/>
            <a:r>
              <a:rPr lang="en-GB" dirty="0"/>
              <a:t>Lawfulness</a:t>
            </a:r>
          </a:p>
          <a:p>
            <a:pPr lvl="1"/>
            <a:r>
              <a:rPr lang="en-GB" dirty="0"/>
              <a:t>Reflection</a:t>
            </a:r>
          </a:p>
          <a:p>
            <a:pPr lvl="1"/>
            <a:r>
              <a:rPr lang="en-GB" dirty="0"/>
              <a:t>Standard of Service</a:t>
            </a:r>
          </a:p>
          <a:p>
            <a:pPr lvl="1"/>
            <a:r>
              <a:rPr lang="en-GB" dirty="0"/>
              <a:t>Transparency</a:t>
            </a:r>
          </a:p>
          <a:p>
            <a:pPr lvl="1"/>
            <a:r>
              <a:rPr lang="en-GB" dirty="0"/>
              <a:t>Trust</a:t>
            </a:r>
          </a:p>
        </p:txBody>
      </p:sp>
    </p:spTree>
    <p:extLst>
      <p:ext uri="{BB962C8B-B14F-4D97-AF65-F5344CB8AC3E}">
        <p14:creationId xmlns:p14="http://schemas.microsoft.com/office/powerpoint/2010/main" val="3924331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Institution of Structural Engineers also provides ethical guidance, including materials specifically relating to sustainability and ethical construction</a:t>
            </a:r>
          </a:p>
          <a:p>
            <a:pPr lvl="1"/>
            <a:r>
              <a:rPr lang="en-GB" dirty="0">
                <a:hlinkClick r:id="rId2"/>
              </a:rPr>
              <a:t>https://www.istructe.org/resources/guidance/guidance-on-ethics/</a:t>
            </a:r>
            <a:endParaRPr lang="en-GB" dirty="0"/>
          </a:p>
          <a:p>
            <a:r>
              <a:rPr lang="en-GB" dirty="0"/>
              <a:t>They have a free embodied carbon calculator</a:t>
            </a:r>
          </a:p>
          <a:p>
            <a:pPr lvl="1"/>
            <a:r>
              <a:rPr lang="en-GB">
                <a:hlinkClick r:id="rId3"/>
              </a:rPr>
              <a:t>https://www.istructe.org/resources/guidance/how-to-calculate-embodied-carbon/</a:t>
            </a:r>
            <a:endParaRPr lang="en-GB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7570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4710" y="452718"/>
            <a:ext cx="8182634" cy="610705"/>
          </a:xfrm>
        </p:spPr>
        <p:txBody>
          <a:bodyPr/>
          <a:lstStyle/>
          <a:p>
            <a:r>
              <a:rPr lang="en-GB" dirty="0"/>
              <a:t>Problem Areas – Computing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ethical issues related to computing are rather different</a:t>
            </a:r>
          </a:p>
          <a:p>
            <a:pPr lvl="1"/>
            <a:r>
              <a:rPr lang="en-GB" dirty="0"/>
              <a:t>Computer Crime</a:t>
            </a:r>
          </a:p>
          <a:p>
            <a:pPr lvl="1"/>
            <a:r>
              <a:rPr lang="en-GB" dirty="0"/>
              <a:t>Privacy</a:t>
            </a:r>
          </a:p>
          <a:p>
            <a:pPr lvl="1"/>
            <a:r>
              <a:rPr lang="en-GB" dirty="0"/>
              <a:t>Anonymity</a:t>
            </a:r>
          </a:p>
          <a:p>
            <a:pPr lvl="1"/>
            <a:r>
              <a:rPr lang="en-GB" dirty="0"/>
              <a:t>Freedom</a:t>
            </a:r>
          </a:p>
          <a:p>
            <a:pPr lvl="1"/>
            <a:r>
              <a:rPr lang="en-GB" dirty="0"/>
              <a:t>Intellectual Property</a:t>
            </a:r>
          </a:p>
          <a:p>
            <a:pPr lvl="1"/>
            <a:r>
              <a:rPr lang="en-GB" dirty="0"/>
              <a:t>Big Data</a:t>
            </a:r>
          </a:p>
          <a:p>
            <a:pPr lvl="1"/>
            <a:r>
              <a:rPr lang="en-GB" dirty="0"/>
              <a:t>Machine Learning</a:t>
            </a:r>
          </a:p>
          <a:p>
            <a:pPr lvl="1"/>
            <a:r>
              <a:rPr lang="en-GB" dirty="0"/>
              <a:t>Internet of Things</a:t>
            </a:r>
          </a:p>
          <a:p>
            <a:pPr lvl="1"/>
            <a:endParaRPr lang="en-GB" dirty="0"/>
          </a:p>
          <a:p>
            <a:r>
              <a:rPr lang="en-GB" sz="2400" dirty="0"/>
              <a:t>BCS Code of Conduct</a:t>
            </a:r>
          </a:p>
          <a:p>
            <a:pPr lvl="1"/>
            <a:r>
              <a:rPr lang="en-GB" sz="2000" dirty="0">
                <a:hlinkClick r:id="rId2"/>
              </a:rPr>
              <a:t>https://www.bcs.org/upload/pdf/conduct.pdf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39507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Ten Commandments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1992 the Computer Ethics Institute defined a set of standards to guide people in the use of computers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harm other people.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interfere with other people's computer work.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snoop around in other people's computer files.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steal.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spread misinformation.</a:t>
            </a:r>
          </a:p>
          <a:p>
            <a:pPr marL="914400" lvl="1" indent="-457200">
              <a:buFont typeface="+mj-lt"/>
              <a:buAutoNum type="arabicPeriod"/>
            </a:pP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335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Ten Commandments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44915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In 1992 the Computer Ethics Institute defined a set of standards to guide people in the use of computers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dirty="0"/>
              <a:t>Do not copy software or buy pirate copies. Pay for software unless it is free.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dirty="0"/>
              <a:t>Do not use computer resources without authorisation.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dirty="0"/>
              <a:t>Do not claim ownership on someone else’s intellectual output.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dirty="0"/>
              <a:t>Do think about the social consequences of the program you are writing or the system you are designing.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dirty="0"/>
              <a:t>Do use computers in ways that ensure consideration and respect for other humans.</a:t>
            </a:r>
          </a:p>
        </p:txBody>
      </p:sp>
    </p:spTree>
    <p:extLst>
      <p:ext uri="{BB962C8B-B14F-4D97-AF65-F5344CB8AC3E}">
        <p14:creationId xmlns:p14="http://schemas.microsoft.com/office/powerpoint/2010/main" val="2689608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4302491" cy="2679307"/>
          </a:xfrm>
        </p:spPr>
        <p:txBody>
          <a:bodyPr>
            <a:normAutofit/>
          </a:bodyPr>
          <a:lstStyle/>
          <a:p>
            <a:r>
              <a:rPr lang="en-GB" dirty="0"/>
              <a:t>Which of these do you think are going to be the biggest problems?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r="105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66357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Within The University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570160"/>
          </a:xfrm>
        </p:spPr>
        <p:txBody>
          <a:bodyPr/>
          <a:lstStyle/>
          <a:p>
            <a:r>
              <a:rPr lang="en-GB" dirty="0"/>
              <a:t>University Research Ethics Committee</a:t>
            </a:r>
          </a:p>
          <a:p>
            <a:r>
              <a:rPr lang="en-GB" dirty="0"/>
              <a:t>Responsible for</a:t>
            </a:r>
          </a:p>
          <a:p>
            <a:pPr lvl="1"/>
            <a:r>
              <a:rPr lang="en-GB" dirty="0"/>
              <a:t>Advising the University’s staff and students on ethical issues, particularly relating to research</a:t>
            </a:r>
          </a:p>
          <a:p>
            <a:pPr lvl="1"/>
            <a:r>
              <a:rPr lang="en-GB" dirty="0"/>
              <a:t>Developing policies and guidelines on dealing with ethical issues</a:t>
            </a:r>
          </a:p>
          <a:p>
            <a:pPr lvl="1"/>
            <a:r>
              <a:rPr lang="en-GB" dirty="0"/>
              <a:t>To approve proposed and ongoing research projects that have and ethical dimension at all levels</a:t>
            </a:r>
          </a:p>
          <a:p>
            <a:pPr lvl="1"/>
            <a:r>
              <a:rPr lang="en-GB" dirty="0"/>
              <a:t>To provide guidance on the development and encouragement of good practice</a:t>
            </a:r>
          </a:p>
          <a:p>
            <a:pPr lvl="1"/>
            <a:r>
              <a:rPr lang="en-GB" dirty="0"/>
              <a:t>To encourage ethical consistency</a:t>
            </a:r>
          </a:p>
        </p:txBody>
      </p:sp>
    </p:spTree>
    <p:extLst>
      <p:ext uri="{BB962C8B-B14F-4D97-AF65-F5344CB8AC3E}">
        <p14:creationId xmlns:p14="http://schemas.microsoft.com/office/powerpoint/2010/main" val="57410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Ethical Code for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464283"/>
          </a:xfrm>
        </p:spPr>
        <p:txBody>
          <a:bodyPr>
            <a:normAutofit fontScale="62500" lnSpcReduction="20000"/>
          </a:bodyPr>
          <a:lstStyle/>
          <a:p>
            <a:pPr marL="109728" lvl="0" indent="0">
              <a:buNone/>
            </a:pPr>
            <a:r>
              <a:rPr lang="en-GB" sz="3800" dirty="0"/>
              <a:t>All research should be undertaken with:</a:t>
            </a:r>
          </a:p>
          <a:p>
            <a:pPr marL="109728" lvl="0" indent="0">
              <a:buNone/>
            </a:pPr>
            <a:endParaRPr lang="en-GB" sz="1900" dirty="0"/>
          </a:p>
          <a:p>
            <a:pPr lvl="0"/>
            <a:r>
              <a:rPr lang="en-GB" sz="3800" dirty="0"/>
              <a:t>Rigour, honesty and integrity;</a:t>
            </a:r>
            <a:endParaRPr lang="en-GB" sz="1900" dirty="0"/>
          </a:p>
          <a:p>
            <a:pPr lvl="0"/>
            <a:r>
              <a:rPr lang="en-GB" sz="3800" dirty="0"/>
              <a:t>A respect for life, the law and the common good;</a:t>
            </a:r>
            <a:endParaRPr lang="en-GB" sz="1900" dirty="0"/>
          </a:p>
          <a:p>
            <a:pPr lvl="0"/>
            <a:r>
              <a:rPr lang="en-GB" sz="3800" dirty="0"/>
              <a:t>Responsible communication, with an intention to both listen and inform;</a:t>
            </a:r>
            <a:endParaRPr lang="en-GB" sz="1900" dirty="0"/>
          </a:p>
          <a:p>
            <a:pPr lvl="0"/>
            <a:r>
              <a:rPr lang="en-GB" sz="3800" dirty="0"/>
              <a:t>Skill and care in all aspects of the work;</a:t>
            </a:r>
            <a:endParaRPr lang="en-GB" sz="1900" dirty="0"/>
          </a:p>
          <a:p>
            <a:pPr lvl="0"/>
            <a:r>
              <a:rPr lang="en-GB" sz="3800" dirty="0"/>
              <a:t>Steps taken to prevent corrupt practices and professional misconduct;</a:t>
            </a:r>
            <a:endParaRPr lang="en-GB" sz="1900" dirty="0"/>
          </a:p>
          <a:p>
            <a:pPr lvl="0"/>
            <a:r>
              <a:rPr lang="en-GB" sz="3800" dirty="0"/>
              <a:t>An intention to declare any conflicts of interest;</a:t>
            </a:r>
            <a:endParaRPr lang="en-GB" sz="1900" dirty="0"/>
          </a:p>
          <a:p>
            <a:pPr lvl="0"/>
            <a:r>
              <a:rPr lang="en-GB" sz="3800" dirty="0"/>
              <a:t>Alertness to the ways in which that research derives from, and affects the work of, other people, and respect the rights and reputations of others;</a:t>
            </a:r>
          </a:p>
        </p:txBody>
      </p:sp>
    </p:spTree>
    <p:extLst>
      <p:ext uri="{BB962C8B-B14F-4D97-AF65-F5344CB8AC3E}">
        <p14:creationId xmlns:p14="http://schemas.microsoft.com/office/powerpoint/2010/main" val="850566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Ethical Code for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lvl="0" indent="0">
              <a:buNone/>
            </a:pPr>
            <a:r>
              <a:rPr lang="en-GB" dirty="0"/>
              <a:t>All research should be undertaken with:</a:t>
            </a:r>
          </a:p>
          <a:p>
            <a:pPr marL="109728" lvl="0" indent="0">
              <a:buNone/>
            </a:pPr>
            <a:endParaRPr lang="en-GB" sz="1100" dirty="0"/>
          </a:p>
          <a:p>
            <a:pPr lvl="0"/>
            <a:r>
              <a:rPr lang="en-GB" dirty="0"/>
              <a:t>Clear assurance that it is lawful and justified.</a:t>
            </a:r>
            <a:endParaRPr lang="en-GB" sz="1100" dirty="0"/>
          </a:p>
          <a:p>
            <a:pPr lvl="0"/>
            <a:r>
              <a:rPr lang="en-GB" dirty="0"/>
              <a:t>The minimum of, and, if necessary, fully justified adverse effects; which should be made clear whenever they are likely to have an effect on people, animals and the natural environment; </a:t>
            </a:r>
            <a:endParaRPr lang="en-GB" sz="1200" dirty="0"/>
          </a:p>
          <a:p>
            <a:pPr lvl="0"/>
            <a:r>
              <a:rPr lang="en-GB" dirty="0"/>
              <a:t>A willingness to listen to the aspirations and concerns of others; </a:t>
            </a:r>
            <a:endParaRPr lang="en-GB" sz="1200" dirty="0"/>
          </a:p>
          <a:p>
            <a:pPr lvl="0"/>
            <a:r>
              <a:rPr lang="en-GB" dirty="0"/>
              <a:t>No intention to mislead, or allow others to be misled, by your research; </a:t>
            </a:r>
            <a:endParaRPr lang="en-GB" sz="1200" dirty="0"/>
          </a:p>
          <a:p>
            <a:pPr lvl="0"/>
            <a:r>
              <a:rPr lang="en-GB" dirty="0"/>
              <a:t>That it presents and reviews evidence, theory or interpretation honestly and accurately.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5561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4302491" cy="2679307"/>
          </a:xfrm>
        </p:spPr>
        <p:txBody>
          <a:bodyPr>
            <a:normAutofit/>
          </a:bodyPr>
          <a:lstStyle/>
          <a:p>
            <a:r>
              <a:rPr lang="en-GB" dirty="0"/>
              <a:t>How might you come across ethical issues in your project?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r="105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30140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Common Ethical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Interacting with people</a:t>
            </a:r>
          </a:p>
          <a:p>
            <a:pPr lvl="1"/>
            <a:r>
              <a:rPr lang="en-GB" dirty="0"/>
              <a:t>Interviews, questionnaires</a:t>
            </a:r>
          </a:p>
          <a:p>
            <a:endParaRPr lang="en-GB" dirty="0"/>
          </a:p>
          <a:p>
            <a:r>
              <a:rPr lang="en-GB" dirty="0"/>
              <a:t>Interacting with data</a:t>
            </a:r>
          </a:p>
          <a:p>
            <a:pPr lvl="1"/>
            <a:r>
              <a:rPr lang="en-GB" dirty="0"/>
              <a:t>Dealing with confidential data</a:t>
            </a:r>
          </a:p>
          <a:p>
            <a:pPr lvl="1"/>
            <a:r>
              <a:rPr lang="en-GB" dirty="0"/>
              <a:t>GDPR</a:t>
            </a:r>
          </a:p>
          <a:p>
            <a:pPr lvl="1"/>
            <a:endParaRPr lang="en-GB" dirty="0"/>
          </a:p>
          <a:p>
            <a:r>
              <a:rPr lang="en-GB" dirty="0"/>
              <a:t>Reporting</a:t>
            </a:r>
          </a:p>
          <a:p>
            <a:pPr lvl="1"/>
            <a:r>
              <a:rPr lang="en-GB" dirty="0"/>
              <a:t>Anonymity</a:t>
            </a:r>
          </a:p>
        </p:txBody>
      </p:sp>
    </p:spTree>
    <p:extLst>
      <p:ext uri="{BB962C8B-B14F-4D97-AF65-F5344CB8AC3E}">
        <p14:creationId xmlns:p14="http://schemas.microsoft.com/office/powerpoint/2010/main" val="690047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5"/>
          </a:xfrm>
        </p:spPr>
        <p:txBody>
          <a:bodyPr/>
          <a:lstStyle/>
          <a:p>
            <a:r>
              <a:rPr lang="en-GB" dirty="0"/>
              <a:t>Interviews</a:t>
            </a:r>
          </a:p>
          <a:p>
            <a:pPr lvl="1"/>
            <a:r>
              <a:rPr lang="en-GB" dirty="0"/>
              <a:t>Always provide interviewees with an explanation of what your research is and how their cooperating will help further this</a:t>
            </a:r>
          </a:p>
          <a:p>
            <a:pPr lvl="1"/>
            <a:r>
              <a:rPr lang="en-GB" dirty="0"/>
              <a:t>Get them to sign a release agreeing to take part in the research</a:t>
            </a:r>
          </a:p>
          <a:p>
            <a:pPr lvl="1"/>
            <a:r>
              <a:rPr lang="en-GB" dirty="0"/>
              <a:t>Allow them to not answer questions if they don’t want to</a:t>
            </a:r>
          </a:p>
          <a:p>
            <a:pPr lvl="1"/>
            <a:r>
              <a:rPr lang="en-GB" dirty="0"/>
              <a:t>Allow them to end the interview or drop out of the research at any time (even after the end of the interview)</a:t>
            </a:r>
          </a:p>
          <a:p>
            <a:r>
              <a:rPr lang="en-GB" dirty="0"/>
              <a:t>Record these, or you will forget what people told you</a:t>
            </a:r>
          </a:p>
        </p:txBody>
      </p:sp>
    </p:spTree>
    <p:extLst>
      <p:ext uri="{BB962C8B-B14F-4D97-AF65-F5344CB8AC3E}">
        <p14:creationId xmlns:p14="http://schemas.microsoft.com/office/powerpoint/2010/main" val="1415246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5"/>
          </a:xfrm>
        </p:spPr>
        <p:txBody>
          <a:bodyPr/>
          <a:lstStyle/>
          <a:p>
            <a:r>
              <a:rPr lang="en-GB" dirty="0"/>
              <a:t>Questionnaires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Closed questions – yes/no answers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Open questions – respondents get to write in whatever the want</a:t>
            </a:r>
          </a:p>
          <a:p>
            <a:pPr lvl="2"/>
            <a:r>
              <a:rPr lang="en-GB" dirty="0">
                <a:sym typeface="Wingdings" panose="05000000000000000000" pitchFamily="2" charset="2"/>
              </a:rPr>
              <a:t>Ask yourself ‘can they interpret the question in any way other than the way I want them to?’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Likert scale – 5 point scale</a:t>
            </a:r>
          </a:p>
          <a:p>
            <a:pPr lvl="2"/>
            <a:r>
              <a:rPr lang="en-GB" dirty="0">
                <a:sym typeface="Wingdings" panose="05000000000000000000" pitchFamily="2" charset="2"/>
              </a:rPr>
              <a:t>Word the questions so that respondents don’t automatically pick the same number </a:t>
            </a:r>
          </a:p>
          <a:p>
            <a:pPr lvl="3"/>
            <a:r>
              <a:rPr lang="en-GB" dirty="0">
                <a:sym typeface="Wingdings" panose="05000000000000000000" pitchFamily="2" charset="2"/>
              </a:rPr>
              <a:t>How much do you agree with …</a:t>
            </a:r>
          </a:p>
          <a:p>
            <a:pPr lvl="3"/>
            <a:r>
              <a:rPr lang="en-GB" dirty="0">
                <a:sym typeface="Wingdings" panose="05000000000000000000" pitchFamily="2" charset="2"/>
              </a:rPr>
              <a:t>How much do you disagree with …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Aim for 30+ respondents if at all possible</a:t>
            </a:r>
          </a:p>
          <a:p>
            <a:pPr lvl="2"/>
            <a:r>
              <a:rPr lang="en-GB" dirty="0">
                <a:sym typeface="Wingdings" panose="05000000000000000000" pitchFamily="2" charset="2"/>
              </a:rPr>
              <a:t>The more, the merrier</a:t>
            </a:r>
          </a:p>
        </p:txBody>
      </p:sp>
    </p:spTree>
    <p:extLst>
      <p:ext uri="{BB962C8B-B14F-4D97-AF65-F5344CB8AC3E}">
        <p14:creationId xmlns:p14="http://schemas.microsoft.com/office/powerpoint/2010/main" val="462095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Confidential Data</a:t>
            </a:r>
          </a:p>
          <a:p>
            <a:pPr lvl="1"/>
            <a:r>
              <a:rPr lang="en-GB" dirty="0"/>
              <a:t>If you are dealing with data provided by a partner company you may be asked to sign a Non-Disclosure Agreement, or to delete it at the end of the project</a:t>
            </a:r>
          </a:p>
          <a:p>
            <a:pPr lvl="1"/>
            <a:r>
              <a:rPr lang="en-GB" dirty="0"/>
              <a:t>Password protect any data that you’re given and do not share it with anyone other than your project supervisor</a:t>
            </a:r>
          </a:p>
          <a:p>
            <a:pPr lvl="1"/>
            <a:r>
              <a:rPr lang="en-GB" dirty="0"/>
              <a:t>If you are asked to delete it at the end of the project, email your partner contact to confirm that you’ve done it</a:t>
            </a:r>
          </a:p>
        </p:txBody>
      </p:sp>
    </p:spTree>
    <p:extLst>
      <p:ext uri="{BB962C8B-B14F-4D97-AF65-F5344CB8AC3E}">
        <p14:creationId xmlns:p14="http://schemas.microsoft.com/office/powerpoint/2010/main" val="934582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GDPR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57016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General Data Protection Regulation, as implemented by the Data Protection Act 2018</a:t>
            </a:r>
          </a:p>
          <a:p>
            <a:pPr lvl="1"/>
            <a:r>
              <a:rPr lang="en-GB" dirty="0">
                <a:hlinkClick r:id="rId2"/>
              </a:rPr>
              <a:t>https://ico.org.uk/for-organisations/guide-to-data-protection/guide-to-the-general-data-protection-regulation-gdpr/</a:t>
            </a:r>
            <a:endParaRPr lang="en-GB" dirty="0"/>
          </a:p>
          <a:p>
            <a:r>
              <a:rPr lang="en-GB" dirty="0"/>
              <a:t>Focuses on personal data and sensitive personal data</a:t>
            </a:r>
          </a:p>
          <a:p>
            <a:r>
              <a:rPr lang="en-GB" dirty="0"/>
              <a:t>Short form: </a:t>
            </a:r>
          </a:p>
          <a:p>
            <a:pPr lvl="1"/>
            <a:r>
              <a:rPr lang="en-GB" dirty="0"/>
              <a:t>Collect as little personal data as possible</a:t>
            </a:r>
          </a:p>
          <a:p>
            <a:pPr lvl="1"/>
            <a:r>
              <a:rPr lang="en-GB" dirty="0"/>
              <a:t>Password protect everything</a:t>
            </a:r>
          </a:p>
          <a:p>
            <a:pPr lvl="1"/>
            <a:r>
              <a:rPr lang="en-GB" dirty="0"/>
              <a:t>Store on EU/UK computers</a:t>
            </a:r>
          </a:p>
          <a:p>
            <a:pPr lvl="1"/>
            <a:r>
              <a:rPr lang="en-GB" dirty="0"/>
              <a:t>Delete someone’s data if they ask you to (exceptions apply)</a:t>
            </a:r>
          </a:p>
          <a:p>
            <a:pPr lvl="1"/>
            <a:r>
              <a:rPr lang="en-GB" dirty="0"/>
              <a:t>Delete all data once you’ve finished with it (exceptions apply)</a:t>
            </a:r>
          </a:p>
        </p:txBody>
      </p:sp>
    </p:spTree>
    <p:extLst>
      <p:ext uri="{BB962C8B-B14F-4D97-AF65-F5344CB8AC3E}">
        <p14:creationId xmlns:p14="http://schemas.microsoft.com/office/powerpoint/2010/main" val="3874760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writing up your project, do not identify interview/questionnaire respondents by name</a:t>
            </a:r>
          </a:p>
          <a:p>
            <a:pPr lvl="1"/>
            <a:r>
              <a:rPr lang="en-GB" dirty="0"/>
              <a:t>Anonymise your data – Respondent 4, a manager with a medium-sized construction company</a:t>
            </a:r>
          </a:p>
          <a:p>
            <a:pPr lvl="1"/>
            <a:r>
              <a:rPr lang="en-GB" dirty="0"/>
              <a:t>All part of GDPR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0371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Ethics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671225"/>
          </a:xfrm>
        </p:spPr>
        <p:txBody>
          <a:bodyPr/>
          <a:lstStyle/>
          <a:p>
            <a:r>
              <a:rPr lang="en-GB" dirty="0"/>
              <a:t>Before you can start your project you will need to complete (and have accepted) an Ethics Form</a:t>
            </a:r>
          </a:p>
          <a:p>
            <a:pPr lvl="1"/>
            <a:r>
              <a:rPr lang="en-GB" dirty="0">
                <a:hlinkClick r:id="rId2"/>
              </a:rPr>
              <a:t>https://www.uwtsd.ac.uk/media/uwtsd-website/content-assets/documents/academic-office/aqh-appendices/pg/PG2-Application_for_Ethical_Approval_10-2020.docx</a:t>
            </a:r>
            <a:endParaRPr lang="en-GB" dirty="0"/>
          </a:p>
          <a:p>
            <a:pPr lvl="1"/>
            <a:r>
              <a:rPr lang="en-GB" dirty="0"/>
              <a:t>The aim is to have this accepted at Institute level rather than have it go up to the University Research Ethics Committee</a:t>
            </a:r>
          </a:p>
          <a:p>
            <a:pPr lvl="1"/>
            <a:r>
              <a:rPr lang="en-GB" dirty="0"/>
              <a:t>ACE staff will help you formulate your project so that this is possible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1092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Do If?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ACE staff have a lot of experience dealing with ethical issues</a:t>
            </a:r>
          </a:p>
          <a:p>
            <a:r>
              <a:rPr lang="en-GB" dirty="0"/>
              <a:t>If you don’t know what to do in a particular situation, ASK</a:t>
            </a:r>
          </a:p>
          <a:p>
            <a:r>
              <a:rPr lang="en-GB" dirty="0"/>
              <a:t>If it’s something that the your supervisor doesn’t know, they’ll know who to ask</a:t>
            </a:r>
          </a:p>
          <a:p>
            <a:pPr lvl="1"/>
            <a:r>
              <a:rPr lang="en-GB" dirty="0"/>
              <a:t>That person might well be me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pPr lvl="1"/>
            <a:r>
              <a:rPr lang="en-GB" dirty="0">
                <a:sym typeface="Wingdings" panose="05000000000000000000" pitchFamily="2" charset="2"/>
                <a:hlinkClick r:id="rId2"/>
              </a:rPr>
              <a:t>nicola.whitehead@uwtsd.ac.uk</a:t>
            </a:r>
            <a:endParaRPr lang="en-GB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3423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4302491" cy="1574808"/>
          </a:xfrm>
        </p:spPr>
        <p:txBody>
          <a:bodyPr/>
          <a:lstStyle/>
          <a:p>
            <a:r>
              <a:rPr lang="en-GB" dirty="0"/>
              <a:t>Good luck with your projects!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r="105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09899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229</TotalTime>
  <Words>1281</Words>
  <Application>Microsoft Office PowerPoint</Application>
  <PresentationFormat>On-screen Show (4:3)</PresentationFormat>
  <Paragraphs>150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Century Gothic</vt:lpstr>
      <vt:lpstr>Wingdings 3</vt:lpstr>
      <vt:lpstr>Ion</vt:lpstr>
      <vt:lpstr>Ethics for STEM Research</vt:lpstr>
      <vt:lpstr>What are ‘ethics’?</vt:lpstr>
      <vt:lpstr>Morality, Ethics, &amp; the Law</vt:lpstr>
      <vt:lpstr>What do you think are ethical issues in your fields today ?</vt:lpstr>
      <vt:lpstr>International Ethics Standards</vt:lpstr>
      <vt:lpstr>International Ethics Standards</vt:lpstr>
      <vt:lpstr>International Ethics Standards</vt:lpstr>
      <vt:lpstr>Problem Areas – Computing</vt:lpstr>
      <vt:lpstr>Ten Commandments</vt:lpstr>
      <vt:lpstr>Ten Commandments</vt:lpstr>
      <vt:lpstr>Which of these do you think are going to be the biggest problems?</vt:lpstr>
      <vt:lpstr>Ethics Within The University</vt:lpstr>
      <vt:lpstr>An Ethical Code for Research</vt:lpstr>
      <vt:lpstr>An Ethical Code for Research</vt:lpstr>
      <vt:lpstr>How might you come across ethical issues in your project?</vt:lpstr>
      <vt:lpstr>Common Ethical Issues</vt:lpstr>
      <vt:lpstr>Interacting with People</vt:lpstr>
      <vt:lpstr>Interacting with People</vt:lpstr>
      <vt:lpstr>Interacting with Data</vt:lpstr>
      <vt:lpstr>Interacting with GDPR</vt:lpstr>
      <vt:lpstr>Reporting</vt:lpstr>
      <vt:lpstr>The Ethics Form</vt:lpstr>
      <vt:lpstr>What Do I Do If?</vt:lpstr>
      <vt:lpstr>Good luck with your projects!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Whitehead</dc:creator>
  <cp:lastModifiedBy>David Williams (SOAC)</cp:lastModifiedBy>
  <cp:revision>25</cp:revision>
  <dcterms:created xsi:type="dcterms:W3CDTF">2019-10-23T08:22:56Z</dcterms:created>
  <dcterms:modified xsi:type="dcterms:W3CDTF">2022-03-17T16:12:35Z</dcterms:modified>
</cp:coreProperties>
</file>