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308" r:id="rId2"/>
    <p:sldId id="321" r:id="rId3"/>
    <p:sldId id="341" r:id="rId4"/>
    <p:sldId id="339" r:id="rId5"/>
    <p:sldId id="350" r:id="rId6"/>
    <p:sldId id="340" r:id="rId7"/>
    <p:sldId id="288" r:id="rId8"/>
    <p:sldId id="289" r:id="rId9"/>
    <p:sldId id="290" r:id="rId10"/>
    <p:sldId id="342" r:id="rId11"/>
    <p:sldId id="343" r:id="rId12"/>
    <p:sldId id="344" r:id="rId13"/>
    <p:sldId id="345" r:id="rId14"/>
    <p:sldId id="346" r:id="rId15"/>
    <p:sldId id="347" r:id="rId16"/>
    <p:sldId id="348" r:id="rId17"/>
    <p:sldId id="349"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57419" autoAdjust="0"/>
  </p:normalViewPr>
  <p:slideViewPr>
    <p:cSldViewPr snapToGrid="0">
      <p:cViewPr varScale="1">
        <p:scale>
          <a:sx n="48" d="100"/>
          <a:sy n="48" d="100"/>
        </p:scale>
        <p:origin x="1939"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9634F32-68F5-4D02-8529-521948FDA31A}" type="datetimeFigureOut">
              <a:rPr lang="en-GB" smtClean="0"/>
              <a:t>19/02/2025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CDDF78-6BA3-48A7-A5FB-08C36AA6E894}" type="slidenum">
              <a:rPr lang="en-GB" smtClean="0"/>
              <a:t>‹#›</a:t>
            </a:fld>
            <a:endParaRPr lang="en-GB"/>
          </a:p>
        </p:txBody>
      </p:sp>
    </p:spTree>
    <p:extLst>
      <p:ext uri="{BB962C8B-B14F-4D97-AF65-F5344CB8AC3E}">
        <p14:creationId xmlns:p14="http://schemas.microsoft.com/office/powerpoint/2010/main" val="41608019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CDDF78-6BA3-48A7-A5FB-08C36AA6E894}" type="slidenum">
              <a:rPr lang="en-GB" smtClean="0"/>
              <a:t>1</a:t>
            </a:fld>
            <a:endParaRPr lang="en-GB"/>
          </a:p>
        </p:txBody>
      </p:sp>
    </p:spTree>
    <p:extLst>
      <p:ext uri="{BB962C8B-B14F-4D97-AF65-F5344CB8AC3E}">
        <p14:creationId xmlns:p14="http://schemas.microsoft.com/office/powerpoint/2010/main" val="29979614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Section 87 of the Road Traffic Act 1988 creates the offences of driving a motor vehicle of any class on a road otherwise than in accordance with a licence authorising him to drive a motor vehicle of that class, or causing or permitting another person to drive otherwise than in accordance with a licence authorising him to drive a motor vehicle of that class. 87(1) It is an offence for a person to drive on a road a motor vehicle of any class otherwise than in accordance with a licence authorising him to drive a motor vehicle of that class. 87(2) It is an offence for a person to cause or permit another person to drive on a road a motor vehicle of any class otherwise than in accordance with a licence authorising that other person to drive a motor vehicle of that class. All driving licences are issued by the DVL</a:t>
            </a:r>
          </a:p>
        </p:txBody>
      </p:sp>
      <p:sp>
        <p:nvSpPr>
          <p:cNvPr id="4" name="Slide Number Placeholder 3"/>
          <p:cNvSpPr>
            <a:spLocks noGrp="1"/>
          </p:cNvSpPr>
          <p:nvPr>
            <p:ph type="sldNum" sz="quarter" idx="5"/>
          </p:nvPr>
        </p:nvSpPr>
        <p:spPr/>
        <p:txBody>
          <a:bodyPr/>
          <a:lstStyle/>
          <a:p>
            <a:fld id="{AFCDDF78-6BA3-48A7-A5FB-08C36AA6E894}" type="slidenum">
              <a:rPr lang="en-GB" smtClean="0"/>
              <a:t>4</a:t>
            </a:fld>
            <a:endParaRPr lang="en-GB"/>
          </a:p>
        </p:txBody>
      </p:sp>
    </p:spTree>
    <p:extLst>
      <p:ext uri="{BB962C8B-B14F-4D97-AF65-F5344CB8AC3E}">
        <p14:creationId xmlns:p14="http://schemas.microsoft.com/office/powerpoint/2010/main" val="42192775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Unlike an MPV such as a golf buggy</a:t>
            </a:r>
          </a:p>
        </p:txBody>
      </p:sp>
      <p:sp>
        <p:nvSpPr>
          <p:cNvPr id="4" name="Slide Number Placeholder 3"/>
          <p:cNvSpPr>
            <a:spLocks noGrp="1"/>
          </p:cNvSpPr>
          <p:nvPr>
            <p:ph type="sldNum" sz="quarter" idx="5"/>
          </p:nvPr>
        </p:nvSpPr>
        <p:spPr/>
        <p:txBody>
          <a:bodyPr/>
          <a:lstStyle/>
          <a:p>
            <a:fld id="{AFCDDF78-6BA3-48A7-A5FB-08C36AA6E894}" type="slidenum">
              <a:rPr lang="en-GB" smtClean="0"/>
              <a:t>5</a:t>
            </a:fld>
            <a:endParaRPr lang="en-GB"/>
          </a:p>
        </p:txBody>
      </p:sp>
    </p:spTree>
    <p:extLst>
      <p:ext uri="{BB962C8B-B14F-4D97-AF65-F5344CB8AC3E}">
        <p14:creationId xmlns:p14="http://schemas.microsoft.com/office/powerpoint/2010/main" val="26398807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CDDF78-6BA3-48A7-A5FB-08C36AA6E894}" type="slidenum">
              <a:rPr lang="en-GB" smtClean="0"/>
              <a:t>8</a:t>
            </a:fld>
            <a:endParaRPr lang="en-GB"/>
          </a:p>
        </p:txBody>
      </p:sp>
    </p:spTree>
    <p:extLst>
      <p:ext uri="{BB962C8B-B14F-4D97-AF65-F5344CB8AC3E}">
        <p14:creationId xmlns:p14="http://schemas.microsoft.com/office/powerpoint/2010/main" val="34161937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CDDF78-6BA3-48A7-A5FB-08C36AA6E894}" type="slidenum">
              <a:rPr lang="en-GB" smtClean="0"/>
              <a:t>9</a:t>
            </a:fld>
            <a:endParaRPr lang="en-GB"/>
          </a:p>
        </p:txBody>
      </p:sp>
    </p:spTree>
    <p:extLst>
      <p:ext uri="{BB962C8B-B14F-4D97-AF65-F5344CB8AC3E}">
        <p14:creationId xmlns:p14="http://schemas.microsoft.com/office/powerpoint/2010/main" val="16512227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Exceptions to the requirement to produce within 7 days • when the documents are produced at the specified police station as soon as was reasonably practicable </a:t>
            </a:r>
          </a:p>
          <a:p>
            <a:endParaRPr lang="en-GB" dirty="0"/>
          </a:p>
          <a:p>
            <a:r>
              <a:rPr lang="en-GB" dirty="0"/>
              <a:t>• in the case of registration document only where the person has reasonable grounds for believing, or it is reasonable for them to expect that the person from whom the vehicle has been leased or hired is able to produce, or require the production of the registration document, </a:t>
            </a:r>
          </a:p>
          <a:p>
            <a:endParaRPr lang="en-GB" dirty="0"/>
          </a:p>
          <a:p>
            <a:r>
              <a:rPr lang="en-GB" dirty="0"/>
              <a:t>• when it was not reasonably practicable to produce them at the specified police station before proceedings were commenced • where a current receipt issued under Section 56 of the Road Traffic Offenders Act is produced (following the issue of an </a:t>
            </a:r>
            <a:r>
              <a:rPr lang="en-GB" dirty="0" err="1"/>
              <a:t>endorsable</a:t>
            </a:r>
            <a:r>
              <a:rPr lang="en-GB" dirty="0"/>
              <a:t> fixed penalty ticket).</a:t>
            </a:r>
          </a:p>
          <a:p>
            <a:endParaRPr lang="en-GB" dirty="0"/>
          </a:p>
          <a:p>
            <a:r>
              <a:rPr lang="en-GB" dirty="0"/>
              <a:t>The words "as soon as is reasonably practicable" have been held to mean precisely what they say. What period of time satisfies this test will obviously differ in each case depending on the defendant's circumstances. The question of whether a defendant produced documents "as soon as was reasonably practicable" will be a question of fact for the magistrates in each case. It may not be reasonably practicable for a driver to produce the required document within a certain period of time for any number of reasons. </a:t>
            </a:r>
          </a:p>
          <a:p>
            <a:endParaRPr lang="en-GB" dirty="0"/>
          </a:p>
          <a:p>
            <a:r>
              <a:rPr lang="en-GB" dirty="0"/>
              <a:t>For example, he may have lost his certificate, and, despite his best efforts, been unable to obtain a copy. On the other hand he may have some convincing explanation as to why he was unable to take the required document to the police station. A defendant may not always be able to establish a defence but such factors may act as powerful mitigation.</a:t>
            </a:r>
          </a:p>
        </p:txBody>
      </p:sp>
      <p:sp>
        <p:nvSpPr>
          <p:cNvPr id="4" name="Slide Number Placeholder 3"/>
          <p:cNvSpPr>
            <a:spLocks noGrp="1"/>
          </p:cNvSpPr>
          <p:nvPr>
            <p:ph type="sldNum" sz="quarter" idx="5"/>
          </p:nvPr>
        </p:nvSpPr>
        <p:spPr/>
        <p:txBody>
          <a:bodyPr/>
          <a:lstStyle/>
          <a:p>
            <a:fld id="{AFCDDF78-6BA3-48A7-A5FB-08C36AA6E894}" type="slidenum">
              <a:rPr lang="en-GB" smtClean="0"/>
              <a:t>11</a:t>
            </a:fld>
            <a:endParaRPr lang="en-GB"/>
          </a:p>
        </p:txBody>
      </p:sp>
    </p:spTree>
    <p:extLst>
      <p:ext uri="{BB962C8B-B14F-4D97-AF65-F5344CB8AC3E}">
        <p14:creationId xmlns:p14="http://schemas.microsoft.com/office/powerpoint/2010/main" val="23527105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Driving licences must be produced in person. Many insurance companies do not issue paper copies of insurance certificates as the information is stored electronically. For the purposes of the legislation, a person will be treated as having produced the relevant certificate if:</a:t>
            </a:r>
          </a:p>
          <a:p>
            <a:endParaRPr lang="en-GB" dirty="0"/>
          </a:p>
          <a:p>
            <a:r>
              <a:rPr lang="en-GB" dirty="0"/>
              <a:t> Using electronic equipment provided by him or made available to him by the constable or the examiner, he provides the constable or the examiner with electronic access on the website in question to a copy of the certificate. </a:t>
            </a:r>
          </a:p>
          <a:p>
            <a:endParaRPr lang="en-GB" dirty="0"/>
          </a:p>
          <a:p>
            <a:r>
              <a:rPr lang="en-GB" dirty="0"/>
              <a:t>Note, however, that there is nothing in legislation that requires a constable or examiner to provide a person with electronic equipment for the purpose of compliance with a requirement to produce documentation.</a:t>
            </a:r>
          </a:p>
        </p:txBody>
      </p:sp>
      <p:sp>
        <p:nvSpPr>
          <p:cNvPr id="4" name="Slide Number Placeholder 3"/>
          <p:cNvSpPr>
            <a:spLocks noGrp="1"/>
          </p:cNvSpPr>
          <p:nvPr>
            <p:ph type="sldNum" sz="quarter" idx="5"/>
          </p:nvPr>
        </p:nvSpPr>
        <p:spPr/>
        <p:txBody>
          <a:bodyPr/>
          <a:lstStyle/>
          <a:p>
            <a:fld id="{AFCDDF78-6BA3-48A7-A5FB-08C36AA6E894}" type="slidenum">
              <a:rPr lang="en-GB" smtClean="0"/>
              <a:t>12</a:t>
            </a:fld>
            <a:endParaRPr lang="en-GB"/>
          </a:p>
        </p:txBody>
      </p:sp>
    </p:spTree>
    <p:extLst>
      <p:ext uri="{BB962C8B-B14F-4D97-AF65-F5344CB8AC3E}">
        <p14:creationId xmlns:p14="http://schemas.microsoft.com/office/powerpoint/2010/main" val="11382286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Information supplied to PNC by the Motor Insurance Database which comes from the Motor Insurers’ Information Centre. Not all insurance companies are part of this organisation so if the PNC operator tells you ‘not held’ it doesn’t necessarily mean the vehicle isn’t insured. </a:t>
            </a:r>
          </a:p>
          <a:p>
            <a:endParaRPr lang="en-GB" dirty="0"/>
          </a:p>
          <a:p>
            <a:r>
              <a:rPr lang="en-GB" dirty="0"/>
              <a:t>This information is only searchable under sect 165 – not as part of a routine check. Operator will carry out vehicle check in the normal manner and when asked for insurance details will change the transaction code to bring up an extra page of information. The operator should tell you if the insurance relating to the vehicle you are checking has expired in the last 7 days – again if the company involved subscribes to the database. Details on PNC within 48 hours.</a:t>
            </a:r>
          </a:p>
        </p:txBody>
      </p:sp>
      <p:sp>
        <p:nvSpPr>
          <p:cNvPr id="4" name="Slide Number Placeholder 3"/>
          <p:cNvSpPr>
            <a:spLocks noGrp="1"/>
          </p:cNvSpPr>
          <p:nvPr>
            <p:ph type="sldNum" sz="quarter" idx="5"/>
          </p:nvPr>
        </p:nvSpPr>
        <p:spPr/>
        <p:txBody>
          <a:bodyPr/>
          <a:lstStyle/>
          <a:p>
            <a:fld id="{AFCDDF78-6BA3-48A7-A5FB-08C36AA6E894}" type="slidenum">
              <a:rPr lang="en-GB" smtClean="0"/>
              <a:t>13</a:t>
            </a:fld>
            <a:endParaRPr lang="en-GB"/>
          </a:p>
        </p:txBody>
      </p:sp>
    </p:spTree>
    <p:extLst>
      <p:ext uri="{BB962C8B-B14F-4D97-AF65-F5344CB8AC3E}">
        <p14:creationId xmlns:p14="http://schemas.microsoft.com/office/powerpoint/2010/main" val="38901023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Section 165A Road Traffic Act 1988 deals with an additional power to seize a vehicle, and if necessary, enter premises to do so, if certain conditions apply.</a:t>
            </a:r>
          </a:p>
          <a:p>
            <a:endParaRPr lang="en-GB" dirty="0"/>
          </a:p>
          <a:p>
            <a:r>
              <a:rPr lang="en-GB" dirty="0"/>
              <a:t> Private dwelling house does not include any garage or other structure occupied with the dwelling house or any land belonging to the dwelling. If the constable is unable to seize the vehicle immediately, because the person driving it has failed to stop as requested or driven off, the constable may seize it at any time within 24 hours starting from when the original condition was first satisfied. Upon seizing the vehicle the officer will issue a seizure notice to the driver, unless the circumstances make it impracticable to do so. </a:t>
            </a:r>
          </a:p>
          <a:p>
            <a:endParaRPr lang="en-GB" dirty="0"/>
          </a:p>
          <a:p>
            <a:r>
              <a:rPr lang="en-GB" dirty="0"/>
              <a:t>A further seizure notice is sent later by registered post to the registered owner/keeper, where it appears that they are someone different. The vehicle can be released if the registered owner/keeper of the vehicle pays the charges in respect of its seizure and produces a valid certificate of insurance and driving licence at a police station specified in the notice. </a:t>
            </a:r>
          </a:p>
          <a:p>
            <a:endParaRPr lang="en-GB" dirty="0"/>
          </a:p>
          <a:p>
            <a:r>
              <a:rPr lang="en-GB" dirty="0"/>
              <a:t>Charges are payable for the seizure and for the detention at a set rate for each 24 hour period or part thereof that the vehicle has been in custody. Obviously the owner/keeper will not be liable to such charges if they prove that they were not driving the vehicle at the time it was seized and they did not know, had not consented to and could not have prevented it being driven. After certain time restrictions, the vehicle can be disposed of if the owner/keeper fail to comply with any requirement on the seizure notice, or a seizure notice was not able to be given, despite reasonable steps having been taken.</a:t>
            </a:r>
          </a:p>
        </p:txBody>
      </p:sp>
      <p:sp>
        <p:nvSpPr>
          <p:cNvPr id="4" name="Slide Number Placeholder 3"/>
          <p:cNvSpPr>
            <a:spLocks noGrp="1"/>
          </p:cNvSpPr>
          <p:nvPr>
            <p:ph type="sldNum" sz="quarter" idx="5"/>
          </p:nvPr>
        </p:nvSpPr>
        <p:spPr/>
        <p:txBody>
          <a:bodyPr/>
          <a:lstStyle/>
          <a:p>
            <a:fld id="{AFCDDF78-6BA3-48A7-A5FB-08C36AA6E894}" type="slidenum">
              <a:rPr lang="en-GB" smtClean="0"/>
              <a:t>15</a:t>
            </a:fld>
            <a:endParaRPr lang="en-GB"/>
          </a:p>
        </p:txBody>
      </p:sp>
    </p:spTree>
    <p:extLst>
      <p:ext uri="{BB962C8B-B14F-4D97-AF65-F5344CB8AC3E}">
        <p14:creationId xmlns:p14="http://schemas.microsoft.com/office/powerpoint/2010/main" val="3266596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CDDF78-6BA3-48A7-A5FB-08C36AA6E894}" type="slidenum">
              <a:rPr lang="en-GB" smtClean="0"/>
              <a:t>16</a:t>
            </a:fld>
            <a:endParaRPr lang="en-GB"/>
          </a:p>
        </p:txBody>
      </p:sp>
    </p:spTree>
    <p:extLst>
      <p:ext uri="{BB962C8B-B14F-4D97-AF65-F5344CB8AC3E}">
        <p14:creationId xmlns:p14="http://schemas.microsoft.com/office/powerpoint/2010/main" val="10502464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CDDF78-6BA3-48A7-A5FB-08C36AA6E894}" type="slidenum">
              <a:rPr lang="en-GB" smtClean="0"/>
              <a:t>17</a:t>
            </a:fld>
            <a:endParaRPr lang="en-GB"/>
          </a:p>
        </p:txBody>
      </p:sp>
    </p:spTree>
    <p:extLst>
      <p:ext uri="{BB962C8B-B14F-4D97-AF65-F5344CB8AC3E}">
        <p14:creationId xmlns:p14="http://schemas.microsoft.com/office/powerpoint/2010/main" val="32354795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BA458-577F-38BE-9AF7-BBAA380876F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29E8A30-B2D4-B9CE-35DC-3F2550850A5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2615CAC-924A-FD82-0819-09EBC734B4AD}"/>
              </a:ext>
            </a:extLst>
          </p:cNvPr>
          <p:cNvSpPr>
            <a:spLocks noGrp="1"/>
          </p:cNvSpPr>
          <p:nvPr>
            <p:ph type="dt" sz="half" idx="10"/>
          </p:nvPr>
        </p:nvSpPr>
        <p:spPr/>
        <p:txBody>
          <a:bodyPr/>
          <a:lstStyle/>
          <a:p>
            <a:fld id="{D09339D0-F4BF-4589-95FB-4ACCBDE52B81}" type="datetimeFigureOut">
              <a:rPr lang="en-GB" smtClean="0"/>
              <a:t>19/02/2025</a:t>
            </a:fld>
            <a:endParaRPr lang="en-GB"/>
          </a:p>
        </p:txBody>
      </p:sp>
      <p:sp>
        <p:nvSpPr>
          <p:cNvPr id="5" name="Footer Placeholder 4">
            <a:extLst>
              <a:ext uri="{FF2B5EF4-FFF2-40B4-BE49-F238E27FC236}">
                <a16:creationId xmlns:a16="http://schemas.microsoft.com/office/drawing/2014/main" id="{6DC5A9EE-BFB4-9DEC-699F-143B46EB38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446A274-BB54-72F2-9AD2-7561BF303A47}"/>
              </a:ext>
            </a:extLst>
          </p:cNvPr>
          <p:cNvSpPr>
            <a:spLocks noGrp="1"/>
          </p:cNvSpPr>
          <p:nvPr>
            <p:ph type="sldNum" sz="quarter" idx="12"/>
          </p:nvPr>
        </p:nvSpPr>
        <p:spPr/>
        <p:txBody>
          <a:bodyPr/>
          <a:lstStyle/>
          <a:p>
            <a:fld id="{C81A6D29-6AA5-4980-B6D6-FDF49375BACE}" type="slidenum">
              <a:rPr lang="en-GB" smtClean="0"/>
              <a:t>‹#›</a:t>
            </a:fld>
            <a:endParaRPr lang="en-GB"/>
          </a:p>
        </p:txBody>
      </p:sp>
    </p:spTree>
    <p:extLst>
      <p:ext uri="{BB962C8B-B14F-4D97-AF65-F5344CB8AC3E}">
        <p14:creationId xmlns:p14="http://schemas.microsoft.com/office/powerpoint/2010/main" val="22140217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C0D0A-2B04-3020-8A41-3196078DA81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B0418B-E17B-7B26-F39F-22CF2A82989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5499DC7-CF9D-0429-0E6C-334708C9D6C7}"/>
              </a:ext>
            </a:extLst>
          </p:cNvPr>
          <p:cNvSpPr>
            <a:spLocks noGrp="1"/>
          </p:cNvSpPr>
          <p:nvPr>
            <p:ph type="dt" sz="half" idx="10"/>
          </p:nvPr>
        </p:nvSpPr>
        <p:spPr/>
        <p:txBody>
          <a:bodyPr/>
          <a:lstStyle/>
          <a:p>
            <a:fld id="{D09339D0-F4BF-4589-95FB-4ACCBDE52B81}" type="datetimeFigureOut">
              <a:rPr lang="en-GB" smtClean="0"/>
              <a:t>19/02/2025</a:t>
            </a:fld>
            <a:endParaRPr lang="en-GB"/>
          </a:p>
        </p:txBody>
      </p:sp>
      <p:sp>
        <p:nvSpPr>
          <p:cNvPr id="5" name="Footer Placeholder 4">
            <a:extLst>
              <a:ext uri="{FF2B5EF4-FFF2-40B4-BE49-F238E27FC236}">
                <a16:creationId xmlns:a16="http://schemas.microsoft.com/office/drawing/2014/main" id="{2AAEB0F3-318F-9F9E-A8E2-4840473F12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174A2F-54D2-70E9-A090-B6F1EB4296EE}"/>
              </a:ext>
            </a:extLst>
          </p:cNvPr>
          <p:cNvSpPr>
            <a:spLocks noGrp="1"/>
          </p:cNvSpPr>
          <p:nvPr>
            <p:ph type="sldNum" sz="quarter" idx="12"/>
          </p:nvPr>
        </p:nvSpPr>
        <p:spPr/>
        <p:txBody>
          <a:bodyPr/>
          <a:lstStyle/>
          <a:p>
            <a:fld id="{C81A6D29-6AA5-4980-B6D6-FDF49375BACE}" type="slidenum">
              <a:rPr lang="en-GB" smtClean="0"/>
              <a:t>‹#›</a:t>
            </a:fld>
            <a:endParaRPr lang="en-GB"/>
          </a:p>
        </p:txBody>
      </p:sp>
    </p:spTree>
    <p:extLst>
      <p:ext uri="{BB962C8B-B14F-4D97-AF65-F5344CB8AC3E}">
        <p14:creationId xmlns:p14="http://schemas.microsoft.com/office/powerpoint/2010/main" val="33116091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257B13-2178-4B82-643C-D80F2D26758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971CCD9-E53F-2BDC-BF99-56DC277ACAC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D8941B-CBDC-A06E-B0A0-25464B958FC8}"/>
              </a:ext>
            </a:extLst>
          </p:cNvPr>
          <p:cNvSpPr>
            <a:spLocks noGrp="1"/>
          </p:cNvSpPr>
          <p:nvPr>
            <p:ph type="dt" sz="half" idx="10"/>
          </p:nvPr>
        </p:nvSpPr>
        <p:spPr/>
        <p:txBody>
          <a:bodyPr/>
          <a:lstStyle/>
          <a:p>
            <a:fld id="{D09339D0-F4BF-4589-95FB-4ACCBDE52B81}" type="datetimeFigureOut">
              <a:rPr lang="en-GB" smtClean="0"/>
              <a:t>19/02/2025</a:t>
            </a:fld>
            <a:endParaRPr lang="en-GB"/>
          </a:p>
        </p:txBody>
      </p:sp>
      <p:sp>
        <p:nvSpPr>
          <p:cNvPr id="5" name="Footer Placeholder 4">
            <a:extLst>
              <a:ext uri="{FF2B5EF4-FFF2-40B4-BE49-F238E27FC236}">
                <a16:creationId xmlns:a16="http://schemas.microsoft.com/office/drawing/2014/main" id="{BA8D3D6A-3F99-6BE9-205D-513F68952D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91FE84-1E9E-489D-696B-61A2F78B91CA}"/>
              </a:ext>
            </a:extLst>
          </p:cNvPr>
          <p:cNvSpPr>
            <a:spLocks noGrp="1"/>
          </p:cNvSpPr>
          <p:nvPr>
            <p:ph type="sldNum" sz="quarter" idx="12"/>
          </p:nvPr>
        </p:nvSpPr>
        <p:spPr/>
        <p:txBody>
          <a:bodyPr/>
          <a:lstStyle/>
          <a:p>
            <a:fld id="{C81A6D29-6AA5-4980-B6D6-FDF49375BACE}" type="slidenum">
              <a:rPr lang="en-GB" smtClean="0"/>
              <a:t>‹#›</a:t>
            </a:fld>
            <a:endParaRPr lang="en-GB"/>
          </a:p>
        </p:txBody>
      </p:sp>
    </p:spTree>
    <p:extLst>
      <p:ext uri="{BB962C8B-B14F-4D97-AF65-F5344CB8AC3E}">
        <p14:creationId xmlns:p14="http://schemas.microsoft.com/office/powerpoint/2010/main" val="21122703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3B712-D0DC-0617-81CE-1E00CFF17F2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840D821-8A92-424E-CFBB-00DD39D51B5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896933E-4DC1-E52C-51B8-3692A5CDC4D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EA1E718-6459-AE52-0B29-7B6256E9719A}"/>
              </a:ext>
            </a:extLst>
          </p:cNvPr>
          <p:cNvSpPr>
            <a:spLocks noGrp="1"/>
          </p:cNvSpPr>
          <p:nvPr>
            <p:ph type="dt" sz="half" idx="10"/>
          </p:nvPr>
        </p:nvSpPr>
        <p:spPr/>
        <p:txBody>
          <a:bodyPr/>
          <a:lstStyle/>
          <a:p>
            <a:fld id="{D09339D0-F4BF-4589-95FB-4ACCBDE52B81}" type="datetimeFigureOut">
              <a:rPr lang="en-GB" smtClean="0"/>
              <a:t>19/02/2025</a:t>
            </a:fld>
            <a:endParaRPr lang="en-GB"/>
          </a:p>
        </p:txBody>
      </p:sp>
      <p:sp>
        <p:nvSpPr>
          <p:cNvPr id="6" name="Footer Placeholder 5">
            <a:extLst>
              <a:ext uri="{FF2B5EF4-FFF2-40B4-BE49-F238E27FC236}">
                <a16:creationId xmlns:a16="http://schemas.microsoft.com/office/drawing/2014/main" id="{C5BF4CB7-B2C7-6AE0-9535-420DC172593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6D96B12-9CC8-F8B0-18F0-CFDFE82194A4}"/>
              </a:ext>
            </a:extLst>
          </p:cNvPr>
          <p:cNvSpPr>
            <a:spLocks noGrp="1"/>
          </p:cNvSpPr>
          <p:nvPr>
            <p:ph type="sldNum" sz="quarter" idx="12"/>
          </p:nvPr>
        </p:nvSpPr>
        <p:spPr/>
        <p:txBody>
          <a:bodyPr/>
          <a:lstStyle/>
          <a:p>
            <a:fld id="{C81A6D29-6AA5-4980-B6D6-FDF49375BACE}" type="slidenum">
              <a:rPr lang="en-GB" smtClean="0"/>
              <a:t>‹#›</a:t>
            </a:fld>
            <a:endParaRPr lang="en-GB"/>
          </a:p>
        </p:txBody>
      </p:sp>
    </p:spTree>
    <p:extLst>
      <p:ext uri="{BB962C8B-B14F-4D97-AF65-F5344CB8AC3E}">
        <p14:creationId xmlns:p14="http://schemas.microsoft.com/office/powerpoint/2010/main" val="7311727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115236-0911-FF18-8E5A-7BC41DA57BE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0E3F741-FC55-30CE-DB52-2CD7A91B17F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2B91E16-6BF0-15FE-7F1A-61676BAE0D9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3859877-843A-8102-FA37-BAAFB174441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5AFF6A2-26C9-C0C0-AE30-F794F9D398E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430B222-E8C1-AE4F-439A-89C20F41D524}"/>
              </a:ext>
            </a:extLst>
          </p:cNvPr>
          <p:cNvSpPr>
            <a:spLocks noGrp="1"/>
          </p:cNvSpPr>
          <p:nvPr>
            <p:ph type="dt" sz="half" idx="10"/>
          </p:nvPr>
        </p:nvSpPr>
        <p:spPr/>
        <p:txBody>
          <a:bodyPr/>
          <a:lstStyle/>
          <a:p>
            <a:fld id="{D09339D0-F4BF-4589-95FB-4ACCBDE52B81}" type="datetimeFigureOut">
              <a:rPr lang="en-GB" smtClean="0"/>
              <a:t>19/02/2025</a:t>
            </a:fld>
            <a:endParaRPr lang="en-GB"/>
          </a:p>
        </p:txBody>
      </p:sp>
      <p:sp>
        <p:nvSpPr>
          <p:cNvPr id="8" name="Footer Placeholder 7">
            <a:extLst>
              <a:ext uri="{FF2B5EF4-FFF2-40B4-BE49-F238E27FC236}">
                <a16:creationId xmlns:a16="http://schemas.microsoft.com/office/drawing/2014/main" id="{51429991-A7F1-9748-0C45-8EAA4C44A3C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E3CF0F0-E1AD-4F31-613F-704E3A3F3B1A}"/>
              </a:ext>
            </a:extLst>
          </p:cNvPr>
          <p:cNvSpPr>
            <a:spLocks noGrp="1"/>
          </p:cNvSpPr>
          <p:nvPr>
            <p:ph type="sldNum" sz="quarter" idx="12"/>
          </p:nvPr>
        </p:nvSpPr>
        <p:spPr/>
        <p:txBody>
          <a:bodyPr/>
          <a:lstStyle/>
          <a:p>
            <a:fld id="{C81A6D29-6AA5-4980-B6D6-FDF49375BACE}" type="slidenum">
              <a:rPr lang="en-GB" smtClean="0"/>
              <a:t>‹#›</a:t>
            </a:fld>
            <a:endParaRPr lang="en-GB"/>
          </a:p>
        </p:txBody>
      </p:sp>
    </p:spTree>
    <p:extLst>
      <p:ext uri="{BB962C8B-B14F-4D97-AF65-F5344CB8AC3E}">
        <p14:creationId xmlns:p14="http://schemas.microsoft.com/office/powerpoint/2010/main" val="41607894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89BD25-7370-194F-A569-098F2C6DCEE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2F7F5A6-EAD5-39E4-9903-BD0B8B12C44D}"/>
              </a:ext>
            </a:extLst>
          </p:cNvPr>
          <p:cNvSpPr>
            <a:spLocks noGrp="1"/>
          </p:cNvSpPr>
          <p:nvPr>
            <p:ph type="dt" sz="half" idx="10"/>
          </p:nvPr>
        </p:nvSpPr>
        <p:spPr/>
        <p:txBody>
          <a:bodyPr/>
          <a:lstStyle/>
          <a:p>
            <a:fld id="{D09339D0-F4BF-4589-95FB-4ACCBDE52B81}" type="datetimeFigureOut">
              <a:rPr lang="en-GB" smtClean="0"/>
              <a:t>19/02/2025</a:t>
            </a:fld>
            <a:endParaRPr lang="en-GB"/>
          </a:p>
        </p:txBody>
      </p:sp>
      <p:sp>
        <p:nvSpPr>
          <p:cNvPr id="4" name="Footer Placeholder 3">
            <a:extLst>
              <a:ext uri="{FF2B5EF4-FFF2-40B4-BE49-F238E27FC236}">
                <a16:creationId xmlns:a16="http://schemas.microsoft.com/office/drawing/2014/main" id="{EE701883-F139-F6A8-A7DE-3EDD2BAD657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67FE03C-EE50-D7B8-0054-E2AAD17856E2}"/>
              </a:ext>
            </a:extLst>
          </p:cNvPr>
          <p:cNvSpPr>
            <a:spLocks noGrp="1"/>
          </p:cNvSpPr>
          <p:nvPr>
            <p:ph type="sldNum" sz="quarter" idx="12"/>
          </p:nvPr>
        </p:nvSpPr>
        <p:spPr/>
        <p:txBody>
          <a:bodyPr/>
          <a:lstStyle/>
          <a:p>
            <a:fld id="{C81A6D29-6AA5-4980-B6D6-FDF49375BACE}" type="slidenum">
              <a:rPr lang="en-GB" smtClean="0"/>
              <a:t>‹#›</a:t>
            </a:fld>
            <a:endParaRPr lang="en-GB"/>
          </a:p>
        </p:txBody>
      </p:sp>
    </p:spTree>
    <p:extLst>
      <p:ext uri="{BB962C8B-B14F-4D97-AF65-F5344CB8AC3E}">
        <p14:creationId xmlns:p14="http://schemas.microsoft.com/office/powerpoint/2010/main" val="22949246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2A08143-CCD9-F168-D990-D5E3277B70A4}"/>
              </a:ext>
            </a:extLst>
          </p:cNvPr>
          <p:cNvSpPr>
            <a:spLocks noGrp="1"/>
          </p:cNvSpPr>
          <p:nvPr>
            <p:ph type="dt" sz="half" idx="10"/>
          </p:nvPr>
        </p:nvSpPr>
        <p:spPr/>
        <p:txBody>
          <a:bodyPr/>
          <a:lstStyle/>
          <a:p>
            <a:fld id="{D09339D0-F4BF-4589-95FB-4ACCBDE52B81}" type="datetimeFigureOut">
              <a:rPr lang="en-GB" smtClean="0"/>
              <a:t>19/02/2025</a:t>
            </a:fld>
            <a:endParaRPr lang="en-GB"/>
          </a:p>
        </p:txBody>
      </p:sp>
      <p:sp>
        <p:nvSpPr>
          <p:cNvPr id="3" name="Footer Placeholder 2">
            <a:extLst>
              <a:ext uri="{FF2B5EF4-FFF2-40B4-BE49-F238E27FC236}">
                <a16:creationId xmlns:a16="http://schemas.microsoft.com/office/drawing/2014/main" id="{9754602A-DD48-963B-205B-CE03ED2D1C3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B1DE5B7-EEBC-CFA5-29F4-95B1DDEDB238}"/>
              </a:ext>
            </a:extLst>
          </p:cNvPr>
          <p:cNvSpPr>
            <a:spLocks noGrp="1"/>
          </p:cNvSpPr>
          <p:nvPr>
            <p:ph type="sldNum" sz="quarter" idx="12"/>
          </p:nvPr>
        </p:nvSpPr>
        <p:spPr/>
        <p:txBody>
          <a:bodyPr/>
          <a:lstStyle/>
          <a:p>
            <a:fld id="{C81A6D29-6AA5-4980-B6D6-FDF49375BACE}" type="slidenum">
              <a:rPr lang="en-GB" smtClean="0"/>
              <a:t>‹#›</a:t>
            </a:fld>
            <a:endParaRPr lang="en-GB"/>
          </a:p>
        </p:txBody>
      </p:sp>
    </p:spTree>
    <p:extLst>
      <p:ext uri="{BB962C8B-B14F-4D97-AF65-F5344CB8AC3E}">
        <p14:creationId xmlns:p14="http://schemas.microsoft.com/office/powerpoint/2010/main" val="2876935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5B78F2-4BEA-6448-54ED-5F10BB50EF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4606068-7BCD-9BCE-9C61-E3A2E85D242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C17D881-2227-74F2-18C1-66AFC39FE09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C61BC14-B802-17EA-2F98-97E26884679D}"/>
              </a:ext>
            </a:extLst>
          </p:cNvPr>
          <p:cNvSpPr>
            <a:spLocks noGrp="1"/>
          </p:cNvSpPr>
          <p:nvPr>
            <p:ph type="dt" sz="half" idx="10"/>
          </p:nvPr>
        </p:nvSpPr>
        <p:spPr/>
        <p:txBody>
          <a:bodyPr/>
          <a:lstStyle/>
          <a:p>
            <a:fld id="{D09339D0-F4BF-4589-95FB-4ACCBDE52B81}" type="datetimeFigureOut">
              <a:rPr lang="en-GB" smtClean="0"/>
              <a:t>19/02/2025</a:t>
            </a:fld>
            <a:endParaRPr lang="en-GB"/>
          </a:p>
        </p:txBody>
      </p:sp>
      <p:sp>
        <p:nvSpPr>
          <p:cNvPr id="6" name="Footer Placeholder 5">
            <a:extLst>
              <a:ext uri="{FF2B5EF4-FFF2-40B4-BE49-F238E27FC236}">
                <a16:creationId xmlns:a16="http://schemas.microsoft.com/office/drawing/2014/main" id="{40A9F143-99BF-00E4-B1F0-5AB86455027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F858559-9D3E-00EC-AC4D-593F388F38AB}"/>
              </a:ext>
            </a:extLst>
          </p:cNvPr>
          <p:cNvSpPr>
            <a:spLocks noGrp="1"/>
          </p:cNvSpPr>
          <p:nvPr>
            <p:ph type="sldNum" sz="quarter" idx="12"/>
          </p:nvPr>
        </p:nvSpPr>
        <p:spPr/>
        <p:txBody>
          <a:bodyPr/>
          <a:lstStyle/>
          <a:p>
            <a:fld id="{C81A6D29-6AA5-4980-B6D6-FDF49375BACE}" type="slidenum">
              <a:rPr lang="en-GB" smtClean="0"/>
              <a:t>‹#›</a:t>
            </a:fld>
            <a:endParaRPr lang="en-GB"/>
          </a:p>
        </p:txBody>
      </p:sp>
    </p:spTree>
    <p:extLst>
      <p:ext uri="{BB962C8B-B14F-4D97-AF65-F5344CB8AC3E}">
        <p14:creationId xmlns:p14="http://schemas.microsoft.com/office/powerpoint/2010/main" val="4300072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7787D-CE51-51CC-084E-FCF630DA68A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0EFBC10-D0E5-D633-8861-52B90D9CC50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F12F796-8E60-653F-4314-49F9291261F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E50520E-403B-48A0-3EAE-D24924058972}"/>
              </a:ext>
            </a:extLst>
          </p:cNvPr>
          <p:cNvSpPr>
            <a:spLocks noGrp="1"/>
          </p:cNvSpPr>
          <p:nvPr>
            <p:ph type="dt" sz="half" idx="10"/>
          </p:nvPr>
        </p:nvSpPr>
        <p:spPr/>
        <p:txBody>
          <a:bodyPr/>
          <a:lstStyle/>
          <a:p>
            <a:fld id="{D09339D0-F4BF-4589-95FB-4ACCBDE52B81}" type="datetimeFigureOut">
              <a:rPr lang="en-GB" smtClean="0"/>
              <a:t>19/02/2025</a:t>
            </a:fld>
            <a:endParaRPr lang="en-GB"/>
          </a:p>
        </p:txBody>
      </p:sp>
      <p:sp>
        <p:nvSpPr>
          <p:cNvPr id="6" name="Footer Placeholder 5">
            <a:extLst>
              <a:ext uri="{FF2B5EF4-FFF2-40B4-BE49-F238E27FC236}">
                <a16:creationId xmlns:a16="http://schemas.microsoft.com/office/drawing/2014/main" id="{C3C7BD82-9EFC-7D96-53EA-22B48B684A3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DB94EE3-B538-CC83-2888-D2DDEE7E466F}"/>
              </a:ext>
            </a:extLst>
          </p:cNvPr>
          <p:cNvSpPr>
            <a:spLocks noGrp="1"/>
          </p:cNvSpPr>
          <p:nvPr>
            <p:ph type="sldNum" sz="quarter" idx="12"/>
          </p:nvPr>
        </p:nvSpPr>
        <p:spPr/>
        <p:txBody>
          <a:bodyPr/>
          <a:lstStyle/>
          <a:p>
            <a:fld id="{C81A6D29-6AA5-4980-B6D6-FDF49375BACE}" type="slidenum">
              <a:rPr lang="en-GB" smtClean="0"/>
              <a:t>‹#›</a:t>
            </a:fld>
            <a:endParaRPr lang="en-GB"/>
          </a:p>
        </p:txBody>
      </p:sp>
    </p:spTree>
    <p:extLst>
      <p:ext uri="{BB962C8B-B14F-4D97-AF65-F5344CB8AC3E}">
        <p14:creationId xmlns:p14="http://schemas.microsoft.com/office/powerpoint/2010/main" val="1425709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02F44-2D6F-B919-666F-21C792B9AF6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2237685-1005-EEB0-1372-A06F7FC757E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83CF3B-3EF9-D76D-896D-DD5DF7EE665F}"/>
              </a:ext>
            </a:extLst>
          </p:cNvPr>
          <p:cNvSpPr>
            <a:spLocks noGrp="1"/>
          </p:cNvSpPr>
          <p:nvPr>
            <p:ph type="dt" sz="half" idx="10"/>
          </p:nvPr>
        </p:nvSpPr>
        <p:spPr/>
        <p:txBody>
          <a:bodyPr/>
          <a:lstStyle/>
          <a:p>
            <a:fld id="{D09339D0-F4BF-4589-95FB-4ACCBDE52B81}" type="datetimeFigureOut">
              <a:rPr lang="en-GB" smtClean="0"/>
              <a:t>19/02/2025</a:t>
            </a:fld>
            <a:endParaRPr lang="en-GB"/>
          </a:p>
        </p:txBody>
      </p:sp>
      <p:sp>
        <p:nvSpPr>
          <p:cNvPr id="5" name="Footer Placeholder 4">
            <a:extLst>
              <a:ext uri="{FF2B5EF4-FFF2-40B4-BE49-F238E27FC236}">
                <a16:creationId xmlns:a16="http://schemas.microsoft.com/office/drawing/2014/main" id="{E02BF33C-E060-0C4F-CB5E-1E97A75336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4B4020-FC9E-1F15-FCD5-DC271A26D8CB}"/>
              </a:ext>
            </a:extLst>
          </p:cNvPr>
          <p:cNvSpPr>
            <a:spLocks noGrp="1"/>
          </p:cNvSpPr>
          <p:nvPr>
            <p:ph type="sldNum" sz="quarter" idx="12"/>
          </p:nvPr>
        </p:nvSpPr>
        <p:spPr/>
        <p:txBody>
          <a:bodyPr/>
          <a:lstStyle/>
          <a:p>
            <a:fld id="{C81A6D29-6AA5-4980-B6D6-FDF49375BACE}" type="slidenum">
              <a:rPr lang="en-GB" smtClean="0"/>
              <a:t>‹#›</a:t>
            </a:fld>
            <a:endParaRPr lang="en-GB"/>
          </a:p>
        </p:txBody>
      </p:sp>
    </p:spTree>
    <p:extLst>
      <p:ext uri="{BB962C8B-B14F-4D97-AF65-F5344CB8AC3E}">
        <p14:creationId xmlns:p14="http://schemas.microsoft.com/office/powerpoint/2010/main" val="31337022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514AFA6-3669-8B39-160D-270BCE5C0E1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BFA2B64-D64C-BDCB-D27A-E3B75D80633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720ECA-6B63-C2E0-0F80-7DEF3F44DDE2}"/>
              </a:ext>
            </a:extLst>
          </p:cNvPr>
          <p:cNvSpPr>
            <a:spLocks noGrp="1"/>
          </p:cNvSpPr>
          <p:nvPr>
            <p:ph type="dt" sz="half" idx="10"/>
          </p:nvPr>
        </p:nvSpPr>
        <p:spPr/>
        <p:txBody>
          <a:bodyPr/>
          <a:lstStyle/>
          <a:p>
            <a:fld id="{D09339D0-F4BF-4589-95FB-4ACCBDE52B81}" type="datetimeFigureOut">
              <a:rPr lang="en-GB" smtClean="0"/>
              <a:t>19/02/2025</a:t>
            </a:fld>
            <a:endParaRPr lang="en-GB"/>
          </a:p>
        </p:txBody>
      </p:sp>
      <p:sp>
        <p:nvSpPr>
          <p:cNvPr id="5" name="Footer Placeholder 4">
            <a:extLst>
              <a:ext uri="{FF2B5EF4-FFF2-40B4-BE49-F238E27FC236}">
                <a16:creationId xmlns:a16="http://schemas.microsoft.com/office/drawing/2014/main" id="{95DE7DCF-0257-E553-3DD5-6C034266BDE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B13C92-94A4-A6E3-ED11-DF4D5A8249D2}"/>
              </a:ext>
            </a:extLst>
          </p:cNvPr>
          <p:cNvSpPr>
            <a:spLocks noGrp="1"/>
          </p:cNvSpPr>
          <p:nvPr>
            <p:ph type="sldNum" sz="quarter" idx="12"/>
          </p:nvPr>
        </p:nvSpPr>
        <p:spPr/>
        <p:txBody>
          <a:bodyPr/>
          <a:lstStyle/>
          <a:p>
            <a:fld id="{C81A6D29-6AA5-4980-B6D6-FDF49375BACE}" type="slidenum">
              <a:rPr lang="en-GB" smtClean="0"/>
              <a:t>‹#›</a:t>
            </a:fld>
            <a:endParaRPr lang="en-GB"/>
          </a:p>
        </p:txBody>
      </p:sp>
    </p:spTree>
    <p:extLst>
      <p:ext uri="{BB962C8B-B14F-4D97-AF65-F5344CB8AC3E}">
        <p14:creationId xmlns:p14="http://schemas.microsoft.com/office/powerpoint/2010/main" val="16678173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D5B464B-85E1-5A60-6306-4568014AB4E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58D05BF-92D4-B6E0-27D5-5D534CD9DFE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CAD612-5FF2-053D-5126-34664625A3E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09339D0-F4BF-4589-95FB-4ACCBDE52B81}" type="datetimeFigureOut">
              <a:rPr lang="en-GB" smtClean="0"/>
              <a:t>19/02/2025</a:t>
            </a:fld>
            <a:endParaRPr lang="en-GB"/>
          </a:p>
        </p:txBody>
      </p:sp>
      <p:sp>
        <p:nvSpPr>
          <p:cNvPr id="5" name="Footer Placeholder 4">
            <a:extLst>
              <a:ext uri="{FF2B5EF4-FFF2-40B4-BE49-F238E27FC236}">
                <a16:creationId xmlns:a16="http://schemas.microsoft.com/office/drawing/2014/main" id="{A98D3F6B-6829-8D43-98CC-BAE1AADF287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08CF872-E63F-78CB-9130-DF38906C47E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81A6D29-6AA5-4980-B6D6-FDF49375BACE}" type="slidenum">
              <a:rPr lang="en-GB" smtClean="0"/>
              <a:t>‹#›</a:t>
            </a:fld>
            <a:endParaRPr lang="en-GB"/>
          </a:p>
        </p:txBody>
      </p:sp>
    </p:spTree>
    <p:extLst>
      <p:ext uri="{BB962C8B-B14F-4D97-AF65-F5344CB8AC3E}">
        <p14:creationId xmlns:p14="http://schemas.microsoft.com/office/powerpoint/2010/main" val="7185890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audio" Target="../media/media1.m4a"/><Relationship Id="rId7" Type="http://schemas.openxmlformats.org/officeDocument/2006/relationships/image" Target="../media/image2.png"/><Relationship Id="rId2" Type="http://schemas.microsoft.com/office/2007/relationships/media" Target="../media/media1.m4a"/><Relationship Id="rId1" Type="http://schemas.openxmlformats.org/officeDocument/2006/relationships/tags" Target="../tags/tag1.xml"/><Relationship Id="rId6" Type="http://schemas.openxmlformats.org/officeDocument/2006/relationships/image" Target="../media/image1.jpeg"/><Relationship Id="rId5" Type="http://schemas.openxmlformats.org/officeDocument/2006/relationships/notesSlide" Target="../notesSlides/notesSlide1.xml"/><Relationship Id="rId4"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image" Target="../media/image1.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4.xml"/><Relationship Id="rId7" Type="http://schemas.openxmlformats.org/officeDocument/2006/relationships/image" Target="../media/image7.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notesSlide" Target="../notesSlides/notesSlide2.xml"/><Relationship Id="rId9"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9.png"/><Relationship Id="rId4"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10.png"/><Relationship Id="rId4" Type="http://schemas.openxmlformats.org/officeDocument/2006/relationships/hyperlink" Target="https://assets.publishing.service.gov.uk/government/uploads/system/uploads/attachment_data/file/359317/INF104_160914.pdf" TargetMode="Externa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12.png"/><Relationship Id="rId4" Type="http://schemas.openxmlformats.org/officeDocument/2006/relationships/notesSlide" Target="../notesSlides/notesSlide4.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13.png"/><Relationship Id="rId4" Type="http://schemas.openxmlformats.org/officeDocument/2006/relationships/notesSlide" Target="../notesSlides/notesSlide5.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image" Target="../media/image14.jpe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15.png"/><Relationship Id="rId4" Type="http://schemas.openxmlformats.org/officeDocument/2006/relationships/notesSlide" Target="../notesSlides/notesSlide6.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png"/><Relationship Id="rId5" Type="http://schemas.openxmlformats.org/officeDocument/2006/relationships/image" Target="../media/image16.png"/><Relationship Id="rId4" Type="http://schemas.openxmlformats.org/officeDocument/2006/relationships/notesSlide" Target="../notesSlides/notesSlide7.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png"/><Relationship Id="rId5" Type="http://schemas.openxmlformats.org/officeDocument/2006/relationships/image" Target="../media/image17.png"/><Relationship Id="rId4" Type="http://schemas.openxmlformats.org/officeDocument/2006/relationships/notesSlide" Target="../notesSlides/notesSlide8.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2.png"/><Relationship Id="rId4" Type="http://schemas.openxmlformats.org/officeDocument/2006/relationships/image" Target="../media/image18.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2.png"/><Relationship Id="rId5" Type="http://schemas.openxmlformats.org/officeDocument/2006/relationships/image" Target="../media/image19.png"/><Relationship Id="rId4" Type="http://schemas.openxmlformats.org/officeDocument/2006/relationships/notesSlide" Target="../notesSlides/notesSlide9.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2.png"/><Relationship Id="rId5" Type="http://schemas.openxmlformats.org/officeDocument/2006/relationships/image" Target="../media/image20.png"/><Relationship Id="rId4" Type="http://schemas.openxmlformats.org/officeDocument/2006/relationships/notesSlide" Target="../notesSlides/notesSlide10.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2.png"/><Relationship Id="rId5" Type="http://schemas.openxmlformats.org/officeDocument/2006/relationships/image" Target="../media/image21.jpeg"/><Relationship Id="rId4" Type="http://schemas.openxmlformats.org/officeDocument/2006/relationships/notesSlide" Target="../notesSlides/notesSlide1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8" name="Rectangle 1037">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Powys Roads Policing (@PowysRPU) / X">
            <a:extLst>
              <a:ext uri="{FF2B5EF4-FFF2-40B4-BE49-F238E27FC236}">
                <a16:creationId xmlns:a16="http://schemas.microsoft.com/office/drawing/2014/main" id="{D18A196A-F6B8-013C-F85B-740CA154477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t="9091" r="13818"/>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40" name="Rectangle 1039">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DC879E0-96A3-867B-009B-A3F512AA6710}"/>
              </a:ext>
            </a:extLst>
          </p:cNvPr>
          <p:cNvSpPr>
            <a:spLocks noGrp="1"/>
          </p:cNvSpPr>
          <p:nvPr>
            <p:ph type="ctrTitle"/>
          </p:nvPr>
        </p:nvSpPr>
        <p:spPr>
          <a:xfrm>
            <a:off x="477981" y="1122363"/>
            <a:ext cx="4023360" cy="3204134"/>
          </a:xfrm>
        </p:spPr>
        <p:txBody>
          <a:bodyPr anchor="b">
            <a:normAutofit/>
          </a:bodyPr>
          <a:lstStyle/>
          <a:p>
            <a:pPr algn="l"/>
            <a:r>
              <a:rPr lang="en-GB" sz="4800"/>
              <a:t>Roads Policing.</a:t>
            </a:r>
          </a:p>
        </p:txBody>
      </p:sp>
      <p:sp>
        <p:nvSpPr>
          <p:cNvPr id="3" name="Subtitle 2">
            <a:extLst>
              <a:ext uri="{FF2B5EF4-FFF2-40B4-BE49-F238E27FC236}">
                <a16:creationId xmlns:a16="http://schemas.microsoft.com/office/drawing/2014/main" id="{91ED9155-E3B3-0C4C-2F11-5F472F7EF18A}"/>
              </a:ext>
            </a:extLst>
          </p:cNvPr>
          <p:cNvSpPr>
            <a:spLocks noGrp="1"/>
          </p:cNvSpPr>
          <p:nvPr>
            <p:ph type="subTitle" idx="1"/>
          </p:nvPr>
        </p:nvSpPr>
        <p:spPr>
          <a:xfrm>
            <a:off x="477980" y="4872922"/>
            <a:ext cx="4023359" cy="1208141"/>
          </a:xfrm>
        </p:spPr>
        <p:txBody>
          <a:bodyPr>
            <a:normAutofit fontScale="92500" lnSpcReduction="20000"/>
          </a:bodyPr>
          <a:lstStyle/>
          <a:p>
            <a:pPr algn="l"/>
            <a:endParaRPr lang="en-GB" sz="1400" b="1" dirty="0"/>
          </a:p>
          <a:p>
            <a:pPr algn="l"/>
            <a:r>
              <a:rPr lang="en-GB" sz="1400" b="1" dirty="0"/>
              <a:t>Offences relating to Driving licences, Insurance and Test Certificate</a:t>
            </a:r>
          </a:p>
          <a:p>
            <a:pPr algn="l"/>
            <a:r>
              <a:rPr lang="en-GB" sz="1400" b="1" dirty="0"/>
              <a:t>Week 5 Part 2 Pre recorded session</a:t>
            </a:r>
          </a:p>
          <a:p>
            <a:pPr algn="l"/>
            <a:r>
              <a:rPr lang="en-GB" sz="1400" b="1" dirty="0"/>
              <a:t>.</a:t>
            </a:r>
          </a:p>
        </p:txBody>
      </p:sp>
      <p:sp>
        <p:nvSpPr>
          <p:cNvPr id="1042" name="Rectangle 104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44" name="Rectangle 104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Audio 5">
            <a:hlinkClick r:id="" action="ppaction://media"/>
            <a:extLst>
              <a:ext uri="{FF2B5EF4-FFF2-40B4-BE49-F238E27FC236}">
                <a16:creationId xmlns:a16="http://schemas.microsoft.com/office/drawing/2014/main" id="{5DF0A86D-D41A-22A0-8232-A2DD115D923C}"/>
              </a:ext>
            </a:extLst>
          </p:cNvPr>
          <p:cNvPicPr>
            <a:picLocks noChangeAspect="1"/>
          </p:cNvPicPr>
          <p:nvPr>
            <a:audioFile r:link="rId3"/>
            <p:extLst>
              <p:ext uri="{DAA4B4D4-6D71-4841-9C94-3DE7FCFB9230}">
                <p14:media xmlns:p14="http://schemas.microsoft.com/office/powerpoint/2010/main" r:embed="rId2"/>
              </p:ext>
            </p:extLst>
          </p:nvPr>
        </p:nvPicPr>
        <p:blipFill>
          <a:blip r:embed="rId7"/>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1745694890"/>
      </p:ext>
    </p:extLst>
  </p:cSld>
  <p:clrMapOvr>
    <a:masterClrMapping/>
  </p:clrMapOvr>
  <mc:AlternateContent xmlns:mc="http://schemas.openxmlformats.org/markup-compatibility/2006">
    <mc:Choice xmlns:p14="http://schemas.microsoft.com/office/powerpoint/2010/main" Requires="p14">
      <p:transition spd="slow" p14:dur="2000" advTm="21971"/>
    </mc:Choice>
    <mc:Fallback>
      <p:transition spd="slow" advTm="219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par>
                                <p:cTn id="7" presetID="10" presetClass="entr" presetSubtype="0" fill="hold" grpId="0" nodeType="withEffect">
                                  <p:stCondLst>
                                    <p:cond delay="1000"/>
                                  </p:stCondLst>
                                  <p:iterate type="lt">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400"/>
                                        <p:tgtEl>
                                          <p:spTgt spid="2"/>
                                        </p:tgtEl>
                                      </p:cBhvr>
                                    </p:animEffect>
                                  </p:childTnLst>
                                </p:cTn>
                              </p:par>
                              <p:par>
                                <p:cTn id="10" presetID="10" presetClass="entr" presetSubtype="0" fill="hold" grpId="0" nodeType="withEffect">
                                  <p:stCondLst>
                                    <p:cond delay="2000"/>
                                  </p:stCondLst>
                                  <p:iterate type="lt">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4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2000"/>
                                  </p:stCondLst>
                                  <p:iterate type="lt">
                                    <p:tmPct val="10000"/>
                                  </p:iterate>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400"/>
                                        <p:tgtEl>
                                          <p:spTgt spid="3">
                                            <p:txEl>
                                              <p:pRg st="2" end="2"/>
                                            </p:txEl>
                                          </p:spTgt>
                                        </p:tgtEl>
                                      </p:cBhvr>
                                    </p:animEffect>
                                  </p:childTnLst>
                                </p:cTn>
                              </p:par>
                              <p:par>
                                <p:cTn id="18" presetID="10" presetClass="entr" presetSubtype="0" fill="hold" grpId="0" nodeType="withEffect">
                                  <p:stCondLst>
                                    <p:cond delay="2000"/>
                                  </p:stCondLst>
                                  <p:iterate type="lt">
                                    <p:tmPct val="10000"/>
                                  </p:iterate>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4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1" fill="hold" display="0">
                  <p:stCondLst>
                    <p:cond delay="indefinite"/>
                  </p:stCondLst>
                  <p:endCondLst>
                    <p:cond evt="onStopAudio" delay="0">
                      <p:tgtEl>
                        <p:sldTgt/>
                      </p:tgtEl>
                    </p:cond>
                  </p:endCondLst>
                </p:cTn>
                <p:tgtEl>
                  <p:spTgt spid="6"/>
                </p:tgtEl>
              </p:cMediaNode>
            </p:audio>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Powys Roads Policing (@PowysRPU) / X">
            <a:extLst>
              <a:ext uri="{FF2B5EF4-FFF2-40B4-BE49-F238E27FC236}">
                <a16:creationId xmlns:a16="http://schemas.microsoft.com/office/drawing/2014/main" id="{D18A196A-F6B8-013C-F85B-740CA154477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5436"/>
          <a:stretch/>
        </p:blipFill>
        <p:spPr bwMode="auto">
          <a:xfrm>
            <a:off x="1" y="10"/>
            <a:ext cx="494571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EDC879E0-96A3-867B-009B-A3F512AA6710}"/>
              </a:ext>
            </a:extLst>
          </p:cNvPr>
          <p:cNvSpPr>
            <a:spLocks noGrp="1"/>
          </p:cNvSpPr>
          <p:nvPr>
            <p:ph type="ctrTitle"/>
          </p:nvPr>
        </p:nvSpPr>
        <p:spPr>
          <a:xfrm>
            <a:off x="5573864" y="743447"/>
            <a:ext cx="5807303" cy="1485319"/>
          </a:xfrm>
          <a:noFill/>
        </p:spPr>
        <p:txBody>
          <a:bodyPr>
            <a:normAutofit/>
          </a:bodyPr>
          <a:lstStyle/>
          <a:p>
            <a:pPr algn="l"/>
            <a:r>
              <a:rPr lang="en-GB" sz="3600" dirty="0"/>
              <a:t>By the end of the session, students will be able to:</a:t>
            </a:r>
          </a:p>
        </p:txBody>
      </p:sp>
      <p:sp>
        <p:nvSpPr>
          <p:cNvPr id="3" name="Subtitle 2">
            <a:extLst>
              <a:ext uri="{FF2B5EF4-FFF2-40B4-BE49-F238E27FC236}">
                <a16:creationId xmlns:a16="http://schemas.microsoft.com/office/drawing/2014/main" id="{91ED9155-E3B3-0C4C-2F11-5F472F7EF18A}"/>
              </a:ext>
            </a:extLst>
          </p:cNvPr>
          <p:cNvSpPr>
            <a:spLocks noGrp="1"/>
          </p:cNvSpPr>
          <p:nvPr>
            <p:ph type="subTitle" idx="1"/>
          </p:nvPr>
        </p:nvSpPr>
        <p:spPr>
          <a:xfrm>
            <a:off x="5669281" y="2663688"/>
            <a:ext cx="5597718" cy="3450866"/>
          </a:xfrm>
          <a:noFill/>
        </p:spPr>
        <p:txBody>
          <a:bodyPr>
            <a:normAutofit/>
          </a:bodyPr>
          <a:lstStyle/>
          <a:p>
            <a:pPr algn="l"/>
            <a:r>
              <a:rPr lang="en-GB" dirty="0"/>
              <a:t>Identify offences of:</a:t>
            </a:r>
          </a:p>
          <a:p>
            <a:pPr algn="l"/>
            <a:r>
              <a:rPr lang="en-GB" dirty="0"/>
              <a:t>Driving other than in accordance of a licence.</a:t>
            </a:r>
          </a:p>
          <a:p>
            <a:pPr algn="l"/>
            <a:r>
              <a:rPr lang="en-GB" dirty="0"/>
              <a:t>Registration offences,</a:t>
            </a:r>
          </a:p>
          <a:p>
            <a:pPr algn="l"/>
            <a:r>
              <a:rPr lang="en-GB" dirty="0"/>
              <a:t>Insurance offences,</a:t>
            </a:r>
          </a:p>
          <a:p>
            <a:pPr algn="l"/>
            <a:r>
              <a:rPr lang="en-GB" dirty="0"/>
              <a:t>Offences in relation to test certificate,</a:t>
            </a:r>
          </a:p>
          <a:p>
            <a:pPr algn="l"/>
            <a:endParaRPr lang="en-GB" dirty="0"/>
          </a:p>
        </p:txBody>
      </p:sp>
      <p:pic>
        <p:nvPicPr>
          <p:cNvPr id="6" name="Audio 5">
            <a:hlinkClick r:id="" action="ppaction://media"/>
            <a:extLst>
              <a:ext uri="{FF2B5EF4-FFF2-40B4-BE49-F238E27FC236}">
                <a16:creationId xmlns:a16="http://schemas.microsoft.com/office/drawing/2014/main" id="{59D032A0-2BF0-C9A7-8E05-DF5E1F94B0A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64572770"/>
      </p:ext>
    </p:extLst>
  </p:cSld>
  <p:clrMapOvr>
    <a:masterClrMapping/>
  </p:clrMapOvr>
  <mc:AlternateContent xmlns:mc="http://schemas.openxmlformats.org/markup-compatibility/2006">
    <mc:Choice xmlns:p14="http://schemas.microsoft.com/office/powerpoint/2010/main" Requires="p14">
      <p:transition spd="slow" p14:dur="2000" advTm="15615"/>
    </mc:Choice>
    <mc:Fallback>
      <p:transition spd="slow" advTm="156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938808-7A66-DBF6-4F2F-05EF08FA7B99}"/>
              </a:ext>
            </a:extLst>
          </p:cNvPr>
          <p:cNvSpPr>
            <a:spLocks noGrp="1"/>
          </p:cNvSpPr>
          <p:nvPr>
            <p:ph type="title"/>
          </p:nvPr>
        </p:nvSpPr>
        <p:spPr>
          <a:xfrm>
            <a:off x="838200" y="1641752"/>
            <a:ext cx="4391024" cy="1323439"/>
          </a:xfrm>
        </p:spPr>
        <p:txBody>
          <a:bodyPr anchor="t">
            <a:normAutofit/>
          </a:bodyPr>
          <a:lstStyle/>
          <a:p>
            <a:r>
              <a:rPr lang="en-GB" sz="4000">
                <a:solidFill>
                  <a:schemeClr val="bg1"/>
                </a:solidFill>
              </a:rPr>
              <a:t>What do vehicles require in the UK?</a:t>
            </a:r>
          </a:p>
        </p:txBody>
      </p:sp>
      <p:sp>
        <p:nvSpPr>
          <p:cNvPr id="3" name="Content Placeholder 2">
            <a:extLst>
              <a:ext uri="{FF2B5EF4-FFF2-40B4-BE49-F238E27FC236}">
                <a16:creationId xmlns:a16="http://schemas.microsoft.com/office/drawing/2014/main" id="{55F717BA-4D4A-74FE-4A10-B3362A2AEB61}"/>
              </a:ext>
            </a:extLst>
          </p:cNvPr>
          <p:cNvSpPr>
            <a:spLocks noGrp="1"/>
          </p:cNvSpPr>
          <p:nvPr>
            <p:ph idx="1"/>
          </p:nvPr>
        </p:nvSpPr>
        <p:spPr>
          <a:xfrm>
            <a:off x="838200" y="3146400"/>
            <a:ext cx="4391024" cy="2454300"/>
          </a:xfrm>
        </p:spPr>
        <p:txBody>
          <a:bodyPr>
            <a:normAutofit/>
          </a:bodyPr>
          <a:lstStyle/>
          <a:p>
            <a:pPr marL="0" indent="0">
              <a:buNone/>
            </a:pPr>
            <a:r>
              <a:rPr lang="en-GB" sz="2400" b="0" i="0">
                <a:solidFill>
                  <a:schemeClr val="bg1">
                    <a:alpha val="80000"/>
                  </a:schemeClr>
                </a:solidFill>
                <a:effectLst/>
                <a:latin typeface="Arial" panose="020B0604020202020204" pitchFamily="34" charset="0"/>
                <a:cs typeface="Arial" panose="020B0604020202020204" pitchFamily="34" charset="0"/>
              </a:rPr>
              <a:t>Valid MOT certificate (if vehicle is over three years old),</a:t>
            </a:r>
          </a:p>
          <a:p>
            <a:pPr marL="0" indent="0">
              <a:buNone/>
            </a:pPr>
            <a:r>
              <a:rPr lang="en-GB" sz="2400" b="0" i="0">
                <a:solidFill>
                  <a:schemeClr val="bg1">
                    <a:alpha val="80000"/>
                  </a:schemeClr>
                </a:solidFill>
                <a:effectLst/>
                <a:latin typeface="Arial" panose="020B0604020202020204" pitchFamily="34" charset="0"/>
                <a:cs typeface="Arial" panose="020B0604020202020204" pitchFamily="34" charset="0"/>
              </a:rPr>
              <a:t>Insurance certificate and to be registered with the Driver Vehicle Licensing Agency. </a:t>
            </a:r>
          </a:p>
          <a:p>
            <a:pPr marL="0" indent="0">
              <a:buNone/>
            </a:pPr>
            <a:endParaRPr lang="en-GB" sz="2400">
              <a:solidFill>
                <a:schemeClr val="bg1">
                  <a:alpha val="80000"/>
                </a:schemeClr>
              </a:solidFill>
              <a:latin typeface="Arial" panose="020B0604020202020204" pitchFamily="34" charset="0"/>
              <a:cs typeface="Arial" panose="020B0604020202020204" pitchFamily="34" charset="0"/>
            </a:endParaRPr>
          </a:p>
          <a:p>
            <a:pPr marL="0" indent="0">
              <a:buNone/>
            </a:pPr>
            <a:endParaRPr lang="en-GB" sz="2400">
              <a:solidFill>
                <a:schemeClr val="bg1">
                  <a:alpha val="80000"/>
                </a:schemeClr>
              </a:solidFill>
              <a:latin typeface="Arial" panose="020B0604020202020204" pitchFamily="34" charset="0"/>
              <a:cs typeface="Arial" panose="020B0604020202020204" pitchFamily="34" charset="0"/>
            </a:endParaRPr>
          </a:p>
        </p:txBody>
      </p:sp>
      <p:grpSp>
        <p:nvGrpSpPr>
          <p:cNvPr id="12" name="Group 11">
            <a:extLst>
              <a:ext uri="{FF2B5EF4-FFF2-40B4-BE49-F238E27FC236}">
                <a16:creationId xmlns:a16="http://schemas.microsoft.com/office/drawing/2014/main" id="{D44E3F87-3D58-4B03-86B2-15A5C5B9C9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96000" y="841376"/>
            <a:ext cx="5260976" cy="4707593"/>
            <a:chOff x="6096000" y="841376"/>
            <a:chExt cx="5260976" cy="4707593"/>
          </a:xfrm>
          <a:effectLst>
            <a:outerShdw blurRad="381000" dist="152400" dir="5400000" algn="ctr" rotWithShape="0">
              <a:srgbClr val="000000">
                <a:alpha val="10000"/>
              </a:srgbClr>
            </a:outerShdw>
          </a:effectLst>
        </p:grpSpPr>
        <p:grpSp>
          <p:nvGrpSpPr>
            <p:cNvPr id="13" name="Group 12">
              <a:extLst>
                <a:ext uri="{FF2B5EF4-FFF2-40B4-BE49-F238E27FC236}">
                  <a16:creationId xmlns:a16="http://schemas.microsoft.com/office/drawing/2014/main" id="{B4D09509-F6FC-47A6-B196-CCCFD8E8305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1" y="841376"/>
              <a:ext cx="5260975" cy="4707593"/>
              <a:chOff x="6096001" y="841376"/>
              <a:chExt cx="5260975" cy="4707593"/>
            </a:xfrm>
          </p:grpSpPr>
          <p:sp>
            <p:nvSpPr>
              <p:cNvPr id="17" name="Freeform: Shape 16">
                <a:extLst>
                  <a:ext uri="{FF2B5EF4-FFF2-40B4-BE49-F238E27FC236}">
                    <a16:creationId xmlns:a16="http://schemas.microsoft.com/office/drawing/2014/main" id="{BA5B9D66-192D-4F12-964D-2B23A1D27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C9C14E68-C469-4A71-AF08-169DB545FC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4" name="Group 13">
              <a:extLst>
                <a:ext uri="{FF2B5EF4-FFF2-40B4-BE49-F238E27FC236}">
                  <a16:creationId xmlns:a16="http://schemas.microsoft.com/office/drawing/2014/main" id="{B2C18990-7F62-45E8-B68F-47E95E4812F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0" y="4138312"/>
              <a:ext cx="5260975" cy="1410656"/>
              <a:chOff x="6096000" y="4138312"/>
              <a:chExt cx="5260975" cy="1410656"/>
            </a:xfrm>
          </p:grpSpPr>
          <p:sp>
            <p:nvSpPr>
              <p:cNvPr id="15" name="Freeform: Shape 14">
                <a:extLst>
                  <a:ext uri="{FF2B5EF4-FFF2-40B4-BE49-F238E27FC236}">
                    <a16:creationId xmlns:a16="http://schemas.microsoft.com/office/drawing/2014/main" id="{AC206BB2-3759-4DF0-9932-7445B6367A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381FA6FA-3CB6-4F57-8871-82DDE5BE8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pic>
        <p:nvPicPr>
          <p:cNvPr id="5" name="Picture 4">
            <a:extLst>
              <a:ext uri="{FF2B5EF4-FFF2-40B4-BE49-F238E27FC236}">
                <a16:creationId xmlns:a16="http://schemas.microsoft.com/office/drawing/2014/main" id="{3F55C240-08EC-EDEF-BA99-1A65A0A91B54}"/>
              </a:ext>
            </a:extLst>
          </p:cNvPr>
          <p:cNvPicPr>
            <a:picLocks noChangeAspect="1"/>
          </p:cNvPicPr>
          <p:nvPr/>
        </p:nvPicPr>
        <p:blipFill>
          <a:blip r:embed="rId5"/>
          <a:stretch>
            <a:fillRect/>
          </a:stretch>
        </p:blipFill>
        <p:spPr>
          <a:xfrm>
            <a:off x="6541932" y="2134296"/>
            <a:ext cx="4369112" cy="1496420"/>
          </a:xfrm>
          <a:prstGeom prst="rect">
            <a:avLst/>
          </a:prstGeom>
        </p:spPr>
      </p:pic>
      <p:pic>
        <p:nvPicPr>
          <p:cNvPr id="7" name="Audio 6">
            <a:hlinkClick r:id="" action="ppaction://media"/>
            <a:extLst>
              <a:ext uri="{FF2B5EF4-FFF2-40B4-BE49-F238E27FC236}">
                <a16:creationId xmlns:a16="http://schemas.microsoft.com/office/drawing/2014/main" id="{55E2265E-2CBB-9E17-8E04-666CA313964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65844173"/>
      </p:ext>
    </p:extLst>
  </p:cSld>
  <p:clrMapOvr>
    <a:masterClrMapping/>
  </p:clrMapOvr>
  <mc:AlternateContent xmlns:mc="http://schemas.openxmlformats.org/markup-compatibility/2006">
    <mc:Choice xmlns:p14="http://schemas.microsoft.com/office/powerpoint/2010/main" Requires="p14">
      <p:transition spd="slow" p14:dur="2000" advTm="20914"/>
    </mc:Choice>
    <mc:Fallback>
      <p:transition spd="slow" advTm="209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4BFCCA4-109C-4B21-816E-144FE75C3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048186-75BE-FB44-10B7-67CD0F973FE4}"/>
              </a:ext>
            </a:extLst>
          </p:cNvPr>
          <p:cNvSpPr>
            <a:spLocks noGrp="1"/>
          </p:cNvSpPr>
          <p:nvPr>
            <p:ph type="title"/>
          </p:nvPr>
        </p:nvSpPr>
        <p:spPr>
          <a:xfrm>
            <a:off x="630918" y="643465"/>
            <a:ext cx="3895359" cy="1846615"/>
          </a:xfrm>
        </p:spPr>
        <p:txBody>
          <a:bodyPr vert="horz" lIns="91440" tIns="45720" rIns="91440" bIns="45720" rtlCol="0" anchor="b">
            <a:normAutofit/>
          </a:bodyPr>
          <a:lstStyle/>
          <a:p>
            <a:r>
              <a:rPr lang="en-US" sz="4600"/>
              <a:t>S. 87 Road Traffic Act 1988</a:t>
            </a:r>
          </a:p>
        </p:txBody>
      </p:sp>
      <p:sp>
        <p:nvSpPr>
          <p:cNvPr id="19" name="sketch line">
            <a:extLst>
              <a:ext uri="{FF2B5EF4-FFF2-40B4-BE49-F238E27FC236}">
                <a16:creationId xmlns:a16="http://schemas.microsoft.com/office/drawing/2014/main" id="{0059B5C0-FEC8-4370-AF45-02E3AEF6FA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659144"/>
            <a:ext cx="3566160" cy="18288"/>
          </a:xfrm>
          <a:custGeom>
            <a:avLst/>
            <a:gdLst>
              <a:gd name="connsiteX0" fmla="*/ 0 w 3566160"/>
              <a:gd name="connsiteY0" fmla="*/ 0 h 18288"/>
              <a:gd name="connsiteX1" fmla="*/ 665683 w 3566160"/>
              <a:gd name="connsiteY1" fmla="*/ 0 h 18288"/>
              <a:gd name="connsiteX2" fmla="*/ 1331366 w 3566160"/>
              <a:gd name="connsiteY2" fmla="*/ 0 h 18288"/>
              <a:gd name="connsiteX3" fmla="*/ 1818742 w 3566160"/>
              <a:gd name="connsiteY3" fmla="*/ 0 h 18288"/>
              <a:gd name="connsiteX4" fmla="*/ 2413102 w 3566160"/>
              <a:gd name="connsiteY4" fmla="*/ 0 h 18288"/>
              <a:gd name="connsiteX5" fmla="*/ 2936138 w 3566160"/>
              <a:gd name="connsiteY5" fmla="*/ 0 h 18288"/>
              <a:gd name="connsiteX6" fmla="*/ 3566160 w 3566160"/>
              <a:gd name="connsiteY6" fmla="*/ 0 h 18288"/>
              <a:gd name="connsiteX7" fmla="*/ 3566160 w 3566160"/>
              <a:gd name="connsiteY7" fmla="*/ 18288 h 18288"/>
              <a:gd name="connsiteX8" fmla="*/ 2971800 w 3566160"/>
              <a:gd name="connsiteY8" fmla="*/ 18288 h 18288"/>
              <a:gd name="connsiteX9" fmla="*/ 2448763 w 3566160"/>
              <a:gd name="connsiteY9" fmla="*/ 18288 h 18288"/>
              <a:gd name="connsiteX10" fmla="*/ 1854403 w 3566160"/>
              <a:gd name="connsiteY10" fmla="*/ 18288 h 18288"/>
              <a:gd name="connsiteX11" fmla="*/ 1295705 w 3566160"/>
              <a:gd name="connsiteY11" fmla="*/ 18288 h 18288"/>
              <a:gd name="connsiteX12" fmla="*/ 772668 w 3566160"/>
              <a:gd name="connsiteY12" fmla="*/ 18288 h 18288"/>
              <a:gd name="connsiteX13" fmla="*/ 0 w 3566160"/>
              <a:gd name="connsiteY13" fmla="*/ 18288 h 18288"/>
              <a:gd name="connsiteX14" fmla="*/ 0 w 356616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566160" h="18288" fill="none" extrusionOk="0">
                <a:moveTo>
                  <a:pt x="0" y="0"/>
                </a:moveTo>
                <a:cubicBezTo>
                  <a:pt x="222644" y="15773"/>
                  <a:pt x="447078" y="-30288"/>
                  <a:pt x="665683" y="0"/>
                </a:cubicBezTo>
                <a:cubicBezTo>
                  <a:pt x="884288" y="30288"/>
                  <a:pt x="1132425" y="-6167"/>
                  <a:pt x="1331366" y="0"/>
                </a:cubicBezTo>
                <a:cubicBezTo>
                  <a:pt x="1530307" y="6167"/>
                  <a:pt x="1680942" y="17562"/>
                  <a:pt x="1818742" y="0"/>
                </a:cubicBezTo>
                <a:cubicBezTo>
                  <a:pt x="1956542" y="-17562"/>
                  <a:pt x="2130227" y="23032"/>
                  <a:pt x="2413102" y="0"/>
                </a:cubicBezTo>
                <a:cubicBezTo>
                  <a:pt x="2695977" y="-23032"/>
                  <a:pt x="2679988" y="-13260"/>
                  <a:pt x="2936138" y="0"/>
                </a:cubicBezTo>
                <a:cubicBezTo>
                  <a:pt x="3192288" y="13260"/>
                  <a:pt x="3378668" y="16268"/>
                  <a:pt x="3566160" y="0"/>
                </a:cubicBezTo>
                <a:cubicBezTo>
                  <a:pt x="3566199" y="7328"/>
                  <a:pt x="3566779" y="9982"/>
                  <a:pt x="3566160" y="18288"/>
                </a:cubicBezTo>
                <a:cubicBezTo>
                  <a:pt x="3315478" y="45899"/>
                  <a:pt x="3188272" y="-7574"/>
                  <a:pt x="2971800" y="18288"/>
                </a:cubicBezTo>
                <a:cubicBezTo>
                  <a:pt x="2755328" y="44150"/>
                  <a:pt x="2598570" y="34692"/>
                  <a:pt x="2448763" y="18288"/>
                </a:cubicBezTo>
                <a:cubicBezTo>
                  <a:pt x="2298956" y="1884"/>
                  <a:pt x="2011344" y="-7043"/>
                  <a:pt x="1854403" y="18288"/>
                </a:cubicBezTo>
                <a:cubicBezTo>
                  <a:pt x="1697462" y="43619"/>
                  <a:pt x="1444994" y="618"/>
                  <a:pt x="1295705" y="18288"/>
                </a:cubicBezTo>
                <a:cubicBezTo>
                  <a:pt x="1146416" y="35958"/>
                  <a:pt x="965401" y="42167"/>
                  <a:pt x="772668" y="18288"/>
                </a:cubicBezTo>
                <a:cubicBezTo>
                  <a:pt x="579935" y="-5591"/>
                  <a:pt x="352420" y="-19381"/>
                  <a:pt x="0" y="18288"/>
                </a:cubicBezTo>
                <a:cubicBezTo>
                  <a:pt x="-593" y="9736"/>
                  <a:pt x="244" y="6610"/>
                  <a:pt x="0" y="0"/>
                </a:cubicBezTo>
                <a:close/>
              </a:path>
              <a:path w="3566160" h="18288" stroke="0" extrusionOk="0">
                <a:moveTo>
                  <a:pt x="0" y="0"/>
                </a:moveTo>
                <a:cubicBezTo>
                  <a:pt x="169947" y="-5008"/>
                  <a:pt x="340602" y="-17518"/>
                  <a:pt x="594360" y="0"/>
                </a:cubicBezTo>
                <a:cubicBezTo>
                  <a:pt x="848118" y="17518"/>
                  <a:pt x="997921" y="8866"/>
                  <a:pt x="1224382" y="0"/>
                </a:cubicBezTo>
                <a:cubicBezTo>
                  <a:pt x="1450843" y="-8866"/>
                  <a:pt x="1572343" y="8392"/>
                  <a:pt x="1783080" y="0"/>
                </a:cubicBezTo>
                <a:cubicBezTo>
                  <a:pt x="1993817" y="-8392"/>
                  <a:pt x="2266728" y="2126"/>
                  <a:pt x="2448763" y="0"/>
                </a:cubicBezTo>
                <a:cubicBezTo>
                  <a:pt x="2630798" y="-2126"/>
                  <a:pt x="2815508" y="-13843"/>
                  <a:pt x="3043123" y="0"/>
                </a:cubicBezTo>
                <a:cubicBezTo>
                  <a:pt x="3270738" y="13843"/>
                  <a:pt x="3420568" y="2184"/>
                  <a:pt x="3566160" y="0"/>
                </a:cubicBezTo>
                <a:cubicBezTo>
                  <a:pt x="3566487" y="8595"/>
                  <a:pt x="3566088" y="13110"/>
                  <a:pt x="3566160" y="18288"/>
                </a:cubicBezTo>
                <a:cubicBezTo>
                  <a:pt x="3421748" y="9323"/>
                  <a:pt x="3176383" y="-3939"/>
                  <a:pt x="2971800" y="18288"/>
                </a:cubicBezTo>
                <a:cubicBezTo>
                  <a:pt x="2767217" y="40515"/>
                  <a:pt x="2590769" y="4336"/>
                  <a:pt x="2306117" y="18288"/>
                </a:cubicBezTo>
                <a:cubicBezTo>
                  <a:pt x="2021465" y="32240"/>
                  <a:pt x="1860727" y="-9280"/>
                  <a:pt x="1676095" y="18288"/>
                </a:cubicBezTo>
                <a:cubicBezTo>
                  <a:pt x="1491463" y="45856"/>
                  <a:pt x="1329173" y="5765"/>
                  <a:pt x="1153058" y="18288"/>
                </a:cubicBezTo>
                <a:cubicBezTo>
                  <a:pt x="976943" y="30811"/>
                  <a:pt x="895178" y="4751"/>
                  <a:pt x="665683" y="18288"/>
                </a:cubicBezTo>
                <a:cubicBezTo>
                  <a:pt x="436189" y="31825"/>
                  <a:pt x="302924" y="2002"/>
                  <a:pt x="0" y="18288"/>
                </a:cubicBezTo>
                <a:cubicBezTo>
                  <a:pt x="822" y="10564"/>
                  <a:pt x="-23" y="457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448976505">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4E3441E1-B5A9-5165-0D86-2BFAB17E2E97}"/>
              </a:ext>
            </a:extLst>
          </p:cNvPr>
          <p:cNvSpPr>
            <a:spLocks noGrp="1"/>
          </p:cNvSpPr>
          <p:nvPr>
            <p:ph sz="half" idx="2"/>
          </p:nvPr>
        </p:nvSpPr>
        <p:spPr>
          <a:xfrm>
            <a:off x="630936" y="2807167"/>
            <a:ext cx="3895522" cy="3386399"/>
          </a:xfrm>
        </p:spPr>
        <p:txBody>
          <a:bodyPr vert="horz" lIns="91440" tIns="45720" rIns="91440" bIns="45720" rtlCol="0">
            <a:normAutofit/>
          </a:bodyPr>
          <a:lstStyle/>
          <a:p>
            <a:r>
              <a:rPr lang="en-US" sz="1700" b="0" i="0" dirty="0">
                <a:effectLst/>
                <a:highlight>
                  <a:srgbClr val="FFFFFF"/>
                </a:highlight>
              </a:rPr>
              <a:t>(1)It is an offence for a person to drive on a road a motor vehicle of any class otherwise than in accordance with a licence authorising him to drive a motor vehicle of that class.</a:t>
            </a:r>
          </a:p>
          <a:p>
            <a:r>
              <a:rPr lang="en-US" sz="1700" b="0" i="0" dirty="0">
                <a:effectLst/>
                <a:highlight>
                  <a:srgbClr val="FFFFFF"/>
                </a:highlight>
              </a:rPr>
              <a:t>(2)It is an offence for a person to cause or permit another person to drive on a road a motor vehicle of any class otherwise than in accordance with a licence authorising that other person</a:t>
            </a:r>
            <a:r>
              <a:rPr lang="en-US" sz="1700" b="1" i="0" dirty="0">
                <a:effectLst/>
                <a:highlight>
                  <a:srgbClr val="FFFFFF"/>
                </a:highlight>
              </a:rPr>
              <a:t>]</a:t>
            </a:r>
            <a:r>
              <a:rPr lang="en-US" sz="1700" b="0" i="0" dirty="0">
                <a:effectLst/>
                <a:highlight>
                  <a:srgbClr val="FFFFFF"/>
                </a:highlight>
              </a:rPr>
              <a:t> to drive a motor vehicle of that class.</a:t>
            </a:r>
          </a:p>
          <a:p>
            <a:endParaRPr lang="en-US" sz="1700" dirty="0"/>
          </a:p>
        </p:txBody>
      </p:sp>
      <p:pic>
        <p:nvPicPr>
          <p:cNvPr id="10" name="Picture 9">
            <a:extLst>
              <a:ext uri="{FF2B5EF4-FFF2-40B4-BE49-F238E27FC236}">
                <a16:creationId xmlns:a16="http://schemas.microsoft.com/office/drawing/2014/main" id="{49B0BED7-2ED4-1A69-9583-FEB92B0ADC16}"/>
              </a:ext>
            </a:extLst>
          </p:cNvPr>
          <p:cNvPicPr>
            <a:picLocks noChangeAspect="1"/>
          </p:cNvPicPr>
          <p:nvPr/>
        </p:nvPicPr>
        <p:blipFill>
          <a:blip r:embed="rId5"/>
          <a:stretch>
            <a:fillRect/>
          </a:stretch>
        </p:blipFill>
        <p:spPr>
          <a:xfrm>
            <a:off x="4992624" y="243263"/>
            <a:ext cx="3099816" cy="3299089"/>
          </a:xfrm>
          <a:prstGeom prst="rect">
            <a:avLst/>
          </a:prstGeom>
        </p:spPr>
      </p:pic>
      <p:pic>
        <p:nvPicPr>
          <p:cNvPr id="12" name="Picture 11">
            <a:extLst>
              <a:ext uri="{FF2B5EF4-FFF2-40B4-BE49-F238E27FC236}">
                <a16:creationId xmlns:a16="http://schemas.microsoft.com/office/drawing/2014/main" id="{79562F03-09E2-A1CD-DF0E-CAB395C06E4B}"/>
              </a:ext>
            </a:extLst>
          </p:cNvPr>
          <p:cNvPicPr>
            <a:picLocks noChangeAspect="1"/>
          </p:cNvPicPr>
          <p:nvPr/>
        </p:nvPicPr>
        <p:blipFill>
          <a:blip r:embed="rId6"/>
          <a:stretch>
            <a:fillRect/>
          </a:stretch>
        </p:blipFill>
        <p:spPr>
          <a:xfrm>
            <a:off x="8247888" y="793192"/>
            <a:ext cx="3785616" cy="1385374"/>
          </a:xfrm>
          <a:prstGeom prst="rect">
            <a:avLst/>
          </a:prstGeom>
        </p:spPr>
      </p:pic>
      <p:pic>
        <p:nvPicPr>
          <p:cNvPr id="6" name="Content Placeholder 5">
            <a:extLst>
              <a:ext uri="{FF2B5EF4-FFF2-40B4-BE49-F238E27FC236}">
                <a16:creationId xmlns:a16="http://schemas.microsoft.com/office/drawing/2014/main" id="{16A3F19E-F8B9-73B4-41F0-22EDC0BA604E}"/>
              </a:ext>
            </a:extLst>
          </p:cNvPr>
          <p:cNvPicPr>
            <a:picLocks noGrp="1" noChangeAspect="1"/>
          </p:cNvPicPr>
          <p:nvPr>
            <p:ph sz="half" idx="1"/>
          </p:nvPr>
        </p:nvPicPr>
        <p:blipFill>
          <a:blip r:embed="rId7"/>
          <a:stretch>
            <a:fillRect/>
          </a:stretch>
        </p:blipFill>
        <p:spPr>
          <a:xfrm>
            <a:off x="5180007" y="3795522"/>
            <a:ext cx="2725050" cy="2398044"/>
          </a:xfrm>
          <a:prstGeom prst="rect">
            <a:avLst/>
          </a:prstGeom>
        </p:spPr>
      </p:pic>
      <p:pic>
        <p:nvPicPr>
          <p:cNvPr id="8" name="Picture 7">
            <a:extLst>
              <a:ext uri="{FF2B5EF4-FFF2-40B4-BE49-F238E27FC236}">
                <a16:creationId xmlns:a16="http://schemas.microsoft.com/office/drawing/2014/main" id="{D152B017-51CF-9C23-FE49-F3D23E82670F}"/>
              </a:ext>
            </a:extLst>
          </p:cNvPr>
          <p:cNvPicPr>
            <a:picLocks noChangeAspect="1"/>
          </p:cNvPicPr>
          <p:nvPr/>
        </p:nvPicPr>
        <p:blipFill>
          <a:blip r:embed="rId8"/>
          <a:stretch>
            <a:fillRect/>
          </a:stretch>
        </p:blipFill>
        <p:spPr>
          <a:xfrm>
            <a:off x="8461917" y="2971759"/>
            <a:ext cx="3357557" cy="3221807"/>
          </a:xfrm>
          <a:prstGeom prst="rect">
            <a:avLst/>
          </a:prstGeom>
        </p:spPr>
      </p:pic>
      <p:pic>
        <p:nvPicPr>
          <p:cNvPr id="7" name="Audio 6">
            <a:hlinkClick r:id="" action="ppaction://media"/>
            <a:extLst>
              <a:ext uri="{FF2B5EF4-FFF2-40B4-BE49-F238E27FC236}">
                <a16:creationId xmlns:a16="http://schemas.microsoft.com/office/drawing/2014/main" id="{DA45C38B-5A01-2A47-3DE2-256FB531CBCF}"/>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53934643"/>
      </p:ext>
    </p:extLst>
  </p:cSld>
  <p:clrMapOvr>
    <a:masterClrMapping/>
  </p:clrMapOvr>
  <mc:AlternateContent xmlns:mc="http://schemas.openxmlformats.org/markup-compatibility/2006">
    <mc:Choice xmlns:p14="http://schemas.microsoft.com/office/powerpoint/2010/main" Requires="p14">
      <p:transition spd="slow" p14:dur="2000" advTm="158461"/>
    </mc:Choice>
    <mc:Fallback>
      <p:transition spd="slow" advTm="1584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3E3A5CF9-3F06-FF40-2FAB-ECA8B64847CC}"/>
              </a:ext>
            </a:extLst>
          </p:cNvPr>
          <p:cNvPicPr>
            <a:picLocks noGrp="1" noChangeAspect="1"/>
          </p:cNvPicPr>
          <p:nvPr>
            <p:ph sz="half" idx="2"/>
          </p:nvPr>
        </p:nvPicPr>
        <p:blipFill>
          <a:blip r:embed="rId5"/>
          <a:srcRect t="1939" b="4367"/>
          <a:stretch/>
        </p:blipFill>
        <p:spPr>
          <a:xfrm>
            <a:off x="457200" y="457200"/>
            <a:ext cx="11277600" cy="5943600"/>
          </a:xfrm>
          <a:prstGeom prst="rect">
            <a:avLst/>
          </a:prstGeom>
        </p:spPr>
      </p:pic>
      <p:pic>
        <p:nvPicPr>
          <p:cNvPr id="4" name="Audio 3">
            <a:hlinkClick r:id="" action="ppaction://media"/>
            <a:extLst>
              <a:ext uri="{FF2B5EF4-FFF2-40B4-BE49-F238E27FC236}">
                <a16:creationId xmlns:a16="http://schemas.microsoft.com/office/drawing/2014/main" id="{4D67049A-515D-2694-D42B-A560CF7AD81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72896690"/>
      </p:ext>
    </p:extLst>
  </p:cSld>
  <p:clrMapOvr>
    <a:masterClrMapping/>
  </p:clrMapOvr>
  <mc:AlternateContent xmlns:mc="http://schemas.openxmlformats.org/markup-compatibility/2006">
    <mc:Choice xmlns:p14="http://schemas.microsoft.com/office/powerpoint/2010/main" Requires="p14">
      <p:transition spd="slow" p14:dur="2000" advTm="55764"/>
    </mc:Choice>
    <mc:Fallback>
      <p:transition spd="slow" advTm="557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2BCAC-E376-E86B-61EB-DB1090E04302}"/>
              </a:ext>
            </a:extLst>
          </p:cNvPr>
          <p:cNvSpPr>
            <a:spLocks noGrp="1"/>
          </p:cNvSpPr>
          <p:nvPr>
            <p:ph type="title"/>
          </p:nvPr>
        </p:nvSpPr>
        <p:spPr/>
        <p:txBody>
          <a:bodyPr/>
          <a:lstStyle/>
          <a:p>
            <a:r>
              <a:rPr lang="en-GB" dirty="0"/>
              <a:t>S. 29 Vehicle Excise Regulations Act 1994 (VERA).</a:t>
            </a:r>
          </a:p>
        </p:txBody>
      </p:sp>
      <p:sp>
        <p:nvSpPr>
          <p:cNvPr id="3" name="Content Placeholder 2">
            <a:extLst>
              <a:ext uri="{FF2B5EF4-FFF2-40B4-BE49-F238E27FC236}">
                <a16:creationId xmlns:a16="http://schemas.microsoft.com/office/drawing/2014/main" id="{15099133-826D-87F5-70DF-6DC8B389B6CD}"/>
              </a:ext>
            </a:extLst>
          </p:cNvPr>
          <p:cNvSpPr>
            <a:spLocks noGrp="1"/>
          </p:cNvSpPr>
          <p:nvPr>
            <p:ph sz="half" idx="1"/>
          </p:nvPr>
        </p:nvSpPr>
        <p:spPr/>
        <p:txBody>
          <a:bodyPr>
            <a:normAutofit fontScale="85000" lnSpcReduction="20000"/>
          </a:bodyPr>
          <a:lstStyle/>
          <a:p>
            <a:r>
              <a:rPr lang="en-GB" b="0" i="0" dirty="0">
                <a:solidFill>
                  <a:srgbClr val="474747"/>
                </a:solidFill>
                <a:effectLst/>
                <a:highlight>
                  <a:srgbClr val="FFFFFF"/>
                </a:highlight>
                <a:latin typeface="Google Sans"/>
              </a:rPr>
              <a:t> (1)If a person uses, or keeps, [F1a vehicle] which is unlicensed he is guilty of an offence. (2)For the purposes of subsection (1) a vehicle is unlicensed if no vehicle licence or trade licence is in force for or in respect of the vehicle.</a:t>
            </a:r>
          </a:p>
          <a:p>
            <a:endParaRPr lang="en-GB" dirty="0">
              <a:solidFill>
                <a:srgbClr val="474747"/>
              </a:solidFill>
              <a:highlight>
                <a:srgbClr val="FFFFFF"/>
              </a:highlight>
              <a:latin typeface="Google Sans"/>
            </a:endParaRPr>
          </a:p>
          <a:p>
            <a:endParaRPr lang="en-GB" dirty="0">
              <a:solidFill>
                <a:srgbClr val="474747"/>
              </a:solidFill>
              <a:highlight>
                <a:srgbClr val="FFFFFF"/>
              </a:highlight>
              <a:latin typeface="Google Sans"/>
            </a:endParaRPr>
          </a:p>
          <a:p>
            <a:r>
              <a:rPr lang="en-GB" dirty="0">
                <a:solidFill>
                  <a:srgbClr val="474747"/>
                </a:solidFill>
                <a:highlight>
                  <a:srgbClr val="FFFFFF"/>
                </a:highlight>
                <a:latin typeface="Google Sans"/>
              </a:rPr>
              <a:t>NB. Registration document, currently known as V5, contains identification details of the vehicle and it is the vehicle, not the driver that is issued the I.D number.</a:t>
            </a:r>
            <a:endParaRPr lang="en-GB" dirty="0"/>
          </a:p>
        </p:txBody>
      </p:sp>
      <p:sp>
        <p:nvSpPr>
          <p:cNvPr id="8" name="TextBox 7">
            <a:extLst>
              <a:ext uri="{FF2B5EF4-FFF2-40B4-BE49-F238E27FC236}">
                <a16:creationId xmlns:a16="http://schemas.microsoft.com/office/drawing/2014/main" id="{0CA3BF0C-AC49-1092-7E76-EA1253CBB763}"/>
              </a:ext>
            </a:extLst>
          </p:cNvPr>
          <p:cNvSpPr txBox="1"/>
          <p:nvPr/>
        </p:nvSpPr>
        <p:spPr>
          <a:xfrm>
            <a:off x="7675417" y="6070706"/>
            <a:ext cx="4354223" cy="646331"/>
          </a:xfrm>
          <a:prstGeom prst="rect">
            <a:avLst/>
          </a:prstGeom>
          <a:noFill/>
        </p:spPr>
        <p:txBody>
          <a:bodyPr wrap="square">
            <a:spAutoFit/>
          </a:bodyPr>
          <a:lstStyle/>
          <a:p>
            <a:r>
              <a:rPr lang="en-GB" dirty="0">
                <a:hlinkClick r:id="rId4"/>
              </a:rPr>
              <a:t>INF104_160914.pdf (publishing.service.gov.uk)</a:t>
            </a:r>
            <a:endParaRPr lang="en-GB" dirty="0"/>
          </a:p>
        </p:txBody>
      </p:sp>
      <p:pic>
        <p:nvPicPr>
          <p:cNvPr id="12" name="Content Placeholder 11">
            <a:extLst>
              <a:ext uri="{FF2B5EF4-FFF2-40B4-BE49-F238E27FC236}">
                <a16:creationId xmlns:a16="http://schemas.microsoft.com/office/drawing/2014/main" id="{B744685B-E338-3696-2DEB-81BE4A654210}"/>
              </a:ext>
            </a:extLst>
          </p:cNvPr>
          <p:cNvPicPr>
            <a:picLocks noGrp="1" noChangeAspect="1"/>
          </p:cNvPicPr>
          <p:nvPr>
            <p:ph sz="half" idx="2"/>
          </p:nvPr>
        </p:nvPicPr>
        <p:blipFill>
          <a:blip r:embed="rId5"/>
          <a:stretch>
            <a:fillRect/>
          </a:stretch>
        </p:blipFill>
        <p:spPr>
          <a:xfrm>
            <a:off x="7305471" y="3096292"/>
            <a:ext cx="2915057" cy="1810003"/>
          </a:xfrm>
        </p:spPr>
      </p:pic>
      <p:pic>
        <p:nvPicPr>
          <p:cNvPr id="6" name="Audio 5">
            <a:hlinkClick r:id="" action="ppaction://media"/>
            <a:extLst>
              <a:ext uri="{FF2B5EF4-FFF2-40B4-BE49-F238E27FC236}">
                <a16:creationId xmlns:a16="http://schemas.microsoft.com/office/drawing/2014/main" id="{9038349C-7AB3-4655-120E-179724BF5F9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44510652"/>
      </p:ext>
    </p:extLst>
  </p:cSld>
  <p:clrMapOvr>
    <a:masterClrMapping/>
  </p:clrMapOvr>
  <mc:AlternateContent xmlns:mc="http://schemas.openxmlformats.org/markup-compatibility/2006">
    <mc:Choice xmlns:p14="http://schemas.microsoft.com/office/powerpoint/2010/main" Requires="p14">
      <p:transition spd="slow" p14:dur="2000" advTm="95507"/>
    </mc:Choice>
    <mc:Fallback>
      <p:transition spd="slow" advTm="955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CAF53B-2671-6802-D6B0-9F1B191040E9}"/>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4600"/>
              <a:t>Insurance, </a:t>
            </a:r>
            <a:br>
              <a:rPr lang="en-US" sz="4600"/>
            </a:br>
            <a:r>
              <a:rPr lang="en-US" sz="4600"/>
              <a:t>Sec 143 Road Traffic Act 1988</a:t>
            </a:r>
          </a:p>
        </p:txBody>
      </p:sp>
      <p:sp>
        <p:nvSpPr>
          <p:cNvPr id="1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CBB213D-962A-88BB-36A1-2693D7A08A1E}"/>
              </a:ext>
            </a:extLst>
          </p:cNvPr>
          <p:cNvSpPr>
            <a:spLocks noGrp="1"/>
          </p:cNvSpPr>
          <p:nvPr>
            <p:ph sz="half" idx="1"/>
          </p:nvPr>
        </p:nvSpPr>
        <p:spPr>
          <a:xfrm>
            <a:off x="572493" y="2071316"/>
            <a:ext cx="6713552" cy="4119172"/>
          </a:xfrm>
        </p:spPr>
        <p:txBody>
          <a:bodyPr vert="horz" lIns="91440" tIns="45720" rIns="91440" bIns="45720" rtlCol="0" anchor="t">
            <a:normAutofit lnSpcReduction="10000"/>
          </a:bodyPr>
          <a:lstStyle/>
          <a:p>
            <a:pPr marL="0" indent="0">
              <a:buNone/>
            </a:pPr>
            <a:r>
              <a:rPr lang="en-US" sz="1400" b="0" i="0" dirty="0">
                <a:effectLst/>
                <a:highlight>
                  <a:srgbClr val="FFFFFF"/>
                </a:highlight>
                <a:latin typeface="Arial" panose="020B0604020202020204" pitchFamily="34" charset="0"/>
                <a:cs typeface="Arial" panose="020B0604020202020204" pitchFamily="34" charset="0"/>
              </a:rPr>
              <a:t>(a)a person must not use a motor vehicle on a road or other public place unless there is in force in relation to the use of the vehicle by that person such a policy of insurance  as complies with the requirements of this Part of this Act, and</a:t>
            </a:r>
          </a:p>
          <a:p>
            <a:pPr marL="0" indent="0">
              <a:buNone/>
            </a:pPr>
            <a:r>
              <a:rPr lang="en-US" sz="1400" b="0" i="0" dirty="0">
                <a:effectLst/>
                <a:highlight>
                  <a:srgbClr val="FFFFFF"/>
                </a:highlight>
                <a:latin typeface="Arial" panose="020B0604020202020204" pitchFamily="34" charset="0"/>
                <a:cs typeface="Arial" panose="020B0604020202020204" pitchFamily="34" charset="0"/>
              </a:rPr>
              <a:t>(b)a person must not cause* or permit* any other person to use a motor vehicle on a road or other public place unless there is in force in relation to the use of the vehicle by that other person such a policy of insurance as complies with the requirements of this Part of this Act.</a:t>
            </a:r>
          </a:p>
          <a:p>
            <a:pPr marL="0" indent="0">
              <a:buNone/>
            </a:pPr>
            <a:r>
              <a:rPr lang="en-US" sz="1400" b="0" i="0" dirty="0">
                <a:effectLst/>
                <a:highlight>
                  <a:srgbClr val="FFFFFF"/>
                </a:highlight>
                <a:latin typeface="Arial" panose="020B0604020202020204" pitchFamily="34" charset="0"/>
                <a:cs typeface="Arial" panose="020B0604020202020204" pitchFamily="34" charset="0"/>
              </a:rPr>
              <a:t>(2)If a person acts in contravention of subsection (1) above he is guilty of an offence.</a:t>
            </a:r>
          </a:p>
          <a:p>
            <a:pPr marL="0" indent="0">
              <a:buNone/>
            </a:pPr>
            <a:r>
              <a:rPr lang="en-US" sz="1400" b="0" i="0" dirty="0">
                <a:effectLst/>
                <a:highlight>
                  <a:srgbClr val="FFFFFF"/>
                </a:highlight>
                <a:latin typeface="Arial" panose="020B0604020202020204" pitchFamily="34" charset="0"/>
                <a:cs typeface="Arial" panose="020B0604020202020204" pitchFamily="34" charset="0"/>
              </a:rPr>
              <a:t>(3)A person charged with using a motor vehicle in contravention of this section shall not be convicted if he proves—</a:t>
            </a:r>
          </a:p>
          <a:p>
            <a:pPr marL="0" indent="0">
              <a:buNone/>
            </a:pPr>
            <a:r>
              <a:rPr lang="en-US" sz="1400" b="0" i="0" dirty="0">
                <a:effectLst/>
                <a:highlight>
                  <a:srgbClr val="FFFFFF"/>
                </a:highlight>
                <a:latin typeface="Arial" panose="020B0604020202020204" pitchFamily="34" charset="0"/>
                <a:cs typeface="Arial" panose="020B0604020202020204" pitchFamily="34" charset="0"/>
              </a:rPr>
              <a:t>(a)that the vehicle did not belong to him and was not in his possession under a contract of hiring or of loan,</a:t>
            </a:r>
          </a:p>
          <a:p>
            <a:pPr marL="0" indent="0">
              <a:buNone/>
            </a:pPr>
            <a:r>
              <a:rPr lang="en-US" sz="1400" b="0" i="0" dirty="0">
                <a:effectLst/>
                <a:highlight>
                  <a:srgbClr val="FFFFFF"/>
                </a:highlight>
                <a:latin typeface="Arial" panose="020B0604020202020204" pitchFamily="34" charset="0"/>
                <a:cs typeface="Arial" panose="020B0604020202020204" pitchFamily="34" charset="0"/>
              </a:rPr>
              <a:t>(b)that he was using the vehicle in the course of his employment, and</a:t>
            </a:r>
          </a:p>
          <a:p>
            <a:pPr marL="0" indent="0">
              <a:buNone/>
            </a:pPr>
            <a:r>
              <a:rPr lang="en-US" sz="1400" b="0" i="0" dirty="0">
                <a:effectLst/>
                <a:highlight>
                  <a:srgbClr val="FFFFFF"/>
                </a:highlight>
                <a:latin typeface="Arial" panose="020B0604020202020204" pitchFamily="34" charset="0"/>
                <a:cs typeface="Arial" panose="020B0604020202020204" pitchFamily="34" charset="0"/>
              </a:rPr>
              <a:t>(c)that he neither knew nor had reason to believe that there was not in force in relation to the vehicle such a policy of insurance  as is mentioned in subsection (1) above.</a:t>
            </a:r>
          </a:p>
          <a:p>
            <a:pPr marL="0" indent="0">
              <a:buNone/>
            </a:pPr>
            <a:r>
              <a:rPr lang="en-US" sz="1400" b="0" i="0" dirty="0">
                <a:effectLst/>
                <a:highlight>
                  <a:srgbClr val="FFFFFF"/>
                </a:highlight>
                <a:latin typeface="Arial" panose="020B0604020202020204" pitchFamily="34" charset="0"/>
                <a:cs typeface="Arial" panose="020B0604020202020204" pitchFamily="34" charset="0"/>
              </a:rPr>
              <a:t>(4)This Part of this Act does not apply to invalid carriages.</a:t>
            </a:r>
          </a:p>
          <a:p>
            <a:endParaRPr lang="en-US" sz="1000" dirty="0">
              <a:highlight>
                <a:srgbClr val="FFFFFF"/>
              </a:highlight>
              <a:latin typeface="Arial" panose="020B0604020202020204" pitchFamily="34" charset="0"/>
              <a:cs typeface="Arial" panose="020B0604020202020204" pitchFamily="34" charset="0"/>
            </a:endParaRPr>
          </a:p>
        </p:txBody>
      </p:sp>
      <p:pic>
        <p:nvPicPr>
          <p:cNvPr id="6" name="Content Placeholder 5">
            <a:extLst>
              <a:ext uri="{FF2B5EF4-FFF2-40B4-BE49-F238E27FC236}">
                <a16:creationId xmlns:a16="http://schemas.microsoft.com/office/drawing/2014/main" id="{51EF9769-76E4-CD26-0615-CB7CEA5F916E}"/>
              </a:ext>
            </a:extLst>
          </p:cNvPr>
          <p:cNvPicPr>
            <a:picLocks noGrp="1" noChangeAspect="1"/>
          </p:cNvPicPr>
          <p:nvPr>
            <p:ph sz="half" idx="2"/>
          </p:nvPr>
        </p:nvPicPr>
        <p:blipFill>
          <a:blip r:embed="rId4"/>
          <a:srcRect r="1" b="6649"/>
          <a:stretch/>
        </p:blipFill>
        <p:spPr>
          <a:xfrm>
            <a:off x="7675658" y="2093976"/>
            <a:ext cx="3941064" cy="4096512"/>
          </a:xfrm>
          <a:prstGeom prst="rect">
            <a:avLst/>
          </a:prstGeom>
        </p:spPr>
      </p:pic>
      <p:pic>
        <p:nvPicPr>
          <p:cNvPr id="7" name="Audio 6">
            <a:hlinkClick r:id="" action="ppaction://media"/>
            <a:extLst>
              <a:ext uri="{FF2B5EF4-FFF2-40B4-BE49-F238E27FC236}">
                <a16:creationId xmlns:a16="http://schemas.microsoft.com/office/drawing/2014/main" id="{C4267723-189C-7FAF-14DB-F491252089F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29383930"/>
      </p:ext>
    </p:extLst>
  </p:cSld>
  <p:clrMapOvr>
    <a:masterClrMapping/>
  </p:clrMapOvr>
  <mc:AlternateContent xmlns:mc="http://schemas.openxmlformats.org/markup-compatibility/2006">
    <mc:Choice xmlns:p14="http://schemas.microsoft.com/office/powerpoint/2010/main" Requires="p14">
      <p:transition spd="slow" p14:dur="2000" advTm="84067"/>
    </mc:Choice>
    <mc:Fallback>
      <p:transition spd="slow" advTm="840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B93C1B-1CE8-5525-9726-374FB8C96611}"/>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4600"/>
              <a:t>Vehicle Excise Duty </a:t>
            </a:r>
            <a:br>
              <a:rPr lang="en-US" sz="4600"/>
            </a:br>
            <a:r>
              <a:rPr lang="en-US" sz="4600"/>
              <a:t>S.1 Vehicle Excise Registration Act 1994.</a:t>
            </a:r>
          </a:p>
        </p:txBody>
      </p:sp>
      <p:sp>
        <p:nvSpPr>
          <p:cNvPr id="1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60A4148-205D-7F3B-023F-3A55C5A08053}"/>
              </a:ext>
            </a:extLst>
          </p:cNvPr>
          <p:cNvSpPr>
            <a:spLocks noGrp="1"/>
          </p:cNvSpPr>
          <p:nvPr>
            <p:ph sz="half" idx="1"/>
          </p:nvPr>
        </p:nvSpPr>
        <p:spPr>
          <a:xfrm>
            <a:off x="572493" y="2071316"/>
            <a:ext cx="6713552" cy="4119172"/>
          </a:xfrm>
        </p:spPr>
        <p:txBody>
          <a:bodyPr vert="horz" lIns="91440" tIns="45720" rIns="91440" bIns="45720" rtlCol="0" anchor="t">
            <a:normAutofit fontScale="92500"/>
          </a:bodyPr>
          <a:lstStyle/>
          <a:p>
            <a:r>
              <a:rPr lang="en-US" sz="1100" b="0" i="0" dirty="0">
                <a:effectLst/>
                <a:highlight>
                  <a:srgbClr val="FFFFFF"/>
                </a:highlight>
              </a:rPr>
              <a:t>A duty of excise (“vehicle excise duty”) shall be charged in respect of every mechanically propelled vehicle that—</a:t>
            </a:r>
          </a:p>
          <a:p>
            <a:r>
              <a:rPr lang="en-US" sz="1100" b="0" i="0" dirty="0">
                <a:effectLst/>
                <a:highlight>
                  <a:srgbClr val="FFFFFF"/>
                </a:highlight>
              </a:rPr>
              <a:t>(a)is registered under this Act (see section 21), or</a:t>
            </a:r>
          </a:p>
          <a:p>
            <a:r>
              <a:rPr lang="en-US" sz="1100" b="0" i="0" dirty="0">
                <a:effectLst/>
                <a:highlight>
                  <a:srgbClr val="FFFFFF"/>
                </a:highlight>
              </a:rPr>
              <a:t>(b)is not so registered but is used, or kept, on a public road in the United Kingdom.</a:t>
            </a:r>
          </a:p>
          <a:p>
            <a:r>
              <a:rPr lang="en-US" sz="1100" b="0" i="0" dirty="0">
                <a:effectLst/>
                <a:highlight>
                  <a:srgbClr val="FFFFFF"/>
                </a:highlight>
              </a:rPr>
              <a:t>(1A)Vehicle excise duty shall also be charged in respect of everything (whether or not it is a vehicle) that has been, but has ceased to be, a mechanically propelled vehicle and—</a:t>
            </a:r>
          </a:p>
          <a:p>
            <a:r>
              <a:rPr lang="en-US" sz="1100" b="0" i="0" dirty="0">
                <a:effectLst/>
                <a:highlight>
                  <a:srgbClr val="FFFFFF"/>
                </a:highlight>
              </a:rPr>
              <a:t>(a)is registered under this Act, or</a:t>
            </a:r>
          </a:p>
          <a:p>
            <a:r>
              <a:rPr lang="en-US" sz="1100" b="0" i="0" dirty="0">
                <a:effectLst/>
                <a:highlight>
                  <a:srgbClr val="FFFFFF"/>
                </a:highlight>
              </a:rPr>
              <a:t>(b)is not so registered but is used, or kept, on a public road in the United Kingdom.</a:t>
            </a:r>
          </a:p>
          <a:p>
            <a:r>
              <a:rPr lang="en-US" sz="1100" b="0" i="0" dirty="0">
                <a:effectLst/>
                <a:highlight>
                  <a:srgbClr val="FFFFFF"/>
                </a:highlight>
              </a:rPr>
              <a:t>(1B)In the following provisions of this Act “vehicle” means—</a:t>
            </a:r>
          </a:p>
          <a:p>
            <a:r>
              <a:rPr lang="en-US" sz="1100" b="0" i="0" dirty="0">
                <a:effectLst/>
                <a:highlight>
                  <a:srgbClr val="FFFFFF"/>
                </a:highlight>
              </a:rPr>
              <a:t>(a)a mechanically propelled vehicle, or</a:t>
            </a:r>
          </a:p>
          <a:p>
            <a:r>
              <a:rPr lang="en-US" sz="1100" b="0" i="0" dirty="0">
                <a:effectLst/>
                <a:highlight>
                  <a:srgbClr val="FFFFFF"/>
                </a:highlight>
              </a:rPr>
              <a:t>(b)anything (whether or not it is a vehicle) that has been, but has ceased to be, a mechanically propelled vehicle.</a:t>
            </a:r>
          </a:p>
          <a:p>
            <a:r>
              <a:rPr lang="en-US" sz="1100" b="0" i="0" dirty="0">
                <a:effectLst/>
                <a:highlight>
                  <a:srgbClr val="FFFFFF"/>
                </a:highlight>
              </a:rPr>
              <a:t>(1C)Vehicle excise duty charged in respect of a vehicle by subsection (1)(a) or (1A)(a) shall be paid on a licence to be taken out—</a:t>
            </a:r>
          </a:p>
          <a:p>
            <a:r>
              <a:rPr lang="en-US" sz="1100" b="0" i="0" dirty="0">
                <a:effectLst/>
                <a:highlight>
                  <a:srgbClr val="FFFFFF"/>
                </a:highlight>
              </a:rPr>
              <a:t>(a)by the person in whose name the vehicle is registered under this Act, or</a:t>
            </a:r>
          </a:p>
          <a:p>
            <a:r>
              <a:rPr lang="en-US" sz="1100" b="0" i="0" dirty="0">
                <a:effectLst/>
                <a:highlight>
                  <a:srgbClr val="FFFFFF"/>
                </a:highlight>
              </a:rPr>
              <a:t>(b)if that person is not the person keeping the vehicle, by either of those persons.</a:t>
            </a:r>
          </a:p>
          <a:p>
            <a:r>
              <a:rPr lang="en-US" sz="1100" b="0" i="0" dirty="0">
                <a:effectLst/>
                <a:highlight>
                  <a:srgbClr val="FFFFFF"/>
                </a:highlight>
              </a:rPr>
              <a:t>(1D)Vehicle excise duty charged in respect of a vehicle by subsection (1)(b) or (1A)(b) shall be paid on a licence to be taken out by the person keeping the vehicle.</a:t>
            </a:r>
          </a:p>
          <a:p>
            <a:r>
              <a:rPr lang="en-US" sz="1100" b="0" i="0" dirty="0">
                <a:effectLst/>
                <a:highlight>
                  <a:srgbClr val="FFFFFF"/>
                </a:highlight>
              </a:rPr>
              <a:t>(2)A licence taken out for a vehicle is in this Act referred to as a “vehicle licence”.</a:t>
            </a:r>
          </a:p>
          <a:p>
            <a:endParaRPr lang="en-US" sz="1000" dirty="0"/>
          </a:p>
        </p:txBody>
      </p:sp>
      <p:pic>
        <p:nvPicPr>
          <p:cNvPr id="6" name="Picture 5">
            <a:extLst>
              <a:ext uri="{FF2B5EF4-FFF2-40B4-BE49-F238E27FC236}">
                <a16:creationId xmlns:a16="http://schemas.microsoft.com/office/drawing/2014/main" id="{6E69EF36-F7AE-3AAF-BBB1-644DE0C93A0E}"/>
              </a:ext>
            </a:extLst>
          </p:cNvPr>
          <p:cNvPicPr>
            <a:picLocks noChangeAspect="1"/>
          </p:cNvPicPr>
          <p:nvPr/>
        </p:nvPicPr>
        <p:blipFill>
          <a:blip r:embed="rId5"/>
          <a:srcRect l="16575" r="18705"/>
          <a:stretch/>
        </p:blipFill>
        <p:spPr>
          <a:xfrm>
            <a:off x="7675658" y="2093976"/>
            <a:ext cx="3941064" cy="4096512"/>
          </a:xfrm>
          <a:prstGeom prst="rect">
            <a:avLst/>
          </a:prstGeom>
        </p:spPr>
      </p:pic>
      <p:pic>
        <p:nvPicPr>
          <p:cNvPr id="7" name="Audio 6">
            <a:hlinkClick r:id="" action="ppaction://media"/>
            <a:extLst>
              <a:ext uri="{FF2B5EF4-FFF2-40B4-BE49-F238E27FC236}">
                <a16:creationId xmlns:a16="http://schemas.microsoft.com/office/drawing/2014/main" id="{07B1398A-537C-7905-1605-E86F1DB1363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35738491"/>
      </p:ext>
    </p:extLst>
  </p:cSld>
  <p:clrMapOvr>
    <a:masterClrMapping/>
  </p:clrMapOvr>
  <mc:AlternateContent xmlns:mc="http://schemas.openxmlformats.org/markup-compatibility/2006">
    <mc:Choice xmlns:p14="http://schemas.microsoft.com/office/powerpoint/2010/main" Requires="p14">
      <p:transition spd="slow" p14:dur="2000" advTm="20933"/>
    </mc:Choice>
    <mc:Fallback>
      <p:transition spd="slow" advTm="209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7AADB56C-BA56-4D1E-A42A-A07A474446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4F5678-9F07-77D2-8BD8-CBBB777E4D13}"/>
              </a:ext>
            </a:extLst>
          </p:cNvPr>
          <p:cNvSpPr>
            <a:spLocks noGrp="1"/>
          </p:cNvSpPr>
          <p:nvPr>
            <p:ph type="title"/>
          </p:nvPr>
        </p:nvSpPr>
        <p:spPr>
          <a:xfrm>
            <a:off x="838200" y="329934"/>
            <a:ext cx="10515600" cy="1341634"/>
          </a:xfrm>
        </p:spPr>
        <p:txBody>
          <a:bodyPr vert="horz" lIns="91440" tIns="45720" rIns="91440" bIns="45720" rtlCol="0" anchor="ctr">
            <a:normAutofit/>
          </a:bodyPr>
          <a:lstStyle/>
          <a:p>
            <a:r>
              <a:rPr lang="en-US" sz="4000"/>
              <a:t>MOT S 47 Road Traffic Act 1988</a:t>
            </a:r>
          </a:p>
        </p:txBody>
      </p:sp>
      <p:sp>
        <p:nvSpPr>
          <p:cNvPr id="4" name="Content Placeholder 3">
            <a:extLst>
              <a:ext uri="{FF2B5EF4-FFF2-40B4-BE49-F238E27FC236}">
                <a16:creationId xmlns:a16="http://schemas.microsoft.com/office/drawing/2014/main" id="{F3D22241-CD15-0A2C-FE2C-C51CB71063A3}"/>
              </a:ext>
            </a:extLst>
          </p:cNvPr>
          <p:cNvSpPr>
            <a:spLocks noGrp="1"/>
          </p:cNvSpPr>
          <p:nvPr>
            <p:ph sz="half" idx="2"/>
          </p:nvPr>
        </p:nvSpPr>
        <p:spPr>
          <a:xfrm>
            <a:off x="831987" y="1843283"/>
            <a:ext cx="6803753" cy="4285807"/>
          </a:xfrm>
        </p:spPr>
        <p:txBody>
          <a:bodyPr vert="horz" lIns="91440" tIns="45720" rIns="91440" bIns="45720" rtlCol="0">
            <a:normAutofit/>
          </a:bodyPr>
          <a:lstStyle/>
          <a:p>
            <a:endParaRPr lang="en-US" sz="1700" dirty="0"/>
          </a:p>
          <a:p>
            <a:r>
              <a:rPr lang="en-US" sz="1700" b="0" i="0" dirty="0">
                <a:effectLst/>
                <a:highlight>
                  <a:srgbClr val="FFFFFF"/>
                </a:highlight>
              </a:rPr>
              <a:t>(1)A person who uses on a road at any time or causes* or permits* to be so used</a:t>
            </a:r>
            <a:r>
              <a:rPr lang="en-US" sz="1700" b="1" i="0" dirty="0">
                <a:effectLst/>
                <a:highlight>
                  <a:srgbClr val="FFFFFF"/>
                </a:highlight>
              </a:rPr>
              <a:t>, a motor vehicle to which this section applies</a:t>
            </a:r>
            <a:r>
              <a:rPr lang="en-US" sz="1700" b="0" i="0" dirty="0">
                <a:effectLst/>
                <a:highlight>
                  <a:srgbClr val="FFFFFF"/>
                </a:highlight>
              </a:rPr>
              <a:t>, and as respects which no test certificate has been issued within the appropriate period before that time, is guilty of an offence.</a:t>
            </a:r>
          </a:p>
          <a:p>
            <a:endParaRPr lang="en-US" sz="1700" dirty="0"/>
          </a:p>
          <a:p>
            <a:r>
              <a:rPr lang="en-US" sz="1700" dirty="0"/>
              <a:t>Time period of 12 Calander</a:t>
            </a:r>
          </a:p>
          <a:p>
            <a:r>
              <a:rPr lang="en-US" sz="1700" dirty="0"/>
              <a:t>Over three years old</a:t>
            </a:r>
          </a:p>
          <a:p>
            <a:r>
              <a:rPr lang="en-US" sz="1700" dirty="0"/>
              <a:t>Vehicle registered under VERA 1994</a:t>
            </a:r>
          </a:p>
          <a:p>
            <a:r>
              <a:rPr lang="en-US" sz="1700" dirty="0"/>
              <a:t>Motor vehicle other than a goods vehicle, taxi, ambulance or 8-seater bus excluding driver.</a:t>
            </a:r>
          </a:p>
          <a:p>
            <a:pPr marL="0" indent="0">
              <a:buNone/>
            </a:pPr>
            <a:endParaRPr lang="en-US" sz="1700" dirty="0"/>
          </a:p>
        </p:txBody>
      </p:sp>
      <p:pic>
        <p:nvPicPr>
          <p:cNvPr id="8" name="Content Placeholder 7" descr="A blue sign with white text&#10;&#10;AI-generated content may be incorrect.">
            <a:extLst>
              <a:ext uri="{FF2B5EF4-FFF2-40B4-BE49-F238E27FC236}">
                <a16:creationId xmlns:a16="http://schemas.microsoft.com/office/drawing/2014/main" id="{2519E3C1-21B9-83D1-A4EF-8F756D3516BE}"/>
              </a:ext>
            </a:extLst>
          </p:cNvPr>
          <p:cNvPicPr>
            <a:picLocks noGrp="1" noChangeAspect="1"/>
          </p:cNvPicPr>
          <p:nvPr>
            <p:ph sz="half" idx="1"/>
          </p:nvPr>
        </p:nvPicPr>
        <p:blipFill>
          <a:blip r:embed="rId5"/>
          <a:srcRect l="1702" r="7840"/>
          <a:stretch/>
        </p:blipFill>
        <p:spPr>
          <a:xfrm>
            <a:off x="7992976" y="1843283"/>
            <a:ext cx="3374810" cy="4285807"/>
          </a:xfrm>
          <a:prstGeom prst="rect">
            <a:avLst/>
          </a:prstGeom>
        </p:spPr>
      </p:pic>
      <p:pic>
        <p:nvPicPr>
          <p:cNvPr id="6" name="Audio 5">
            <a:hlinkClick r:id="" action="ppaction://media"/>
            <a:extLst>
              <a:ext uri="{FF2B5EF4-FFF2-40B4-BE49-F238E27FC236}">
                <a16:creationId xmlns:a16="http://schemas.microsoft.com/office/drawing/2014/main" id="{2115B65C-7A99-DD24-D559-A8193BE4C417}"/>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79323788"/>
      </p:ext>
    </p:extLst>
  </p:cSld>
  <p:clrMapOvr>
    <a:masterClrMapping/>
  </p:clrMapOvr>
  <mc:AlternateContent xmlns:mc="http://schemas.openxmlformats.org/markup-compatibility/2006">
    <mc:Choice xmlns:p14="http://schemas.microsoft.com/office/powerpoint/2010/main" Requires="p14">
      <p:transition spd="slow" p14:dur="2000" advTm="94038"/>
    </mc:Choice>
    <mc:Fallback>
      <p:transition spd="slow" advTm="940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985B6D-EAD7-4EA6-F70A-12366DD13A4A}"/>
              </a:ext>
            </a:extLst>
          </p:cNvPr>
          <p:cNvSpPr>
            <a:spLocks noGrp="1"/>
          </p:cNvSpPr>
          <p:nvPr>
            <p:ph type="title"/>
          </p:nvPr>
        </p:nvSpPr>
        <p:spPr>
          <a:xfrm>
            <a:off x="5868557" y="1138036"/>
            <a:ext cx="5444382" cy="1402470"/>
          </a:xfrm>
        </p:spPr>
        <p:txBody>
          <a:bodyPr vert="horz" lIns="91440" tIns="45720" rIns="91440" bIns="45720" rtlCol="0" anchor="t">
            <a:normAutofit/>
          </a:bodyPr>
          <a:lstStyle/>
          <a:p>
            <a:r>
              <a:rPr lang="en-US" sz="3200"/>
              <a:t>Production of Documents</a:t>
            </a:r>
          </a:p>
        </p:txBody>
      </p:sp>
      <p:pic>
        <p:nvPicPr>
          <p:cNvPr id="5" name="Picture 4" descr="Cars in a traffic jam">
            <a:extLst>
              <a:ext uri="{FF2B5EF4-FFF2-40B4-BE49-F238E27FC236}">
                <a16:creationId xmlns:a16="http://schemas.microsoft.com/office/drawing/2014/main" id="{A0DA159D-FB90-0403-AA9D-42C08C533C34}"/>
              </a:ext>
            </a:extLst>
          </p:cNvPr>
          <p:cNvPicPr>
            <a:picLocks noChangeAspect="1"/>
          </p:cNvPicPr>
          <p:nvPr/>
        </p:nvPicPr>
        <p:blipFill>
          <a:blip r:embed="rId4"/>
          <a:srcRect l="25229" r="25948"/>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6D95814-980E-7164-B459-4935D3F5B56C}"/>
              </a:ext>
            </a:extLst>
          </p:cNvPr>
          <p:cNvSpPr>
            <a:spLocks noGrp="1"/>
          </p:cNvSpPr>
          <p:nvPr>
            <p:ph sz="half" idx="1"/>
          </p:nvPr>
        </p:nvSpPr>
        <p:spPr>
          <a:xfrm>
            <a:off x="5868557" y="1672936"/>
            <a:ext cx="5444382" cy="4469447"/>
          </a:xfrm>
        </p:spPr>
        <p:txBody>
          <a:bodyPr vert="horz" lIns="91440" tIns="45720" rIns="91440" bIns="45720" rtlCol="0">
            <a:noAutofit/>
          </a:bodyPr>
          <a:lstStyle/>
          <a:p>
            <a:r>
              <a:rPr lang="en-US" sz="1800" dirty="0">
                <a:latin typeface="Arial" panose="020B0604020202020204" pitchFamily="34" charset="0"/>
                <a:cs typeface="Arial" panose="020B0604020202020204" pitchFamily="34" charset="0"/>
              </a:rPr>
              <a:t>Section 164 Road Traffic Act 1988 provides constables with a power to require the production of a driving licence.</a:t>
            </a:r>
          </a:p>
          <a:p>
            <a:endParaRPr lang="en-US"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Section 165 of the Road Traffic Act 1988 creates the power for a constable or vehicle examiner to obtain the names and addresses of drivers and owners of vehicles and require them to produce their certificates of insurance or security or test certificates</a:t>
            </a:r>
          </a:p>
          <a:p>
            <a:endParaRPr lang="en-US"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Section 28A of the Vehicle Excise and Registration Act 1994 provides constables and authorised persons with a power to require the person using a vehicle to produce its registration document on demand </a:t>
            </a:r>
          </a:p>
        </p:txBody>
      </p:sp>
      <p:pic>
        <p:nvPicPr>
          <p:cNvPr id="7" name="Audio 6">
            <a:hlinkClick r:id="" action="ppaction://media"/>
            <a:extLst>
              <a:ext uri="{FF2B5EF4-FFF2-40B4-BE49-F238E27FC236}">
                <a16:creationId xmlns:a16="http://schemas.microsoft.com/office/drawing/2014/main" id="{85724AA6-EC46-9157-183C-03500A3D202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04931045"/>
      </p:ext>
    </p:extLst>
  </p:cSld>
  <p:clrMapOvr>
    <a:masterClrMapping/>
  </p:clrMapOvr>
  <mc:AlternateContent xmlns:mc="http://schemas.openxmlformats.org/markup-compatibility/2006">
    <mc:Choice xmlns:p14="http://schemas.microsoft.com/office/powerpoint/2010/main" Requires="p14">
      <p:transition spd="slow" p14:dur="2000" advTm="78121"/>
    </mc:Choice>
    <mc:Fallback>
      <p:transition spd="slow" advTm="781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document with text on it&#10;&#10;AI-generated content may be incorrect.">
            <a:extLst>
              <a:ext uri="{FF2B5EF4-FFF2-40B4-BE49-F238E27FC236}">
                <a16:creationId xmlns:a16="http://schemas.microsoft.com/office/drawing/2014/main" id="{71FD4AD5-AAE7-1CDD-BF93-43B1324BC07C}"/>
              </a:ext>
            </a:extLst>
          </p:cNvPr>
          <p:cNvPicPr>
            <a:picLocks noGrp="1" noChangeAspect="1"/>
          </p:cNvPicPr>
          <p:nvPr>
            <p:ph sz="half" idx="2"/>
          </p:nvPr>
        </p:nvPicPr>
        <p:blipFill>
          <a:blip r:embed="rId5"/>
          <a:srcRect l="4139" r="3835"/>
          <a:stretch/>
        </p:blipFill>
        <p:spPr>
          <a:xfrm>
            <a:off x="457200" y="457200"/>
            <a:ext cx="11277600" cy="5943600"/>
          </a:xfrm>
          <a:prstGeom prst="rect">
            <a:avLst/>
          </a:prstGeom>
        </p:spPr>
      </p:pic>
      <p:pic>
        <p:nvPicPr>
          <p:cNvPr id="4" name="Audio 3">
            <a:hlinkClick r:id="" action="ppaction://media"/>
            <a:extLst>
              <a:ext uri="{FF2B5EF4-FFF2-40B4-BE49-F238E27FC236}">
                <a16:creationId xmlns:a16="http://schemas.microsoft.com/office/drawing/2014/main" id="{DE42E45B-6BBE-0ED7-F212-635A128A6847}"/>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94196953"/>
      </p:ext>
    </p:extLst>
  </p:cSld>
  <p:clrMapOvr>
    <a:masterClrMapping/>
  </p:clrMapOvr>
  <mc:AlternateContent xmlns:mc="http://schemas.openxmlformats.org/markup-compatibility/2006">
    <mc:Choice xmlns:p14="http://schemas.microsoft.com/office/powerpoint/2010/main" Requires="p14">
      <p:transition spd="slow" p14:dur="2000" advTm="53547"/>
    </mc:Choice>
    <mc:Fallback>
      <p:transition spd="slow" advTm="535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A2E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document with text on it&#10;&#10;AI-generated content may be incorrect.">
            <a:extLst>
              <a:ext uri="{FF2B5EF4-FFF2-40B4-BE49-F238E27FC236}">
                <a16:creationId xmlns:a16="http://schemas.microsoft.com/office/drawing/2014/main" id="{FAF20340-94A8-0780-A6F0-2AC89A9F40DB}"/>
              </a:ext>
            </a:extLst>
          </p:cNvPr>
          <p:cNvPicPr>
            <a:picLocks noGrp="1" noChangeAspect="1"/>
          </p:cNvPicPr>
          <p:nvPr>
            <p:ph sz="half" idx="2"/>
          </p:nvPr>
        </p:nvPicPr>
        <p:blipFill>
          <a:blip r:embed="rId5"/>
          <a:srcRect l="3404" r="2115"/>
          <a:stretch/>
        </p:blipFill>
        <p:spPr>
          <a:xfrm>
            <a:off x="643467" y="673330"/>
            <a:ext cx="10905066" cy="5511339"/>
          </a:xfrm>
          <a:prstGeom prst="rect">
            <a:avLst/>
          </a:prstGeom>
        </p:spPr>
      </p:pic>
      <p:pic>
        <p:nvPicPr>
          <p:cNvPr id="4" name="Audio 3">
            <a:hlinkClick r:id="" action="ppaction://media"/>
            <a:extLst>
              <a:ext uri="{FF2B5EF4-FFF2-40B4-BE49-F238E27FC236}">
                <a16:creationId xmlns:a16="http://schemas.microsoft.com/office/drawing/2014/main" id="{D2ECD578-A742-E4C0-C85C-A5FF895DDBE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39791827"/>
      </p:ext>
    </p:extLst>
  </p:cSld>
  <p:clrMapOvr>
    <a:masterClrMapping/>
  </p:clrMapOvr>
  <mc:AlternateContent xmlns:mc="http://schemas.openxmlformats.org/markup-compatibility/2006">
    <mc:Choice xmlns:p14="http://schemas.microsoft.com/office/powerpoint/2010/main" Requires="p14">
      <p:transition spd="slow" p14:dur="2000" advTm="69978"/>
    </mc:Choice>
    <mc:Fallback>
      <p:transition spd="slow" advTm="699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close up of a document&#10;&#10;AI-generated content may be incorrect.">
            <a:extLst>
              <a:ext uri="{FF2B5EF4-FFF2-40B4-BE49-F238E27FC236}">
                <a16:creationId xmlns:a16="http://schemas.microsoft.com/office/drawing/2014/main" id="{665AAB7C-DDE6-5B37-9D8A-3E1211CECF74}"/>
              </a:ext>
            </a:extLst>
          </p:cNvPr>
          <p:cNvPicPr>
            <a:picLocks noGrp="1" noChangeAspect="1"/>
          </p:cNvPicPr>
          <p:nvPr>
            <p:ph sz="half" idx="2"/>
          </p:nvPr>
        </p:nvPicPr>
        <p:blipFill>
          <a:blip r:embed="rId5"/>
          <a:srcRect l="8011" r="7084"/>
          <a:stretch/>
        </p:blipFill>
        <p:spPr>
          <a:xfrm>
            <a:off x="811798" y="457200"/>
            <a:ext cx="10568404" cy="5943600"/>
          </a:xfrm>
          <a:prstGeom prst="rect">
            <a:avLst/>
          </a:prstGeom>
        </p:spPr>
      </p:pic>
      <p:pic>
        <p:nvPicPr>
          <p:cNvPr id="8" name="Audio 7">
            <a:hlinkClick r:id="" action="ppaction://media"/>
            <a:extLst>
              <a:ext uri="{FF2B5EF4-FFF2-40B4-BE49-F238E27FC236}">
                <a16:creationId xmlns:a16="http://schemas.microsoft.com/office/drawing/2014/main" id="{5C43B36C-E7AC-1520-3F69-A34A5B2AAD37}"/>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25073014"/>
      </p:ext>
    </p:extLst>
  </p:cSld>
  <p:clrMapOvr>
    <a:masterClrMapping/>
  </p:clrMapOvr>
  <mc:AlternateContent xmlns:mc="http://schemas.openxmlformats.org/markup-compatibility/2006">
    <mc:Choice xmlns:p14="http://schemas.microsoft.com/office/powerpoint/2010/main" Requires="p14">
      <p:transition spd="slow" p14:dur="2000" advTm="74372"/>
    </mc:Choice>
    <mc:Fallback>
      <p:transition spd="slow" advTm="743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8A5B96F3-762C-48E9-D696-4AEA27A353C3}"/>
              </a:ext>
            </a:extLst>
          </p:cNvPr>
          <p:cNvPicPr>
            <a:picLocks noGrp="1" noChangeAspect="1"/>
          </p:cNvPicPr>
          <p:nvPr>
            <p:ph sz="half" idx="2"/>
          </p:nvPr>
        </p:nvPicPr>
        <p:blipFill>
          <a:blip r:embed="rId4"/>
          <a:srcRect l="7973" r="7122"/>
          <a:stretch/>
        </p:blipFill>
        <p:spPr>
          <a:xfrm>
            <a:off x="811798" y="457200"/>
            <a:ext cx="10568404" cy="5943600"/>
          </a:xfrm>
          <a:prstGeom prst="rect">
            <a:avLst/>
          </a:prstGeom>
        </p:spPr>
      </p:pic>
      <p:pic>
        <p:nvPicPr>
          <p:cNvPr id="7" name="Audio 6">
            <a:hlinkClick r:id="" action="ppaction://media"/>
            <a:extLst>
              <a:ext uri="{FF2B5EF4-FFF2-40B4-BE49-F238E27FC236}">
                <a16:creationId xmlns:a16="http://schemas.microsoft.com/office/drawing/2014/main" id="{EEDAB060-E44B-B550-ECBF-6DF260F6166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89001720"/>
      </p:ext>
    </p:extLst>
  </p:cSld>
  <p:clrMapOvr>
    <a:masterClrMapping/>
  </p:clrMapOvr>
  <mc:AlternateContent xmlns:mc="http://schemas.openxmlformats.org/markup-compatibility/2006">
    <mc:Choice xmlns:p14="http://schemas.microsoft.com/office/powerpoint/2010/main" Requires="p14">
      <p:transition spd="slow" p14:dur="2000" advTm="41413"/>
    </mc:Choice>
    <mc:Fallback>
      <p:transition spd="slow" advTm="414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437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22A9DA05-CEFE-1F77-213A-3524C582F86B}"/>
              </a:ext>
            </a:extLst>
          </p:cNvPr>
          <p:cNvPicPr>
            <a:picLocks noGrp="1" noChangeAspect="1"/>
          </p:cNvPicPr>
          <p:nvPr>
            <p:ph sz="half" idx="2"/>
          </p:nvPr>
        </p:nvPicPr>
        <p:blipFill>
          <a:blip r:embed="rId5"/>
          <a:stretch>
            <a:fillRect/>
          </a:stretch>
        </p:blipFill>
        <p:spPr>
          <a:xfrm>
            <a:off x="643467" y="798152"/>
            <a:ext cx="10905066" cy="5261695"/>
          </a:xfrm>
          <a:prstGeom prst="rect">
            <a:avLst/>
          </a:prstGeom>
        </p:spPr>
      </p:pic>
      <p:pic>
        <p:nvPicPr>
          <p:cNvPr id="9" name="Audio 8">
            <a:hlinkClick r:id="" action="ppaction://media"/>
            <a:extLst>
              <a:ext uri="{FF2B5EF4-FFF2-40B4-BE49-F238E27FC236}">
                <a16:creationId xmlns:a16="http://schemas.microsoft.com/office/drawing/2014/main" id="{224B48B4-7057-12A7-9076-D39BD094D64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87161193"/>
      </p:ext>
    </p:extLst>
  </p:cSld>
  <p:clrMapOvr>
    <a:masterClrMapping/>
  </p:clrMapOvr>
  <mc:AlternateContent xmlns:mc="http://schemas.openxmlformats.org/markup-compatibility/2006">
    <mc:Choice xmlns:p14="http://schemas.microsoft.com/office/powerpoint/2010/main" Requires="p14">
      <p:transition spd="slow" p14:dur="2000" advTm="109293"/>
    </mc:Choice>
    <mc:Fallback>
      <p:transition spd="slow" advTm="1092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A182C109-9E4C-3C96-8794-9411573CBD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7622"/>
            <a:ext cx="12192000" cy="6894986"/>
            <a:chOff x="0" y="-7622"/>
            <a:chExt cx="12192000" cy="6894986"/>
          </a:xfrm>
        </p:grpSpPr>
        <p:sp>
          <p:nvSpPr>
            <p:cNvPr id="12" name="Rectangle 11">
              <a:extLst>
                <a:ext uri="{FF2B5EF4-FFF2-40B4-BE49-F238E27FC236}">
                  <a16:creationId xmlns:a16="http://schemas.microsoft.com/office/drawing/2014/main" id="{1C864660-C52B-BC40-9AE0-D900B4B67B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7621"/>
              <a:ext cx="12192000" cy="6887364"/>
            </a:xfrm>
            <a:prstGeom prst="rect">
              <a:avLst/>
            </a:prstGeom>
            <a:gradFill>
              <a:gsLst>
                <a:gs pos="8000">
                  <a:schemeClr val="accent5"/>
                </a:gs>
                <a:gs pos="100000">
                  <a:schemeClr val="accent2"/>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CFD81F2E-754B-ACB7-ECD1-E1DADAD079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9" y="0"/>
              <a:ext cx="8216919" cy="6887364"/>
            </a:xfrm>
            <a:prstGeom prst="rect">
              <a:avLst/>
            </a:prstGeom>
            <a:gradFill flip="none" rotWithShape="1">
              <a:gsLst>
                <a:gs pos="0">
                  <a:schemeClr val="accent5">
                    <a:lumMod val="75000"/>
                    <a:alpha val="79000"/>
                  </a:schemeClr>
                </a:gs>
                <a:gs pos="40000">
                  <a:schemeClr val="accent5">
                    <a:lumMod val="60000"/>
                    <a:lumOff val="40000"/>
                    <a:alpha val="0"/>
                  </a:schemeClr>
                </a:gs>
              </a:gsLst>
              <a:lin ang="19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B2A2591-0296-4CF4-E75F-51D7CB8EC5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39978" y="-7622"/>
              <a:ext cx="8451623" cy="6887367"/>
            </a:xfrm>
            <a:prstGeom prst="rect">
              <a:avLst/>
            </a:prstGeom>
            <a:gradFill>
              <a:gsLst>
                <a:gs pos="0">
                  <a:schemeClr val="accent5">
                    <a:lumMod val="75000"/>
                    <a:alpha val="67000"/>
                  </a:schemeClr>
                </a:gs>
                <a:gs pos="60000">
                  <a:schemeClr val="accent5">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78A07A2-FD92-5AD1-01EE-9D7AEAB887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9127281" y="7060"/>
              <a:ext cx="3064320" cy="6872683"/>
            </a:xfrm>
            <a:prstGeom prst="rect">
              <a:avLst/>
            </a:prstGeom>
            <a:gradFill flip="none" rotWithShape="1">
              <a:gsLst>
                <a:gs pos="0">
                  <a:schemeClr val="accent2">
                    <a:alpha val="58000"/>
                  </a:schemeClr>
                </a:gs>
                <a:gs pos="41000">
                  <a:schemeClr val="accent2">
                    <a:alpha val="0"/>
                  </a:schemeClr>
                </a:gs>
              </a:gsLst>
              <a:lin ang="1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pic>
        <p:nvPicPr>
          <p:cNvPr id="6" name="Content Placeholder 5">
            <a:extLst>
              <a:ext uri="{FF2B5EF4-FFF2-40B4-BE49-F238E27FC236}">
                <a16:creationId xmlns:a16="http://schemas.microsoft.com/office/drawing/2014/main" id="{EED3DB1D-ACD6-CA8A-46CE-E4252766E235}"/>
              </a:ext>
            </a:extLst>
          </p:cNvPr>
          <p:cNvPicPr>
            <a:picLocks noGrp="1" noChangeAspect="1"/>
          </p:cNvPicPr>
          <p:nvPr>
            <p:ph sz="half" idx="2"/>
          </p:nvPr>
        </p:nvPicPr>
        <p:blipFill>
          <a:blip r:embed="rId5"/>
          <a:srcRect l="3764" r="2650" b="-1"/>
          <a:stretch/>
        </p:blipFill>
        <p:spPr>
          <a:xfrm>
            <a:off x="567526" y="559901"/>
            <a:ext cx="11056947" cy="5730212"/>
          </a:xfrm>
          <a:prstGeom prst="rect">
            <a:avLst/>
          </a:prstGeom>
        </p:spPr>
      </p:pic>
      <p:pic>
        <p:nvPicPr>
          <p:cNvPr id="4" name="Audio 3">
            <a:hlinkClick r:id="" action="ppaction://media"/>
            <a:extLst>
              <a:ext uri="{FF2B5EF4-FFF2-40B4-BE49-F238E27FC236}">
                <a16:creationId xmlns:a16="http://schemas.microsoft.com/office/drawing/2014/main" id="{C654F774-F29B-5966-3A42-56189D8A4B9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59351567"/>
      </p:ext>
    </p:extLst>
  </p:cSld>
  <p:clrMapOvr>
    <a:masterClrMapping/>
  </p:clrMapOvr>
  <mc:AlternateContent xmlns:mc="http://schemas.openxmlformats.org/markup-compatibility/2006">
    <mc:Choice xmlns:p14="http://schemas.microsoft.com/office/powerpoint/2010/main" Requires="p14">
      <p:transition spd="slow" p14:dur="2000" advTm="31105"/>
    </mc:Choice>
    <mc:Fallback>
      <p:transition spd="slow" advTm="311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Yellow question mark">
            <a:extLst>
              <a:ext uri="{FF2B5EF4-FFF2-40B4-BE49-F238E27FC236}">
                <a16:creationId xmlns:a16="http://schemas.microsoft.com/office/drawing/2014/main" id="{1C5534A3-EFA6-932E-5A05-60E91B221E68}"/>
              </a:ext>
            </a:extLst>
          </p:cNvPr>
          <p:cNvPicPr>
            <a:picLocks noChangeAspect="1"/>
          </p:cNvPicPr>
          <p:nvPr/>
        </p:nvPicPr>
        <p:blipFill>
          <a:blip r:embed="rId5"/>
          <a:srcRect b="6250"/>
          <a:stretch/>
        </p:blipFill>
        <p:spPr>
          <a:xfrm>
            <a:off x="20" y="10"/>
            <a:ext cx="12191980" cy="6857990"/>
          </a:xfrm>
          <a:prstGeom prst="rect">
            <a:avLst/>
          </a:prstGeom>
        </p:spPr>
      </p:pic>
      <p:sp useBgFill="1">
        <p:nvSpPr>
          <p:cNvPr id="8" name="Rectangle 7">
            <a:extLst>
              <a:ext uri="{FF2B5EF4-FFF2-40B4-BE49-F238E27FC236}">
                <a16:creationId xmlns:a16="http://schemas.microsoft.com/office/drawing/2014/main" id="{8870DEF6-46A2-D4F8-8BE6-91165D93E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83934" y="1860919"/>
            <a:ext cx="4975280" cy="3108645"/>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FBA45D-396D-360D-35F1-D14AAB455A7A}"/>
              </a:ext>
            </a:extLst>
          </p:cNvPr>
          <p:cNvSpPr>
            <a:spLocks noGrp="1"/>
          </p:cNvSpPr>
          <p:nvPr>
            <p:ph type="title"/>
          </p:nvPr>
        </p:nvSpPr>
        <p:spPr>
          <a:xfrm>
            <a:off x="2090528" y="2299176"/>
            <a:ext cx="4131368" cy="1571164"/>
          </a:xfrm>
        </p:spPr>
        <p:txBody>
          <a:bodyPr vert="horz" lIns="91440" tIns="45720" rIns="91440" bIns="45720" rtlCol="0" anchor="t">
            <a:normAutofit/>
          </a:bodyPr>
          <a:lstStyle/>
          <a:p>
            <a:r>
              <a:rPr lang="en-US" sz="3600"/>
              <a:t>Any Questions</a:t>
            </a:r>
          </a:p>
        </p:txBody>
      </p:sp>
      <p:cxnSp>
        <p:nvCxnSpPr>
          <p:cNvPr id="10" name="Straight Connector 9">
            <a:extLst>
              <a:ext uri="{FF2B5EF4-FFF2-40B4-BE49-F238E27FC236}">
                <a16:creationId xmlns:a16="http://schemas.microsoft.com/office/drawing/2014/main" id="{522632D6-DED9-FDEC-FD9F-09FF0A4544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3170" y="403477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6" name="Audio 5">
            <a:hlinkClick r:id="" action="ppaction://media"/>
            <a:extLst>
              <a:ext uri="{FF2B5EF4-FFF2-40B4-BE49-F238E27FC236}">
                <a16:creationId xmlns:a16="http://schemas.microsoft.com/office/drawing/2014/main" id="{B6A12FBD-C176-12AD-2FCA-EDE5A4A1243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07600981"/>
      </p:ext>
    </p:extLst>
  </p:cSld>
  <p:clrMapOvr>
    <a:masterClrMapping/>
  </p:clrMapOvr>
  <mc:AlternateContent xmlns:mc="http://schemas.openxmlformats.org/markup-compatibility/2006">
    <mc:Choice xmlns:p14="http://schemas.microsoft.com/office/powerpoint/2010/main" Requires="p14">
      <p:transition spd="slow" p14:dur="2000" advTm="13139"/>
    </mc:Choice>
    <mc:Fallback>
      <p:transition spd="slow" advTm="131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par>
                                <p:cTn id="7" presetID="10" presetClass="entr" presetSubtype="0" fill="hold" grpId="0" nodeType="withEffect">
                                  <p:stCondLst>
                                    <p:cond delay="1000"/>
                                  </p:stCondLst>
                                  <p:iterate>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6"/>
                </p:tgtEl>
              </p:cMediaNode>
            </p:audio>
          </p:childTnLst>
        </p:cTn>
      </p:par>
    </p:tnLst>
    <p:bldLst>
      <p:bldP spid="2" grpId="0"/>
    </p:bldLst>
  </p:timing>
</p:sld>
</file>

<file path=ppt/tags/tag1.xml><?xml version="1.0" encoding="utf-8"?>
<p:tagLst xmlns:a="http://schemas.openxmlformats.org/drawingml/2006/main" xmlns:r="http://schemas.openxmlformats.org/officeDocument/2006/relationships" xmlns:p="http://schemas.openxmlformats.org/presentationml/2006/main">
  <p:tag name="TIMING" val="|6.4"/>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73</TotalTime>
  <Words>2134</Words>
  <Application>Microsoft Office PowerPoint</Application>
  <PresentationFormat>Widescreen</PresentationFormat>
  <Paragraphs>99</Paragraphs>
  <Slides>17</Slides>
  <Notes>11</Notes>
  <HiddenSlides>0</HiddenSlides>
  <MMClips>17</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Aptos</vt:lpstr>
      <vt:lpstr>Aptos Display</vt:lpstr>
      <vt:lpstr>Arial</vt:lpstr>
      <vt:lpstr>Calibri</vt:lpstr>
      <vt:lpstr>Google Sans</vt:lpstr>
      <vt:lpstr>Office Theme</vt:lpstr>
      <vt:lpstr>Roads Policing.</vt:lpstr>
      <vt:lpstr>By the end of the session, students will be able to:</vt:lpstr>
      <vt:lpstr>What do vehicles require in the UK?</vt:lpstr>
      <vt:lpstr>S. 87 Road Traffic Act 1988</vt:lpstr>
      <vt:lpstr>PowerPoint Presentation</vt:lpstr>
      <vt:lpstr>S. 29 Vehicle Excise Regulations Act 1994 (VERA).</vt:lpstr>
      <vt:lpstr>Insurance,  Sec 143 Road Traffic Act 1988</vt:lpstr>
      <vt:lpstr>Vehicle Excise Duty  S.1 Vehicle Excise Registration Act 1994.</vt:lpstr>
      <vt:lpstr>MOT S 47 Road Traffic Act 1988</vt:lpstr>
      <vt:lpstr>Production of Documents</vt:lpstr>
      <vt:lpstr>PowerPoint Presentation</vt:lpstr>
      <vt:lpstr>PowerPoint Presentation</vt:lpstr>
      <vt:lpstr>PowerPoint Presentation</vt:lpstr>
      <vt:lpstr>PowerPoint Presentation</vt:lpstr>
      <vt:lpstr>PowerPoint Presentation</vt:lpstr>
      <vt:lpstr>PowerPoint Presentation</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Kelly Andrews</cp:lastModifiedBy>
  <cp:revision>6</cp:revision>
  <dcterms:created xsi:type="dcterms:W3CDTF">2024-09-13T14:55:34Z</dcterms:created>
  <dcterms:modified xsi:type="dcterms:W3CDTF">2025-02-19T13:25:17Z</dcterms:modified>
</cp:coreProperties>
</file>