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071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66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5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46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576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956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487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265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28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571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52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BF6AA-2457-43F7-9742-4378C90E8277}" type="datetimeFigureOut">
              <a:rPr lang="en-GB" smtClean="0"/>
              <a:t>20/10/2015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DF6814-36C3-4B16-8308-C3E1AAAE6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150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 Breakdown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Oct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357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The Project Plan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buFontTx/>
              <a:buNone/>
            </a:pPr>
            <a:r>
              <a:rPr lang="en-GB" altLang="en-US"/>
              <a:t>Ensures the project manager is authorised to :-</a:t>
            </a:r>
          </a:p>
          <a:p>
            <a:pPr>
              <a:buFontTx/>
              <a:buNone/>
            </a:pPr>
            <a:endParaRPr lang="en-GB" altLang="en-US"/>
          </a:p>
          <a:p>
            <a:r>
              <a:rPr lang="en-GB" altLang="en-US"/>
              <a:t>direct activities;</a:t>
            </a:r>
          </a:p>
          <a:p>
            <a:r>
              <a:rPr lang="en-GB" altLang="en-US"/>
              <a:t>spend money within defined limits;</a:t>
            </a:r>
          </a:p>
          <a:p>
            <a:r>
              <a:rPr lang="en-GB" altLang="en-US"/>
              <a:t>request/recruit resources and personnel;</a:t>
            </a:r>
          </a:p>
          <a:p>
            <a:r>
              <a:rPr lang="en-GB" altLang="en-US"/>
              <a:t>direct organisation sub-units to commit themselves to the project</a:t>
            </a:r>
          </a:p>
        </p:txBody>
      </p:sp>
    </p:spTree>
    <p:extLst>
      <p:ext uri="{BB962C8B-B14F-4D97-AF65-F5344CB8AC3E}">
        <p14:creationId xmlns:p14="http://schemas.microsoft.com/office/powerpoint/2010/main" val="244940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Project Plan Contents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altLang="en-US"/>
              <a:t>(a)  Overview</a:t>
            </a:r>
          </a:p>
          <a:p>
            <a:pPr>
              <a:buFontTx/>
              <a:buNone/>
            </a:pPr>
            <a:r>
              <a:rPr lang="en-GB" altLang="en-US"/>
              <a:t>(b)  Objectives</a:t>
            </a:r>
          </a:p>
          <a:p>
            <a:pPr>
              <a:buFontTx/>
              <a:buNone/>
            </a:pPr>
            <a:r>
              <a:rPr lang="en-GB" altLang="en-US"/>
              <a:t>(c)  Approach</a:t>
            </a:r>
          </a:p>
          <a:p>
            <a:pPr>
              <a:buFontTx/>
              <a:buNone/>
            </a:pPr>
            <a:r>
              <a:rPr lang="en-GB" altLang="en-US"/>
              <a:t>(d)  Contractual Aspects</a:t>
            </a:r>
          </a:p>
          <a:p>
            <a:pPr>
              <a:buFontTx/>
              <a:buNone/>
            </a:pPr>
            <a:r>
              <a:rPr lang="en-GB" altLang="en-US"/>
              <a:t>(e)  Schedules</a:t>
            </a:r>
          </a:p>
          <a:p>
            <a:pPr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371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Project Plan Contents cont.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altLang="en-US"/>
              <a:t>(f)  Resources</a:t>
            </a:r>
          </a:p>
          <a:p>
            <a:pPr>
              <a:buFontTx/>
              <a:buNone/>
            </a:pPr>
            <a:r>
              <a:rPr lang="en-GB" altLang="en-US"/>
              <a:t>(g)  Personnel</a:t>
            </a:r>
          </a:p>
          <a:p>
            <a:pPr>
              <a:buFontTx/>
              <a:buNone/>
            </a:pPr>
            <a:r>
              <a:rPr lang="en-GB" altLang="en-US"/>
              <a:t>(h)  Evaluation Methods</a:t>
            </a:r>
          </a:p>
          <a:p>
            <a:pPr>
              <a:buFontTx/>
              <a:buNone/>
            </a:pPr>
            <a:r>
              <a:rPr lang="en-GB" altLang="en-US"/>
              <a:t>(i)  Risk Areas</a:t>
            </a:r>
          </a:p>
        </p:txBody>
      </p:sp>
    </p:spTree>
    <p:extLst>
      <p:ext uri="{BB962C8B-B14F-4D97-AF65-F5344CB8AC3E}">
        <p14:creationId xmlns:p14="http://schemas.microsoft.com/office/powerpoint/2010/main" val="577357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Integration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7526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buFontTx/>
              <a:buNone/>
            </a:pPr>
            <a:r>
              <a:rPr lang="en-GB" altLang="en-US"/>
              <a:t>Systems integration/systems engineering required to ensure project success a.m.b.:</a:t>
            </a:r>
          </a:p>
          <a:p>
            <a:r>
              <a:rPr lang="en-GB" altLang="en-US"/>
              <a:t>Performance characteristics met</a:t>
            </a:r>
          </a:p>
          <a:p>
            <a:r>
              <a:rPr lang="en-GB" altLang="en-US"/>
              <a:t>System effective in terms of</a:t>
            </a:r>
          </a:p>
          <a:p>
            <a:pPr lvl="1"/>
            <a:r>
              <a:rPr lang="en-GB" altLang="en-US"/>
              <a:t>optimum performance achievement for  the system</a:t>
            </a:r>
          </a:p>
          <a:p>
            <a:pPr lvl="1"/>
            <a:r>
              <a:rPr lang="en-GB" altLang="en-US"/>
              <a:t>cost optimisation (</a:t>
            </a:r>
            <a:r>
              <a:rPr lang="en-GB" altLang="en-US" sz="2400"/>
              <a:t>engineering and production</a:t>
            </a:r>
            <a:r>
              <a:rPr lang="en-GB" altLang="en-US"/>
              <a:t>)</a:t>
            </a:r>
          </a:p>
          <a:p>
            <a:pPr lvl="1"/>
            <a:r>
              <a:rPr lang="en-GB" altLang="en-US"/>
              <a:t>flexibility of design/reliability etc.</a:t>
            </a:r>
          </a:p>
        </p:txBody>
      </p:sp>
    </p:spTree>
    <p:extLst>
      <p:ext uri="{BB962C8B-B14F-4D97-AF65-F5344CB8AC3E}">
        <p14:creationId xmlns:p14="http://schemas.microsoft.com/office/powerpoint/2010/main" val="3661756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Work Breakdown Structures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2800"/>
              <a:t>WBS is a product-orientated task hierarchy of all the work to be performed in accomplishing the contract objectives.</a:t>
            </a:r>
          </a:p>
          <a:p>
            <a:r>
              <a:rPr lang="en-GB" altLang="en-US" sz="2800"/>
              <a:t>WBS element is any of the individual items recorded in the WBS hierarchy</a:t>
            </a:r>
          </a:p>
          <a:p>
            <a:r>
              <a:rPr lang="en-GB" altLang="en-US" sz="2800"/>
              <a:t>Detailed work package is a segment of  effort required to complete a specific job, undertaken by a single person or department</a:t>
            </a:r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4399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Work Breakdown Structures cont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WBS required to </a:t>
            </a:r>
          </a:p>
          <a:p>
            <a:pPr lvl="1"/>
            <a:r>
              <a:rPr lang="en-GB" altLang="en-US"/>
              <a:t>meet management needs and objectives</a:t>
            </a:r>
          </a:p>
          <a:p>
            <a:pPr lvl="1"/>
            <a:r>
              <a:rPr lang="en-GB" altLang="en-US"/>
              <a:t>represent work organisation</a:t>
            </a:r>
          </a:p>
          <a:p>
            <a:pPr lvl="1"/>
            <a:r>
              <a:rPr lang="en-GB" altLang="en-US"/>
              <a:t>show levels of tasks (appropriate workloads, authority/responsibility)</a:t>
            </a:r>
          </a:p>
          <a:p>
            <a:pPr lvl="1"/>
            <a:r>
              <a:rPr lang="en-GB" altLang="en-US"/>
              <a:t>show all tasks needing completion to meet contractual requirements</a:t>
            </a:r>
          </a:p>
          <a:p>
            <a:pPr lvl="1"/>
            <a:r>
              <a:rPr lang="en-GB" altLang="en-US"/>
              <a:t>enable logical cost collection/reporting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9305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Defining the WBS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752600"/>
            <a:ext cx="7848600" cy="4495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altLang="en-US" b="1" dirty="0"/>
              <a:t>Step 1:</a:t>
            </a:r>
            <a:r>
              <a:rPr lang="en-GB" altLang="en-US" dirty="0"/>
              <a:t>  Identify the </a:t>
            </a:r>
            <a:r>
              <a:rPr lang="en-GB" altLang="en-US" dirty="0" smtClean="0"/>
              <a:t>contract (project) </a:t>
            </a:r>
            <a:r>
              <a:rPr lang="en-GB" altLang="en-US" dirty="0"/>
              <a:t>items</a:t>
            </a:r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b="1" dirty="0"/>
              <a:t>Step 2:</a:t>
            </a:r>
            <a:r>
              <a:rPr lang="en-GB" altLang="en-US" dirty="0"/>
              <a:t>  Subdivide the end items into logical major work segments</a:t>
            </a:r>
          </a:p>
          <a:p>
            <a:pPr>
              <a:lnSpc>
                <a:spcPct val="10000"/>
              </a:lnSpc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b="1" dirty="0"/>
              <a:t>Step 3:</a:t>
            </a:r>
            <a:r>
              <a:rPr lang="en-GB" altLang="en-US" dirty="0"/>
              <a:t>  Subdivide further into logical work segments of reduced scope, complexity and cost (manageable by a single person or </a:t>
            </a:r>
            <a:r>
              <a:rPr lang="en-GB" altLang="en-US" dirty="0" smtClean="0"/>
              <a:t>department, or in a single time period)</a:t>
            </a: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80946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9144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Defining the WBS cont.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676400"/>
            <a:ext cx="7772400" cy="4572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endParaRPr lang="en-GB" altLang="en-US" b="1"/>
          </a:p>
          <a:p>
            <a:pPr>
              <a:buFontTx/>
              <a:buNone/>
            </a:pPr>
            <a:r>
              <a:rPr lang="en-GB" altLang="en-US" b="1"/>
              <a:t>Step 4:</a:t>
            </a:r>
            <a:r>
              <a:rPr lang="en-GB" altLang="en-US"/>
              <a:t>  Identify each element uniquely</a:t>
            </a:r>
            <a:r>
              <a:rPr lang="en-GB" altLang="en-US" b="1"/>
              <a:t> </a:t>
            </a:r>
          </a:p>
          <a:p>
            <a:pPr>
              <a:buFontTx/>
              <a:buNone/>
            </a:pPr>
            <a:endParaRPr lang="en-GB" altLang="en-US" b="1"/>
          </a:p>
          <a:p>
            <a:pPr>
              <a:buFontTx/>
              <a:buNone/>
            </a:pPr>
            <a:r>
              <a:rPr lang="en-GB" altLang="en-US" b="1"/>
              <a:t>Step 5:</a:t>
            </a:r>
            <a:r>
              <a:rPr lang="en-GB" altLang="en-US"/>
              <a:t>  Draw the hierarchy diagram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r>
              <a:rPr lang="en-GB" altLang="en-US" b="1"/>
              <a:t>Step 6:</a:t>
            </a:r>
            <a:r>
              <a:rPr lang="en-GB" altLang="en-US"/>
              <a:t>  Review the WBS for completeness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4231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838200"/>
            <a:ext cx="7772400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Defining the WBS cont.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848600" cy="4343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Step 7:</a:t>
            </a:r>
            <a:r>
              <a:rPr lang="en-GB" altLang="en-US" dirty="0"/>
              <a:t>  Product a dictionary of WBS references, generate task descriptions and requirements data</a:t>
            </a:r>
            <a:r>
              <a:rPr lang="en-GB" altLang="en-US" b="1" dirty="0"/>
              <a:t> </a:t>
            </a:r>
          </a:p>
          <a:p>
            <a:pPr>
              <a:buFontTx/>
              <a:buNone/>
            </a:pPr>
            <a:r>
              <a:rPr lang="en-GB" altLang="en-US" b="1" dirty="0"/>
              <a:t>Step 8:</a:t>
            </a:r>
            <a:r>
              <a:rPr lang="en-GB" altLang="en-US" dirty="0"/>
              <a:t>  Prepare a WBS responsibility sheet</a:t>
            </a:r>
          </a:p>
          <a:p>
            <a:pPr>
              <a:buFontTx/>
              <a:buNone/>
            </a:pPr>
            <a:r>
              <a:rPr lang="en-GB" altLang="en-US" b="1" dirty="0"/>
              <a:t>Step 9:</a:t>
            </a:r>
            <a:r>
              <a:rPr lang="en-GB" altLang="en-US" dirty="0"/>
              <a:t>  Maintain WBS during project revisions or when new requirements </a:t>
            </a:r>
            <a:r>
              <a:rPr lang="en-GB" altLang="en-US" dirty="0" smtClean="0"/>
              <a:t>added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sz="2600" dirty="0" smtClean="0"/>
              <a:t>Note that steps 7 – 9 are more pertinent for larger team-based and professional projects</a:t>
            </a:r>
            <a:endParaRPr lang="en-GB" altLang="en-US" sz="2600" dirty="0"/>
          </a:p>
        </p:txBody>
      </p:sp>
    </p:spTree>
    <p:extLst>
      <p:ext uri="{BB962C8B-B14F-4D97-AF65-F5344CB8AC3E}">
        <p14:creationId xmlns:p14="http://schemas.microsoft.com/office/powerpoint/2010/main" val="2903538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362</Words>
  <Application>Microsoft Office PowerPoint</Application>
  <PresentationFormat>On-screen Show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Work Breakdown Structures</vt:lpstr>
      <vt:lpstr>The Project Plan</vt:lpstr>
      <vt:lpstr>Project Plan Contents</vt:lpstr>
      <vt:lpstr>Project Plan Contents cont.</vt:lpstr>
      <vt:lpstr>Integration</vt:lpstr>
      <vt:lpstr>Work Breakdown Structures</vt:lpstr>
      <vt:lpstr>Work Breakdown Structures cont</vt:lpstr>
      <vt:lpstr>Defining the WBS</vt:lpstr>
      <vt:lpstr>Defining the WBS cont.</vt:lpstr>
      <vt:lpstr>Defining the WBS cont.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Breakdown Structures</dc:title>
  <dc:creator>Rees, John</dc:creator>
  <cp:lastModifiedBy>Rees, John</cp:lastModifiedBy>
  <cp:revision>2</cp:revision>
  <dcterms:created xsi:type="dcterms:W3CDTF">2015-10-19T09:24:30Z</dcterms:created>
  <dcterms:modified xsi:type="dcterms:W3CDTF">2015-10-20T10:04:34Z</dcterms:modified>
</cp:coreProperties>
</file>