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Lst>
  <p:notesMasterIdLst>
    <p:notesMasterId r:id="rId18"/>
  </p:notesMasterIdLst>
  <p:sldIdLst>
    <p:sldId id="2767" r:id="rId5"/>
    <p:sldId id="257" r:id="rId6"/>
    <p:sldId id="258" r:id="rId7"/>
    <p:sldId id="259" r:id="rId8"/>
    <p:sldId id="260" r:id="rId9"/>
    <p:sldId id="261" r:id="rId10"/>
    <p:sldId id="269" r:id="rId11"/>
    <p:sldId id="263" r:id="rId12"/>
    <p:sldId id="264" r:id="rId13"/>
    <p:sldId id="270" r:id="rId14"/>
    <p:sldId id="265" r:id="rId15"/>
    <p:sldId id="268"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333" autoAdjust="0"/>
  </p:normalViewPr>
  <p:slideViewPr>
    <p:cSldViewPr snapToGrid="0">
      <p:cViewPr varScale="1">
        <p:scale>
          <a:sx n="52" d="100"/>
          <a:sy n="52" d="100"/>
        </p:scale>
        <p:origin x="35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01/06/2026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I will be talking about Isaac's psychosocial development with Erikson's Psychosocial Theory today. Isaac is a 4 year old boy attending a Children's Centre in London. He lives with his single mother who suffers from post-natal depression and limited social support. The family has also recently relocated to London and Isaac has had disturbed childcare over the past 2 years. The centre has been noticed by their staff members on a number of issues. Isaac is present in the free play scenarios and is subdued and quiet. He is upset when he is away from his mother and not able to participate in play activities with peers. He has been delayed in language development, as well. At home his mother says that he is clingy, does not sleep well and is not very independent when playing. Isaac's emotional, social and cognitive development may be impacted by these experiences. I'll discuss how the Psychosocial Theory of Erikson will help to explain Isaac's behaviour and determine appropriate supports throughout this talk.</a:t>
            </a:r>
          </a:p>
        </p:txBody>
      </p:sp>
      <p:sp>
        <p:nvSpPr>
          <p:cNvPr id="4" name="Slide Number Placeholder 3"/>
          <p:cNvSpPr>
            <a:spLocks noGrp="1"/>
          </p:cNvSpPr>
          <p:nvPr>
            <p:ph type="sldNum" sz="quarter" idx="5"/>
          </p:nvPr>
        </p:nvSpPr>
        <p:spPr/>
        <p:txBody>
          <a:bodyPr/>
          <a:lstStyle/>
          <a:p>
            <a:fld id="{509B9498-FDEE-4498-AC3A-C83DFCC8A50A}" type="slidenum">
              <a:rPr lang="en-PK" smtClean="0"/>
              <a:t>3</a:t>
            </a:fld>
            <a:endParaRPr lang="en-PK" dirty="0"/>
          </a:p>
        </p:txBody>
      </p:sp>
    </p:spTree>
    <p:extLst>
      <p:ext uri="{BB962C8B-B14F-4D97-AF65-F5344CB8AC3E}">
        <p14:creationId xmlns:p14="http://schemas.microsoft.com/office/powerpoint/2010/main" val="2656190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Erik Erikson was a developmental psychologist who stated that there are 8 stages of psychosocial development throughout the life span. There is a conflict or challenge at each stage that needs to be overcome for healthy development to take place. The stage that is most applicable to Isaac is between the ages of 3 and 5, this is the Initiative versus the Guilt stage. The children start to investigate, communicate and become independent during this period. They are taught to take initiative, to experiment and make choices. Encouragement and support from adults helps children to be confident and have a sense of purpose. If they are criticized, ignored or denied the opportunity to explore, however, they might feel guilty, low self-esteem and self-doubt. Isaac is in this phase as he is 4 years old. Erikson's theory would be useful to offer an understanding of his situation because his experiences might be impacting his development of confidence and independence.</a:t>
            </a:r>
          </a:p>
        </p:txBody>
      </p:sp>
      <p:sp>
        <p:nvSpPr>
          <p:cNvPr id="4" name="Slide Number Placeholder 3"/>
          <p:cNvSpPr>
            <a:spLocks noGrp="1"/>
          </p:cNvSpPr>
          <p:nvPr>
            <p:ph type="sldNum" sz="quarter" idx="5"/>
          </p:nvPr>
        </p:nvSpPr>
        <p:spPr/>
        <p:txBody>
          <a:bodyPr/>
          <a:lstStyle/>
          <a:p>
            <a:fld id="{509B9498-FDEE-4498-AC3A-C83DFCC8A50A}" type="slidenum">
              <a:rPr lang="en-PK" smtClean="0"/>
              <a:t>4</a:t>
            </a:fld>
            <a:endParaRPr lang="en-PK" dirty="0"/>
          </a:p>
        </p:txBody>
      </p:sp>
    </p:spTree>
    <p:extLst>
      <p:ext uri="{BB962C8B-B14F-4D97-AF65-F5344CB8AC3E}">
        <p14:creationId xmlns:p14="http://schemas.microsoft.com/office/powerpoint/2010/main" val="385264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Erikson's theory is relevant as many of Isaac's behaviours indicates that he has problems with the Initiative versus Guilt stage. For example, Isaac may not want to participate in group play and is sometimes not engaged in free play. These behaviours show lack of confidence in other people. If he doesn't like being away from his mother, it could be because he feels insecure and has trouble exploring on his own. The change in childcare arrangements could also have limited opportunities for children to have regular social interaction and confidence development experiences. Also, he might have been emotionally supported and encouraged less than usual at key developmental periods because of his mother's post-natal depression. To develop initiative, children need positive social experiences and encouragement, according to Erikson. These opportunities may have been denied to him due to some of the experiences he had as a child when he was named Isaac.</a:t>
            </a:r>
          </a:p>
          <a:p>
            <a:endParaRPr lang="en-PK" dirty="0"/>
          </a:p>
        </p:txBody>
      </p:sp>
      <p:sp>
        <p:nvSpPr>
          <p:cNvPr id="4" name="Slide Number Placeholder 3"/>
          <p:cNvSpPr>
            <a:spLocks noGrp="1"/>
          </p:cNvSpPr>
          <p:nvPr>
            <p:ph type="sldNum" sz="quarter" idx="5"/>
          </p:nvPr>
        </p:nvSpPr>
        <p:spPr/>
        <p:txBody>
          <a:bodyPr/>
          <a:lstStyle/>
          <a:p>
            <a:fld id="{509B9498-FDEE-4498-AC3A-C83DFCC8A50A}" type="slidenum">
              <a:rPr lang="en-PK" smtClean="0"/>
              <a:t>5</a:t>
            </a:fld>
            <a:endParaRPr lang="en-PK" dirty="0"/>
          </a:p>
        </p:txBody>
      </p:sp>
    </p:spTree>
    <p:extLst>
      <p:ext uri="{BB962C8B-B14F-4D97-AF65-F5344CB8AC3E}">
        <p14:creationId xmlns:p14="http://schemas.microsoft.com/office/powerpoint/2010/main" val="3786811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Isaac's experiences may have had a significant impact on both his emotional and social development. Isaac is emotionally, anxious and insecure. He is distressed when separated from his mother, which indicates that he may not yet have developed a sense of confidence in being able to function independently. May be fearful of strange situations and rely on adults for reassurance. Socially, Isaac has less of a desire to join in with groups, he seems to be isolated from being around other children. This can restrict friendships, communication and social confidence building opportunities. Children learn valuable social skills in interaction and play and therefore, may be affected by not engaging in these experiences. Erikson's view is that at this stage children need to be confident enough to explore and interact with others. Isaac's behaviour suggests that he may be experiencing challenges in achieving this developmental goal.</a:t>
            </a:r>
          </a:p>
          <a:p>
            <a:endParaRPr lang="en-PK" dirty="0"/>
          </a:p>
        </p:txBody>
      </p:sp>
      <p:sp>
        <p:nvSpPr>
          <p:cNvPr id="4" name="Slide Number Placeholder 3"/>
          <p:cNvSpPr>
            <a:spLocks noGrp="1"/>
          </p:cNvSpPr>
          <p:nvPr>
            <p:ph type="sldNum" sz="quarter" idx="5"/>
          </p:nvPr>
        </p:nvSpPr>
        <p:spPr/>
        <p:txBody>
          <a:bodyPr/>
          <a:lstStyle/>
          <a:p>
            <a:fld id="{509B9498-FDEE-4498-AC3A-C83DFCC8A50A}" type="slidenum">
              <a:rPr lang="en-PK" smtClean="0"/>
              <a:t>6</a:t>
            </a:fld>
            <a:endParaRPr lang="en-PK" dirty="0"/>
          </a:p>
        </p:txBody>
      </p:sp>
    </p:spTree>
    <p:extLst>
      <p:ext uri="{BB962C8B-B14F-4D97-AF65-F5344CB8AC3E}">
        <p14:creationId xmlns:p14="http://schemas.microsoft.com/office/powerpoint/2010/main" val="345458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highlight>
                  <a:srgbClr val="C0C0C0"/>
                </a:highlight>
                <a:latin typeface="+mn-lt"/>
                <a:ea typeface="+mn-ea"/>
                <a:cs typeface="+mn-cs"/>
              </a:rPr>
              <a:t>Isaac also exhibits language delays, which could be related to his emotional and social challenges. Language is built in interactions with adults and other children. Isaac may have less opportunities to practise his communication skills as he is withdrawn and less interested in getting involved in activities. Lack of interaction can lead to less vocabulary development and confidence in verbal expression. His emotional insecurities may also have an impact on learning. Low self-confidence can lead to reluctance in attempting new tasks and/or new ways of expressing ideas. This may hinder exploration, creativity and involvement in learning activities. Children with a positive development of initiative gain confidence to express ideas and engage in activities. Isaac's challenges indicate that he may require more support to make this developmental step.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PK" dirty="0">
              <a:highlight>
                <a:srgbClr val="C0C0C0"/>
              </a:highlight>
            </a:endParaRPr>
          </a:p>
        </p:txBody>
      </p:sp>
      <p:sp>
        <p:nvSpPr>
          <p:cNvPr id="4" name="Slide Number Placeholder 3"/>
          <p:cNvSpPr>
            <a:spLocks noGrp="1"/>
          </p:cNvSpPr>
          <p:nvPr>
            <p:ph type="sldNum" sz="quarter" idx="5"/>
          </p:nvPr>
        </p:nvSpPr>
        <p:spPr/>
        <p:txBody>
          <a:bodyPr/>
          <a:lstStyle/>
          <a:p>
            <a:fld id="{509B9498-FDEE-4498-AC3A-C83DFCC8A50A}" type="slidenum">
              <a:rPr lang="en-PK" smtClean="0"/>
              <a:t>7</a:t>
            </a:fld>
            <a:endParaRPr lang="en-PK" dirty="0"/>
          </a:p>
        </p:txBody>
      </p:sp>
    </p:spTree>
    <p:extLst>
      <p:ext uri="{BB962C8B-B14F-4D97-AF65-F5344CB8AC3E}">
        <p14:creationId xmlns:p14="http://schemas.microsoft.com/office/powerpoint/2010/main" val="75296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In studying the development of children, we need to look at the nature and nurture of children. Biological influences are called nature. Isaac may be naturally socially withdrawn or have a personality type that makes him more sensitive to situations of change and stress. Emotion and behavioural reactions and responses may also be affected by brain development and genetics. Nurture is the term for the environmental influences. For Isaac, the causes of his problems could be due to a number of environmental factors. These are: loss of child care, relocation, reduced social support, and his mother's post-natal depression. Erikson's idea was that social experiences are an important contributor to development. Biological factors will have influenced Isaac's behaviour but his environment is also likely to have had a significant influence on his emotional and social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There are a number of practical interventions that can be put in place within the early years setting to support the development of Isaac. The first thing to be done is to introduce confidence building activities. Staff will be able to praise Isaac's efforts and achievements to build up self-esteem. Simple attainable goals will help him to feel successful and confident. Second, the importance of learner-</a:t>
            </a:r>
            <a:r>
              <a:rPr lang="en-PK" sz="1200" kern="1200" dirty="0" err="1">
                <a:solidFill>
                  <a:schemeClr val="tx1"/>
                </a:solidFill>
                <a:effectLst/>
                <a:latin typeface="+mn-lt"/>
                <a:ea typeface="+mn-ea"/>
                <a:cs typeface="+mn-cs"/>
              </a:rPr>
              <a:t>centered</a:t>
            </a:r>
            <a:r>
              <a:rPr lang="en-PK" sz="1200" kern="1200" dirty="0">
                <a:solidFill>
                  <a:schemeClr val="tx1"/>
                </a:solidFill>
                <a:effectLst/>
                <a:latin typeface="+mn-lt"/>
                <a:ea typeface="+mn-ea"/>
                <a:cs typeface="+mn-cs"/>
              </a:rPr>
              <a:t> education should be emphasized in the learning process. Group games, role plays and creative work can offer opportunities for social interaction in a supportive environment. These activities can help to build Isaac's communication and social skills. Lastly, staff should establish a predictable, emotionally nurturing environment. Routines can help Isaac feel good and secure and minimize anxiety and promote independence.</a:t>
            </a:r>
          </a:p>
        </p:txBody>
      </p:sp>
      <p:sp>
        <p:nvSpPr>
          <p:cNvPr id="4" name="Slide Number Placeholder 3"/>
          <p:cNvSpPr>
            <a:spLocks noGrp="1"/>
          </p:cNvSpPr>
          <p:nvPr>
            <p:ph type="sldNum" sz="quarter" idx="5"/>
          </p:nvPr>
        </p:nvSpPr>
        <p:spPr/>
        <p:txBody>
          <a:bodyPr/>
          <a:lstStyle/>
          <a:p>
            <a:fld id="{509B9498-FDEE-4498-AC3A-C83DFCC8A50A}" type="slidenum">
              <a:rPr lang="en-PK" smtClean="0"/>
              <a:t>9</a:t>
            </a:fld>
            <a:endParaRPr lang="en-PK" dirty="0"/>
          </a:p>
        </p:txBody>
      </p:sp>
    </p:spTree>
    <p:extLst>
      <p:ext uri="{BB962C8B-B14F-4D97-AF65-F5344CB8AC3E}">
        <p14:creationId xmlns:p14="http://schemas.microsoft.com/office/powerpoint/2010/main" val="3411616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The central theme of the theory is one of the strengths because it addresses social and emotional development, both of which are central themes in Isaac's situation. The theory provides an explanation for why relationships and experiences can have an impact on confidence, behaviour and wellbeing. It's especially beneficial when applied in early years environments, emphasising the need for encouragement, independence and positive social interactions. One advantage is that Erikson's theory involves development throughout the life span, and that this means that practitioners are able to know how early experiences might impact later development. The theory also gives practical advice on how to help children through offering opportunities for them to be successful, independent and to have positive social experiences.</a:t>
            </a:r>
          </a:p>
        </p:txBody>
      </p:sp>
      <p:sp>
        <p:nvSpPr>
          <p:cNvPr id="4" name="Slide Number Placeholder 3"/>
          <p:cNvSpPr>
            <a:spLocks noGrp="1"/>
          </p:cNvSpPr>
          <p:nvPr>
            <p:ph type="sldNum" sz="quarter" idx="5"/>
          </p:nvPr>
        </p:nvSpPr>
        <p:spPr/>
        <p:txBody>
          <a:bodyPr/>
          <a:lstStyle/>
          <a:p>
            <a:fld id="{509B9498-FDEE-4498-AC3A-C83DFCC8A50A}" type="slidenum">
              <a:rPr lang="en-PK" smtClean="0"/>
              <a:t>10</a:t>
            </a:fld>
            <a:endParaRPr lang="en-PK" dirty="0"/>
          </a:p>
        </p:txBody>
      </p:sp>
    </p:spTree>
    <p:extLst>
      <p:ext uri="{BB962C8B-B14F-4D97-AF65-F5344CB8AC3E}">
        <p14:creationId xmlns:p14="http://schemas.microsoft.com/office/powerpoint/2010/main" val="1814426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While the great strengths of this theory are its contribution to understanding development, its emphasis on crisis and its linkage to the life cycle, it also has some weaknesses. A criticism is that development may not be in a clearly defined stage. Children grow at various rates and can have several challenges at once. Theory is also very much oriented towards social experiences and does not account for the role of biological predispositions (genetics and temperament). There may also be cultural variations affecting children's confidence and independence. In certain cultures, emphasis is given to the interdependence of family members rather than to the individual. Thus, Erikson's theory is helpful but must also be taken into account when looking at these factors such as individual circumstances, cultural diversity and other developmental influences that should be considered when assessing the needs of a child.</a:t>
            </a:r>
          </a:p>
        </p:txBody>
      </p:sp>
      <p:sp>
        <p:nvSpPr>
          <p:cNvPr id="4" name="Slide Number Placeholder 3"/>
          <p:cNvSpPr>
            <a:spLocks noGrp="1"/>
          </p:cNvSpPr>
          <p:nvPr>
            <p:ph type="sldNum" sz="quarter" idx="5"/>
          </p:nvPr>
        </p:nvSpPr>
        <p:spPr/>
        <p:txBody>
          <a:bodyPr/>
          <a:lstStyle/>
          <a:p>
            <a:fld id="{509B9498-FDEE-4498-AC3A-C83DFCC8A50A}" type="slidenum">
              <a:rPr lang="en-PK" smtClean="0"/>
              <a:t>11</a:t>
            </a:fld>
            <a:endParaRPr lang="en-PK" dirty="0"/>
          </a:p>
        </p:txBody>
      </p:sp>
    </p:spTree>
    <p:extLst>
      <p:ext uri="{BB962C8B-B14F-4D97-AF65-F5344CB8AC3E}">
        <p14:creationId xmlns:p14="http://schemas.microsoft.com/office/powerpoint/2010/main" val="1374137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To sum up, the Psychosocial Theory by Erikson is a useful tool in the understanding of Isaac's development. Isaac is in the Initiative vs Guilt stage where children are gaining confidence, independence and social skills. He may have not met these developmental milestones due to his experiences, such as disruptions in childcare, maternal mental health issues and decreased socialization. Through the opportunities provided to build confidence, emotional support, language development activities and multi-agency interventions, professionals can support Isaac to build the skills that will enable him to develop an emotionally and socially healthy outlook. Overall, Erikson's theory is able to explain Isaac's behaviour and gives useful guidance to support his future wellbeing and development. </a:t>
            </a:r>
          </a:p>
          <a:p>
            <a:r>
              <a:rPr lang="en-PK" sz="1200" kern="1200" dirty="0">
                <a:solidFill>
                  <a:schemeClr val="tx1"/>
                </a:solidFill>
                <a:effectLst/>
                <a:latin typeface="+mn-lt"/>
                <a:ea typeface="+mn-ea"/>
                <a:cs typeface="+mn-cs"/>
              </a:rPr>
              <a:t>Many thanks for listening. Do you have any questions?</a:t>
            </a:r>
          </a:p>
        </p:txBody>
      </p:sp>
      <p:sp>
        <p:nvSpPr>
          <p:cNvPr id="4" name="Slide Number Placeholder 3"/>
          <p:cNvSpPr>
            <a:spLocks noGrp="1"/>
          </p:cNvSpPr>
          <p:nvPr>
            <p:ph type="sldNum" sz="quarter" idx="5"/>
          </p:nvPr>
        </p:nvSpPr>
        <p:spPr/>
        <p:txBody>
          <a:bodyPr/>
          <a:lstStyle/>
          <a:p>
            <a:fld id="{509B9498-FDEE-4498-AC3A-C83DFCC8A50A}" type="slidenum">
              <a:rPr lang="en-PK" smtClean="0"/>
              <a:t>12</a:t>
            </a:fld>
            <a:endParaRPr lang="en-PK" dirty="0"/>
          </a:p>
        </p:txBody>
      </p:sp>
    </p:spTree>
    <p:extLst>
      <p:ext uri="{BB962C8B-B14F-4D97-AF65-F5344CB8AC3E}">
        <p14:creationId xmlns:p14="http://schemas.microsoft.com/office/powerpoint/2010/main" val="1397672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4EF954-66B1-4168-AF40-97F3DAF43FC4}"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74052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1D4C7-8630-4B98-978C-30388BBD4EE8}"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108817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233410-150A-4A72-BF63-6D3ACBC30148}"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454758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2E1B28-DB45-4001-B295-7D7933E04419}" type="datetime1">
              <a:rPr lang="en-US" smtClean="0"/>
              <a:t>6/1/2026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476795435"/>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2E1B28-DB45-4001-B295-7D7933E04419}" type="datetime1">
              <a:rPr lang="en-US" smtClean="0"/>
              <a:t>6/1/2026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100479826"/>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2E1B28-DB45-4001-B295-7D7933E04419}" type="datetime1">
              <a:rPr lang="en-US" smtClean="0"/>
              <a:t>6/1/2026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327247537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2E1B28-DB45-4001-B295-7D7933E04419}" type="datetime1">
              <a:rPr lang="en-US" smtClean="0"/>
              <a:t>6/1/2026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854610481"/>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6/1/2026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138765662"/>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6/1/2026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410385149"/>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72E1B28-DB45-4001-B295-7D7933E04419}" type="datetime1">
              <a:rPr lang="en-US" smtClean="0"/>
              <a:t>6/1/2026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79340671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548792964"/>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64291784"/>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282627459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8203880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885076062"/>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2271170538"/>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E1B28-DB45-4001-B295-7D7933E04419}" type="datetime1">
              <a:rPr lang="en-US" smtClean="0"/>
              <a:t>6/1/2026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3198002946"/>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6/1/2026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5256863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902293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6/1/2026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5230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93120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76974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6/1/2026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9470725"/>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162721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4852816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6/1/2026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467162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6/1/2026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6/1/2026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6/1/2026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6/1/2026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6/1/2026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6/1/2026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6/1/2026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6/1/2026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6/1/2026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6/1/2026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6/1/2026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6/1/2026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6/1/2026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72E1B28-DB45-4001-B295-7D7933E04419}" type="datetime1">
              <a:rPr lang="en-US" smtClean="0"/>
              <a:t>6/1/2026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a:t>Sample Footer Text</a:t>
            </a:r>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3985535329"/>
      </p:ext>
    </p:extLst>
  </p:cSld>
  <p:clrMap bg1="dk1" tx1="lt1" bg2="dk2" tx2="lt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 id="2147483901" r:id="rId18"/>
    <p:sldLayoutId id="2147483902" r:id="rId19"/>
    <p:sldLayoutId id="2147483903" r:id="rId20"/>
    <p:sldLayoutId id="2147483904" r:id="rId21"/>
    <p:sldLayoutId id="2147483905" r:id="rId22"/>
    <p:sldLayoutId id="2147483906" r:id="rId23"/>
    <p:sldLayoutId id="2147483907" r:id="rId24"/>
    <p:sldLayoutId id="2147483908" r:id="rId25"/>
    <p:sldLayoutId id="2147483909" r:id="rId26"/>
    <p:sldLayoutId id="2147483697" r:id="rId27"/>
    <p:sldLayoutId id="2147483698" r:id="rId28"/>
    <p:sldLayoutId id="2147483699" r:id="rId29"/>
    <p:sldLayoutId id="2147483701" r:id="rId30"/>
    <p:sldLayoutId id="2147483702" r:id="rId31"/>
    <p:sldLayoutId id="2147483703" r:id="rId32"/>
    <p:sldLayoutId id="2147483704" r:id="rId33"/>
    <p:sldLayoutId id="2147483705" r:id="rId34"/>
    <p:sldLayoutId id="2147483706" r:id="rId35"/>
    <p:sldLayoutId id="2147483707" r:id="rId36"/>
    <p:sldLayoutId id="2147483708" r:id="rId37"/>
    <p:sldLayoutId id="2147483709" r:id="rId38"/>
    <p:sldLayoutId id="2147483710" r:id="rId39"/>
    <p:sldLayoutId id="2147483711" r:id="rId40"/>
    <p:sldLayoutId id="2147483712" r:id="rId41"/>
    <p:sldLayoutId id="2147483713" r:id="rId42"/>
    <p:sldLayoutId id="2147483714" r:id="rId43"/>
    <p:sldLayoutId id="2147483718" r:id="rId44"/>
    <p:sldLayoutId id="2147483719" r:id="rId45"/>
    <p:sldLayoutId id="2147483720" r:id="rId46"/>
    <p:sldLayoutId id="2147483721" r:id="rId47"/>
    <p:sldLayoutId id="2147483722" r:id="rId48"/>
    <p:sldLayoutId id="2147483723" r:id="rId49"/>
    <p:sldLayoutId id="2147483725" r:id="rId50"/>
    <p:sldLayoutId id="2147483727" r:id="rId51"/>
    <p:sldLayoutId id="2147483728" r:id="rId52"/>
    <p:sldLayoutId id="2147483729" r:id="rId53"/>
    <p:sldLayoutId id="2147483730" r:id="rId54"/>
    <p:sldLayoutId id="2147483732" r:id="rId55"/>
    <p:sldLayoutId id="2147483733" r:id="rId56"/>
    <p:sldLayoutId id="2147483735" r:id="rId57"/>
    <p:sldLayoutId id="2147483736" r:id="rId58"/>
    <p:sldLayoutId id="2147483737" r:id="rId59"/>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431172" y="2418585"/>
            <a:ext cx="11674459" cy="2621154"/>
          </a:xfrm>
        </p:spPr>
        <p:txBody>
          <a:bodyPr anchor="b">
            <a:normAutofit/>
          </a:bodyPr>
          <a:lstStyle/>
          <a:p>
            <a:r>
              <a:rPr lang="en-GB" sz="2800" dirty="0">
                <a:latin typeface="Times New Roman" panose="02020603050405020304" pitchFamily="18" charset="0"/>
                <a:cs typeface="Times New Roman" panose="02020603050405020304" pitchFamily="18" charset="0"/>
              </a:rPr>
              <a:t>Module: Psychology in Health and Social Care (LCHS4010)</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Student Name: ____________________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Student ID: ____________________</a:t>
            </a:r>
          </a:p>
        </p:txBody>
      </p:sp>
      <p:sp>
        <p:nvSpPr>
          <p:cNvPr id="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487370" y="967800"/>
            <a:ext cx="11217259" cy="1414091"/>
          </a:xfrm>
        </p:spPr>
        <p:txBody>
          <a:bodyPr anchor="t">
            <a:noAutofit/>
          </a:bodyPr>
          <a:lstStyle/>
          <a:p>
            <a:r>
              <a:rPr lang="en-GB" sz="4000" b="1" dirty="0">
                <a:latin typeface="Times New Roman" panose="02020603050405020304" pitchFamily="18" charset="0"/>
                <a:cs typeface="Times New Roman" panose="02020603050405020304" pitchFamily="18" charset="0"/>
              </a:rPr>
              <a:t>Understanding Isaac’s Development Through </a:t>
            </a:r>
            <a:r>
              <a:rPr lang="en-PK" sz="4000" b="1" dirty="0">
                <a:latin typeface="Times New Roman" panose="02020603050405020304" pitchFamily="18" charset="0"/>
                <a:cs typeface="Times New Roman" panose="02020603050405020304" pitchFamily="18" charset="0"/>
              </a:rPr>
              <a:t>Erikson's Psychosocial </a:t>
            </a:r>
            <a:r>
              <a:rPr lang="en-GB" sz="4000" b="1" dirty="0">
                <a:latin typeface="Times New Roman" panose="02020603050405020304" pitchFamily="18" charset="0"/>
                <a:cs typeface="Times New Roman" panose="02020603050405020304" pitchFamily="18" charset="0"/>
              </a:rPr>
              <a:t>Theory</a:t>
            </a:r>
            <a:endParaRPr lang="en-US"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8" y="439684"/>
            <a:ext cx="11045952" cy="635354"/>
          </a:xfrm>
        </p:spPr>
        <p:txBody>
          <a:bodyPr>
            <a:noAutofit/>
          </a:bodyPr>
          <a:lstStyle/>
          <a:p>
            <a:r>
              <a:rPr lang="en-US" sz="4000" b="1" dirty="0">
                <a:latin typeface="Times New Roman" panose="02020603050405020304" pitchFamily="18" charset="0"/>
                <a:cs typeface="Times New Roman" panose="02020603050405020304" pitchFamily="18" charset="0"/>
              </a:rPr>
              <a:t>Agenda</a:t>
            </a:r>
          </a:p>
        </p:txBody>
      </p:sp>
      <p:sp>
        <p:nvSpPr>
          <p:cNvPr id="7" name="Rectangle 1">
            <a:extLst>
              <a:ext uri="{FF2B5EF4-FFF2-40B4-BE49-F238E27FC236}">
                <a16:creationId xmlns:a16="http://schemas.microsoft.com/office/drawing/2014/main" id="{36C5E577-FE38-D741-1500-5D18E7F6781E}"/>
              </a:ext>
            </a:extLst>
          </p:cNvPr>
          <p:cNvSpPr>
            <a:spLocks noGrp="1" noChangeArrowheads="1"/>
          </p:cNvSpPr>
          <p:nvPr>
            <p:ph sz="quarter" idx="13"/>
          </p:nvPr>
        </p:nvSpPr>
        <p:spPr bwMode="auto">
          <a:xfrm>
            <a:off x="582169" y="2949159"/>
            <a:ext cx="646331"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a:p>
            <a:pPr marR="0" lvl="0" defTabSz="914400" rtl="0" eaLnBrk="0" fontAlgn="base" latinLnBrk="0" hangingPunct="0">
              <a:lnSpc>
                <a:spcPct val="100000"/>
              </a:lnSpc>
              <a:spcBef>
                <a:spcPct val="0"/>
              </a:spcBef>
              <a:spcAft>
                <a:spcPct val="0"/>
              </a:spcAft>
              <a:buClrTx/>
              <a:buSzTx/>
              <a:tabLst/>
            </a:pPr>
            <a:endPar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1711294D-6C5F-8EE8-F877-05F9F44A92F1}"/>
              </a:ext>
            </a:extLst>
          </p:cNvPr>
          <p:cNvSpPr txBox="1">
            <a:spLocks/>
          </p:cNvSpPr>
          <p:nvPr/>
        </p:nvSpPr>
        <p:spPr>
          <a:xfrm>
            <a:off x="343271" y="1417776"/>
            <a:ext cx="11045952" cy="5240818"/>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8000" b="0" kern="1200" cap="all" baseline="0">
                <a:solidFill>
                  <a:schemeClr val="tx1"/>
                </a:solidFill>
                <a:latin typeface="+mj-lt"/>
                <a:ea typeface="+mj-ea"/>
                <a:cs typeface="+mj-cs"/>
              </a:defRPr>
            </a:lvl1pPr>
          </a:lstStyle>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Introduction to </a:t>
            </a:r>
            <a:r>
              <a:rPr lang="en-GB" sz="2000" cap="none" dirty="0" err="1">
                <a:latin typeface="Times New Roman" panose="02020603050405020304" pitchFamily="18" charset="0"/>
                <a:cs typeface="Times New Roman" panose="02020603050405020304" pitchFamily="18" charset="0"/>
              </a:rPr>
              <a:t>isaac’s</a:t>
            </a:r>
            <a:r>
              <a:rPr lang="en-GB" sz="2000" cap="none" dirty="0">
                <a:latin typeface="Times New Roman" panose="02020603050405020304" pitchFamily="18" charset="0"/>
                <a:cs typeface="Times New Roman" panose="02020603050405020304" pitchFamily="18" charset="0"/>
              </a:rPr>
              <a:t> case study</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Overview of </a:t>
            </a:r>
            <a:r>
              <a:rPr lang="en-GB" sz="2000" cap="none" dirty="0" err="1">
                <a:latin typeface="Times New Roman" panose="02020603050405020304" pitchFamily="18" charset="0"/>
                <a:cs typeface="Times New Roman" panose="02020603050405020304" pitchFamily="18" charset="0"/>
              </a:rPr>
              <a:t>erik</a:t>
            </a:r>
            <a:r>
              <a:rPr lang="en-GB" sz="2000" cap="none" dirty="0">
                <a:latin typeface="Times New Roman" panose="02020603050405020304" pitchFamily="18" charset="0"/>
                <a:cs typeface="Times New Roman" panose="02020603050405020304" pitchFamily="18" charset="0"/>
              </a:rPr>
              <a:t> </a:t>
            </a:r>
            <a:r>
              <a:rPr lang="en-GB" sz="2000" cap="none" dirty="0" err="1">
                <a:latin typeface="Times New Roman" panose="02020603050405020304" pitchFamily="18" charset="0"/>
                <a:cs typeface="Times New Roman" panose="02020603050405020304" pitchFamily="18" charset="0"/>
              </a:rPr>
              <a:t>erikson’s</a:t>
            </a:r>
            <a:r>
              <a:rPr lang="en-GB" sz="2000" cap="none" dirty="0">
                <a:latin typeface="Times New Roman" panose="02020603050405020304" pitchFamily="18" charset="0"/>
                <a:cs typeface="Times New Roman" panose="02020603050405020304" pitchFamily="18" charset="0"/>
              </a:rPr>
              <a:t> psychosocial theory</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Explanation of the “initiative vs guilt” stage</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Why </a:t>
            </a:r>
            <a:r>
              <a:rPr lang="en-GB" sz="2000" cap="none" dirty="0" err="1">
                <a:latin typeface="Times New Roman" panose="02020603050405020304" pitchFamily="18" charset="0"/>
                <a:cs typeface="Times New Roman" panose="02020603050405020304" pitchFamily="18" charset="0"/>
              </a:rPr>
              <a:t>erikson’s</a:t>
            </a:r>
            <a:r>
              <a:rPr lang="en-GB" sz="2000" cap="none" dirty="0">
                <a:latin typeface="Times New Roman" panose="02020603050405020304" pitchFamily="18" charset="0"/>
                <a:cs typeface="Times New Roman" panose="02020603050405020304" pitchFamily="18" charset="0"/>
              </a:rPr>
              <a:t> theory is relevant to </a:t>
            </a:r>
            <a:r>
              <a:rPr lang="en-GB" sz="2000" cap="none" dirty="0" err="1">
                <a:latin typeface="Times New Roman" panose="02020603050405020304" pitchFamily="18" charset="0"/>
                <a:cs typeface="Times New Roman" panose="02020603050405020304" pitchFamily="18" charset="0"/>
              </a:rPr>
              <a:t>isaac</a:t>
            </a:r>
            <a:endParaRPr lang="en-GB" sz="2000" cap="none" dirty="0">
              <a:latin typeface="Times New Roman" panose="02020603050405020304" pitchFamily="18" charset="0"/>
              <a:cs typeface="Times New Roman" panose="02020603050405020304" pitchFamily="18" charset="0"/>
            </a:endParaRP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Analysis of </a:t>
            </a:r>
            <a:r>
              <a:rPr lang="en-GB" sz="2000" cap="none" dirty="0" err="1">
                <a:latin typeface="Times New Roman" panose="02020603050405020304" pitchFamily="18" charset="0"/>
                <a:cs typeface="Times New Roman" panose="02020603050405020304" pitchFamily="18" charset="0"/>
              </a:rPr>
              <a:t>isaac’s</a:t>
            </a:r>
            <a:r>
              <a:rPr lang="en-GB" sz="2000" cap="none" dirty="0">
                <a:latin typeface="Times New Roman" panose="02020603050405020304" pitchFamily="18" charset="0"/>
                <a:cs typeface="Times New Roman" panose="02020603050405020304" pitchFamily="18" charset="0"/>
              </a:rPr>
              <a:t> emotional and social development</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Analysis of cognitive and language development</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Nature and nurture influences on development</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Practical support strategies for </a:t>
            </a:r>
            <a:r>
              <a:rPr lang="en-GB" sz="2000" cap="none" dirty="0" err="1">
                <a:latin typeface="Times New Roman" panose="02020603050405020304" pitchFamily="18" charset="0"/>
                <a:cs typeface="Times New Roman" panose="02020603050405020304" pitchFamily="18" charset="0"/>
              </a:rPr>
              <a:t>isaac</a:t>
            </a:r>
            <a:endParaRPr lang="en-GB" sz="2000" cap="none" dirty="0">
              <a:latin typeface="Times New Roman" panose="02020603050405020304" pitchFamily="18" charset="0"/>
              <a:cs typeface="Times New Roman" panose="02020603050405020304" pitchFamily="18" charset="0"/>
            </a:endParaRP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Additional interventions and multi-agency support</a:t>
            </a:r>
          </a:p>
          <a:p>
            <a:pPr marL="457200" indent="-457200">
              <a:lnSpc>
                <a:spcPct val="100000"/>
              </a:lnSpc>
              <a:buAutoNum type="arabicPeriod"/>
            </a:pPr>
            <a:r>
              <a:rPr lang="en-US" sz="2000" cap="none" dirty="0">
                <a:latin typeface="Times New Roman" panose="02020603050405020304" pitchFamily="18" charset="0"/>
                <a:cs typeface="Times New Roman" panose="02020603050405020304" pitchFamily="18" charset="0"/>
              </a:rPr>
              <a:t>Strengths of </a:t>
            </a:r>
            <a:r>
              <a:rPr lang="en-US" sz="2000" cap="none" dirty="0" err="1">
                <a:latin typeface="Times New Roman" panose="02020603050405020304" pitchFamily="18" charset="0"/>
                <a:cs typeface="Times New Roman" panose="02020603050405020304" pitchFamily="18" charset="0"/>
              </a:rPr>
              <a:t>erikson’s</a:t>
            </a:r>
            <a:r>
              <a:rPr lang="en-US" sz="2000" cap="none" dirty="0">
                <a:latin typeface="Times New Roman" panose="02020603050405020304" pitchFamily="18" charset="0"/>
                <a:cs typeface="Times New Roman" panose="02020603050405020304" pitchFamily="18" charset="0"/>
              </a:rPr>
              <a:t> theory</a:t>
            </a:r>
          </a:p>
          <a:p>
            <a:pPr marL="457200" indent="-457200">
              <a:lnSpc>
                <a:spcPct val="100000"/>
              </a:lnSpc>
              <a:buAutoNum type="arabicPeriod"/>
            </a:pPr>
            <a:r>
              <a:rPr lang="en-GB" sz="2000" cap="none" dirty="0">
                <a:latin typeface="Times New Roman" panose="02020603050405020304" pitchFamily="18" charset="0"/>
                <a:cs typeface="Times New Roman" panose="02020603050405020304" pitchFamily="18" charset="0"/>
              </a:rPr>
              <a:t>Limitations and criticisms of the theory</a:t>
            </a:r>
          </a:p>
          <a:p>
            <a:pPr marL="457200" indent="-457200">
              <a:lnSpc>
                <a:spcPct val="100000"/>
              </a:lnSpc>
              <a:buAutoNum type="arabicPeriod"/>
            </a:pPr>
            <a:r>
              <a:rPr lang="en-US" sz="2000" cap="none" dirty="0">
                <a:latin typeface="Times New Roman" panose="02020603050405020304" pitchFamily="18" charset="0"/>
                <a:cs typeface="Times New Roman" panose="02020603050405020304" pitchFamily="18" charset="0"/>
              </a:rPr>
              <a:t>Relevance to diverse </a:t>
            </a:r>
            <a:r>
              <a:rPr lang="en-US" sz="2000" cap="none" dirty="0" err="1">
                <a:latin typeface="Times New Roman" panose="02020603050405020304" pitchFamily="18" charset="0"/>
                <a:cs typeface="Times New Roman" panose="02020603050405020304" pitchFamily="18" charset="0"/>
              </a:rPr>
              <a:t>london</a:t>
            </a:r>
            <a:r>
              <a:rPr lang="en-US" sz="2000" cap="none" dirty="0">
                <a:latin typeface="Times New Roman" panose="02020603050405020304" pitchFamily="18" charset="0"/>
                <a:cs typeface="Times New Roman" panose="02020603050405020304" pitchFamily="18" charset="0"/>
              </a:rPr>
              <a:t> communities</a:t>
            </a:r>
          </a:p>
          <a:p>
            <a:pPr marL="457200" indent="-457200">
              <a:lnSpc>
                <a:spcPct val="100000"/>
              </a:lnSpc>
              <a:buAutoNum type="arabicPeriod"/>
            </a:pPr>
            <a:r>
              <a:rPr lang="en-US" sz="2000" cap="none" dirty="0">
                <a:latin typeface="Times New Roman" panose="02020603050405020304" pitchFamily="18" charset="0"/>
                <a:cs typeface="Times New Roman" panose="02020603050405020304" pitchFamily="18" charset="0"/>
              </a:rPr>
              <a:t>Conclusion</a:t>
            </a:r>
          </a:p>
          <a:p>
            <a:pPr marL="457200" indent="-457200">
              <a:lnSpc>
                <a:spcPct val="100000"/>
              </a:lnSpc>
              <a:buAutoNum type="arabicPeriod"/>
            </a:pPr>
            <a:r>
              <a:rPr lang="en-US" sz="2000" cap="none" dirty="0">
                <a:latin typeface="Times New Roman" panose="02020603050405020304" pitchFamily="18" charset="0"/>
                <a:cs typeface="Times New Roman" panose="02020603050405020304" pitchFamily="18" charset="0"/>
              </a:rPr>
              <a:t>References</a:t>
            </a:r>
            <a:endParaRPr lang="en-US" sz="2000" b="1"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Placeholder 5" descr="Two people running on a beach">
            <a:extLst>
              <a:ext uri="{FF2B5EF4-FFF2-40B4-BE49-F238E27FC236}">
                <a16:creationId xmlns:a16="http://schemas.microsoft.com/office/drawing/2014/main" id="{F89F5A20-EE3C-FB44-E2F2-3404DD866E67}"/>
              </a:ext>
            </a:extLst>
          </p:cNvPr>
          <p:cNvPicPr>
            <a:picLocks noGrp="1" noChangeAspect="1"/>
          </p:cNvPicPr>
          <p:nvPr>
            <p:ph type="pic" sz="quarter" idx="15"/>
          </p:nvPr>
        </p:nvPicPr>
        <p:blipFill>
          <a:blip r:embed="rId3" cstate="screen">
            <a:alphaModFix amt="35000"/>
            <a:extLst>
              <a:ext uri="{28A0092B-C50C-407E-A947-70E740481C1C}">
                <a14:useLocalDpi xmlns:a14="http://schemas.microsoft.com/office/drawing/2010/main"/>
              </a:ext>
            </a:extLst>
          </a:blip>
          <a:srcRect l="62" r="6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396213" y="369094"/>
            <a:ext cx="10515894" cy="1507067"/>
          </a:xfrm>
        </p:spPr>
        <p:txBody>
          <a:bodyPr vert="horz" lIns="91440" tIns="45720" rIns="91440" bIns="45720" rtlCol="0" anchor="ctr">
            <a:noAutofit/>
          </a:bodyPr>
          <a:lstStyle/>
          <a:p>
            <a:r>
              <a:rPr lang="en-US" sz="4000" b="1" dirty="0">
                <a:solidFill>
                  <a:schemeClr val="bg1"/>
                </a:solidFill>
                <a:latin typeface="Times New Roman" panose="02020603050405020304" pitchFamily="18" charset="0"/>
                <a:cs typeface="Times New Roman" panose="02020603050405020304" pitchFamily="18" charset="0"/>
              </a:rPr>
              <a:t>Introduction to Case Study </a:t>
            </a:r>
            <a:br>
              <a:rPr lang="en-US" sz="4000" b="1" dirty="0">
                <a:solidFill>
                  <a:schemeClr val="bg1"/>
                </a:solidFill>
                <a:latin typeface="Times New Roman" panose="02020603050405020304" pitchFamily="18" charset="0"/>
                <a:cs typeface="Times New Roman" panose="02020603050405020304" pitchFamily="18" charset="0"/>
              </a:rPr>
            </a:br>
            <a:endParaRPr lang="en-US" sz="40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396213" y="1122628"/>
            <a:ext cx="10730179" cy="4848754"/>
          </a:xfrm>
        </p:spPr>
        <p:txBody>
          <a:bodyPr vert="horz" lIns="91440" tIns="45720" rIns="91440" bIns="45720" rtlCol="0" anchor="ctr">
            <a:noAutofit/>
          </a:bodyPr>
          <a:lstStyle/>
          <a:p>
            <a:r>
              <a:rPr lang="en-US" sz="2000" b="1" dirty="0">
                <a:solidFill>
                  <a:schemeClr val="bg1"/>
                </a:solidFill>
                <a:latin typeface="Times New Roman" panose="02020603050405020304" pitchFamily="18" charset="0"/>
                <a:cs typeface="Times New Roman" panose="02020603050405020304" pitchFamily="18" charset="0"/>
              </a:rPr>
              <a:t>1. </a:t>
            </a:r>
            <a:r>
              <a:rPr lang="en-US" sz="2000" dirty="0">
                <a:solidFill>
                  <a:schemeClr val="bg1"/>
                </a:solidFill>
                <a:latin typeface="Times New Roman" panose="02020603050405020304" pitchFamily="18" charset="0"/>
                <a:cs typeface="Times New Roman" panose="02020603050405020304" pitchFamily="18" charset="0"/>
              </a:rPr>
              <a:t>Isaac is a 4 year old boy attending a Children's Centre in London. </a:t>
            </a:r>
          </a:p>
          <a:p>
            <a:r>
              <a:rPr lang="en-US" sz="2000" b="1" dirty="0">
                <a:solidFill>
                  <a:schemeClr val="bg1"/>
                </a:solidFill>
                <a:latin typeface="Times New Roman" panose="02020603050405020304" pitchFamily="18" charset="0"/>
                <a:cs typeface="Times New Roman" panose="02020603050405020304" pitchFamily="18" charset="0"/>
              </a:rPr>
              <a:t>2. </a:t>
            </a:r>
            <a:r>
              <a:rPr lang="en-US" sz="2000" dirty="0">
                <a:solidFill>
                  <a:schemeClr val="bg1"/>
                </a:solidFill>
                <a:latin typeface="Times New Roman" panose="02020603050405020304" pitchFamily="18" charset="0"/>
                <a:cs typeface="Times New Roman" panose="02020603050405020304" pitchFamily="18" charset="0"/>
              </a:rPr>
              <a:t>He is staying with his mother who suffers from post-natal depression. </a:t>
            </a:r>
          </a:p>
          <a:p>
            <a:r>
              <a:rPr lang="en-US" sz="2000" b="1" dirty="0">
                <a:solidFill>
                  <a:schemeClr val="bg1"/>
                </a:solidFill>
                <a:latin typeface="Times New Roman" panose="02020603050405020304" pitchFamily="18" charset="0"/>
                <a:cs typeface="Times New Roman" panose="02020603050405020304" pitchFamily="18" charset="0"/>
              </a:rPr>
              <a:t>3. </a:t>
            </a:r>
            <a:r>
              <a:rPr lang="en-US" sz="2000" dirty="0">
                <a:solidFill>
                  <a:schemeClr val="bg1"/>
                </a:solidFill>
                <a:latin typeface="Times New Roman" panose="02020603050405020304" pitchFamily="18" charset="0"/>
                <a:cs typeface="Times New Roman" panose="02020603050405020304" pitchFamily="18" charset="0"/>
              </a:rPr>
              <a:t>The family recently relocated and Isaac had some childcare disruptions. </a:t>
            </a:r>
          </a:p>
          <a:p>
            <a:r>
              <a:rPr lang="en-US" sz="2000" b="1" dirty="0">
                <a:solidFill>
                  <a:schemeClr val="bg1"/>
                </a:solidFill>
                <a:latin typeface="Times New Roman" panose="02020603050405020304" pitchFamily="18" charset="0"/>
                <a:cs typeface="Times New Roman" panose="02020603050405020304" pitchFamily="18" charset="0"/>
              </a:rPr>
              <a:t>4. </a:t>
            </a:r>
            <a:r>
              <a:rPr lang="en-US" sz="2000" dirty="0">
                <a:solidFill>
                  <a:schemeClr val="bg1"/>
                </a:solidFill>
                <a:latin typeface="Times New Roman" panose="02020603050405020304" pitchFamily="18" charset="0"/>
                <a:cs typeface="Times New Roman" panose="02020603050405020304" pitchFamily="18" charset="0"/>
              </a:rPr>
              <a:t>Staff observed: </a:t>
            </a:r>
          </a:p>
          <a:p>
            <a:pPr marL="342900" indent="-342900">
              <a:buFont typeface="Wingdings 3" panose="05040102010807070707" pitchFamily="18" charset="2"/>
              <a:buChar char=""/>
            </a:pPr>
            <a:r>
              <a:rPr lang="en-US" sz="2000" dirty="0">
                <a:solidFill>
                  <a:schemeClr val="bg1"/>
                </a:solidFill>
                <a:latin typeface="Times New Roman" panose="02020603050405020304" pitchFamily="18" charset="0"/>
                <a:cs typeface="Times New Roman" panose="02020603050405020304" pitchFamily="18" charset="0"/>
              </a:rPr>
              <a:t>withdrawn </a:t>
            </a:r>
            <a:r>
              <a:rPr lang="en-US" sz="2000" dirty="0" err="1">
                <a:solidFill>
                  <a:schemeClr val="bg1"/>
                </a:solidFill>
                <a:latin typeface="Times New Roman" panose="02020603050405020304" pitchFamily="18" charset="0"/>
                <a:cs typeface="Times New Roman" panose="02020603050405020304" pitchFamily="18" charset="0"/>
              </a:rPr>
              <a:t>behaviour</a:t>
            </a:r>
            <a:r>
              <a:rPr lang="en-US" sz="2000" dirty="0">
                <a:solidFill>
                  <a:schemeClr val="bg1"/>
                </a:solidFill>
                <a:latin typeface="Times New Roman" panose="02020603050405020304" pitchFamily="18" charset="0"/>
                <a:cs typeface="Times New Roman" panose="02020603050405020304" pitchFamily="18" charset="0"/>
              </a:rPr>
              <a:t> </a:t>
            </a:r>
          </a:p>
          <a:p>
            <a:pPr marL="342900" indent="-342900">
              <a:buFont typeface="Wingdings 3" panose="05040102010807070707" pitchFamily="18" charset="2"/>
              <a:buChar char=""/>
            </a:pPr>
            <a:r>
              <a:rPr lang="en-US" sz="2000" dirty="0">
                <a:solidFill>
                  <a:schemeClr val="bg1"/>
                </a:solidFill>
                <a:latin typeface="Times New Roman" panose="02020603050405020304" pitchFamily="18" charset="0"/>
                <a:cs typeface="Times New Roman" panose="02020603050405020304" pitchFamily="18" charset="0"/>
              </a:rPr>
              <a:t>distress during separation </a:t>
            </a:r>
          </a:p>
          <a:p>
            <a:pPr marL="342900" indent="-342900">
              <a:buFont typeface="Wingdings 3" panose="05040102010807070707" pitchFamily="18" charset="2"/>
              <a:buChar char=""/>
            </a:pPr>
            <a:r>
              <a:rPr lang="en-US" sz="2000" dirty="0">
                <a:solidFill>
                  <a:schemeClr val="bg1"/>
                </a:solidFill>
                <a:latin typeface="Times New Roman" panose="02020603050405020304" pitchFamily="18" charset="0"/>
                <a:cs typeface="Times New Roman" panose="02020603050405020304" pitchFamily="18" charset="0"/>
              </a:rPr>
              <a:t>delayed language skills </a:t>
            </a:r>
          </a:p>
          <a:p>
            <a:pPr marL="342900" indent="-342900">
              <a:buFont typeface="Wingdings 3" panose="05040102010807070707" pitchFamily="18" charset="2"/>
              <a:buChar char=""/>
            </a:pPr>
            <a:r>
              <a:rPr lang="en-US" sz="2000" dirty="0">
                <a:solidFill>
                  <a:schemeClr val="bg1"/>
                </a:solidFill>
                <a:latin typeface="Times New Roman" panose="02020603050405020304" pitchFamily="18" charset="0"/>
                <a:cs typeface="Times New Roman" panose="02020603050405020304" pitchFamily="18" charset="0"/>
              </a:rPr>
              <a:t>Trouble getting involved in group games </a:t>
            </a:r>
          </a:p>
          <a:p>
            <a:r>
              <a:rPr lang="en-US" sz="2000" b="1" dirty="0">
                <a:solidFill>
                  <a:schemeClr val="bg1"/>
                </a:solidFill>
                <a:latin typeface="Times New Roman" panose="02020603050405020304" pitchFamily="18" charset="0"/>
                <a:cs typeface="Times New Roman" panose="02020603050405020304" pitchFamily="18" charset="0"/>
              </a:rPr>
              <a:t>5. </a:t>
            </a:r>
            <a:r>
              <a:rPr lang="en-US" sz="2000" dirty="0">
                <a:solidFill>
                  <a:schemeClr val="bg1"/>
                </a:solidFill>
                <a:latin typeface="Times New Roman" panose="02020603050405020304" pitchFamily="18" charset="0"/>
                <a:cs typeface="Times New Roman" panose="02020603050405020304" pitchFamily="18" charset="0"/>
              </a:rPr>
              <a:t>The presentation will look at the development of Isaac by applying Erikson's Psychosocial Theory. </a:t>
            </a:r>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389273" y="1290829"/>
            <a:ext cx="9198864" cy="5199695"/>
          </a:xfrm>
        </p:spPr>
        <p:txBody>
          <a:bodyPr>
            <a:normAutofit fontScale="90000"/>
          </a:bodyPr>
          <a:lstStyle/>
          <a:p>
            <a:pPr>
              <a:lnSpc>
                <a:spcPct val="150000"/>
              </a:lnSpc>
            </a:pPr>
            <a:r>
              <a:rPr lang="en-US" sz="2200" dirty="0">
                <a:latin typeface="Times New Roman" panose="02020603050405020304" pitchFamily="18" charset="0"/>
                <a:cs typeface="Times New Roman" panose="02020603050405020304" pitchFamily="18" charset="0"/>
              </a:rPr>
              <a:t>1. </a:t>
            </a:r>
            <a:r>
              <a:rPr lang="en-PK" sz="2200" dirty="0">
                <a:latin typeface="Times New Roman" panose="02020603050405020304" pitchFamily="18" charset="0"/>
                <a:cs typeface="Times New Roman" panose="02020603050405020304" pitchFamily="18" charset="0"/>
              </a:rPr>
              <a:t>Developed by Erik Erikson.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2. </a:t>
            </a:r>
            <a:r>
              <a:rPr lang="en-PK" sz="2200" dirty="0">
                <a:latin typeface="Times New Roman" panose="02020603050405020304" pitchFamily="18" charset="0"/>
                <a:cs typeface="Times New Roman" panose="02020603050405020304" pitchFamily="18" charset="0"/>
              </a:rPr>
              <a:t>There are 8 stages of psychosocial development.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3. </a:t>
            </a:r>
            <a:r>
              <a:rPr lang="en-PK" sz="2200" dirty="0">
                <a:latin typeface="Times New Roman" panose="02020603050405020304" pitchFamily="18" charset="0"/>
                <a:cs typeface="Times New Roman" panose="02020603050405020304" pitchFamily="18" charset="0"/>
              </a:rPr>
              <a:t>There are conflicts at personality development levels in each stage.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4. </a:t>
            </a:r>
            <a:r>
              <a:rPr lang="en-PK" sz="2200" dirty="0">
                <a:latin typeface="Times New Roman" panose="02020603050405020304" pitchFamily="18" charset="0"/>
                <a:cs typeface="Times New Roman" panose="02020603050405020304" pitchFamily="18" charset="0"/>
              </a:rPr>
              <a:t>Successful solutions promote positive emotional development. </a:t>
            </a:r>
            <a:br>
              <a:rPr lang="en-US" sz="2000" dirty="0">
                <a:latin typeface="Times New Roman" panose="02020603050405020304" pitchFamily="18" charset="0"/>
                <a:cs typeface="Times New Roman" panose="02020603050405020304" pitchFamily="18" charset="0"/>
              </a:rPr>
            </a:br>
            <a:br>
              <a:rPr lang="en-PK"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dirty="0">
                <a:latin typeface="Times New Roman" panose="02020603050405020304" pitchFamily="18" charset="0"/>
                <a:cs typeface="Times New Roman" panose="02020603050405020304" pitchFamily="18" charset="0"/>
              </a:rPr>
              <a:t>Initiative vs Guilt (3-5 years)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2. </a:t>
            </a:r>
            <a:r>
              <a:rPr lang="en-PK" sz="2200" dirty="0">
                <a:latin typeface="Times New Roman" panose="02020603050405020304" pitchFamily="18" charset="0"/>
                <a:cs typeface="Times New Roman" panose="02020603050405020304" pitchFamily="18" charset="0"/>
              </a:rPr>
              <a:t>Children become confident and independent.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3. </a:t>
            </a:r>
            <a:r>
              <a:rPr lang="en-PK" sz="2200" dirty="0">
                <a:latin typeface="Times New Roman" panose="02020603050405020304" pitchFamily="18" charset="0"/>
                <a:cs typeface="Times New Roman" panose="02020603050405020304" pitchFamily="18" charset="0"/>
              </a:rPr>
              <a:t>Initiative is fostered in supportive environments. </a:t>
            </a:r>
            <a:br>
              <a:rPr lang="en-PK"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4. </a:t>
            </a:r>
            <a:r>
              <a:rPr lang="en-PK" sz="2200" dirty="0">
                <a:latin typeface="Times New Roman" panose="02020603050405020304" pitchFamily="18" charset="0"/>
                <a:cs typeface="Times New Roman" panose="02020603050405020304" pitchFamily="18" charset="0"/>
              </a:rPr>
              <a:t>Negative experiences can lead to feelings of guilt, worry or lack of confidence. </a:t>
            </a:r>
            <a:br>
              <a:rPr lang="en-PK"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DC6822A-D1D9-EA6C-D8F4-6F6AB9565D17}"/>
              </a:ext>
            </a:extLst>
          </p:cNvPr>
          <p:cNvSpPr>
            <a:spLocks noGrp="1"/>
          </p:cNvSpPr>
          <p:nvPr>
            <p:ph sz="quarter" idx="13"/>
          </p:nvPr>
        </p:nvSpPr>
        <p:spPr>
          <a:xfrm>
            <a:off x="389273" y="3315436"/>
            <a:ext cx="9198864" cy="696686"/>
          </a:xfrm>
        </p:spPr>
        <p:txBody>
          <a:bodyPr>
            <a:noAutofit/>
          </a:bodyPr>
          <a:lstStyle/>
          <a:p>
            <a:r>
              <a:rPr lang="en-US" sz="4000" dirty="0">
                <a:latin typeface="Times New Roman" panose="02020603050405020304" pitchFamily="18" charset="0"/>
                <a:cs typeface="Times New Roman" panose="02020603050405020304" pitchFamily="18" charset="0"/>
              </a:rPr>
              <a:t>Relevant Stage for Isaac</a:t>
            </a:r>
          </a:p>
        </p:txBody>
      </p:sp>
      <p:sp>
        <p:nvSpPr>
          <p:cNvPr id="7" name="Subtitle 2">
            <a:extLst>
              <a:ext uri="{FF2B5EF4-FFF2-40B4-BE49-F238E27FC236}">
                <a16:creationId xmlns:a16="http://schemas.microsoft.com/office/drawing/2014/main" id="{B43C2FB5-9EA7-E801-8E8F-E916A74891FE}"/>
              </a:ext>
            </a:extLst>
          </p:cNvPr>
          <p:cNvSpPr txBox="1">
            <a:spLocks/>
          </p:cNvSpPr>
          <p:nvPr/>
        </p:nvSpPr>
        <p:spPr>
          <a:xfrm>
            <a:off x="389273" y="594143"/>
            <a:ext cx="10571169" cy="696686"/>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2200" b="1" kern="1200" cap="all" baseline="0">
                <a:solidFill>
                  <a:schemeClr val="accent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2000" b="1" kern="1200" cap="all" baseline="0">
                <a:solidFill>
                  <a:schemeClr val="accent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800" b="1" kern="1200" cap="all" baseline="0">
                <a:solidFill>
                  <a:schemeClr val="accent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1" kern="1200" cap="all" baseline="0">
                <a:solidFill>
                  <a:schemeClr val="accent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1" kern="1200" cap="all" baseline="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000" dirty="0">
                <a:latin typeface="Times New Roman" panose="02020603050405020304" pitchFamily="18" charset="0"/>
                <a:cs typeface="Times New Roman" panose="02020603050405020304" pitchFamily="18" charset="0"/>
              </a:rPr>
              <a:t>Erikson’s Psychosocial Theory</a:t>
            </a:r>
          </a:p>
        </p:txBody>
      </p:sp>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529143" y="1478932"/>
            <a:ext cx="5290890" cy="4983652"/>
          </a:xfrm>
        </p:spPr>
        <p:txBody>
          <a:bodyPr>
            <a:normAutofit fontScale="90000"/>
          </a:bodyPr>
          <a:lstStyle/>
          <a:p>
            <a:pPr>
              <a:lnSpc>
                <a:spcPct val="150000"/>
              </a:lnSpc>
            </a:pPr>
            <a:r>
              <a:rPr lang="en-US" sz="2200" cap="none"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Isaac has a bit of a problem with fitting in with group activities.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a:t>
            </a:r>
            <a:r>
              <a:rPr lang="en-PK" sz="2200" cap="none" dirty="0">
                <a:latin typeface="Times New Roman" panose="02020603050405020304" pitchFamily="18" charset="0"/>
                <a:cs typeface="Times New Roman" panose="02020603050405020304" pitchFamily="18" charset="0"/>
              </a:rPr>
              <a:t>He seems to lack self-confidence and is withdrawn.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a:t>
            </a:r>
            <a:r>
              <a:rPr lang="en-PK" sz="2200" cap="none" dirty="0">
                <a:latin typeface="Times New Roman" panose="02020603050405020304" pitchFamily="18" charset="0"/>
                <a:cs typeface="Times New Roman" panose="02020603050405020304" pitchFamily="18" charset="0"/>
              </a:rPr>
              <a:t>Disturbed emotional security can result from separation distress.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4. </a:t>
            </a:r>
            <a:r>
              <a:rPr lang="en-PK" sz="2200" cap="none" dirty="0">
                <a:latin typeface="Times New Roman" panose="02020603050405020304" pitchFamily="18" charset="0"/>
                <a:cs typeface="Times New Roman" panose="02020603050405020304" pitchFamily="18" charset="0"/>
              </a:rPr>
              <a:t>There may be limited opportunities for independent play, which can decrease initiative.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5. </a:t>
            </a:r>
            <a:r>
              <a:rPr lang="en-PK" sz="2200" cap="none" dirty="0">
                <a:latin typeface="Times New Roman" panose="02020603050405020304" pitchFamily="18" charset="0"/>
                <a:cs typeface="Times New Roman" panose="02020603050405020304" pitchFamily="18" charset="0"/>
              </a:rPr>
              <a:t>Social adjustment could be influenced by changes in the environment. </a:t>
            </a:r>
            <a:br>
              <a:rPr lang="en-PK"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529142" y="596634"/>
            <a:ext cx="10406588" cy="882298"/>
          </a:xfrm>
        </p:spPr>
        <p:txBody>
          <a:bodyPr>
            <a:noAutofit/>
          </a:bodyPr>
          <a:lstStyle/>
          <a:p>
            <a:r>
              <a:rPr lang="en-GB" sz="4000" b="1" dirty="0">
                <a:latin typeface="Times New Roman" panose="02020603050405020304" pitchFamily="18" charset="0"/>
                <a:cs typeface="Times New Roman" panose="02020603050405020304" pitchFamily="18" charset="0"/>
              </a:rPr>
              <a:t>Why Erikson’s Theory is Suitable for Isaac</a:t>
            </a:r>
            <a:endParaRPr lang="en-US" sz="4000" b="1"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919F91E2-2C75-F55C-2B7C-75DF6754AE11}"/>
              </a:ext>
            </a:extLst>
          </p:cNvPr>
          <p:cNvSpPr txBox="1">
            <a:spLocks/>
          </p:cNvSpPr>
          <p:nvPr/>
        </p:nvSpPr>
        <p:spPr>
          <a:xfrm>
            <a:off x="5908450" y="1478932"/>
            <a:ext cx="6114674" cy="4983652"/>
          </a:xfrm>
          <a:prstGeom prst="rect">
            <a:avLst/>
          </a:prstGeom>
          <a:effectLst/>
        </p:spPr>
        <p:txBody>
          <a:bodyPr vert="horz" lIns="91440" tIns="45720" rIns="91440" bIns="45720" rtlCol="0" anchor="b">
            <a:normAutofit fontScale="97500"/>
          </a:bodyPr>
          <a:lstStyle>
            <a:lvl1pPr algn="l" defTabSz="457200" rtl="0" eaLnBrk="1" latinLnBrk="0" hangingPunct="1">
              <a:spcBef>
                <a:spcPct val="0"/>
              </a:spcBef>
              <a:buNone/>
              <a:defRPr sz="36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br>
              <a:rPr lang="en-PK"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A6ED16A-91FA-8A7E-CC23-2AF7C312D2EA}"/>
              </a:ext>
            </a:extLst>
          </p:cNvPr>
          <p:cNvPicPr>
            <a:picLocks noChangeAspect="1"/>
          </p:cNvPicPr>
          <p:nvPr/>
        </p:nvPicPr>
        <p:blipFill>
          <a:blip r:embed="rId3"/>
          <a:stretch>
            <a:fillRect/>
          </a:stretch>
        </p:blipFill>
        <p:spPr>
          <a:xfrm>
            <a:off x="6376086" y="1581665"/>
            <a:ext cx="5474044" cy="4679701"/>
          </a:xfrm>
          <a:prstGeom prst="rect">
            <a:avLst/>
          </a:prstGeom>
        </p:spPr>
      </p:pic>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28296" y="172995"/>
            <a:ext cx="11563704" cy="1143000"/>
          </a:xfrm>
        </p:spPr>
        <p:txBody>
          <a:bodyPr>
            <a:noAutofit/>
          </a:bodyPr>
          <a:lstStyle/>
          <a:p>
            <a:r>
              <a:rPr lang="en-GB" sz="4000" b="1" dirty="0">
                <a:solidFill>
                  <a:schemeClr val="bg2">
                    <a:lumMod val="75000"/>
                  </a:schemeClr>
                </a:solidFill>
                <a:latin typeface="Times New Roman" panose="02020603050405020304" pitchFamily="18" charset="0"/>
                <a:cs typeface="Times New Roman" panose="02020603050405020304" pitchFamily="18" charset="0"/>
              </a:rPr>
              <a:t>Impact on Emotional and Social Development</a:t>
            </a:r>
            <a:endParaRPr lang="en-US" sz="4000" b="1"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628296" y="1143000"/>
            <a:ext cx="7373380" cy="5638538"/>
          </a:xfrm>
        </p:spPr>
        <p:txBody>
          <a:bodyPr>
            <a:noAutofit/>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Emotional Development </a:t>
            </a:r>
          </a:p>
          <a:p>
            <a:r>
              <a:rPr lang="en-PK" sz="2000" dirty="0">
                <a:solidFill>
                  <a:schemeClr val="tx1"/>
                </a:solidFill>
                <a:latin typeface="Times New Roman" panose="02020603050405020304" pitchFamily="18" charset="0"/>
                <a:cs typeface="Times New Roman" panose="02020603050405020304" pitchFamily="18" charset="0"/>
              </a:rPr>
              <a:t>Anxiety during separation </a:t>
            </a:r>
          </a:p>
          <a:p>
            <a:r>
              <a:rPr lang="en-PK" sz="2000" dirty="0">
                <a:solidFill>
                  <a:schemeClr val="tx1"/>
                </a:solidFill>
                <a:latin typeface="Times New Roman" panose="02020603050405020304" pitchFamily="18" charset="0"/>
                <a:cs typeface="Times New Roman" panose="02020603050405020304" pitchFamily="18" charset="0"/>
              </a:rPr>
              <a:t>Low confidence </a:t>
            </a:r>
          </a:p>
          <a:p>
            <a:r>
              <a:rPr lang="en-PK" sz="2000" dirty="0">
                <a:solidFill>
                  <a:schemeClr val="tx1"/>
                </a:solidFill>
                <a:latin typeface="Times New Roman" panose="02020603050405020304" pitchFamily="18" charset="0"/>
                <a:cs typeface="Times New Roman" panose="02020603050405020304" pitchFamily="18" charset="0"/>
              </a:rPr>
              <a:t>Avoids new situations because of fear. </a:t>
            </a:r>
          </a:p>
          <a:p>
            <a:pPr marL="0" indent="0">
              <a:buNone/>
            </a:pPr>
            <a:r>
              <a:rPr lang="en-US" sz="2000" b="1" dirty="0">
                <a:solidFill>
                  <a:schemeClr val="tx1"/>
                </a:solidFill>
                <a:latin typeface="Times New Roman" panose="02020603050405020304" pitchFamily="18" charset="0"/>
                <a:cs typeface="Times New Roman" panose="02020603050405020304" pitchFamily="18" charset="0"/>
              </a:rPr>
              <a:t>Social Development </a:t>
            </a:r>
          </a:p>
          <a:p>
            <a:r>
              <a:rPr lang="en-PK" sz="2000" dirty="0">
                <a:solidFill>
                  <a:schemeClr val="tx1"/>
                </a:solidFill>
                <a:latin typeface="Times New Roman" panose="02020603050405020304" pitchFamily="18" charset="0"/>
                <a:cs typeface="Times New Roman" panose="02020603050405020304" pitchFamily="18" charset="0"/>
              </a:rPr>
              <a:t>Trouble getting along with other children </a:t>
            </a:r>
          </a:p>
          <a:p>
            <a:r>
              <a:rPr lang="en-PK" sz="2000" dirty="0">
                <a:solidFill>
                  <a:schemeClr val="tx1"/>
                </a:solidFill>
                <a:latin typeface="Times New Roman" panose="02020603050405020304" pitchFamily="18" charset="0"/>
                <a:cs typeface="Times New Roman" panose="02020603050405020304" pitchFamily="18" charset="0"/>
              </a:rPr>
              <a:t>Avoidance of group activities </a:t>
            </a:r>
          </a:p>
          <a:p>
            <a:r>
              <a:rPr lang="en-PK" sz="2000" dirty="0">
                <a:solidFill>
                  <a:schemeClr val="tx1"/>
                </a:solidFill>
                <a:latin typeface="Times New Roman" panose="02020603050405020304" pitchFamily="18" charset="0"/>
                <a:cs typeface="Times New Roman" panose="02020603050405020304" pitchFamily="18" charset="0"/>
              </a:rPr>
              <a:t>Limited independence </a:t>
            </a:r>
          </a:p>
          <a:p>
            <a:pPr marL="0" indent="0">
              <a:buNone/>
            </a:pPr>
            <a:r>
              <a:rPr lang="en-US" sz="2000" b="1" dirty="0">
                <a:solidFill>
                  <a:schemeClr val="tx1"/>
                </a:solidFill>
                <a:latin typeface="Times New Roman" panose="02020603050405020304" pitchFamily="18" charset="0"/>
                <a:cs typeface="Times New Roman" panose="02020603050405020304" pitchFamily="18" charset="0"/>
              </a:rPr>
              <a:t>Cognitive and Language Development</a:t>
            </a:r>
          </a:p>
          <a:p>
            <a:r>
              <a:rPr lang="en-PK" sz="2000" dirty="0">
                <a:solidFill>
                  <a:schemeClr val="tx1"/>
                </a:solidFill>
                <a:latin typeface="Times New Roman" panose="02020603050405020304" pitchFamily="18" charset="0"/>
                <a:cs typeface="Times New Roman" panose="02020603050405020304" pitchFamily="18" charset="0"/>
              </a:rPr>
              <a:t>Delayed communication skills </a:t>
            </a:r>
          </a:p>
          <a:p>
            <a:r>
              <a:rPr lang="en-PK" sz="2000" dirty="0">
                <a:solidFill>
                  <a:schemeClr val="tx1"/>
                </a:solidFill>
                <a:latin typeface="Times New Roman" panose="02020603050405020304" pitchFamily="18" charset="0"/>
                <a:cs typeface="Times New Roman" panose="02020603050405020304" pitchFamily="18" charset="0"/>
              </a:rPr>
              <a:t>Reduced classroom participation </a:t>
            </a:r>
          </a:p>
          <a:p>
            <a:r>
              <a:rPr lang="en-PK" sz="2000" dirty="0">
                <a:solidFill>
                  <a:schemeClr val="tx1"/>
                </a:solidFill>
                <a:latin typeface="Times New Roman" panose="02020603050405020304" pitchFamily="18" charset="0"/>
                <a:cs typeface="Times New Roman" panose="02020603050405020304" pitchFamily="18" charset="0"/>
              </a:rPr>
              <a:t>Reduced opportunities for engagement learning opportunities </a:t>
            </a:r>
          </a:p>
        </p:txBody>
      </p:sp>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334380" y="0"/>
            <a:ext cx="10361694" cy="1507067"/>
          </a:xfrm>
        </p:spPr>
        <p:txBody>
          <a:bodyPr>
            <a:normAutofit/>
          </a:bodyPr>
          <a:lstStyle/>
          <a:p>
            <a:r>
              <a:rPr lang="en-US" sz="4000" b="1" dirty="0">
                <a:solidFill>
                  <a:schemeClr val="bg2">
                    <a:lumMod val="75000"/>
                  </a:schemeClr>
                </a:solidFill>
                <a:latin typeface="Times New Roman" panose="02020603050405020304" pitchFamily="18" charset="0"/>
                <a:cs typeface="Times New Roman" panose="02020603050405020304" pitchFamily="18" charset="0"/>
              </a:rPr>
              <a:t>Nature and Nurture Influences</a:t>
            </a:r>
          </a:p>
        </p:txBody>
      </p:sp>
      <p:graphicFrame>
        <p:nvGraphicFramePr>
          <p:cNvPr id="6" name="Content Placeholder 5">
            <a:extLst>
              <a:ext uri="{FF2B5EF4-FFF2-40B4-BE49-F238E27FC236}">
                <a16:creationId xmlns:a16="http://schemas.microsoft.com/office/drawing/2014/main" id="{3E0E4A8A-55D4-88B9-EAFE-F5DD91417A46}"/>
              </a:ext>
            </a:extLst>
          </p:cNvPr>
          <p:cNvGraphicFramePr>
            <a:graphicFrameLocks noGrp="1"/>
          </p:cNvGraphicFramePr>
          <p:nvPr>
            <p:ph idx="1"/>
            <p:extLst>
              <p:ext uri="{D42A27DB-BD31-4B8C-83A1-F6EECF244321}">
                <p14:modId xmlns:p14="http://schemas.microsoft.com/office/powerpoint/2010/main" val="1336674785"/>
              </p:ext>
            </p:extLst>
          </p:nvPr>
        </p:nvGraphicFramePr>
        <p:xfrm>
          <a:off x="431171" y="1386868"/>
          <a:ext cx="6229121" cy="4235455"/>
        </p:xfrm>
        <a:graphic>
          <a:graphicData uri="http://schemas.openxmlformats.org/drawingml/2006/table">
            <a:tbl>
              <a:tblPr firstRow="1" bandRow="1">
                <a:tableStyleId>{5C22544A-7EE6-4342-B048-85BDC9FD1C3A}</a:tableStyleId>
              </a:tblPr>
              <a:tblGrid>
                <a:gridCol w="2991651">
                  <a:extLst>
                    <a:ext uri="{9D8B030D-6E8A-4147-A177-3AD203B41FA5}">
                      <a16:colId xmlns:a16="http://schemas.microsoft.com/office/drawing/2014/main" val="2236123262"/>
                    </a:ext>
                  </a:extLst>
                </a:gridCol>
                <a:gridCol w="3237470">
                  <a:extLst>
                    <a:ext uri="{9D8B030D-6E8A-4147-A177-3AD203B41FA5}">
                      <a16:colId xmlns:a16="http://schemas.microsoft.com/office/drawing/2014/main" val="583127937"/>
                    </a:ext>
                  </a:extLst>
                </a:gridCol>
              </a:tblGrid>
              <a:tr h="1031239">
                <a:tc>
                  <a:txBody>
                    <a:bodyPr/>
                    <a:lstStyle/>
                    <a:p>
                      <a:r>
                        <a:rPr lang="en-US" sz="2000" dirty="0">
                          <a:latin typeface="Times New Roman" panose="02020603050405020304" pitchFamily="18" charset="0"/>
                          <a:cs typeface="Times New Roman" panose="02020603050405020304" pitchFamily="18" charset="0"/>
                        </a:rPr>
                        <a:t>Nature (Biological Factors)</a:t>
                      </a:r>
                      <a:endParaRPr lang="en-US" sz="2000" b="1" dirty="0">
                        <a:latin typeface="Times New Roman" panose="02020603050405020304" pitchFamily="18" charset="0"/>
                        <a:cs typeface="Times New Roman" panose="02020603050405020304" pitchFamily="18" charset="0"/>
                      </a:endParaRPr>
                    </a:p>
                  </a:txBody>
                  <a:tcPr anchor="ctr"/>
                </a:tc>
                <a:tc>
                  <a:txBody>
                    <a:bodyPr/>
                    <a:lstStyle/>
                    <a:p>
                      <a:r>
                        <a:rPr lang="en-US" sz="2000" dirty="0">
                          <a:latin typeface="Times New Roman" panose="02020603050405020304" pitchFamily="18" charset="0"/>
                          <a:cs typeface="Times New Roman" panose="02020603050405020304" pitchFamily="18" charset="0"/>
                        </a:rPr>
                        <a:t>Nurture (Environmental Factors)</a:t>
                      </a:r>
                      <a:endParaRPr lang="en-US" sz="2000" b="1"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971733978"/>
                  </a:ext>
                </a:extLst>
              </a:tr>
              <a:tr h="10312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1200" dirty="0">
                          <a:solidFill>
                            <a:schemeClr val="dk1"/>
                          </a:solidFill>
                          <a:effectLst/>
                          <a:latin typeface="+mn-lt"/>
                          <a:ea typeface="+mn-ea"/>
                          <a:cs typeface="+mn-cs"/>
                        </a:rPr>
                        <a:t>Temperament and personality </a:t>
                      </a:r>
                      <a:r>
                        <a:rPr lang="en-PK" sz="2000" kern="1200" dirty="0">
                          <a:solidFill>
                            <a:schemeClr val="dk1"/>
                          </a:solidFill>
                          <a:effectLst/>
                          <a:latin typeface="Times New Roman" panose="02020603050405020304" pitchFamily="18" charset="0"/>
                          <a:ea typeface="+mn-ea"/>
                          <a:cs typeface="Times New Roman" panose="02020603050405020304" pitchFamily="18" charset="0"/>
                        </a:rPr>
                        <a:t> </a:t>
                      </a:r>
                      <a:endParaRPr lang="en-US" sz="2000" b="0" dirty="0">
                        <a:latin typeface="Times New Roman" panose="02020603050405020304" pitchFamily="18" charset="0"/>
                        <a:cs typeface="Times New Roman" panose="02020603050405020304" pitchFamily="18" charset="0"/>
                      </a:endParaRPr>
                    </a:p>
                  </a:txBody>
                  <a:tcPr anchor="ctr"/>
                </a:tc>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Maternal mental health </a:t>
                      </a:r>
                    </a:p>
                  </a:txBody>
                  <a:tcPr anchor="ctr"/>
                </a:tc>
                <a:extLst>
                  <a:ext uri="{0D108BD9-81ED-4DB2-BD59-A6C34878D82A}">
                    <a16:rowId xmlns:a16="http://schemas.microsoft.com/office/drawing/2014/main" val="458163444"/>
                  </a:ext>
                </a:extLst>
              </a:tr>
              <a:tr h="1141738">
                <a:tc>
                  <a:txBody>
                    <a:bodyPr/>
                    <a:lstStyle/>
                    <a:p>
                      <a:r>
                        <a:rPr lang="en-PK" sz="1800" kern="1200" dirty="0">
                          <a:solidFill>
                            <a:schemeClr val="dk1"/>
                          </a:solidFill>
                          <a:effectLst/>
                          <a:latin typeface="+mn-lt"/>
                          <a:ea typeface="+mn-ea"/>
                          <a:cs typeface="+mn-cs"/>
                        </a:rPr>
                        <a:t>Brain development in early childhood. </a:t>
                      </a:r>
                    </a:p>
                    <a:p>
                      <a:endParaRPr lang="en-US" sz="2000" b="0" dirty="0">
                        <a:latin typeface="Times New Roman" panose="02020603050405020304" pitchFamily="18" charset="0"/>
                        <a:cs typeface="Times New Roman" panose="02020603050405020304" pitchFamily="18" charset="0"/>
                      </a:endParaRPr>
                    </a:p>
                  </a:txBody>
                  <a:tcPr anchor="ctr"/>
                </a:tc>
                <a:tc>
                  <a:txBody>
                    <a:bodyPr/>
                    <a:lstStyle/>
                    <a:p>
                      <a:r>
                        <a:rPr lang="en-PK" sz="1800" kern="1200" dirty="0">
                          <a:solidFill>
                            <a:schemeClr val="dk1"/>
                          </a:solidFill>
                          <a:effectLst/>
                          <a:latin typeface="+mn-lt"/>
                          <a:ea typeface="+mn-ea"/>
                          <a:cs typeface="+mn-cs"/>
                        </a:rPr>
                        <a:t>Parental and caregiver quality of parenting/caring relationships. </a:t>
                      </a:r>
                    </a:p>
                  </a:txBody>
                  <a:tcPr anchor="ctr"/>
                </a:tc>
                <a:extLst>
                  <a:ext uri="{0D108BD9-81ED-4DB2-BD59-A6C34878D82A}">
                    <a16:rowId xmlns:a16="http://schemas.microsoft.com/office/drawing/2014/main" val="825465077"/>
                  </a:ext>
                </a:extLst>
              </a:tr>
              <a:tr h="1031239">
                <a:tc>
                  <a:txBody>
                    <a:bodyPr/>
                    <a:lstStyle/>
                    <a:p>
                      <a:r>
                        <a:rPr lang="en-PK" sz="1800" kern="1200" dirty="0">
                          <a:solidFill>
                            <a:schemeClr val="dk1"/>
                          </a:solidFill>
                          <a:effectLst/>
                          <a:latin typeface="+mn-lt"/>
                          <a:ea typeface="+mn-ea"/>
                          <a:cs typeface="+mn-cs"/>
                        </a:rPr>
                        <a:t>Emotional sensitivity </a:t>
                      </a:r>
                    </a:p>
                  </a:txBody>
                  <a:tcPr anchor="ctr"/>
                </a:tc>
                <a:tc>
                  <a:txBody>
                    <a:bodyPr/>
                    <a:lstStyle/>
                    <a:p>
                      <a:r>
                        <a:rPr lang="en-PK" sz="1800" kern="1200" dirty="0">
                          <a:solidFill>
                            <a:schemeClr val="dk1"/>
                          </a:solidFill>
                          <a:effectLst/>
                          <a:latin typeface="+mn-lt"/>
                          <a:ea typeface="+mn-ea"/>
                          <a:cs typeface="+mn-cs"/>
                        </a:rPr>
                        <a:t>Social experiences and stability of child care </a:t>
                      </a:r>
                    </a:p>
                  </a:txBody>
                  <a:tcPr anchor="ctr"/>
                </a:tc>
                <a:extLst>
                  <a:ext uri="{0D108BD9-81ED-4DB2-BD59-A6C34878D82A}">
                    <a16:rowId xmlns:a16="http://schemas.microsoft.com/office/drawing/2014/main" val="3446475176"/>
                  </a:ext>
                </a:extLst>
              </a:tr>
            </a:tbl>
          </a:graphicData>
        </a:graphic>
      </p:graphicFrame>
      <p:graphicFrame>
        <p:nvGraphicFramePr>
          <p:cNvPr id="3" name="Table 2">
            <a:extLst>
              <a:ext uri="{FF2B5EF4-FFF2-40B4-BE49-F238E27FC236}">
                <a16:creationId xmlns:a16="http://schemas.microsoft.com/office/drawing/2014/main" id="{BBB0F6D8-7116-1463-6B73-06F46037A9F6}"/>
              </a:ext>
            </a:extLst>
          </p:cNvPr>
          <p:cNvGraphicFramePr>
            <a:graphicFrameLocks noGrp="1"/>
          </p:cNvGraphicFramePr>
          <p:nvPr>
            <p:extLst>
              <p:ext uri="{D42A27DB-BD31-4B8C-83A1-F6EECF244321}">
                <p14:modId xmlns:p14="http://schemas.microsoft.com/office/powerpoint/2010/main" val="560859723"/>
              </p:ext>
            </p:extLst>
          </p:nvPr>
        </p:nvGraphicFramePr>
        <p:xfrm>
          <a:off x="431801" y="1384300"/>
          <a:ext cx="6203778" cy="853433"/>
        </p:xfrm>
        <a:graphic>
          <a:graphicData uri="http://schemas.openxmlformats.org/drawingml/2006/table">
            <a:tbl>
              <a:tblPr firstRow="1" bandRow="1">
                <a:tableStyleId>{5C22544A-7EE6-4342-B048-85BDC9FD1C3A}</a:tableStyleId>
              </a:tblPr>
              <a:tblGrid>
                <a:gridCol w="2978664">
                  <a:extLst>
                    <a:ext uri="{9D8B030D-6E8A-4147-A177-3AD203B41FA5}">
                      <a16:colId xmlns:a16="http://schemas.microsoft.com/office/drawing/2014/main" val="663709692"/>
                    </a:ext>
                  </a:extLst>
                </a:gridCol>
                <a:gridCol w="3225114">
                  <a:extLst>
                    <a:ext uri="{9D8B030D-6E8A-4147-A177-3AD203B41FA5}">
                      <a16:colId xmlns:a16="http://schemas.microsoft.com/office/drawing/2014/main" val="3406961843"/>
                    </a:ext>
                  </a:extLst>
                </a:gridCol>
              </a:tblGrid>
              <a:tr h="853433">
                <a:tc>
                  <a:txBody>
                    <a:bodyPr/>
                    <a:lstStyle/>
                    <a:p>
                      <a:r>
                        <a:rPr lang="en-PK" sz="1800" kern="1200" dirty="0">
                          <a:solidFill>
                            <a:schemeClr val="tx1"/>
                          </a:solidFill>
                          <a:effectLst/>
                          <a:latin typeface="+mn-lt"/>
                          <a:ea typeface="+mn-ea"/>
                          <a:cs typeface="+mn-cs"/>
                        </a:rPr>
                        <a:t>Emotional sensitivity </a:t>
                      </a:r>
                    </a:p>
                  </a:txBody>
                  <a:tcPr anchor="ctr"/>
                </a:tc>
                <a:tc>
                  <a:txBody>
                    <a:bodyPr/>
                    <a:lstStyle/>
                    <a:p>
                      <a:r>
                        <a:rPr lang="en-PK" sz="1800" kern="1200" dirty="0">
                          <a:solidFill>
                            <a:schemeClr val="tx1"/>
                          </a:solidFill>
                          <a:effectLst/>
                          <a:latin typeface="+mn-lt"/>
                          <a:ea typeface="+mn-ea"/>
                          <a:cs typeface="+mn-cs"/>
                        </a:rPr>
                        <a:t>Social experiences and stability of child care </a:t>
                      </a:r>
                    </a:p>
                  </a:txBody>
                  <a:tcPr anchor="ctr"/>
                </a:tc>
                <a:extLst>
                  <a:ext uri="{0D108BD9-81ED-4DB2-BD59-A6C34878D82A}">
                    <a16:rowId xmlns:a16="http://schemas.microsoft.com/office/drawing/2014/main" val="106243400"/>
                  </a:ext>
                </a:extLst>
              </a:tr>
            </a:tbl>
          </a:graphicData>
        </a:graphic>
      </p:graphicFrame>
      <p:pic>
        <p:nvPicPr>
          <p:cNvPr id="8" name="Picture 7">
            <a:extLst>
              <a:ext uri="{FF2B5EF4-FFF2-40B4-BE49-F238E27FC236}">
                <a16:creationId xmlns:a16="http://schemas.microsoft.com/office/drawing/2014/main" id="{B42C694A-3CBE-3818-1DAC-59811B2CFBD6}"/>
              </a:ext>
            </a:extLst>
          </p:cNvPr>
          <p:cNvPicPr>
            <a:picLocks noChangeAspect="1"/>
          </p:cNvPicPr>
          <p:nvPr/>
        </p:nvPicPr>
        <p:blipFill>
          <a:blip r:embed="rId3"/>
          <a:stretch>
            <a:fillRect/>
          </a:stretch>
        </p:blipFill>
        <p:spPr>
          <a:xfrm>
            <a:off x="6956855" y="1384300"/>
            <a:ext cx="5029200" cy="4235455"/>
          </a:xfrm>
          <a:prstGeom prst="rect">
            <a:avLst/>
          </a:prstGeom>
        </p:spPr>
      </p:pic>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113786" y="111210"/>
            <a:ext cx="9363846" cy="796305"/>
          </a:xfrm>
        </p:spPr>
        <p:txBody>
          <a:bodyPr>
            <a:noAutofit/>
          </a:bodyPr>
          <a:lstStyle/>
          <a:p>
            <a:r>
              <a:rPr lang="en-US" sz="4000" b="1" dirty="0">
                <a:solidFill>
                  <a:schemeClr val="bg2">
                    <a:lumMod val="75000"/>
                  </a:schemeClr>
                </a:solidFill>
                <a:latin typeface="Times New Roman" panose="02020603050405020304" pitchFamily="18" charset="0"/>
                <a:cs typeface="Times New Roman" panose="02020603050405020304" pitchFamily="18" charset="0"/>
              </a:rPr>
              <a:t>Practical Support Strategies</a:t>
            </a:r>
          </a:p>
        </p:txBody>
      </p:sp>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318557" y="907516"/>
            <a:ext cx="6135624" cy="6074051"/>
          </a:xfrm>
        </p:spPr>
        <p:txBody>
          <a:bodyPr>
            <a:noAutofit/>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Confidence-Building Activities</a:t>
            </a:r>
          </a:p>
          <a:p>
            <a:r>
              <a:rPr lang="en-PK" sz="2000" dirty="0">
                <a:solidFill>
                  <a:schemeClr val="tx1"/>
                </a:solidFill>
                <a:latin typeface="Times New Roman" panose="02020603050405020304" pitchFamily="18" charset="0"/>
                <a:cs typeface="Times New Roman" panose="02020603050405020304" pitchFamily="18" charset="0"/>
              </a:rPr>
              <a:t>Praise positive participation. </a:t>
            </a:r>
          </a:p>
          <a:p>
            <a:r>
              <a:rPr lang="en-PK" sz="2000" dirty="0">
                <a:solidFill>
                  <a:schemeClr val="tx1"/>
                </a:solidFill>
                <a:latin typeface="Times New Roman" panose="02020603050405020304" pitchFamily="18" charset="0"/>
                <a:cs typeface="Times New Roman" panose="02020603050405020304" pitchFamily="18" charset="0"/>
              </a:rPr>
              <a:t>Promote small group activities. </a:t>
            </a:r>
          </a:p>
          <a:p>
            <a:r>
              <a:rPr lang="en-PK" sz="2000" dirty="0">
                <a:solidFill>
                  <a:schemeClr val="tx1"/>
                </a:solidFill>
                <a:latin typeface="Times New Roman" panose="02020603050405020304" pitchFamily="18" charset="0"/>
                <a:cs typeface="Times New Roman" panose="02020603050405020304" pitchFamily="18" charset="0"/>
              </a:rPr>
              <a:t>Give simple decisions to Isaac. </a:t>
            </a:r>
          </a:p>
          <a:p>
            <a:pPr marL="0" indent="0">
              <a:buNone/>
            </a:pPr>
            <a:r>
              <a:rPr lang="en-US" sz="2000" b="1" dirty="0">
                <a:solidFill>
                  <a:schemeClr val="tx1"/>
                </a:solidFill>
                <a:latin typeface="Times New Roman" panose="02020603050405020304" pitchFamily="18" charset="0"/>
                <a:cs typeface="Times New Roman" panose="02020603050405020304" pitchFamily="18" charset="0"/>
              </a:rPr>
              <a:t>Play-Based Learning</a:t>
            </a:r>
          </a:p>
          <a:p>
            <a:r>
              <a:rPr lang="en-PK" sz="2000" dirty="0">
                <a:solidFill>
                  <a:schemeClr val="tx1"/>
                </a:solidFill>
                <a:latin typeface="Times New Roman" panose="02020603050405020304" pitchFamily="18" charset="0"/>
                <a:cs typeface="Times New Roman" panose="02020603050405020304" pitchFamily="18" charset="0"/>
              </a:rPr>
              <a:t>Creative play activities </a:t>
            </a:r>
          </a:p>
          <a:p>
            <a:r>
              <a:rPr lang="en-PK" sz="2000" dirty="0">
                <a:solidFill>
                  <a:schemeClr val="tx1"/>
                </a:solidFill>
                <a:latin typeface="Times New Roman" panose="02020603050405020304" pitchFamily="18" charset="0"/>
                <a:cs typeface="Times New Roman" panose="02020603050405020304" pitchFamily="18" charset="0"/>
              </a:rPr>
              <a:t>Role Play &amp; Storytelling </a:t>
            </a:r>
          </a:p>
          <a:p>
            <a:r>
              <a:rPr lang="en-PK" sz="2000" dirty="0">
                <a:solidFill>
                  <a:schemeClr val="tx1"/>
                </a:solidFill>
                <a:latin typeface="Times New Roman" panose="02020603050405020304" pitchFamily="18" charset="0"/>
                <a:cs typeface="Times New Roman" panose="02020603050405020304" pitchFamily="18" charset="0"/>
              </a:rPr>
              <a:t>Inter-group group games </a:t>
            </a:r>
          </a:p>
          <a:p>
            <a:pPr marL="0" indent="0">
              <a:buNone/>
            </a:pPr>
            <a:r>
              <a:rPr lang="en-US" sz="2000" b="1" dirty="0">
                <a:solidFill>
                  <a:schemeClr val="tx1"/>
                </a:solidFill>
                <a:latin typeface="Times New Roman" panose="02020603050405020304" pitchFamily="18" charset="0"/>
                <a:cs typeface="Times New Roman" panose="02020603050405020304" pitchFamily="18" charset="0"/>
              </a:rPr>
              <a:t>Emotional Support</a:t>
            </a:r>
          </a:p>
          <a:p>
            <a:r>
              <a:rPr lang="en-PK" sz="2000" dirty="0">
                <a:solidFill>
                  <a:schemeClr val="tx1"/>
                </a:solidFill>
                <a:latin typeface="Times New Roman" panose="02020603050405020304" pitchFamily="18" charset="0"/>
                <a:cs typeface="Times New Roman" panose="02020603050405020304" pitchFamily="18" charset="0"/>
              </a:rPr>
              <a:t>Establish predictable routines. </a:t>
            </a:r>
          </a:p>
          <a:p>
            <a:r>
              <a:rPr lang="en-PK" sz="2000" dirty="0">
                <a:solidFill>
                  <a:schemeClr val="tx1"/>
                </a:solidFill>
                <a:latin typeface="Times New Roman" panose="02020603050405020304" pitchFamily="18" charset="0"/>
                <a:cs typeface="Times New Roman" panose="02020603050405020304" pitchFamily="18" charset="0"/>
              </a:rPr>
              <a:t>Provide safe and supportive settings. </a:t>
            </a:r>
          </a:p>
          <a:p>
            <a:r>
              <a:rPr lang="en-PK" sz="2000" dirty="0">
                <a:solidFill>
                  <a:schemeClr val="tx1"/>
                </a:solidFill>
                <a:latin typeface="Times New Roman" panose="02020603050405020304" pitchFamily="18" charset="0"/>
                <a:cs typeface="Times New Roman" panose="02020603050405020304" pitchFamily="18" charset="0"/>
              </a:rPr>
              <a:t>Demonstrate reassurance for separation. </a:t>
            </a:r>
          </a:p>
        </p:txBody>
      </p:sp>
      <p:pic>
        <p:nvPicPr>
          <p:cNvPr id="5" name="Picture 4">
            <a:extLst>
              <a:ext uri="{FF2B5EF4-FFF2-40B4-BE49-F238E27FC236}">
                <a16:creationId xmlns:a16="http://schemas.microsoft.com/office/drawing/2014/main" id="{59770EA8-8C2F-F22E-B600-3FAA40B590CB}"/>
              </a:ext>
            </a:extLst>
          </p:cNvPr>
          <p:cNvPicPr>
            <a:picLocks noChangeAspect="1"/>
          </p:cNvPicPr>
          <p:nvPr/>
        </p:nvPicPr>
        <p:blipFill>
          <a:blip r:embed="rId3"/>
          <a:stretch>
            <a:fillRect/>
          </a:stretch>
        </p:blipFill>
        <p:spPr>
          <a:xfrm>
            <a:off x="5251622" y="1371600"/>
            <a:ext cx="6499654" cy="5103341"/>
          </a:xfrm>
          <a:prstGeom prst="rect">
            <a:avLst/>
          </a:prstGeom>
        </p:spPr>
      </p:pic>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32A3-41ED-5C79-EEE4-FB0C4C5039E3}"/>
              </a:ext>
            </a:extLst>
          </p:cNvPr>
          <p:cNvSpPr>
            <a:spLocks noGrp="1"/>
          </p:cNvSpPr>
          <p:nvPr>
            <p:ph type="title"/>
          </p:nvPr>
        </p:nvSpPr>
        <p:spPr>
          <a:xfrm>
            <a:off x="431171" y="1056030"/>
            <a:ext cx="11100816" cy="5801970"/>
          </a:xfrm>
        </p:spPr>
        <p:txBody>
          <a:bodyPr anchor="t">
            <a:normAutofit fontScale="90000"/>
          </a:bodyPr>
          <a:lstStyle/>
          <a:p>
            <a:pPr>
              <a:lnSpc>
                <a:spcPct val="150000"/>
              </a:lnSpc>
            </a:pPr>
            <a:r>
              <a:rPr lang="en-US" sz="2200" b="1" cap="none" dirty="0">
                <a:latin typeface="Times New Roman" panose="02020603050405020304" pitchFamily="18" charset="0"/>
                <a:cs typeface="Times New Roman" panose="02020603050405020304" pitchFamily="18" charset="0"/>
              </a:rPr>
              <a:t>Support for mother</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Parenting support programmes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T</a:t>
            </a:r>
            <a:r>
              <a:rPr lang="en-PK" sz="2200" cap="none" dirty="0">
                <a:latin typeface="Times New Roman" panose="02020603050405020304" pitchFamily="18" charset="0"/>
                <a:cs typeface="Times New Roman" panose="02020603050405020304" pitchFamily="18" charset="0"/>
              </a:rPr>
              <a:t>he facilities offering mental health services.</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a:t>
            </a:r>
            <a:r>
              <a:rPr lang="en-PK" sz="2200" cap="none" dirty="0">
                <a:latin typeface="Times New Roman" panose="02020603050405020304" pitchFamily="18" charset="0"/>
                <a:cs typeface="Times New Roman" panose="02020603050405020304" pitchFamily="18" charset="0"/>
              </a:rPr>
              <a:t>Promote positive parent-child interactions </a:t>
            </a:r>
            <a:br>
              <a:rPr lang="en-US" sz="2200" dirty="0">
                <a:latin typeface="Times New Roman" panose="02020603050405020304" pitchFamily="18" charset="0"/>
                <a:cs typeface="Times New Roman" panose="02020603050405020304" pitchFamily="18" charset="0"/>
              </a:rPr>
            </a:br>
            <a:r>
              <a:rPr lang="en-US" sz="2200" b="1" cap="none" dirty="0">
                <a:latin typeface="Times New Roman" panose="02020603050405020304" pitchFamily="18" charset="0"/>
                <a:cs typeface="Times New Roman" panose="02020603050405020304" pitchFamily="18" charset="0"/>
              </a:rPr>
              <a:t>Multi-agency collaboration</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Specialist speech &amp; language therapist.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a:t>
            </a:r>
            <a:r>
              <a:rPr lang="en-PK" sz="2200" cap="none" dirty="0">
                <a:latin typeface="Times New Roman" panose="02020603050405020304" pitchFamily="18" charset="0"/>
                <a:cs typeface="Times New Roman" panose="02020603050405020304" pitchFamily="18" charset="0"/>
              </a:rPr>
              <a:t>Early years practitioners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H</a:t>
            </a:r>
            <a:r>
              <a:rPr lang="en-PK" sz="2200" cap="none" dirty="0" err="1">
                <a:latin typeface="Times New Roman" panose="02020603050405020304" pitchFamily="18" charset="0"/>
                <a:cs typeface="Times New Roman" panose="02020603050405020304" pitchFamily="18" charset="0"/>
              </a:rPr>
              <a:t>ome</a:t>
            </a:r>
            <a:r>
              <a:rPr lang="en-PK" sz="2200" cap="none" dirty="0">
                <a:latin typeface="Times New Roman" panose="02020603050405020304" pitchFamily="18" charset="0"/>
                <a:cs typeface="Times New Roman" panose="02020603050405020304" pitchFamily="18" charset="0"/>
              </a:rPr>
              <a:t> visitors and social support staff </a:t>
            </a:r>
            <a:br>
              <a:rPr lang="en-PK" sz="2200" dirty="0">
                <a:latin typeface="Times New Roman" panose="02020603050405020304" pitchFamily="18" charset="0"/>
                <a:cs typeface="Times New Roman" panose="02020603050405020304" pitchFamily="18" charset="0"/>
              </a:rPr>
            </a:br>
            <a:r>
              <a:rPr lang="en-US" sz="2200" b="1" cap="none" dirty="0">
                <a:latin typeface="Times New Roman" panose="02020603050405020304" pitchFamily="18" charset="0"/>
                <a:cs typeface="Times New Roman" panose="02020603050405020304" pitchFamily="18" charset="0"/>
              </a:rPr>
              <a:t>Language development support</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Reading activities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D</a:t>
            </a:r>
            <a:r>
              <a:rPr lang="en-PK" sz="2200" cap="none" dirty="0" err="1">
                <a:latin typeface="Times New Roman" panose="02020603050405020304" pitchFamily="18" charset="0"/>
                <a:cs typeface="Times New Roman" panose="02020603050405020304" pitchFamily="18" charset="0"/>
              </a:rPr>
              <a:t>aily</a:t>
            </a:r>
            <a:r>
              <a:rPr lang="en-PK" sz="2200" cap="none" dirty="0">
                <a:latin typeface="Times New Roman" panose="02020603050405020304" pitchFamily="18" charset="0"/>
                <a:cs typeface="Times New Roman" panose="02020603050405020304" pitchFamily="18" charset="0"/>
              </a:rPr>
              <a:t> conversation opportunities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L</a:t>
            </a:r>
            <a:r>
              <a:rPr lang="en-PK" sz="2200" cap="none" dirty="0" err="1">
                <a:latin typeface="Times New Roman" panose="02020603050405020304" pitchFamily="18" charset="0"/>
                <a:cs typeface="Times New Roman" panose="02020603050405020304" pitchFamily="18" charset="0"/>
              </a:rPr>
              <a:t>anguage</a:t>
            </a:r>
            <a:r>
              <a:rPr lang="en-PK" sz="2200" cap="none" dirty="0">
                <a:latin typeface="Times New Roman" panose="02020603050405020304" pitchFamily="18" charset="0"/>
                <a:cs typeface="Times New Roman" panose="02020603050405020304" pitchFamily="18" charset="0"/>
              </a:rPr>
              <a:t>-focused play sessions </a:t>
            </a:r>
            <a:br>
              <a:rPr lang="en-PK" sz="2000" dirty="0">
                <a:latin typeface="Times New Roman" panose="02020603050405020304" pitchFamily="18" charset="0"/>
                <a:cs typeface="Times New Roman" panose="02020603050405020304" pitchFamily="18" charset="0"/>
              </a:rPr>
            </a:br>
            <a:br>
              <a:rPr lang="en-PK" sz="2000" dirty="0">
                <a:latin typeface="Times New Roman" panose="02020603050405020304" pitchFamily="18" charset="0"/>
                <a:cs typeface="Times New Roman" panose="02020603050405020304" pitchFamily="18" charset="0"/>
              </a:rPr>
            </a:br>
            <a:endParaRPr lang="en-PK" sz="2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2CCD8EA-EA7C-8648-6703-261B5BAF0014}"/>
              </a:ext>
            </a:extLst>
          </p:cNvPr>
          <p:cNvSpPr>
            <a:spLocks noGrp="1"/>
          </p:cNvSpPr>
          <p:nvPr>
            <p:ph sz="quarter" idx="13"/>
          </p:nvPr>
        </p:nvSpPr>
        <p:spPr>
          <a:xfrm>
            <a:off x="431171" y="288010"/>
            <a:ext cx="11674459" cy="638747"/>
          </a:xfrm>
        </p:spPr>
        <p:txBody>
          <a:bodyPr>
            <a:noAutofit/>
          </a:bodyPr>
          <a:lstStyle/>
          <a:p>
            <a:r>
              <a:rPr lang="en-US" sz="4000" b="1" dirty="0">
                <a:latin typeface="Times New Roman" panose="02020603050405020304" pitchFamily="18" charset="0"/>
                <a:cs typeface="Times New Roman" panose="02020603050405020304" pitchFamily="18" charset="0"/>
              </a:rPr>
              <a:t>Additional Early Years Interventions</a:t>
            </a:r>
          </a:p>
        </p:txBody>
      </p:sp>
    </p:spTree>
    <p:extLst>
      <p:ext uri="{BB962C8B-B14F-4D97-AF65-F5344CB8AC3E}">
        <p14:creationId xmlns:p14="http://schemas.microsoft.com/office/powerpoint/2010/main" val="53001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276417" y="868945"/>
            <a:ext cx="9888486" cy="3139188"/>
          </a:xfrm>
        </p:spPr>
        <p:txBody>
          <a:bodyPr>
            <a:noAutofit/>
          </a:bodyPr>
          <a:lstStyle/>
          <a:p>
            <a:pPr>
              <a:lnSpc>
                <a:spcPct val="150000"/>
              </a:lnSpc>
            </a:pPr>
            <a:r>
              <a:rPr lang="en-US" sz="2000" cap="none" dirty="0">
                <a:latin typeface="Times New Roman" panose="02020603050405020304" pitchFamily="18" charset="0"/>
                <a:cs typeface="Times New Roman" panose="02020603050405020304" pitchFamily="18" charset="0"/>
              </a:rPr>
              <a:t>1. </a:t>
            </a:r>
            <a:r>
              <a:rPr lang="en-PK" sz="2000" cap="none" dirty="0">
                <a:latin typeface="Times New Roman" panose="02020603050405020304" pitchFamily="18" charset="0"/>
                <a:cs typeface="Times New Roman" panose="02020603050405020304" pitchFamily="18" charset="0"/>
              </a:rPr>
              <a:t>Erikson's theory has a number of strengths.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2. </a:t>
            </a:r>
            <a:r>
              <a:rPr lang="en-PK" sz="2000" cap="none" dirty="0">
                <a:latin typeface="Times New Roman" panose="02020603050405020304" pitchFamily="18" charset="0"/>
                <a:cs typeface="Times New Roman" panose="02020603050405020304" pitchFamily="18" charset="0"/>
              </a:rPr>
              <a:t>Describes social and emotional development well.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3. </a:t>
            </a:r>
            <a:r>
              <a:rPr lang="en-PK" sz="2000" cap="none" dirty="0">
                <a:latin typeface="Times New Roman" panose="02020603050405020304" pitchFamily="18" charset="0"/>
                <a:cs typeface="Times New Roman" panose="02020603050405020304" pitchFamily="18" charset="0"/>
              </a:rPr>
              <a:t>Recognises the importance of early experiences.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4. </a:t>
            </a:r>
            <a:r>
              <a:rPr lang="en-PK" sz="2000" cap="none" dirty="0">
                <a:latin typeface="Times New Roman" panose="02020603050405020304" pitchFamily="18" charset="0"/>
                <a:cs typeface="Times New Roman" panose="02020603050405020304" pitchFamily="18" charset="0"/>
              </a:rPr>
              <a:t>Helpful in early childhood and health care.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5. </a:t>
            </a:r>
            <a:r>
              <a:rPr lang="en-PK" sz="2000" cap="none" dirty="0">
                <a:latin typeface="Times New Roman" panose="02020603050405020304" pitchFamily="18" charset="0"/>
                <a:cs typeface="Times New Roman" panose="02020603050405020304" pitchFamily="18" charset="0"/>
              </a:rPr>
              <a:t>Promotes positive child environments.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6. </a:t>
            </a:r>
            <a:r>
              <a:rPr lang="en-PK" sz="2000" cap="none" dirty="0">
                <a:latin typeface="Times New Roman" panose="02020603050405020304" pitchFamily="18" charset="0"/>
                <a:cs typeface="Times New Roman" panose="02020603050405020304" pitchFamily="18" charset="0"/>
              </a:rPr>
              <a:t>Supports professionals to develop an understanding of confidence and behaviour. </a:t>
            </a:r>
          </a:p>
        </p:txBody>
      </p:sp>
      <p:sp>
        <p:nvSpPr>
          <p:cNvPr id="3" name="Subtitle 2">
            <a:extLst>
              <a:ext uri="{FF2B5EF4-FFF2-40B4-BE49-F238E27FC236}">
                <a16:creationId xmlns:a16="http://schemas.microsoft.com/office/drawing/2014/main" id="{58443BCF-B6AE-B157-B5A8-60575A5F5EBF}"/>
              </a:ext>
            </a:extLst>
          </p:cNvPr>
          <p:cNvSpPr>
            <a:spLocks noGrp="1"/>
          </p:cNvSpPr>
          <p:nvPr>
            <p:ph type="body" idx="1"/>
          </p:nvPr>
        </p:nvSpPr>
        <p:spPr>
          <a:xfrm>
            <a:off x="276417" y="395417"/>
            <a:ext cx="7914087" cy="947057"/>
          </a:xfrm>
        </p:spPr>
        <p:txBody>
          <a:bodyPr>
            <a:normAutofit/>
          </a:bodyPr>
          <a:lstStyle/>
          <a:p>
            <a:r>
              <a:rPr lang="en-US" sz="4000" b="1" dirty="0">
                <a:latin typeface="Times New Roman" panose="02020603050405020304" pitchFamily="18" charset="0"/>
                <a:cs typeface="Times New Roman" panose="02020603050405020304" pitchFamily="18" charset="0"/>
              </a:rPr>
              <a:t>Strengths of </a:t>
            </a:r>
            <a:r>
              <a:rPr lang="en-PK" sz="4000" b="1" dirty="0">
                <a:latin typeface="Times New Roman" panose="02020603050405020304" pitchFamily="18" charset="0"/>
                <a:cs typeface="Times New Roman" panose="02020603050405020304" pitchFamily="18" charset="0"/>
              </a:rPr>
              <a:t>Erikson's</a:t>
            </a:r>
            <a:r>
              <a:rPr lang="en-PK" sz="4000" dirty="0">
                <a:latin typeface="Times New Roman" panose="02020603050405020304" pitchFamily="18" charset="0"/>
                <a:cs typeface="Times New Roman" panose="02020603050405020304" pitchFamily="18" charset="0"/>
              </a:rPr>
              <a:t> </a:t>
            </a:r>
            <a:r>
              <a:rPr lang="en-US" sz="4000" b="1" dirty="0">
                <a:latin typeface="Times New Roman" panose="02020603050405020304" pitchFamily="18" charset="0"/>
                <a:cs typeface="Times New Roman" panose="02020603050405020304" pitchFamily="18" charset="0"/>
              </a:rPr>
              <a:t> Theory</a:t>
            </a:r>
          </a:p>
        </p:txBody>
      </p:sp>
      <p:pic>
        <p:nvPicPr>
          <p:cNvPr id="5" name="Picture 4">
            <a:extLst>
              <a:ext uri="{FF2B5EF4-FFF2-40B4-BE49-F238E27FC236}">
                <a16:creationId xmlns:a16="http://schemas.microsoft.com/office/drawing/2014/main" id="{38465A18-F2E7-3682-6FE2-4DA7D1D3FB3A}"/>
              </a:ext>
            </a:extLst>
          </p:cNvPr>
          <p:cNvPicPr>
            <a:picLocks noChangeAspect="1"/>
          </p:cNvPicPr>
          <p:nvPr/>
        </p:nvPicPr>
        <p:blipFill>
          <a:blip r:embed="rId3"/>
          <a:stretch>
            <a:fillRect/>
          </a:stretch>
        </p:blipFill>
        <p:spPr>
          <a:xfrm>
            <a:off x="1456037" y="4008133"/>
            <a:ext cx="9279925" cy="2676872"/>
          </a:xfrm>
          <a:prstGeom prst="rect">
            <a:avLst/>
          </a:prstGeom>
        </p:spPr>
      </p:pic>
    </p:spTree>
    <p:extLst>
      <p:ext uri="{BB962C8B-B14F-4D97-AF65-F5344CB8AC3E}">
        <p14:creationId xmlns:p14="http://schemas.microsoft.com/office/powerpoint/2010/main" val="376273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380344" y="-27812"/>
            <a:ext cx="10327761" cy="5941249"/>
          </a:xfrm>
        </p:spPr>
        <p:txBody>
          <a:bodyPr>
            <a:normAutofit/>
          </a:bodyPr>
          <a:lstStyle/>
          <a:p>
            <a:pPr marL="0" indent="0">
              <a:buNone/>
            </a:pPr>
            <a:r>
              <a:rPr lang="en-US" sz="4000" b="1" dirty="0">
                <a:latin typeface="Times New Roman" panose="02020603050405020304" pitchFamily="18" charset="0"/>
                <a:cs typeface="Times New Roman" panose="02020603050405020304" pitchFamily="18" charset="0"/>
              </a:rPr>
              <a:t>Limitations and Criticisms</a:t>
            </a:r>
          </a:p>
          <a:p>
            <a:r>
              <a:rPr lang="en-PK" sz="2200" dirty="0">
                <a:solidFill>
                  <a:schemeClr val="tx1"/>
                </a:solidFill>
                <a:latin typeface="Times New Roman" panose="02020603050405020304" pitchFamily="18" charset="0"/>
                <a:cs typeface="Times New Roman" panose="02020603050405020304" pitchFamily="18" charset="0"/>
              </a:rPr>
              <a:t>Stages may be too general. </a:t>
            </a:r>
          </a:p>
          <a:p>
            <a:r>
              <a:rPr lang="en-PK" sz="2200" dirty="0">
                <a:solidFill>
                  <a:schemeClr val="tx1"/>
                </a:solidFill>
                <a:latin typeface="Times New Roman" panose="02020603050405020304" pitchFamily="18" charset="0"/>
                <a:cs typeface="Times New Roman" panose="02020603050405020304" pitchFamily="18" charset="0"/>
              </a:rPr>
              <a:t>Development is not always in a predictable sequence. </a:t>
            </a:r>
          </a:p>
          <a:p>
            <a:r>
              <a:rPr lang="en-PK" sz="2200" dirty="0">
                <a:solidFill>
                  <a:schemeClr val="tx1"/>
                </a:solidFill>
                <a:latin typeface="Times New Roman" panose="02020603050405020304" pitchFamily="18" charset="0"/>
                <a:cs typeface="Times New Roman" panose="02020603050405020304" pitchFamily="18" charset="0"/>
              </a:rPr>
              <a:t>Focusing on cultural differences was limited. </a:t>
            </a:r>
          </a:p>
          <a:p>
            <a:r>
              <a:rPr lang="en-PK" sz="2200" dirty="0">
                <a:solidFill>
                  <a:schemeClr val="tx1"/>
                </a:solidFill>
                <a:latin typeface="Times New Roman" panose="02020603050405020304" pitchFamily="18" charset="0"/>
                <a:cs typeface="Times New Roman" panose="02020603050405020304" pitchFamily="18" charset="0"/>
              </a:rPr>
              <a:t>Biological factors can often be underestimated. </a:t>
            </a:r>
          </a:p>
          <a:p>
            <a:r>
              <a:rPr lang="en-PK" sz="2200" dirty="0">
                <a:solidFill>
                  <a:schemeClr val="tx1"/>
                </a:solidFill>
                <a:latin typeface="Times New Roman" panose="02020603050405020304" pitchFamily="18" charset="0"/>
                <a:cs typeface="Times New Roman" panose="02020603050405020304" pitchFamily="18" charset="0"/>
              </a:rPr>
              <a:t>Children's development is experience dependent. </a:t>
            </a:r>
          </a:p>
          <a:p>
            <a:pPr marL="0" indent="0">
              <a:buNone/>
            </a:pPr>
            <a:r>
              <a:rPr lang="en-US" sz="4000" b="1" dirty="0">
                <a:latin typeface="Times New Roman" panose="02020603050405020304" pitchFamily="18" charset="0"/>
                <a:cs typeface="Times New Roman" panose="02020603050405020304" pitchFamily="18" charset="0"/>
              </a:rPr>
              <a:t>Relevance to Diverse London Communities</a:t>
            </a:r>
          </a:p>
          <a:p>
            <a:r>
              <a:rPr lang="en-PK" sz="2000" dirty="0">
                <a:solidFill>
                  <a:schemeClr val="tx1"/>
                </a:solidFill>
                <a:latin typeface="Times New Roman" panose="02020603050405020304" pitchFamily="18" charset="0"/>
                <a:cs typeface="Times New Roman" panose="02020603050405020304" pitchFamily="18" charset="0"/>
              </a:rPr>
              <a:t>Parents from different cultures have different parenting styles. </a:t>
            </a:r>
          </a:p>
          <a:p>
            <a:r>
              <a:rPr lang="en-PK" sz="2000" dirty="0">
                <a:solidFill>
                  <a:schemeClr val="tx1"/>
                </a:solidFill>
                <a:latin typeface="Times New Roman" panose="02020603050405020304" pitchFamily="18" charset="0"/>
                <a:cs typeface="Times New Roman" panose="02020603050405020304" pitchFamily="18" charset="0"/>
              </a:rPr>
              <a:t>Development is related to social and economic factors. </a:t>
            </a:r>
          </a:p>
          <a:p>
            <a:r>
              <a:rPr lang="en-PK" sz="2000" dirty="0">
                <a:solidFill>
                  <a:schemeClr val="tx1"/>
                </a:solidFill>
                <a:latin typeface="Times New Roman" panose="02020603050405020304" pitchFamily="18" charset="0"/>
                <a:cs typeface="Times New Roman" panose="02020603050405020304" pitchFamily="18" charset="0"/>
              </a:rPr>
              <a:t>Practitioners should give inclusive and culturally sensitive support</a:t>
            </a:r>
            <a:endParaRPr lang="en-US"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984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353568" y="332046"/>
            <a:ext cx="8430768" cy="1074481"/>
          </a:xfrm>
        </p:spPr>
        <p:txBody>
          <a:bodyPr/>
          <a:lstStyle/>
          <a:p>
            <a:r>
              <a:rPr lang="en-US" sz="4000" b="1" dirty="0">
                <a:solidFill>
                  <a:schemeClr val="bg2">
                    <a:lumMod val="75000"/>
                  </a:schemeClr>
                </a:solidFill>
                <a:latin typeface="Times New Roman" panose="02020603050405020304" pitchFamily="18" charset="0"/>
                <a:cs typeface="Times New Roman" panose="02020603050405020304" pitchFamily="18" charset="0"/>
              </a:rPr>
              <a:t>Conclusion</a:t>
            </a:r>
            <a:r>
              <a:rPr lang="en-US" b="1" dirty="0"/>
              <a:t>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4"/>
          </p:nvPr>
        </p:nvSpPr>
        <p:spPr>
          <a:xfrm>
            <a:off x="353568" y="1499958"/>
            <a:ext cx="9476232" cy="3195609"/>
          </a:xfrm>
        </p:spPr>
        <p:txBody>
          <a:bodyPr>
            <a:noAutofit/>
          </a:bodyPr>
          <a:lstStyle/>
          <a:p>
            <a:pPr marL="342900" indent="-342900">
              <a:buFont typeface="+mj-lt"/>
              <a:buAutoNum type="arabicPeriod"/>
            </a:pPr>
            <a:r>
              <a:rPr lang="en-PK" sz="2000" dirty="0">
                <a:solidFill>
                  <a:schemeClr val="tx1"/>
                </a:solidFill>
                <a:latin typeface="Times New Roman" panose="02020603050405020304" pitchFamily="18" charset="0"/>
                <a:cs typeface="Times New Roman" panose="02020603050405020304" pitchFamily="18" charset="0"/>
              </a:rPr>
              <a:t>Early experiences have a negative impact on confidence and emotional well being of Isaac. </a:t>
            </a:r>
            <a:endParaRPr lang="en-US" sz="2000" dirty="0">
              <a:solidFill>
                <a:schemeClr val="tx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PK" sz="2000" dirty="0">
                <a:solidFill>
                  <a:schemeClr val="tx1"/>
                </a:solidFill>
                <a:latin typeface="Times New Roman" panose="02020603050405020304" pitchFamily="18" charset="0"/>
                <a:cs typeface="Times New Roman" panose="02020603050405020304" pitchFamily="18" charset="0"/>
              </a:rPr>
              <a:t>Erikson's theory discusses the significance of the successful psychosocial development. </a:t>
            </a:r>
            <a:endParaRPr lang="en-US" sz="2000" dirty="0">
              <a:solidFill>
                <a:schemeClr val="tx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PK" sz="2000" dirty="0">
                <a:solidFill>
                  <a:schemeClr val="tx1"/>
                </a:solidFill>
                <a:latin typeface="Times New Roman" panose="02020603050405020304" pitchFamily="18" charset="0"/>
                <a:cs typeface="Times New Roman" panose="02020603050405020304" pitchFamily="18" charset="0"/>
              </a:rPr>
              <a:t>Support can help build confidence and social interaction. </a:t>
            </a:r>
            <a:endParaRPr lang="en-US" sz="2000" dirty="0">
              <a:solidFill>
                <a:schemeClr val="tx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PK" sz="2000" dirty="0">
                <a:solidFill>
                  <a:schemeClr val="tx1"/>
                </a:solidFill>
                <a:latin typeface="Times New Roman" panose="02020603050405020304" pitchFamily="18" charset="0"/>
                <a:cs typeface="Times New Roman" panose="02020603050405020304" pitchFamily="18" charset="0"/>
              </a:rPr>
              <a:t>Early intervention is important for healthy development. </a:t>
            </a:r>
            <a:endParaRPr lang="en-US" sz="2000" dirty="0">
              <a:solidFill>
                <a:schemeClr val="tx1"/>
              </a:solidFill>
              <a:latin typeface="Times New Roman" panose="02020603050405020304" pitchFamily="18" charset="0"/>
              <a:cs typeface="Times New Roman" panose="02020603050405020304" pitchFamily="18" charset="0"/>
            </a:endParaRPr>
          </a:p>
          <a:p>
            <a:pPr marL="342900" indent="-342900">
              <a:buFont typeface="+mj-lt"/>
              <a:buAutoNum type="arabicPeriod"/>
            </a:pPr>
            <a:r>
              <a:rPr lang="en-PK" sz="2000" dirty="0">
                <a:solidFill>
                  <a:schemeClr val="tx1"/>
                </a:solidFill>
                <a:latin typeface="Times New Roman" panose="02020603050405020304" pitchFamily="18" charset="0"/>
                <a:cs typeface="Times New Roman" panose="02020603050405020304" pitchFamily="18" charset="0"/>
              </a:rPr>
              <a:t>Isaac, and his mother, can be supported through multi-agency collaboration. </a:t>
            </a:r>
          </a:p>
        </p:txBody>
      </p:sp>
    </p:spTree>
    <p:extLst>
      <p:ext uri="{BB962C8B-B14F-4D97-AF65-F5344CB8AC3E}">
        <p14:creationId xmlns:p14="http://schemas.microsoft.com/office/powerpoint/2010/main" val="2651058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9"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21"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A209B1-CECE-7466-7044-9D73619E56A1}"/>
              </a:ext>
            </a:extLst>
          </p:cNvPr>
          <p:cNvSpPr>
            <a:spLocks noGrp="1"/>
          </p:cNvSpPr>
          <p:nvPr>
            <p:ph type="ctrTitle"/>
          </p:nvPr>
        </p:nvSpPr>
        <p:spPr>
          <a:xfrm>
            <a:off x="493976" y="435241"/>
            <a:ext cx="8534400" cy="1507067"/>
          </a:xfrm>
        </p:spPr>
        <p:txBody>
          <a:bodyPr vert="horz" lIns="91440" tIns="45720" rIns="91440" bIns="45720" rtlCol="0" anchor="ctr">
            <a:normAutofit/>
          </a:bodyPr>
          <a:lstStyle/>
          <a:p>
            <a:r>
              <a:rPr lang="en-US" sz="4000" dirty="0">
                <a:solidFill>
                  <a:schemeClr val="bg2">
                    <a:lumMod val="75000"/>
                  </a:schemeClr>
                </a:solidFill>
                <a:latin typeface="Times New Roman" panose="02020603050405020304" pitchFamily="18" charset="0"/>
                <a:cs typeface="Times New Roman" panose="02020603050405020304" pitchFamily="18" charset="0"/>
              </a:rPr>
              <a:t>References</a:t>
            </a:r>
          </a:p>
        </p:txBody>
      </p:sp>
      <p:sp>
        <p:nvSpPr>
          <p:cNvPr id="7" name="Title 1">
            <a:extLst>
              <a:ext uri="{FF2B5EF4-FFF2-40B4-BE49-F238E27FC236}">
                <a16:creationId xmlns:a16="http://schemas.microsoft.com/office/drawing/2014/main" id="{58E6012E-3F13-9471-2454-32B6291ED6FD}"/>
              </a:ext>
            </a:extLst>
          </p:cNvPr>
          <p:cNvSpPr txBox="1">
            <a:spLocks/>
          </p:cNvSpPr>
          <p:nvPr/>
        </p:nvSpPr>
        <p:spPr>
          <a:xfrm>
            <a:off x="493975" y="1621366"/>
            <a:ext cx="10778861" cy="4550834"/>
          </a:xfrm>
          <a:prstGeom prst="rect">
            <a:avLst/>
          </a:prstGeom>
        </p:spPr>
        <p:txBody>
          <a:bodyPr vert="horz" lIns="91440" tIns="45720" rIns="91440" bIns="45720" rtlCol="0" anchor="ctr">
            <a:normAutofit fontScale="47500" lnSpcReduction="20000"/>
          </a:bodyPr>
          <a:lstStyle>
            <a:lvl1pPr algn="l" defTabSz="914400" rtl="0" eaLnBrk="1" latinLnBrk="0" hangingPunct="1">
              <a:lnSpc>
                <a:spcPct val="90000"/>
              </a:lnSpc>
              <a:spcBef>
                <a:spcPct val="0"/>
              </a:spcBef>
              <a:buNone/>
              <a:defRPr sz="4400" b="0" kern="1200" cap="all" baseline="0">
                <a:solidFill>
                  <a:schemeClr val="bg1"/>
                </a:solidFill>
                <a:latin typeface="+mj-lt"/>
                <a:ea typeface="+mj-ea"/>
                <a:cs typeface="+mj-cs"/>
              </a:defRPr>
            </a:lvl1pPr>
          </a:lstStyle>
          <a:p>
            <a:pPr indent="-228600" defTabSz="457200">
              <a:spcBef>
                <a:spcPct val="20000"/>
              </a:spcBef>
              <a:spcAft>
                <a:spcPts val="600"/>
              </a:spcAft>
              <a:buClr>
                <a:schemeClr val="tx1"/>
              </a:buClr>
              <a:buSzPct val="80000"/>
              <a:buFont typeface="Wingdings 3" panose="05040102010807070707" pitchFamily="18" charset="2"/>
              <a:buChar char=""/>
            </a:pPr>
            <a:endParaRPr lang="en-US" sz="1400" cap="none" dirty="0">
              <a:solidFill>
                <a:schemeClr val="tx1"/>
              </a:solidFill>
              <a:latin typeface="+mn-lt"/>
              <a:ea typeface="+mn-ea"/>
              <a:cs typeface="+mn-cs"/>
            </a:endParaRP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1. Erikson, E. (1963) </a:t>
            </a:r>
            <a:r>
              <a:rPr lang="en-US" sz="4200" i="1" cap="none" dirty="0">
                <a:solidFill>
                  <a:schemeClr val="tx1"/>
                </a:solidFill>
                <a:latin typeface="Times New Roman" panose="02020603050405020304" pitchFamily="18" charset="0"/>
                <a:ea typeface="+mn-ea"/>
                <a:cs typeface="Times New Roman" panose="02020603050405020304" pitchFamily="18" charset="0"/>
              </a:rPr>
              <a:t>childhood and society</a:t>
            </a:r>
            <a:r>
              <a:rPr lang="en-US" sz="4200" cap="none" dirty="0">
                <a:solidFill>
                  <a:schemeClr val="tx1"/>
                </a:solidFill>
                <a:latin typeface="Times New Roman" panose="02020603050405020304" pitchFamily="18" charset="0"/>
                <a:ea typeface="+mn-ea"/>
                <a:cs typeface="Times New Roman" panose="02020603050405020304" pitchFamily="18" charset="0"/>
              </a:rPr>
              <a:t>. 2nd </a:t>
            </a:r>
            <a:r>
              <a:rPr lang="en-US" sz="4200" cap="none" dirty="0" err="1">
                <a:solidFill>
                  <a:schemeClr val="tx1"/>
                </a:solidFill>
                <a:latin typeface="Times New Roman" panose="02020603050405020304" pitchFamily="18" charset="0"/>
                <a:ea typeface="+mn-ea"/>
                <a:cs typeface="Times New Roman" panose="02020603050405020304" pitchFamily="18" charset="0"/>
              </a:rPr>
              <a:t>edn</a:t>
            </a:r>
            <a:r>
              <a:rPr lang="en-US" sz="4200" cap="none" dirty="0">
                <a:solidFill>
                  <a:schemeClr val="tx1"/>
                </a:solidFill>
                <a:latin typeface="Times New Roman" panose="02020603050405020304" pitchFamily="18" charset="0"/>
                <a:ea typeface="+mn-ea"/>
                <a:cs typeface="Times New Roman" panose="02020603050405020304" pitchFamily="18" charset="0"/>
              </a:rPr>
              <a:t>. New </a:t>
            </a:r>
            <a:r>
              <a:rPr lang="en-US" sz="4200" cap="none" dirty="0" err="1">
                <a:solidFill>
                  <a:schemeClr val="tx1"/>
                </a:solidFill>
                <a:latin typeface="Times New Roman" panose="02020603050405020304" pitchFamily="18" charset="0"/>
                <a:ea typeface="+mn-ea"/>
                <a:cs typeface="Times New Roman" panose="02020603050405020304" pitchFamily="18" charset="0"/>
              </a:rPr>
              <a:t>york</a:t>
            </a:r>
            <a:r>
              <a:rPr lang="en-US" sz="4200" cap="none" dirty="0">
                <a:solidFill>
                  <a:schemeClr val="tx1"/>
                </a:solidFill>
                <a:latin typeface="Times New Roman" panose="02020603050405020304" pitchFamily="18" charset="0"/>
                <a:ea typeface="+mn-ea"/>
                <a:cs typeface="Times New Roman" panose="02020603050405020304" pitchFamily="18" charset="0"/>
              </a:rPr>
              <a:t>: </a:t>
            </a:r>
            <a:r>
              <a:rPr lang="en-US" sz="4200" cap="none" dirty="0" err="1">
                <a:solidFill>
                  <a:schemeClr val="tx1"/>
                </a:solidFill>
                <a:latin typeface="Times New Roman" panose="02020603050405020304" pitchFamily="18" charset="0"/>
                <a:ea typeface="+mn-ea"/>
                <a:cs typeface="Times New Roman" panose="02020603050405020304" pitchFamily="18" charset="0"/>
              </a:rPr>
              <a:t>norton</a:t>
            </a:r>
            <a:r>
              <a:rPr lang="en-US" sz="4200" cap="none" dirty="0">
                <a:solidFill>
                  <a:schemeClr val="tx1"/>
                </a:solidFill>
                <a:latin typeface="Times New Roman" panose="02020603050405020304" pitchFamily="18" charset="0"/>
                <a:ea typeface="+mn-ea"/>
                <a:cs typeface="Times New Roman" panose="02020603050405020304" pitchFamily="18" charset="0"/>
              </a:rPr>
              <a:t>.</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2. Berk, l. (2023) </a:t>
            </a:r>
            <a:r>
              <a:rPr lang="en-US" sz="4200" i="1" cap="none" dirty="0">
                <a:solidFill>
                  <a:schemeClr val="tx1"/>
                </a:solidFill>
                <a:latin typeface="Times New Roman" panose="02020603050405020304" pitchFamily="18" charset="0"/>
                <a:ea typeface="+mn-ea"/>
                <a:cs typeface="Times New Roman" panose="02020603050405020304" pitchFamily="18" charset="0"/>
              </a:rPr>
              <a:t>development through the lifespan</a:t>
            </a:r>
            <a:r>
              <a:rPr lang="en-US" sz="4200" cap="none" dirty="0">
                <a:solidFill>
                  <a:schemeClr val="tx1"/>
                </a:solidFill>
                <a:latin typeface="Times New Roman" panose="02020603050405020304" pitchFamily="18" charset="0"/>
                <a:ea typeface="+mn-ea"/>
                <a:cs typeface="Times New Roman" panose="02020603050405020304" pitchFamily="18" charset="0"/>
              </a:rPr>
              <a:t>. 8th </a:t>
            </a:r>
            <a:r>
              <a:rPr lang="en-US" sz="4200" cap="none" dirty="0" err="1">
                <a:solidFill>
                  <a:schemeClr val="tx1"/>
                </a:solidFill>
                <a:latin typeface="Times New Roman" panose="02020603050405020304" pitchFamily="18" charset="0"/>
                <a:ea typeface="+mn-ea"/>
                <a:cs typeface="Times New Roman" panose="02020603050405020304" pitchFamily="18" charset="0"/>
              </a:rPr>
              <a:t>edn</a:t>
            </a:r>
            <a:r>
              <a:rPr lang="en-US" sz="4200" cap="none" dirty="0">
                <a:solidFill>
                  <a:schemeClr val="tx1"/>
                </a:solidFill>
                <a:latin typeface="Times New Roman" panose="02020603050405020304" pitchFamily="18" charset="0"/>
                <a:ea typeface="+mn-ea"/>
                <a:cs typeface="Times New Roman" panose="02020603050405020304" pitchFamily="18" charset="0"/>
              </a:rPr>
              <a:t>. Harlow: </a:t>
            </a:r>
            <a:r>
              <a:rPr lang="en-US" sz="4200" cap="none" dirty="0" err="1">
                <a:solidFill>
                  <a:schemeClr val="tx1"/>
                </a:solidFill>
                <a:latin typeface="Times New Roman" panose="02020603050405020304" pitchFamily="18" charset="0"/>
                <a:ea typeface="+mn-ea"/>
                <a:cs typeface="Times New Roman" panose="02020603050405020304" pitchFamily="18" charset="0"/>
              </a:rPr>
              <a:t>pearson</a:t>
            </a:r>
            <a:r>
              <a:rPr lang="en-US" sz="4200" cap="none" dirty="0">
                <a:solidFill>
                  <a:schemeClr val="tx1"/>
                </a:solidFill>
                <a:latin typeface="Times New Roman" panose="02020603050405020304" pitchFamily="18" charset="0"/>
                <a:ea typeface="+mn-ea"/>
                <a:cs typeface="Times New Roman" panose="02020603050405020304" pitchFamily="18" charset="0"/>
              </a:rPr>
              <a:t>.</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3. Gross, r. (2020) </a:t>
            </a:r>
            <a:r>
              <a:rPr lang="en-US" sz="4200" i="1" cap="none" dirty="0">
                <a:solidFill>
                  <a:schemeClr val="tx1"/>
                </a:solidFill>
                <a:latin typeface="Times New Roman" panose="02020603050405020304" pitchFamily="18" charset="0"/>
                <a:ea typeface="+mn-ea"/>
                <a:cs typeface="Times New Roman" panose="02020603050405020304" pitchFamily="18" charset="0"/>
              </a:rPr>
              <a:t>psychology: the science of mind and </a:t>
            </a:r>
            <a:r>
              <a:rPr lang="en-US" sz="4200" i="1" cap="none" dirty="0" err="1">
                <a:solidFill>
                  <a:schemeClr val="tx1"/>
                </a:solidFill>
                <a:latin typeface="Times New Roman" panose="02020603050405020304" pitchFamily="18" charset="0"/>
                <a:ea typeface="+mn-ea"/>
                <a:cs typeface="Times New Roman" panose="02020603050405020304" pitchFamily="18" charset="0"/>
              </a:rPr>
              <a:t>behaviour</a:t>
            </a:r>
            <a:r>
              <a:rPr lang="en-US" sz="4200" cap="none" dirty="0">
                <a:solidFill>
                  <a:schemeClr val="tx1"/>
                </a:solidFill>
                <a:latin typeface="Times New Roman" panose="02020603050405020304" pitchFamily="18" charset="0"/>
                <a:ea typeface="+mn-ea"/>
                <a:cs typeface="Times New Roman" panose="02020603050405020304" pitchFamily="18" charset="0"/>
              </a:rPr>
              <a:t>. London: </a:t>
            </a:r>
            <a:r>
              <a:rPr lang="en-US" sz="4200" cap="none" dirty="0" err="1">
                <a:solidFill>
                  <a:schemeClr val="tx1"/>
                </a:solidFill>
                <a:latin typeface="Times New Roman" panose="02020603050405020304" pitchFamily="18" charset="0"/>
                <a:ea typeface="+mn-ea"/>
                <a:cs typeface="Times New Roman" panose="02020603050405020304" pitchFamily="18" charset="0"/>
              </a:rPr>
              <a:t>hodder</a:t>
            </a:r>
            <a:r>
              <a:rPr lang="en-US" sz="4200" cap="none" dirty="0">
                <a:solidFill>
                  <a:schemeClr val="tx1"/>
                </a:solidFill>
                <a:latin typeface="Times New Roman" panose="02020603050405020304" pitchFamily="18" charset="0"/>
                <a:ea typeface="+mn-ea"/>
                <a:cs typeface="Times New Roman" panose="02020603050405020304" pitchFamily="18" charset="0"/>
              </a:rPr>
              <a:t> education.</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4. Meggitt, c. (2022) </a:t>
            </a:r>
            <a:r>
              <a:rPr lang="en-US" sz="4200" i="1" cap="none" dirty="0">
                <a:solidFill>
                  <a:schemeClr val="tx1"/>
                </a:solidFill>
                <a:latin typeface="Times New Roman" panose="02020603050405020304" pitchFamily="18" charset="0"/>
                <a:ea typeface="+mn-ea"/>
                <a:cs typeface="Times New Roman" panose="02020603050405020304" pitchFamily="18" charset="0"/>
              </a:rPr>
              <a:t>child development: an illustrated guide</a:t>
            </a:r>
            <a:r>
              <a:rPr lang="en-US" sz="4200" cap="none" dirty="0">
                <a:solidFill>
                  <a:schemeClr val="tx1"/>
                </a:solidFill>
                <a:latin typeface="Times New Roman" panose="02020603050405020304" pitchFamily="18" charset="0"/>
                <a:ea typeface="+mn-ea"/>
                <a:cs typeface="Times New Roman" panose="02020603050405020304" pitchFamily="18" charset="0"/>
              </a:rPr>
              <a:t>. London: </a:t>
            </a:r>
            <a:r>
              <a:rPr lang="en-US" sz="4200" cap="none" dirty="0" err="1">
                <a:solidFill>
                  <a:schemeClr val="tx1"/>
                </a:solidFill>
                <a:latin typeface="Times New Roman" panose="02020603050405020304" pitchFamily="18" charset="0"/>
                <a:ea typeface="+mn-ea"/>
                <a:cs typeface="Times New Roman" panose="02020603050405020304" pitchFamily="18" charset="0"/>
              </a:rPr>
              <a:t>pearson</a:t>
            </a:r>
            <a:r>
              <a:rPr lang="en-US" sz="4200" cap="none" dirty="0">
                <a:solidFill>
                  <a:schemeClr val="tx1"/>
                </a:solidFill>
                <a:latin typeface="Times New Roman" panose="02020603050405020304" pitchFamily="18" charset="0"/>
                <a:ea typeface="+mn-ea"/>
                <a:cs typeface="Times New Roman" panose="02020603050405020304" pitchFamily="18" charset="0"/>
              </a:rPr>
              <a:t>.</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5. Department for education (2024) </a:t>
            </a:r>
            <a:r>
              <a:rPr lang="en-US" sz="4200" i="1" cap="none" dirty="0">
                <a:solidFill>
                  <a:schemeClr val="tx1"/>
                </a:solidFill>
                <a:latin typeface="Times New Roman" panose="02020603050405020304" pitchFamily="18" charset="0"/>
                <a:ea typeface="+mn-ea"/>
                <a:cs typeface="Times New Roman" panose="02020603050405020304" pitchFamily="18" charset="0"/>
              </a:rPr>
              <a:t>early years foundation stage framework</a:t>
            </a:r>
            <a:r>
              <a:rPr lang="en-US" sz="4200" cap="none" dirty="0">
                <a:solidFill>
                  <a:schemeClr val="tx1"/>
                </a:solidFill>
                <a:latin typeface="Times New Roman" panose="02020603050405020304" pitchFamily="18" charset="0"/>
                <a:ea typeface="+mn-ea"/>
                <a:cs typeface="Times New Roman" panose="02020603050405020304" pitchFamily="18" charset="0"/>
              </a:rPr>
              <a:t>. London: </a:t>
            </a:r>
            <a:r>
              <a:rPr lang="en-US" sz="4200" cap="none" dirty="0" err="1">
                <a:solidFill>
                  <a:schemeClr val="tx1"/>
                </a:solidFill>
                <a:latin typeface="Times New Roman" panose="02020603050405020304" pitchFamily="18" charset="0"/>
                <a:ea typeface="+mn-ea"/>
                <a:cs typeface="Times New Roman" panose="02020603050405020304" pitchFamily="18" charset="0"/>
              </a:rPr>
              <a:t>dfe</a:t>
            </a:r>
            <a:r>
              <a:rPr lang="en-US" sz="4200" cap="none" dirty="0">
                <a:solidFill>
                  <a:schemeClr val="tx1"/>
                </a:solidFill>
                <a:latin typeface="Times New Roman" panose="02020603050405020304" pitchFamily="18" charset="0"/>
                <a:ea typeface="+mn-ea"/>
                <a:cs typeface="Times New Roman" panose="02020603050405020304" pitchFamily="18" charset="0"/>
              </a:rPr>
              <a:t>.</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6. Nice (2023) </a:t>
            </a:r>
            <a:r>
              <a:rPr lang="en-US" sz="4200" i="1" cap="none" dirty="0">
                <a:solidFill>
                  <a:schemeClr val="tx1"/>
                </a:solidFill>
                <a:latin typeface="Times New Roman" panose="02020603050405020304" pitchFamily="18" charset="0"/>
                <a:ea typeface="+mn-ea"/>
                <a:cs typeface="Times New Roman" panose="02020603050405020304" pitchFamily="18" charset="0"/>
              </a:rPr>
              <a:t>social and emotional wellbeing for children</a:t>
            </a:r>
            <a:r>
              <a:rPr lang="en-US" sz="4200" cap="none" dirty="0">
                <a:solidFill>
                  <a:schemeClr val="tx1"/>
                </a:solidFill>
                <a:latin typeface="Times New Roman" panose="02020603050405020304" pitchFamily="18" charset="0"/>
                <a:ea typeface="+mn-ea"/>
                <a:cs typeface="Times New Roman" panose="02020603050405020304" pitchFamily="18" charset="0"/>
              </a:rPr>
              <a:t>. London: NICE.</a:t>
            </a:r>
          </a:p>
          <a:p>
            <a:pPr defTabSz="457200">
              <a:lnSpc>
                <a:spcPct val="170000"/>
              </a:lnSpc>
              <a:spcBef>
                <a:spcPct val="20000"/>
              </a:spcBef>
              <a:spcAft>
                <a:spcPts val="600"/>
              </a:spcAft>
              <a:buClr>
                <a:schemeClr val="tx1"/>
              </a:buClr>
              <a:buSzPct val="80000"/>
            </a:pPr>
            <a:r>
              <a:rPr lang="en-US" sz="4200" cap="none" dirty="0">
                <a:solidFill>
                  <a:schemeClr val="tx1"/>
                </a:solidFill>
                <a:latin typeface="Times New Roman" panose="02020603050405020304" pitchFamily="18" charset="0"/>
                <a:ea typeface="+mn-ea"/>
                <a:cs typeface="Times New Roman" panose="02020603050405020304" pitchFamily="18" charset="0"/>
              </a:rPr>
              <a:t>7. Simply psychology (2024) ‘</a:t>
            </a:r>
            <a:r>
              <a:rPr lang="en-US" sz="4200" cap="none" dirty="0" err="1">
                <a:solidFill>
                  <a:schemeClr val="tx1"/>
                </a:solidFill>
                <a:latin typeface="Times New Roman" panose="02020603050405020304" pitchFamily="18" charset="0"/>
                <a:ea typeface="+mn-ea"/>
                <a:cs typeface="Times New Roman" panose="02020603050405020304" pitchFamily="18" charset="0"/>
              </a:rPr>
              <a:t>erikson’s</a:t>
            </a:r>
            <a:r>
              <a:rPr lang="en-US" sz="4200" cap="none" dirty="0">
                <a:solidFill>
                  <a:schemeClr val="tx1"/>
                </a:solidFill>
                <a:latin typeface="Times New Roman" panose="02020603050405020304" pitchFamily="18" charset="0"/>
                <a:ea typeface="+mn-ea"/>
                <a:cs typeface="Times New Roman" panose="02020603050405020304" pitchFamily="18" charset="0"/>
              </a:rPr>
              <a:t> psychosocial theory’.</a:t>
            </a:r>
          </a:p>
          <a:p>
            <a:pPr indent="-228600" defTabSz="457200">
              <a:spcBef>
                <a:spcPct val="20000"/>
              </a:spcBef>
              <a:spcAft>
                <a:spcPts val="600"/>
              </a:spcAft>
              <a:buClr>
                <a:schemeClr val="tx1"/>
              </a:buClr>
              <a:buSzPct val="80000"/>
              <a:buFont typeface="Wingdings 3" panose="05040102010807070707" pitchFamily="18" charset="2"/>
              <a:buChar char=""/>
            </a:pPr>
            <a:endParaRPr lang="en-US" sz="1400" cap="none" dirty="0">
              <a:solidFill>
                <a:schemeClr val="tx1"/>
              </a:solidFill>
              <a:latin typeface="+mn-lt"/>
              <a:ea typeface="+mn-ea"/>
              <a:cs typeface="+mn-cs"/>
            </a:endParaRPr>
          </a:p>
        </p:txBody>
      </p:sp>
    </p:spTree>
    <p:extLst>
      <p:ext uri="{BB962C8B-B14F-4D97-AF65-F5344CB8AC3E}">
        <p14:creationId xmlns:p14="http://schemas.microsoft.com/office/powerpoint/2010/main" val="299968694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Slice</Template>
  <TotalTime>1071</TotalTime>
  <Words>2472</Words>
  <Application>Microsoft Office PowerPoint</Application>
  <PresentationFormat>Widescreen</PresentationFormat>
  <Paragraphs>121</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Neue Haas Grotesk Text Pro</vt:lpstr>
      <vt:lpstr>Times New Roman</vt:lpstr>
      <vt:lpstr>Wingdings 3</vt:lpstr>
      <vt:lpstr>Slice</vt:lpstr>
      <vt:lpstr>Module: Psychology in Health and Social Care (LCHS4010) Student Name: ____________________  Student ID: ____________________</vt:lpstr>
      <vt:lpstr>Agenda</vt:lpstr>
      <vt:lpstr>Introduction to Case Study  </vt:lpstr>
      <vt:lpstr>1. Developed by Erik Erikson.  2. There are 8 stages of psychosocial development.  3. There are conflicts at personality development levels in each stage.  4. Successful solutions promote positive emotional development.    1. Initiative vs Guilt (3-5 years)  2. Children become confident and independent.  3. Initiative is fostered in supportive environments.  4. Negative experiences can lead to feelings of guilt, worry or lack of confidence.  </vt:lpstr>
      <vt:lpstr>1. Isaac has a bit of a problem with fitting in with group activities.  2. He seems to lack self-confidence and is withdrawn.  3. Disturbed emotional security can result from separation distress.  4. There may be limited opportunities for independent play, which can decrease initiative.  5. Social adjustment could be influenced by changes in the environment.  </vt:lpstr>
      <vt:lpstr>Impact on Emotional and Social Development</vt:lpstr>
      <vt:lpstr>Nature and Nurture Influences</vt:lpstr>
      <vt:lpstr>Practical Support Strategies</vt:lpstr>
      <vt:lpstr>Support for mother 1. Parenting support programmes  2. The facilities offering mental health services. 3. Promote positive parent-child interactions  Multi-agency collaboration 1. Specialist speech &amp; language therapist.  2. Early years practitioners  3. Home visitors and social support staff  Language development support 1. Reading activities  2. Daily conversation opportunities  3. Language-focused play sessions   </vt:lpstr>
      <vt:lpstr>1. Erikson's theory has a number of strengths.  2. Describes social and emotional development well.  3. Recognises the importance of early experiences.  4. Helpful in early childhood and health care.  5. Promotes positive child environments.  6. Supports professionals to develop an understanding of confidence and behaviour. </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Tooba Ashraf</dc:creator>
  <cp:lastModifiedBy>Tooba Ashraf</cp:lastModifiedBy>
  <cp:revision>12</cp:revision>
  <dcterms:created xsi:type="dcterms:W3CDTF">2026-05-26T08:59:35Z</dcterms:created>
  <dcterms:modified xsi:type="dcterms:W3CDTF">2026-06-01T17:37:18Z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