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notesMasterIdLst>
    <p:notesMasterId r:id="rId34"/>
  </p:notesMasterIdLst>
  <p:sldIdLst>
    <p:sldId id="298" r:id="rId2"/>
    <p:sldId id="354" r:id="rId3"/>
    <p:sldId id="300" r:id="rId4"/>
    <p:sldId id="303" r:id="rId5"/>
    <p:sldId id="348" r:id="rId6"/>
    <p:sldId id="259" r:id="rId7"/>
    <p:sldId id="264" r:id="rId8"/>
    <p:sldId id="340" r:id="rId9"/>
    <p:sldId id="267" r:id="rId10"/>
    <p:sldId id="268" r:id="rId11"/>
    <p:sldId id="349" r:id="rId12"/>
    <p:sldId id="293" r:id="rId13"/>
    <p:sldId id="341" r:id="rId14"/>
    <p:sldId id="351" r:id="rId15"/>
    <p:sldId id="345" r:id="rId16"/>
    <p:sldId id="275" r:id="rId17"/>
    <p:sldId id="352" r:id="rId18"/>
    <p:sldId id="346" r:id="rId19"/>
    <p:sldId id="277" r:id="rId20"/>
    <p:sldId id="289" r:id="rId21"/>
    <p:sldId id="353" r:id="rId22"/>
    <p:sldId id="291" r:id="rId23"/>
    <p:sldId id="281" r:id="rId24"/>
    <p:sldId id="283" r:id="rId25"/>
    <p:sldId id="285" r:id="rId26"/>
    <p:sldId id="334" r:id="rId27"/>
    <p:sldId id="335" r:id="rId28"/>
    <p:sldId id="336" r:id="rId29"/>
    <p:sldId id="338" r:id="rId30"/>
    <p:sldId id="339" r:id="rId31"/>
    <p:sldId id="286" r:id="rId32"/>
    <p:sldId id="296"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2CC"/>
    <a:srgbClr val="F2E5C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242" autoAdjust="0"/>
    <p:restoredTop sz="60232"/>
  </p:normalViewPr>
  <p:slideViewPr>
    <p:cSldViewPr snapToGrid="0">
      <p:cViewPr>
        <p:scale>
          <a:sx n="52" d="100"/>
          <a:sy n="52" d="100"/>
        </p:scale>
        <p:origin x="144" y="544"/>
      </p:cViewPr>
      <p:guideLst/>
    </p:cSldViewPr>
  </p:slideViewPr>
  <p:outlineViewPr>
    <p:cViewPr>
      <p:scale>
        <a:sx n="33" d="100"/>
        <a:sy n="33" d="100"/>
      </p:scale>
      <p:origin x="0" y="0"/>
    </p:cViewPr>
  </p:outlineViewPr>
  <p:notesTextViewPr>
    <p:cViewPr>
      <p:scale>
        <a:sx n="175" d="100"/>
        <a:sy n="175"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2D5096-C73A-42F9-B905-817F2915F436}" type="datetimeFigureOut">
              <a:t>4/1/25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1B926A-84F5-44E8-A89D-853643022453}" type="slidenum">
              <a:t>‹#›</a:t>
            </a:fld>
            <a:endParaRPr lang="en-GB"/>
          </a:p>
        </p:txBody>
      </p:sp>
    </p:spTree>
    <p:extLst>
      <p:ext uri="{BB962C8B-B14F-4D97-AF65-F5344CB8AC3E}">
        <p14:creationId xmlns:p14="http://schemas.microsoft.com/office/powerpoint/2010/main" val="5853615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In Chapter 2, we examined the English legal system in outline. In this chapter, we turn our focus to one particular aspect of that legal system, the common law, or case law. As well as introducing the terminology of cases, we will see how the interlocking body of past court decisions is used by judges in subsequent cases. The importance of individual case decisions in </a:t>
            </a:r>
            <a:r>
              <a:rPr lang="en-GB" b="1" i="0" dirty="0">
                <a:solidFill>
                  <a:srgbClr val="313537"/>
                </a:solidFill>
                <a:effectLst/>
                <a:latin typeface="var(--font-family-body)"/>
              </a:rPr>
              <a:t>subsequent</a:t>
            </a:r>
            <a:r>
              <a:rPr lang="en-GB" b="0" i="0" dirty="0">
                <a:solidFill>
                  <a:srgbClr val="313537"/>
                </a:solidFill>
                <a:effectLst/>
                <a:latin typeface="Inter"/>
              </a:rPr>
              <a:t> court cases is linked to the hierarchy of courts, so we shall also review this.</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In the light of this discussion, we will also review the role of judges in exercising judicial power, including the importance of an independent judiciary, the need for diversity in the judiciary and the system of judicial appointments.</a:t>
            </a:r>
          </a:p>
          <a:p>
            <a:endParaRPr lang="en-US" dirty="0"/>
          </a:p>
        </p:txBody>
      </p:sp>
      <p:sp>
        <p:nvSpPr>
          <p:cNvPr id="4" name="Slide Number Placeholder 3"/>
          <p:cNvSpPr>
            <a:spLocks noGrp="1"/>
          </p:cNvSpPr>
          <p:nvPr>
            <p:ph type="sldNum" sz="quarter" idx="5"/>
          </p:nvPr>
        </p:nvSpPr>
        <p:spPr/>
        <p:txBody>
          <a:bodyPr/>
          <a:lstStyle/>
          <a:p>
            <a:fld id="{62A9891E-7AA3-49AA-AFB8-C4C0618BF4F7}" type="slidenum">
              <a:rPr lang="en-GB" smtClean="0"/>
              <a:t>1</a:t>
            </a:fld>
            <a:endParaRPr lang="en-GB"/>
          </a:p>
        </p:txBody>
      </p:sp>
    </p:spTree>
    <p:extLst>
      <p:ext uri="{BB962C8B-B14F-4D97-AF65-F5344CB8AC3E}">
        <p14:creationId xmlns:p14="http://schemas.microsoft.com/office/powerpoint/2010/main" val="30501588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13537"/>
                </a:solidFill>
                <a:effectLst/>
                <a:latin typeface="merriweather" panose="00000500000000000000" pitchFamily="2" charset="0"/>
              </a:rPr>
              <a:t>Last week we looked at the powers within the UK Constitution. Legislative, Executive and Judicial Power. We are going to consider legislative power this week. </a:t>
            </a:r>
          </a:p>
          <a:p>
            <a:endParaRPr lang="en-GB" dirty="0"/>
          </a:p>
          <a:p>
            <a:r>
              <a:rPr lang="en-GB" dirty="0"/>
              <a:t>legislative power, exercised by the legislature – Parliament and the monarch in the UK;</a:t>
            </a:r>
          </a:p>
          <a:p>
            <a:endParaRPr lang="en-GB" dirty="0"/>
          </a:p>
          <a:p>
            <a:r>
              <a:rPr lang="en-GB" dirty="0"/>
              <a:t>executive power, exercised by the government; and</a:t>
            </a:r>
          </a:p>
          <a:p>
            <a:endParaRPr lang="en-GB" dirty="0"/>
          </a:p>
          <a:p>
            <a:r>
              <a:rPr lang="en-GB" dirty="0"/>
              <a:t>judicial power, exercised by courts.</a:t>
            </a:r>
          </a:p>
          <a:p>
            <a:endParaRPr lang="en-GB" dirty="0"/>
          </a:p>
          <a:p>
            <a:endParaRPr lang="en-GB" dirty="0"/>
          </a:p>
        </p:txBody>
      </p:sp>
      <p:sp>
        <p:nvSpPr>
          <p:cNvPr id="4" name="Slide Number Placeholder 3"/>
          <p:cNvSpPr>
            <a:spLocks noGrp="1"/>
          </p:cNvSpPr>
          <p:nvPr>
            <p:ph type="sldNum" sz="quarter" idx="5"/>
          </p:nvPr>
        </p:nvSpPr>
        <p:spPr/>
        <p:txBody>
          <a:bodyPr/>
          <a:lstStyle/>
          <a:p>
            <a:fld id="{D71B926A-84F5-44E8-A89D-853643022453}" type="slidenum">
              <a:rPr lang="en-GB" smtClean="0"/>
              <a:t>4</a:t>
            </a:fld>
            <a:endParaRPr lang="en-GB"/>
          </a:p>
        </p:txBody>
      </p:sp>
    </p:spTree>
    <p:extLst>
      <p:ext uri="{BB962C8B-B14F-4D97-AF65-F5344CB8AC3E}">
        <p14:creationId xmlns:p14="http://schemas.microsoft.com/office/powerpoint/2010/main" val="17498768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5E877F-F110-FCA4-D5FF-EFCE66F6B8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57223D-7453-667F-5940-264C53E4C4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CE990F-3084-4982-9B25-C37BCEB9D434}"/>
              </a:ext>
            </a:extLst>
          </p:cNvPr>
          <p:cNvSpPr>
            <a:spLocks noGrp="1"/>
          </p:cNvSpPr>
          <p:nvPr>
            <p:ph type="body" idx="1"/>
          </p:nvPr>
        </p:nvSpPr>
        <p:spPr/>
        <p:txBody>
          <a:bodyPr/>
          <a:lstStyle/>
          <a:p>
            <a:endParaRPr lang="en-GB" b="0" i="0" dirty="0">
              <a:solidFill>
                <a:srgbClr val="313537"/>
              </a:solidFill>
              <a:effectLst/>
              <a:latin typeface="Inter"/>
            </a:endParaRPr>
          </a:p>
          <a:p>
            <a:endParaRPr lang="en-GB" b="0" i="0" dirty="0">
              <a:solidFill>
                <a:srgbClr val="313537"/>
              </a:solidFill>
              <a:effectLst/>
              <a:latin typeface="Inter"/>
            </a:endParaRPr>
          </a:p>
          <a:p>
            <a:endParaRPr lang="en-GB" b="0" i="0" dirty="0">
              <a:solidFill>
                <a:srgbClr val="313537"/>
              </a:solidFill>
              <a:effectLst/>
              <a:latin typeface="Inter"/>
            </a:endParaRPr>
          </a:p>
          <a:p>
            <a:r>
              <a:rPr lang="en-GB" b="0" i="0" dirty="0">
                <a:solidFill>
                  <a:srgbClr val="313537"/>
                </a:solidFill>
                <a:effectLst/>
                <a:latin typeface="Inter"/>
              </a:rPr>
              <a:t>The Prime Minister’s role and functions will, to an extent, depend on the character and style of leadership of each Prime Minister, though the main function is to form a government and preside over the Cabinet.</a:t>
            </a:r>
          </a:p>
          <a:p>
            <a:endParaRPr lang="en-GB" b="0" i="0" dirty="0">
              <a:solidFill>
                <a:srgbClr val="313537"/>
              </a:solidFill>
              <a:effectLst/>
              <a:latin typeface="Inter"/>
            </a:endParaRPr>
          </a:p>
          <a:p>
            <a:pPr algn="l" fontAlgn="base">
              <a:buFont typeface="Arial" panose="020B0604020202020204" pitchFamily="34" charset="0"/>
              <a:buChar char="•"/>
            </a:pPr>
            <a:r>
              <a:rPr lang="en-GB" b="0" i="0" dirty="0">
                <a:solidFill>
                  <a:srgbClr val="313537"/>
                </a:solidFill>
                <a:effectLst/>
                <a:latin typeface="var(--font-family-body)"/>
              </a:rPr>
              <a:t>making appointments to ministerial office;</a:t>
            </a:r>
          </a:p>
          <a:p>
            <a:pPr algn="l" fontAlgn="base">
              <a:buFont typeface="Arial" panose="020B0604020202020204" pitchFamily="34" charset="0"/>
              <a:buChar char="•"/>
            </a:pPr>
            <a:r>
              <a:rPr lang="en-GB" b="0" i="0" dirty="0">
                <a:solidFill>
                  <a:srgbClr val="313537"/>
                </a:solidFill>
                <a:effectLst/>
                <a:latin typeface="var(--font-family-body)"/>
              </a:rPr>
              <a:t>allocation of the tasks of government to various departments;</a:t>
            </a:r>
          </a:p>
          <a:p>
            <a:pPr algn="l" fontAlgn="base">
              <a:buFont typeface="Arial" panose="020B0604020202020204" pitchFamily="34" charset="0"/>
              <a:buChar char="•"/>
            </a:pPr>
            <a:r>
              <a:rPr lang="en-GB" b="0" i="0" dirty="0">
                <a:solidFill>
                  <a:srgbClr val="313537"/>
                </a:solidFill>
                <a:effectLst/>
                <a:latin typeface="var(--font-family-body)"/>
              </a:rPr>
              <a:t>presiding over Cabinet meetings;</a:t>
            </a:r>
          </a:p>
          <a:p>
            <a:pPr algn="l" fontAlgn="base">
              <a:buFont typeface="Arial" panose="020B0604020202020204" pitchFamily="34" charset="0"/>
              <a:buChar char="•"/>
            </a:pPr>
            <a:r>
              <a:rPr lang="en-GB" b="0" i="0" dirty="0">
                <a:solidFill>
                  <a:srgbClr val="313537"/>
                </a:solidFill>
                <a:effectLst/>
                <a:latin typeface="var(--font-family-body)"/>
              </a:rPr>
              <a:t>representing the government in Parliament;</a:t>
            </a:r>
          </a:p>
          <a:p>
            <a:pPr algn="l" fontAlgn="base">
              <a:buFont typeface="Arial" panose="020B0604020202020204" pitchFamily="34" charset="0"/>
              <a:buChar char="•"/>
            </a:pPr>
            <a:r>
              <a:rPr lang="en-GB" b="0" i="0" dirty="0">
                <a:solidFill>
                  <a:srgbClr val="313537"/>
                </a:solidFill>
                <a:effectLst/>
                <a:latin typeface="var(--font-family-body)"/>
              </a:rPr>
              <a:t>leading the party and keeping control through government whips;</a:t>
            </a:r>
          </a:p>
          <a:p>
            <a:pPr algn="l" fontAlgn="base">
              <a:buFont typeface="Arial" panose="020B0604020202020204" pitchFamily="34" charset="0"/>
              <a:buChar char="•"/>
            </a:pPr>
            <a:r>
              <a:rPr lang="en-GB" b="0" i="0" dirty="0">
                <a:solidFill>
                  <a:srgbClr val="313537"/>
                </a:solidFill>
                <a:effectLst/>
                <a:latin typeface="var(--font-family-body)"/>
              </a:rPr>
              <a:t>keeping the monarch informed of government affairs through a weekly audience;</a:t>
            </a:r>
          </a:p>
          <a:p>
            <a:pPr algn="l" fontAlgn="base">
              <a:buFont typeface="Arial" panose="020B0604020202020204" pitchFamily="34" charset="0"/>
              <a:buChar char="•"/>
            </a:pPr>
            <a:r>
              <a:rPr lang="en-GB" b="0" i="0" dirty="0">
                <a:solidFill>
                  <a:srgbClr val="313537"/>
                </a:solidFill>
                <a:effectLst/>
                <a:latin typeface="var(--font-family-body)"/>
              </a:rPr>
              <a:t>supervising security and intelligence matters; and</a:t>
            </a:r>
          </a:p>
          <a:p>
            <a:pPr algn="l" fontAlgn="base">
              <a:buFont typeface="Arial" panose="020B0604020202020204" pitchFamily="34" charset="0"/>
              <a:buChar char="•"/>
            </a:pPr>
            <a:r>
              <a:rPr lang="en-GB" b="0" i="0" dirty="0">
                <a:solidFill>
                  <a:srgbClr val="313537"/>
                </a:solidFill>
                <a:effectLst/>
                <a:latin typeface="var(--font-family-body)"/>
              </a:rPr>
              <a:t>making or recommending appointments, including life peers and top civil servants</a:t>
            </a:r>
          </a:p>
          <a:p>
            <a:endParaRPr lang="en-GB" dirty="0"/>
          </a:p>
          <a:p>
            <a:endParaRPr lang="en-GB" dirty="0"/>
          </a:p>
        </p:txBody>
      </p:sp>
      <p:sp>
        <p:nvSpPr>
          <p:cNvPr id="4" name="Slide Number Placeholder 3">
            <a:extLst>
              <a:ext uri="{FF2B5EF4-FFF2-40B4-BE49-F238E27FC236}">
                <a16:creationId xmlns:a16="http://schemas.microsoft.com/office/drawing/2014/main" id="{35C608EB-87E7-442C-B607-4FB0E3FF42CB}"/>
              </a:ext>
            </a:extLst>
          </p:cNvPr>
          <p:cNvSpPr>
            <a:spLocks noGrp="1"/>
          </p:cNvSpPr>
          <p:nvPr>
            <p:ph type="sldNum" sz="quarter" idx="5"/>
          </p:nvPr>
        </p:nvSpPr>
        <p:spPr/>
        <p:txBody>
          <a:bodyPr/>
          <a:lstStyle/>
          <a:p>
            <a:fld id="{D71B926A-84F5-44E8-A89D-853643022453}" type="slidenum">
              <a:rPr lang="en-GB" smtClean="0"/>
              <a:t>5</a:t>
            </a:fld>
            <a:endParaRPr lang="en-GB"/>
          </a:p>
        </p:txBody>
      </p:sp>
    </p:spTree>
    <p:extLst>
      <p:ext uri="{BB962C8B-B14F-4D97-AF65-F5344CB8AC3E}">
        <p14:creationId xmlns:p14="http://schemas.microsoft.com/office/powerpoint/2010/main" val="37915579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The role of a judge in a court case is to make a decision as to which of the parties wins (an exception to this is a criminal trial in the Crown Court where the jury decides whether or not the defendant is guilty, and the judge decides on the sentence. In a civil trial, the unsuccessful party may be ordered to pay the winner damages.</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judge (or judges in some courts) will write judgments giving the legal reasoning which led them to make their decisions. The judgments will form part of the </a:t>
            </a:r>
            <a:r>
              <a:rPr lang="en-GB" b="1" i="0" dirty="0">
                <a:solidFill>
                  <a:srgbClr val="313537"/>
                </a:solidFill>
                <a:effectLst/>
                <a:latin typeface="var(--font-family-body)"/>
              </a:rPr>
              <a:t>body of legal reasoning</a:t>
            </a:r>
            <a:r>
              <a:rPr lang="en-GB" b="0" i="0" dirty="0">
                <a:solidFill>
                  <a:srgbClr val="313537"/>
                </a:solidFill>
                <a:effectLst/>
                <a:latin typeface="Inter"/>
              </a:rPr>
              <a:t> – this is known as </a:t>
            </a:r>
            <a:r>
              <a:rPr lang="en-GB" b="1" i="0" dirty="0">
                <a:solidFill>
                  <a:srgbClr val="313537"/>
                </a:solidFill>
                <a:effectLst/>
                <a:latin typeface="var(--font-family-body)"/>
              </a:rPr>
              <a:t>case law</a:t>
            </a:r>
            <a:r>
              <a:rPr lang="en-GB" b="0" i="0" dirty="0">
                <a:solidFill>
                  <a:srgbClr val="313537"/>
                </a:solidFill>
                <a:effectLst/>
                <a:latin typeface="Inter"/>
              </a:rPr>
              <a:t> – which is available to be used by judges in </a:t>
            </a:r>
            <a:r>
              <a:rPr lang="en-GB" b="1" i="0" dirty="0">
                <a:solidFill>
                  <a:srgbClr val="313537"/>
                </a:solidFill>
                <a:effectLst/>
                <a:latin typeface="var(--font-family-body)"/>
              </a:rPr>
              <a:t>later cases</a:t>
            </a:r>
            <a:r>
              <a:rPr lang="en-GB" b="0" i="0" dirty="0">
                <a:solidFill>
                  <a:srgbClr val="313537"/>
                </a:solidFill>
                <a:effectLst/>
                <a:latin typeface="Inter"/>
              </a:rPr>
              <a:t> with similar facts. The wider legal significance of a judgment in a particular case may not become apparent until some time afterwards, when a similar set of facts is considered by another court and judge.</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role of a judge is to </a:t>
            </a:r>
            <a:r>
              <a:rPr lang="en-GB" b="1" i="0" dirty="0">
                <a:solidFill>
                  <a:srgbClr val="313537"/>
                </a:solidFill>
                <a:effectLst/>
                <a:latin typeface="var(--font-family-body)"/>
              </a:rPr>
              <a:t>apply </a:t>
            </a:r>
            <a:r>
              <a:rPr lang="en-GB" b="0" i="0" dirty="0">
                <a:solidFill>
                  <a:srgbClr val="313537"/>
                </a:solidFill>
                <a:effectLst/>
                <a:latin typeface="Inter"/>
              </a:rPr>
              <a:t>the law – to state how the law affects a particular case. In most cases, the existing law is very clear and the judge will simply </a:t>
            </a:r>
            <a:r>
              <a:rPr lang="en-GB" b="1" i="0" dirty="0">
                <a:solidFill>
                  <a:srgbClr val="313537"/>
                </a:solidFill>
                <a:effectLst/>
                <a:latin typeface="var(--font-family-body)"/>
              </a:rPr>
              <a:t>apply</a:t>
            </a:r>
            <a:r>
              <a:rPr lang="en-GB" b="0" i="0" dirty="0">
                <a:solidFill>
                  <a:srgbClr val="313537"/>
                </a:solidFill>
                <a:effectLst/>
                <a:latin typeface="Inter"/>
              </a:rPr>
              <a:t> the statutes and earlier case law to the facts to produce a predictable outcome. Sometimes, however, a court is faced with a completely new situation which is not covered by a statute or earlier cases.</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 An example is </a:t>
            </a:r>
            <a:r>
              <a:rPr lang="en-GB" b="1" i="0" dirty="0">
                <a:solidFill>
                  <a:srgbClr val="313537"/>
                </a:solidFill>
                <a:effectLst/>
                <a:latin typeface="var(--font-family-body)"/>
              </a:rPr>
              <a:t>Airedale NHS Trust v Bland [1993]</a:t>
            </a:r>
            <a:r>
              <a:rPr lang="en-GB" b="0" i="0" dirty="0">
                <a:solidFill>
                  <a:srgbClr val="313537"/>
                </a:solidFill>
                <a:effectLst/>
                <a:latin typeface="Inter"/>
              </a:rPr>
              <a:t> where the House of Lords (the senior court in the legal system at the time) had to decide whether or not the artificial feeding of Tony Bland should be stopped. Tony Bland was a victim of the Hillsborough football stadium disaster and was on a life-support machine. He was diagnosed as being in a “persistent vegetative state” (brain-dead) but technical advances had meant that his body could be kept alive for a very long period. Faced with this new situation, the House of Lords decided to end the artificial feeding – a decision which led to his death. The judgments in this case created new law for future cases with similar facts.</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Judges will also conduct</a:t>
            </a:r>
            <a:r>
              <a:rPr lang="en-GB" b="1" i="0" dirty="0">
                <a:solidFill>
                  <a:srgbClr val="313537"/>
                </a:solidFill>
                <a:effectLst/>
                <a:latin typeface="var(--font-family-body)"/>
              </a:rPr>
              <a:t> judicial review</a:t>
            </a:r>
            <a:r>
              <a:rPr lang="en-GB" b="0" i="0" dirty="0">
                <a:solidFill>
                  <a:srgbClr val="313537"/>
                </a:solidFill>
                <a:effectLst/>
                <a:latin typeface="Inter"/>
              </a:rPr>
              <a:t> of government action to check that the government has acted lawfully.</a:t>
            </a:r>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6</a:t>
            </a:fld>
            <a:endParaRPr lang="en-GB"/>
          </a:p>
        </p:txBody>
      </p:sp>
    </p:spTree>
    <p:extLst>
      <p:ext uri="{BB962C8B-B14F-4D97-AF65-F5344CB8AC3E}">
        <p14:creationId xmlns:p14="http://schemas.microsoft.com/office/powerpoint/2010/main" val="6985564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latinLnBrk="0"/>
            <a:r>
              <a:rPr lang="en-GB" b="0" dirty="0">
                <a:effectLst/>
                <a:latin typeface="merriweather" pitchFamily="2" charset="77"/>
              </a:rPr>
              <a:t>The most common format for a case is shown by the fictitious </a:t>
            </a:r>
            <a:r>
              <a:rPr lang="en-GB" b="1" i="1" dirty="0">
                <a:effectLst/>
                <a:latin typeface="var(--font-family-body)"/>
              </a:rPr>
              <a:t>Smith v Jones [2017]</a:t>
            </a:r>
            <a:r>
              <a:rPr lang="en-GB" b="0" dirty="0">
                <a:effectLst/>
                <a:latin typeface="merriweather" pitchFamily="2" charset="77"/>
              </a:rPr>
              <a:t>. Smith is the claimant (aggrieved person who starts the case). “v” is an abbreviation of the Latin word “versus” (which means “against”). Jones is the name of the defendant.</a:t>
            </a:r>
          </a:p>
          <a:p>
            <a:pPr algn="l" fontAlgn="base"/>
            <a:br>
              <a:rPr lang="en-GB" b="0" i="0" dirty="0">
                <a:solidFill>
                  <a:srgbClr val="313537"/>
                </a:solidFill>
                <a:effectLst/>
                <a:latin typeface="merriweather" pitchFamily="2" charset="77"/>
              </a:rPr>
            </a:br>
            <a:r>
              <a:rPr lang="en-GB" b="0" i="0" dirty="0">
                <a:solidFill>
                  <a:srgbClr val="313537"/>
                </a:solidFill>
                <a:effectLst/>
                <a:latin typeface="Inter"/>
              </a:rPr>
              <a:t>If the case is an appeal which was heard in one of the courts which are higher in the court hierarchy, the party who is appealing against the decision in the lower court (referred to as the “appellant”) will be named first. The other party, known as the “respondent”, will be named second. So, in </a:t>
            </a:r>
            <a:r>
              <a:rPr lang="en-GB" b="1" i="1" dirty="0" err="1">
                <a:solidFill>
                  <a:srgbClr val="313537"/>
                </a:solidFill>
                <a:effectLst/>
                <a:latin typeface="var(--font-family-body)"/>
              </a:rPr>
              <a:t>Gisda</a:t>
            </a:r>
            <a:r>
              <a:rPr lang="en-GB" b="1" i="1" dirty="0">
                <a:solidFill>
                  <a:srgbClr val="313537"/>
                </a:solidFill>
                <a:effectLst/>
                <a:latin typeface="var(--font-family-body)"/>
              </a:rPr>
              <a:t> </a:t>
            </a:r>
            <a:r>
              <a:rPr lang="en-GB" b="1" i="1" dirty="0" err="1">
                <a:solidFill>
                  <a:srgbClr val="313537"/>
                </a:solidFill>
                <a:effectLst/>
                <a:latin typeface="var(--font-family-body)"/>
              </a:rPr>
              <a:t>Cyf</a:t>
            </a:r>
            <a:r>
              <a:rPr lang="en-GB" b="1" i="1" dirty="0">
                <a:solidFill>
                  <a:srgbClr val="313537"/>
                </a:solidFill>
                <a:effectLst/>
                <a:latin typeface="var(--font-family-body)"/>
              </a:rPr>
              <a:t> v Barratt [2010]</a:t>
            </a:r>
            <a:r>
              <a:rPr lang="en-GB" b="0" i="0" dirty="0">
                <a:solidFill>
                  <a:srgbClr val="313537"/>
                </a:solidFill>
                <a:effectLst/>
                <a:latin typeface="Inter"/>
              </a:rPr>
              <a:t>, which was an appeal heard in the Supreme Court, the case had originally been started by Lauren Barratt who claimed unfair dismissal against her employer, </a:t>
            </a:r>
            <a:r>
              <a:rPr lang="en-GB" b="0" i="0" dirty="0" err="1">
                <a:solidFill>
                  <a:srgbClr val="313537"/>
                </a:solidFill>
                <a:effectLst/>
                <a:latin typeface="Inter"/>
              </a:rPr>
              <a:t>Gisda</a:t>
            </a:r>
            <a:r>
              <a:rPr lang="en-GB" b="0" i="0" dirty="0">
                <a:solidFill>
                  <a:srgbClr val="313537"/>
                </a:solidFill>
                <a:effectLst/>
                <a:latin typeface="Inter"/>
              </a:rPr>
              <a:t> </a:t>
            </a:r>
            <a:r>
              <a:rPr lang="en-GB" b="0" i="0" dirty="0" err="1">
                <a:solidFill>
                  <a:srgbClr val="313537"/>
                </a:solidFill>
                <a:effectLst/>
                <a:latin typeface="Inter"/>
              </a:rPr>
              <a:t>Cyf</a:t>
            </a:r>
            <a:r>
              <a:rPr lang="en-GB" b="0" i="0" dirty="0">
                <a:solidFill>
                  <a:srgbClr val="313537"/>
                </a:solidFill>
                <a:effectLst/>
                <a:latin typeface="Inter"/>
              </a:rPr>
              <a:t>. Lauren Barratt had been successful in the Court of Appeal but </a:t>
            </a:r>
            <a:r>
              <a:rPr lang="en-GB" b="0" i="0" dirty="0" err="1">
                <a:solidFill>
                  <a:srgbClr val="313537"/>
                </a:solidFill>
                <a:effectLst/>
                <a:latin typeface="Inter"/>
              </a:rPr>
              <a:t>Gisda</a:t>
            </a:r>
            <a:r>
              <a:rPr lang="en-GB" b="0" i="0" dirty="0">
                <a:solidFill>
                  <a:srgbClr val="313537"/>
                </a:solidFill>
                <a:effectLst/>
                <a:latin typeface="Inter"/>
              </a:rPr>
              <a:t> </a:t>
            </a:r>
            <a:r>
              <a:rPr lang="en-GB" b="0" i="0" dirty="0" err="1">
                <a:solidFill>
                  <a:srgbClr val="313537"/>
                </a:solidFill>
                <a:effectLst/>
                <a:latin typeface="Inter"/>
              </a:rPr>
              <a:t>Cyf</a:t>
            </a:r>
            <a:r>
              <a:rPr lang="en-GB" b="0" i="0" dirty="0">
                <a:solidFill>
                  <a:srgbClr val="313537"/>
                </a:solidFill>
                <a:effectLst/>
                <a:latin typeface="Inter"/>
              </a:rPr>
              <a:t> decided to appeal to the Supreme Court as the appellant. Lauren Barratt was the respondent in the Supreme Court case.</a:t>
            </a:r>
          </a:p>
          <a:p>
            <a:pPr fontAlgn="base" latinLnBrk="0"/>
            <a:br>
              <a:rPr lang="en-GB" dirty="0"/>
            </a:br>
            <a:r>
              <a:rPr lang="en-GB" b="0" dirty="0">
                <a:effectLst/>
                <a:latin typeface="merriweather" pitchFamily="2" charset="77"/>
              </a:rPr>
              <a:t>Students who study the Law of Wills and Succession will encounter cases beginning “Re” such as</a:t>
            </a:r>
            <a:r>
              <a:rPr lang="en-GB" b="1" dirty="0">
                <a:effectLst/>
                <a:latin typeface="var(--font-family-body)"/>
              </a:rPr>
              <a:t> </a:t>
            </a:r>
            <a:r>
              <a:rPr lang="en-GB" b="1" i="1" dirty="0">
                <a:effectLst/>
                <a:latin typeface="var(--font-family-body)"/>
              </a:rPr>
              <a:t>Re </a:t>
            </a:r>
            <a:r>
              <a:rPr lang="en-GB" b="1" i="1" dirty="0" err="1">
                <a:effectLst/>
                <a:latin typeface="var(--font-family-body)"/>
              </a:rPr>
              <a:t>Wingham</a:t>
            </a:r>
            <a:r>
              <a:rPr lang="en-GB" b="1" i="1" dirty="0">
                <a:effectLst/>
                <a:latin typeface="var(--font-family-body)"/>
              </a:rPr>
              <a:t> [1948]</a:t>
            </a:r>
            <a:r>
              <a:rPr lang="en-GB" b="0" i="1" dirty="0">
                <a:effectLst/>
                <a:latin typeface="var(--font-family-body)"/>
              </a:rPr>
              <a:t>.</a:t>
            </a:r>
            <a:r>
              <a:rPr lang="en-GB" b="0" dirty="0">
                <a:effectLst/>
                <a:latin typeface="merriweather" pitchFamily="2" charset="77"/>
              </a:rPr>
              <a:t> In Latin, “Re” means “In the matter of” and is used with the surname of the person who has died, about whose property his or her relations are in dispute. “Re” may also be encountered in other areas of law. More recent cases will sometimes use “In the matter of”.</a:t>
            </a:r>
          </a:p>
          <a:p>
            <a:pPr fontAlgn="base" latinLnBrk="0"/>
            <a:endParaRPr lang="en-GB" b="0" dirty="0">
              <a:effectLst/>
              <a:latin typeface="merriweather" pitchFamily="2" charset="77"/>
            </a:endParaRPr>
          </a:p>
          <a:p>
            <a:pPr fontAlgn="base" latinLnBrk="0"/>
            <a:r>
              <a:rPr lang="en-GB" b="0" dirty="0">
                <a:effectLst/>
                <a:latin typeface="merriweather" pitchFamily="2" charset="77"/>
              </a:rPr>
              <a:t>In cases where children are involved, particularly in Family Law, their names are abbreviated to the initial letter, for example,</a:t>
            </a:r>
            <a:r>
              <a:rPr lang="en-GB" b="1" dirty="0">
                <a:effectLst/>
                <a:latin typeface="var(--font-family-body)"/>
              </a:rPr>
              <a:t> </a:t>
            </a:r>
            <a:r>
              <a:rPr lang="en-GB" b="1" i="1" dirty="0">
                <a:effectLst/>
                <a:latin typeface="var(--font-family-body)"/>
              </a:rPr>
              <a:t>Re S (Transfer of Residence) [2010]</a:t>
            </a:r>
            <a:r>
              <a:rPr lang="en-GB" b="0" dirty="0">
                <a:effectLst/>
                <a:latin typeface="merriweather" pitchFamily="2" charset="77"/>
              </a:rPr>
              <a:t>, in order to protect their privacy.</a:t>
            </a:r>
          </a:p>
          <a:p>
            <a:endParaRPr lang="en-US" dirty="0">
              <a:cs typeface="Calibri"/>
            </a:endParaRPr>
          </a:p>
          <a:p>
            <a:r>
              <a:rPr lang="en-GB" b="0" i="0" dirty="0">
                <a:solidFill>
                  <a:srgbClr val="313537"/>
                </a:solidFill>
                <a:effectLst/>
                <a:latin typeface="Inter"/>
              </a:rPr>
              <a:t>In cases where children are involved, particularly in Family Law, their names are abbreviated to the initial letter, for example,</a:t>
            </a:r>
            <a:r>
              <a:rPr lang="en-GB" b="1" i="0" dirty="0">
                <a:solidFill>
                  <a:srgbClr val="313537"/>
                </a:solidFill>
                <a:effectLst/>
                <a:latin typeface="Inter"/>
              </a:rPr>
              <a:t> </a:t>
            </a:r>
            <a:r>
              <a:rPr lang="en-GB" b="1" i="1" dirty="0">
                <a:solidFill>
                  <a:srgbClr val="313537"/>
                </a:solidFill>
                <a:effectLst/>
                <a:latin typeface="var(--font-family-body)"/>
              </a:rPr>
              <a:t>Re S (Transfer of Residence) [2010]</a:t>
            </a:r>
            <a:r>
              <a:rPr lang="en-GB" b="0" i="0" dirty="0">
                <a:solidFill>
                  <a:srgbClr val="313537"/>
                </a:solidFill>
                <a:effectLst/>
                <a:latin typeface="Inter"/>
              </a:rPr>
              <a:t>, in order to protect their privacy. </a:t>
            </a:r>
          </a:p>
          <a:p>
            <a:endParaRPr lang="en-GB" b="0" i="0" dirty="0">
              <a:solidFill>
                <a:srgbClr val="313537"/>
              </a:solidFill>
              <a:effectLst/>
              <a:latin typeface="Inter"/>
            </a:endParaRPr>
          </a:p>
          <a:p>
            <a:endParaRPr lang="en-GB" b="0" i="0" dirty="0">
              <a:solidFill>
                <a:srgbClr val="313537"/>
              </a:solidFill>
              <a:effectLst/>
              <a:latin typeface="Inter"/>
              <a:cs typeface="Calibri"/>
            </a:endParaRPr>
          </a:p>
          <a:p>
            <a:pPr algn="l" fontAlgn="base" latinLnBrk="0"/>
            <a:r>
              <a:rPr lang="en-GB" b="1" i="0" dirty="0">
                <a:solidFill>
                  <a:srgbClr val="313537"/>
                </a:solidFill>
                <a:effectLst/>
                <a:latin typeface="var(--font-family-head)"/>
              </a:rPr>
              <a:t>Conjoined cases</a:t>
            </a:r>
          </a:p>
          <a:p>
            <a:pPr algn="l" fontAlgn="base" latinLnBrk="0"/>
            <a:endParaRPr lang="en-GB" b="1" i="0" dirty="0">
              <a:solidFill>
                <a:srgbClr val="313537"/>
              </a:solidFill>
              <a:effectLst/>
              <a:latin typeface="merriweather" pitchFamily="2" charset="77"/>
            </a:endParaRPr>
          </a:p>
          <a:p>
            <a:pPr algn="l" fontAlgn="base" latinLnBrk="0"/>
            <a:r>
              <a:rPr lang="en-GB" b="0" i="0" dirty="0">
                <a:solidFill>
                  <a:srgbClr val="313537"/>
                </a:solidFill>
                <a:effectLst/>
                <a:latin typeface="merriweather" pitchFamily="2" charset="77"/>
              </a:rPr>
              <a:t>You may encounter, particularly in the Court of Appeal, House of Lords or Supreme Court, case names which combine (“conjoin”) two separate case names. This often arises when the court is considering appeals from two separate cases where the point(s) of law in dispute are the same or similar and it is a better use of court time for both cases to be considered at the same time.</a:t>
            </a:r>
          </a:p>
          <a:p>
            <a:pPr algn="l" fontAlgn="base" latinLnBrk="0"/>
            <a:endParaRPr lang="en-GB" b="0" i="0" dirty="0">
              <a:solidFill>
                <a:srgbClr val="313537"/>
              </a:solidFill>
              <a:effectLst/>
              <a:latin typeface="merriweather" pitchFamily="2" charset="77"/>
            </a:endParaRPr>
          </a:p>
          <a:p>
            <a:pPr algn="l" fontAlgn="base" latinLnBrk="0"/>
            <a:r>
              <a:rPr lang="en-GB" b="0" i="0" dirty="0">
                <a:solidFill>
                  <a:srgbClr val="313537"/>
                </a:solidFill>
                <a:effectLst/>
                <a:latin typeface="merriweather" pitchFamily="2" charset="77"/>
              </a:rPr>
              <a:t>The House of Lords case </a:t>
            </a:r>
            <a:r>
              <a:rPr lang="en-GB" b="1" i="1" dirty="0">
                <a:solidFill>
                  <a:srgbClr val="313537"/>
                </a:solidFill>
                <a:effectLst/>
                <a:latin typeface="var(--font-family-body)"/>
              </a:rPr>
              <a:t>Miller v Miller; McFarlane v McFarlane [2006]</a:t>
            </a:r>
            <a:r>
              <a:rPr lang="en-GB" b="0" i="0" dirty="0">
                <a:solidFill>
                  <a:srgbClr val="313537"/>
                </a:solidFill>
                <a:effectLst/>
                <a:latin typeface="merriweather" pitchFamily="2" charset="77"/>
              </a:rPr>
              <a:t> dealt with the issue of fairness in divorce settlements under the </a:t>
            </a:r>
            <a:r>
              <a:rPr lang="en-GB" b="1" i="0" dirty="0">
                <a:solidFill>
                  <a:srgbClr val="313537"/>
                </a:solidFill>
                <a:effectLst/>
                <a:latin typeface="var(--font-family-body)"/>
              </a:rPr>
              <a:t>Matrimonial Causes Act 1973</a:t>
            </a:r>
            <a:r>
              <a:rPr lang="en-GB" b="0" i="0" dirty="0">
                <a:solidFill>
                  <a:srgbClr val="313537"/>
                </a:solidFill>
                <a:effectLst/>
                <a:latin typeface="merriweather" pitchFamily="2" charset="77"/>
              </a:rPr>
              <a:t> in relation to two separate appeals from two Court of Appeal cases.</a:t>
            </a:r>
          </a:p>
          <a:p>
            <a:endParaRPr lang="en-US" dirty="0">
              <a:cs typeface="Calibri"/>
            </a:endParaRPr>
          </a:p>
        </p:txBody>
      </p:sp>
      <p:sp>
        <p:nvSpPr>
          <p:cNvPr id="4" name="Slide Number Placeholder 3"/>
          <p:cNvSpPr>
            <a:spLocks noGrp="1"/>
          </p:cNvSpPr>
          <p:nvPr>
            <p:ph type="sldNum" sz="quarter" idx="5"/>
          </p:nvPr>
        </p:nvSpPr>
        <p:spPr/>
        <p:txBody>
          <a:bodyPr/>
          <a:lstStyle/>
          <a:p>
            <a:fld id="{96ECFDD1-119C-40DF-9F77-F0E4EB9C2D87}" type="slidenum">
              <a:t>7</a:t>
            </a:fld>
            <a:endParaRPr lang="en-GB"/>
          </a:p>
        </p:txBody>
      </p:sp>
    </p:spTree>
    <p:extLst>
      <p:ext uri="{BB962C8B-B14F-4D97-AF65-F5344CB8AC3E}">
        <p14:creationId xmlns:p14="http://schemas.microsoft.com/office/powerpoint/2010/main" val="15556115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latinLnBrk="0"/>
            <a:r>
              <a:rPr lang="en-GB" b="1" i="0" dirty="0">
                <a:solidFill>
                  <a:srgbClr val="313537"/>
                </a:solidFill>
                <a:effectLst/>
                <a:latin typeface="var(--font-family-head)"/>
              </a:rPr>
              <a:t>Criminal cases</a:t>
            </a:r>
          </a:p>
          <a:p>
            <a:pPr algn="l" fontAlgn="base" latinLnBrk="0"/>
            <a:endParaRPr lang="en-GB" b="1" i="0" dirty="0">
              <a:solidFill>
                <a:srgbClr val="313537"/>
              </a:solidFill>
              <a:effectLst/>
              <a:latin typeface="merriweather" pitchFamily="2" charset="77"/>
            </a:endParaRPr>
          </a:p>
          <a:p>
            <a:pPr algn="l" fontAlgn="base" latinLnBrk="0"/>
            <a:r>
              <a:rPr lang="en-GB" b="0" i="0" dirty="0">
                <a:solidFill>
                  <a:srgbClr val="313537"/>
                </a:solidFill>
                <a:effectLst/>
                <a:latin typeface="merriweather" pitchFamily="2" charset="77"/>
              </a:rPr>
              <a:t>Most criminal cases have an official title in the form “</a:t>
            </a:r>
            <a:r>
              <a:rPr lang="en-GB" b="1" i="1" dirty="0">
                <a:solidFill>
                  <a:srgbClr val="313537"/>
                </a:solidFill>
                <a:effectLst/>
                <a:latin typeface="var(--font-family-body)"/>
              </a:rPr>
              <a:t>R v Adomako [1994]</a:t>
            </a:r>
            <a:r>
              <a:rPr lang="en-GB" b="0" i="0" dirty="0">
                <a:solidFill>
                  <a:srgbClr val="313537"/>
                </a:solidFill>
                <a:effectLst/>
                <a:latin typeface="merriweather" pitchFamily="2" charset="77"/>
              </a:rPr>
              <a:t>”. “R” is an abbreviation of either “Regina” (Latin meaning “The Queen”) or “Rex” (Latin meaning “The King”). The surname of the defendant follows “v”. Criminal law textbooks, including CLS course manuals, will normally omit “R v” and simply give the name of the defendant.</a:t>
            </a:r>
          </a:p>
          <a:p>
            <a:endParaRPr lang="en-GB" dirty="0"/>
          </a:p>
        </p:txBody>
      </p:sp>
      <p:sp>
        <p:nvSpPr>
          <p:cNvPr id="4" name="Slide Number Placeholder 3"/>
          <p:cNvSpPr>
            <a:spLocks noGrp="1"/>
          </p:cNvSpPr>
          <p:nvPr>
            <p:ph type="sldNum" sz="quarter" idx="5"/>
          </p:nvPr>
        </p:nvSpPr>
        <p:spPr/>
        <p:txBody>
          <a:bodyPr/>
          <a:lstStyle/>
          <a:p>
            <a:fld id="{D71B926A-84F5-44E8-A89D-853643022453}" type="slidenum">
              <a:rPr lang="en-GB" smtClean="0"/>
              <a:t>8</a:t>
            </a:fld>
            <a:endParaRPr lang="en-GB"/>
          </a:p>
        </p:txBody>
      </p:sp>
    </p:spTree>
    <p:extLst>
      <p:ext uri="{BB962C8B-B14F-4D97-AF65-F5344CB8AC3E}">
        <p14:creationId xmlns:p14="http://schemas.microsoft.com/office/powerpoint/2010/main" val="25017003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Where the actions (including approving delegated legislation) of a government minister or another public body are challenged in a judicial review case, the title of the case will often take the form </a:t>
            </a:r>
            <a:r>
              <a:rPr lang="en-GB" b="1" i="1" dirty="0">
                <a:solidFill>
                  <a:srgbClr val="313537"/>
                </a:solidFill>
                <a:effectLst/>
                <a:latin typeface="var(--font-family-body)"/>
              </a:rPr>
              <a:t>“R(Miller) v Secretary of State for Exiting the European Union [2017]</a:t>
            </a:r>
            <a:r>
              <a:rPr lang="en-GB" b="0" i="0" dirty="0">
                <a:solidFill>
                  <a:srgbClr val="313537"/>
                </a:solidFill>
                <a:effectLst/>
                <a:latin typeface="Inter"/>
              </a:rPr>
              <a:t>”. </a:t>
            </a:r>
            <a:r>
              <a:rPr lang="en-GB" b="0" i="1" dirty="0">
                <a:solidFill>
                  <a:srgbClr val="313537"/>
                </a:solidFill>
                <a:effectLst/>
                <a:latin typeface="var(--font-family-body)"/>
              </a:rPr>
              <a:t>Miller is the person who began the judicial review case, and the Secretary of State for Exiting the European Union is the person being challenged.</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Older judicial review cases (pre-2001) often have a slightly different form, for example,</a:t>
            </a:r>
            <a:r>
              <a:rPr lang="en-GB" b="0" i="1" dirty="0">
                <a:solidFill>
                  <a:srgbClr val="313537"/>
                </a:solidFill>
                <a:effectLst/>
                <a:latin typeface="var(--font-family-body)"/>
              </a:rPr>
              <a:t> </a:t>
            </a:r>
            <a:r>
              <a:rPr lang="en-GB" b="1" i="1" dirty="0">
                <a:solidFill>
                  <a:srgbClr val="313537"/>
                </a:solidFill>
                <a:effectLst/>
                <a:latin typeface="var(--font-family-body)"/>
              </a:rPr>
              <a:t>“R v Secretary of State for the Home Department ex p Brind”. </a:t>
            </a:r>
            <a:r>
              <a:rPr lang="en-GB" b="0" i="1" dirty="0">
                <a:solidFill>
                  <a:srgbClr val="313537"/>
                </a:solidFill>
                <a:effectLst/>
                <a:latin typeface="var(--font-family-body)"/>
              </a:rPr>
              <a:t>“Ex p” is an abbreviation for “ex </a:t>
            </a:r>
            <a:r>
              <a:rPr lang="en-GB" b="0" i="1" dirty="0" err="1">
                <a:solidFill>
                  <a:srgbClr val="313537"/>
                </a:solidFill>
                <a:effectLst/>
                <a:latin typeface="var(--font-family-body)"/>
              </a:rPr>
              <a:t>parte</a:t>
            </a:r>
            <a:r>
              <a:rPr lang="en-GB" b="0" i="1" dirty="0">
                <a:solidFill>
                  <a:srgbClr val="313537"/>
                </a:solidFill>
                <a:effectLst/>
                <a:latin typeface="var(--font-family-body)"/>
              </a:rPr>
              <a:t>” (pronounced “ex par-</a:t>
            </a:r>
            <a:r>
              <a:rPr lang="en-GB" b="0" i="1" dirty="0" err="1">
                <a:solidFill>
                  <a:srgbClr val="313537"/>
                </a:solidFill>
                <a:effectLst/>
                <a:latin typeface="var(--font-family-body)"/>
              </a:rPr>
              <a:t>tay</a:t>
            </a:r>
            <a:r>
              <a:rPr lang="en-GB" b="0" i="1" dirty="0">
                <a:solidFill>
                  <a:srgbClr val="313537"/>
                </a:solidFill>
                <a:effectLst/>
                <a:latin typeface="var(--font-family-body)"/>
              </a:rPr>
              <a:t>”), which is Latin meaning “on the part of”. “Ex </a:t>
            </a:r>
            <a:r>
              <a:rPr lang="en-GB" b="0" i="1" dirty="0" err="1">
                <a:solidFill>
                  <a:srgbClr val="313537"/>
                </a:solidFill>
                <a:effectLst/>
                <a:latin typeface="var(--font-family-body)"/>
              </a:rPr>
              <a:t>parte</a:t>
            </a:r>
            <a:r>
              <a:rPr lang="en-GB" b="0" i="1" dirty="0">
                <a:solidFill>
                  <a:srgbClr val="313537"/>
                </a:solidFill>
                <a:effectLst/>
                <a:latin typeface="var(--font-family-body)"/>
              </a:rPr>
              <a:t> Brind” indicates that Brind is the person bringing the judicial review.</a:t>
            </a:r>
            <a:endParaRPr lang="en-GB" b="0" i="0" dirty="0">
              <a:solidFill>
                <a:srgbClr val="313537"/>
              </a:solidFill>
              <a:effectLst/>
              <a:latin typeface="Inter"/>
            </a:endParaRPr>
          </a:p>
          <a:p>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9</a:t>
            </a:fld>
            <a:endParaRPr lang="en-GB"/>
          </a:p>
        </p:txBody>
      </p:sp>
    </p:spTree>
    <p:extLst>
      <p:ext uri="{BB962C8B-B14F-4D97-AF65-F5344CB8AC3E}">
        <p14:creationId xmlns:p14="http://schemas.microsoft.com/office/powerpoint/2010/main" val="28380782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latinLnBrk="0"/>
            <a:r>
              <a:rPr lang="en-GB" b="0" i="0" dirty="0">
                <a:solidFill>
                  <a:srgbClr val="313537"/>
                </a:solidFill>
                <a:effectLst/>
                <a:latin typeface="merriweather" panose="00000500000000000000" pitchFamily="2" charset="0"/>
              </a:rPr>
              <a:t>It is very important for all lawyers and judges to be able to distinguish between cases. In a Criminal Law textbook, for example, there is unlikely to be more than one </a:t>
            </a:r>
            <a:r>
              <a:rPr lang="en-GB" b="1" i="0" dirty="0">
                <a:solidFill>
                  <a:srgbClr val="313537"/>
                </a:solidFill>
                <a:effectLst/>
                <a:latin typeface="var(--font-family-body)"/>
              </a:rPr>
              <a:t>“R v Adomako”</a:t>
            </a:r>
            <a:r>
              <a:rPr lang="en-GB" b="0" i="0" dirty="0">
                <a:solidFill>
                  <a:srgbClr val="313537"/>
                </a:solidFill>
                <a:effectLst/>
                <a:latin typeface="merriweather" panose="00000500000000000000" pitchFamily="2" charset="0"/>
              </a:rPr>
              <a:t> but there might be eight “R v </a:t>
            </a:r>
            <a:r>
              <a:rPr lang="en-GB" b="0" i="0" dirty="0" err="1">
                <a:solidFill>
                  <a:srgbClr val="313537"/>
                </a:solidFill>
                <a:effectLst/>
                <a:latin typeface="merriweather" panose="00000500000000000000" pitchFamily="2" charset="0"/>
              </a:rPr>
              <a:t>Smith”s</a:t>
            </a:r>
            <a:r>
              <a:rPr lang="en-GB" b="0" i="0" dirty="0">
                <a:solidFill>
                  <a:srgbClr val="313537"/>
                </a:solidFill>
                <a:effectLst/>
                <a:latin typeface="merriweather" panose="00000500000000000000" pitchFamily="2" charset="0"/>
              </a:rPr>
              <a:t>. In order to distinguish between cases, as well as to find the case reports, it is necessary to look at the </a:t>
            </a:r>
            <a:r>
              <a:rPr lang="en-GB" b="1" i="0" dirty="0">
                <a:solidFill>
                  <a:srgbClr val="313537"/>
                </a:solidFill>
                <a:effectLst/>
                <a:latin typeface="var(--font-family-body)"/>
              </a:rPr>
              <a:t>citation</a:t>
            </a:r>
            <a:r>
              <a:rPr lang="en-GB" b="0" i="0" dirty="0">
                <a:solidFill>
                  <a:srgbClr val="313537"/>
                </a:solidFill>
                <a:effectLst/>
                <a:latin typeface="merriweather" panose="00000500000000000000" pitchFamily="2" charset="0"/>
              </a:rPr>
              <a:t> of the case.</a:t>
            </a:r>
          </a:p>
          <a:p>
            <a:pPr algn="l" fontAlgn="base" latinLnBrk="0"/>
            <a:endParaRPr lang="en-GB" b="0" i="0" dirty="0">
              <a:solidFill>
                <a:srgbClr val="313537"/>
              </a:solidFill>
              <a:effectLst/>
              <a:latin typeface="merriweather" panose="00000500000000000000" pitchFamily="2" charset="0"/>
            </a:endParaRPr>
          </a:p>
          <a:p>
            <a:pPr algn="l" fontAlgn="base" latinLnBrk="0"/>
            <a:r>
              <a:rPr lang="en-GB" b="0" i="0" dirty="0">
                <a:solidFill>
                  <a:srgbClr val="313537"/>
                </a:solidFill>
                <a:effectLst/>
                <a:latin typeface="merriweather" panose="00000500000000000000" pitchFamily="2" charset="0"/>
              </a:rPr>
              <a:t>Traditionally, lawyers have used citations referring to official series of law reports in bound paper volumes. The citation begins with the year in which the case was reported, for example, </a:t>
            </a:r>
            <a:r>
              <a:rPr lang="en-GB" b="1" i="0" dirty="0">
                <a:solidFill>
                  <a:srgbClr val="313537"/>
                </a:solidFill>
                <a:effectLst/>
                <a:latin typeface="var(--font-family-body)"/>
              </a:rPr>
              <a:t>[2004]</a:t>
            </a:r>
            <a:r>
              <a:rPr lang="en-GB" b="0" i="0" dirty="0">
                <a:solidFill>
                  <a:srgbClr val="313537"/>
                </a:solidFill>
                <a:effectLst/>
                <a:latin typeface="merriweather" panose="00000500000000000000" pitchFamily="2" charset="0"/>
              </a:rPr>
              <a:t>. This is followed by the abbreviation for the series of law reports containing the case and the volume number – for example,</a:t>
            </a:r>
            <a:r>
              <a:rPr lang="en-GB" b="1" i="0" dirty="0">
                <a:solidFill>
                  <a:srgbClr val="313537"/>
                </a:solidFill>
                <a:effectLst/>
                <a:latin typeface="var(--font-family-body)"/>
              </a:rPr>
              <a:t> 3 All ER </a:t>
            </a:r>
            <a:r>
              <a:rPr lang="en-GB" b="0" i="0" dirty="0">
                <a:solidFill>
                  <a:srgbClr val="313537"/>
                </a:solidFill>
                <a:effectLst/>
                <a:latin typeface="merriweather" panose="00000500000000000000" pitchFamily="2" charset="0"/>
              </a:rPr>
              <a:t>means Volume 3 of the All England Law Reports (in any particular year, there may have been so many cases that the law reports were divided into more than one volume). Finally, the page on which the case report starts is given, for example, </a:t>
            </a:r>
            <a:r>
              <a:rPr lang="en-GB" b="1" i="0" dirty="0">
                <a:solidFill>
                  <a:srgbClr val="313537"/>
                </a:solidFill>
                <a:effectLst/>
                <a:latin typeface="var(--font-family-body)"/>
              </a:rPr>
              <a:t>411</a:t>
            </a:r>
            <a:r>
              <a:rPr lang="en-GB" b="0" i="0" dirty="0">
                <a:solidFill>
                  <a:srgbClr val="313537"/>
                </a:solidFill>
                <a:effectLst/>
                <a:latin typeface="merriweather" panose="00000500000000000000" pitchFamily="2" charset="0"/>
              </a:rPr>
              <a:t>. The full citation would read </a:t>
            </a:r>
            <a:r>
              <a:rPr lang="en-GB" b="1" i="1" dirty="0" err="1">
                <a:solidFill>
                  <a:srgbClr val="313537"/>
                </a:solidFill>
                <a:effectLst/>
                <a:latin typeface="var(--font-family-body)"/>
              </a:rPr>
              <a:t>Ghaidan</a:t>
            </a:r>
            <a:r>
              <a:rPr lang="en-GB" b="1" i="1" dirty="0">
                <a:solidFill>
                  <a:srgbClr val="313537"/>
                </a:solidFill>
                <a:effectLst/>
                <a:latin typeface="var(--font-family-body)"/>
              </a:rPr>
              <a:t> v Godin-Mendoza</a:t>
            </a:r>
            <a:r>
              <a:rPr lang="en-GB" b="1" i="0" dirty="0">
                <a:solidFill>
                  <a:srgbClr val="313537"/>
                </a:solidFill>
                <a:effectLst/>
                <a:latin typeface="var(--font-family-body)"/>
              </a:rPr>
              <a:t> [2004] 3 All ER 411.</a:t>
            </a:r>
          </a:p>
          <a:p>
            <a:pPr algn="l" fontAlgn="base" latinLnBrk="0"/>
            <a:endParaRPr lang="en-GB" b="0" i="0" dirty="0">
              <a:solidFill>
                <a:srgbClr val="313537"/>
              </a:solidFill>
              <a:effectLst/>
              <a:latin typeface="merriweather" panose="00000500000000000000" pitchFamily="2" charset="0"/>
            </a:endParaRPr>
          </a:p>
          <a:p>
            <a:pPr algn="l" fontAlgn="base" latinLnBrk="0"/>
            <a:r>
              <a:rPr lang="en-GB" b="0" i="0" dirty="0">
                <a:solidFill>
                  <a:srgbClr val="313537"/>
                </a:solidFill>
                <a:effectLst/>
                <a:latin typeface="merriweather" panose="00000500000000000000" pitchFamily="2" charset="0"/>
              </a:rPr>
              <a:t>Increasingly, of course, lawyers are using internet databases to check cases, rather than paper law reports. In response to this, a system of neutral citations has been introduced, although citations using law reports are also used on the internet. </a:t>
            </a:r>
          </a:p>
          <a:p>
            <a:pPr algn="l" fontAlgn="base" latinLnBrk="0"/>
            <a:endParaRPr lang="en-GB" b="0" i="0" dirty="0">
              <a:solidFill>
                <a:srgbClr val="313537"/>
              </a:solidFill>
              <a:effectLst/>
              <a:latin typeface="merriweather" panose="00000500000000000000" pitchFamily="2" charset="0"/>
            </a:endParaRPr>
          </a:p>
          <a:p>
            <a:pPr algn="l" fontAlgn="base" latinLnBrk="0"/>
            <a:r>
              <a:rPr lang="en-GB" b="0" i="0" dirty="0">
                <a:solidFill>
                  <a:srgbClr val="313537"/>
                </a:solidFill>
                <a:effectLst/>
                <a:latin typeface="merriweather" panose="00000500000000000000" pitchFamily="2" charset="0"/>
              </a:rPr>
              <a:t>The neutral citation system consists of:</a:t>
            </a:r>
          </a:p>
          <a:p>
            <a:pPr algn="l" fontAlgn="base" latinLnBrk="0">
              <a:buFont typeface="Arial" panose="020B0604020202020204" pitchFamily="34" charset="0"/>
              <a:buChar char="•"/>
            </a:pPr>
            <a:r>
              <a:rPr lang="en-GB" b="0" i="0" dirty="0">
                <a:solidFill>
                  <a:srgbClr val="313537"/>
                </a:solidFill>
                <a:effectLst/>
                <a:latin typeface="var(--font-family-body)"/>
              </a:rPr>
              <a:t>The year - for example [2004].</a:t>
            </a:r>
          </a:p>
          <a:p>
            <a:pPr algn="l" fontAlgn="base" latinLnBrk="0">
              <a:buFont typeface="Arial" panose="020B0604020202020204" pitchFamily="34" charset="0"/>
              <a:buChar char="•"/>
            </a:pPr>
            <a:r>
              <a:rPr lang="en-GB" b="0" i="0" dirty="0">
                <a:solidFill>
                  <a:srgbClr val="313537"/>
                </a:solidFill>
                <a:effectLst/>
                <a:latin typeface="var(--font-family-body)"/>
              </a:rPr>
              <a:t>An abbreviation for the court - For example UKSC (Supreme Court), UKHL (House of Lords) or EWCA (England and Wales Court of Appeal).</a:t>
            </a:r>
          </a:p>
          <a:p>
            <a:pPr algn="l" fontAlgn="base" latinLnBrk="0">
              <a:buFont typeface="Arial" panose="020B0604020202020204" pitchFamily="34" charset="0"/>
              <a:buChar char="•"/>
            </a:pPr>
            <a:r>
              <a:rPr lang="en-GB" b="0" i="0" dirty="0">
                <a:solidFill>
                  <a:srgbClr val="313537"/>
                </a:solidFill>
                <a:effectLst/>
                <a:latin typeface="var(--font-family-body)"/>
              </a:rPr>
              <a:t>The case number. </a:t>
            </a:r>
          </a:p>
          <a:p>
            <a:pPr algn="l" fontAlgn="base" latinLnBrk="0">
              <a:buFont typeface="Arial" panose="020B0604020202020204" pitchFamily="34" charset="0"/>
              <a:buChar char="•"/>
            </a:pPr>
            <a:endParaRPr lang="en-GB" b="0" i="0" dirty="0">
              <a:solidFill>
                <a:srgbClr val="313537"/>
              </a:solidFill>
              <a:effectLst/>
              <a:latin typeface="var(--font-family-body)"/>
            </a:endParaRPr>
          </a:p>
          <a:p>
            <a:pPr algn="l" fontAlgn="base" latinLnBrk="0"/>
            <a:r>
              <a:rPr lang="en-GB" b="0" i="0" dirty="0">
                <a:solidFill>
                  <a:srgbClr val="313537"/>
                </a:solidFill>
                <a:effectLst/>
                <a:latin typeface="merriweather" panose="00000500000000000000" pitchFamily="2" charset="0"/>
              </a:rPr>
              <a:t>An example of a full neutral citation would read </a:t>
            </a:r>
            <a:r>
              <a:rPr lang="en-GB" b="1" i="1" dirty="0" err="1">
                <a:solidFill>
                  <a:srgbClr val="313537"/>
                </a:solidFill>
                <a:effectLst/>
                <a:latin typeface="var(--font-family-body)"/>
              </a:rPr>
              <a:t>Ghaidan</a:t>
            </a:r>
            <a:r>
              <a:rPr lang="en-GB" b="1" i="1" dirty="0">
                <a:solidFill>
                  <a:srgbClr val="313537"/>
                </a:solidFill>
                <a:effectLst/>
                <a:latin typeface="var(--font-family-body)"/>
              </a:rPr>
              <a:t> v Godin-­Mendoza</a:t>
            </a:r>
            <a:r>
              <a:rPr lang="en-GB" b="1" i="0" dirty="0">
                <a:solidFill>
                  <a:srgbClr val="313537"/>
                </a:solidFill>
                <a:effectLst/>
                <a:latin typeface="var(--font-family-body)"/>
              </a:rPr>
              <a:t> [2004] UKHL 30.</a:t>
            </a:r>
          </a:p>
          <a:p>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10</a:t>
            </a:fld>
            <a:endParaRPr lang="en-GB"/>
          </a:p>
        </p:txBody>
      </p:sp>
    </p:spTree>
    <p:extLst>
      <p:ext uri="{BB962C8B-B14F-4D97-AF65-F5344CB8AC3E}">
        <p14:creationId xmlns:p14="http://schemas.microsoft.com/office/powerpoint/2010/main" val="29790635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B67A00-7D0E-786C-0B6D-AEEC8B072E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04BDF0-4107-4789-C6D8-913B75DA83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7B9F81-513D-5D27-B9DB-4BE3FDF860A1}"/>
              </a:ext>
            </a:extLst>
          </p:cNvPr>
          <p:cNvSpPr>
            <a:spLocks noGrp="1"/>
          </p:cNvSpPr>
          <p:nvPr>
            <p:ph type="body" idx="1"/>
          </p:nvPr>
        </p:nvSpPr>
        <p:spPr/>
        <p:txBody>
          <a:bodyPr/>
          <a:lstStyle/>
          <a:p>
            <a:r>
              <a:rPr lang="en-GB" dirty="0"/>
              <a:t>A-4</a:t>
            </a:r>
          </a:p>
          <a:p>
            <a:r>
              <a:rPr lang="en-GB" dirty="0"/>
              <a:t>B-5</a:t>
            </a:r>
          </a:p>
          <a:p>
            <a:r>
              <a:rPr lang="en-GB" dirty="0"/>
              <a:t>C-2</a:t>
            </a:r>
          </a:p>
          <a:p>
            <a:r>
              <a:rPr lang="en-GB" dirty="0"/>
              <a:t>D-1</a:t>
            </a:r>
          </a:p>
          <a:p>
            <a:r>
              <a:rPr lang="en-GB" dirty="0"/>
              <a:t>E-3</a:t>
            </a:r>
          </a:p>
        </p:txBody>
      </p:sp>
      <p:sp>
        <p:nvSpPr>
          <p:cNvPr id="4" name="Slide Number Placeholder 3">
            <a:extLst>
              <a:ext uri="{FF2B5EF4-FFF2-40B4-BE49-F238E27FC236}">
                <a16:creationId xmlns:a16="http://schemas.microsoft.com/office/drawing/2014/main" id="{3B832B58-5E47-FBC9-901E-02714515CFF6}"/>
              </a:ext>
            </a:extLst>
          </p:cNvPr>
          <p:cNvSpPr>
            <a:spLocks noGrp="1"/>
          </p:cNvSpPr>
          <p:nvPr>
            <p:ph type="sldNum" sz="quarter" idx="5"/>
          </p:nvPr>
        </p:nvSpPr>
        <p:spPr/>
        <p:txBody>
          <a:bodyPr/>
          <a:lstStyle/>
          <a:p>
            <a:fld id="{D71B926A-84F5-44E8-A89D-853643022453}" type="slidenum">
              <a:rPr lang="en-GB" smtClean="0"/>
              <a:t>11</a:t>
            </a:fld>
            <a:endParaRPr lang="en-GB"/>
          </a:p>
        </p:txBody>
      </p:sp>
    </p:spTree>
    <p:extLst>
      <p:ext uri="{BB962C8B-B14F-4D97-AF65-F5344CB8AC3E}">
        <p14:creationId xmlns:p14="http://schemas.microsoft.com/office/powerpoint/2010/main" val="15647820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In order to understand how case law operates, it is essential to be aware of the relative importance of the different courts. </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In simple terms, when a party to a case is unhappy with the result in a particular court, that is, he or she has lost, that party may choose to </a:t>
            </a:r>
            <a:r>
              <a:rPr lang="en-GB" b="1" i="0" dirty="0">
                <a:solidFill>
                  <a:srgbClr val="313537"/>
                </a:solidFill>
                <a:effectLst/>
                <a:latin typeface="var(--font-family-body)"/>
              </a:rPr>
              <a:t>appeal</a:t>
            </a:r>
            <a:r>
              <a:rPr lang="en-GB" b="0" i="0" dirty="0">
                <a:solidFill>
                  <a:srgbClr val="313537"/>
                </a:solidFill>
                <a:effectLst/>
                <a:latin typeface="Inter"/>
              </a:rPr>
              <a:t> to a higher court so that the case will be reconsidered.</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But this is important for another reason: lower courts are bound by the more senior (higher) courts under the system of precedent </a:t>
            </a:r>
          </a:p>
          <a:p>
            <a:br>
              <a:rPr lang="en-GB" dirty="0"/>
            </a:br>
            <a:endParaRPr lang="en-GB" dirty="0"/>
          </a:p>
        </p:txBody>
      </p:sp>
      <p:sp>
        <p:nvSpPr>
          <p:cNvPr id="4" name="Slide Number Placeholder 3"/>
          <p:cNvSpPr>
            <a:spLocks noGrp="1"/>
          </p:cNvSpPr>
          <p:nvPr>
            <p:ph type="sldNum" sz="quarter" idx="5"/>
          </p:nvPr>
        </p:nvSpPr>
        <p:spPr/>
        <p:txBody>
          <a:bodyPr/>
          <a:lstStyle/>
          <a:p>
            <a:fld id="{D71B926A-84F5-44E8-A89D-853643022453}" type="slidenum">
              <a:rPr lang="en-GB" smtClean="0"/>
              <a:t>12</a:t>
            </a:fld>
            <a:endParaRPr lang="en-GB"/>
          </a:p>
        </p:txBody>
      </p:sp>
    </p:spTree>
    <p:extLst>
      <p:ext uri="{BB962C8B-B14F-4D97-AF65-F5344CB8AC3E}">
        <p14:creationId xmlns:p14="http://schemas.microsoft.com/office/powerpoint/2010/main" val="28791918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In relation to the relative legal importance of the judgment(s) in a particular case, the system of case law, known as the </a:t>
            </a:r>
            <a:r>
              <a:rPr lang="en-GB" b="1" i="0" dirty="0">
                <a:solidFill>
                  <a:srgbClr val="313537"/>
                </a:solidFill>
                <a:effectLst/>
                <a:latin typeface="Inter"/>
              </a:rPr>
              <a:t>doctrine of judicial precedent</a:t>
            </a:r>
            <a:r>
              <a:rPr lang="en-GB" b="0" i="0" dirty="0">
                <a:solidFill>
                  <a:srgbClr val="313537"/>
                </a:solidFill>
                <a:effectLst/>
                <a:latin typeface="Inter"/>
              </a:rPr>
              <a:t>, adopts the approach that </a:t>
            </a:r>
            <a:r>
              <a:rPr lang="en-GB" b="1" i="0" dirty="0">
                <a:solidFill>
                  <a:srgbClr val="313537"/>
                </a:solidFill>
                <a:effectLst/>
                <a:latin typeface="Inter"/>
              </a:rPr>
              <a:t>higher</a:t>
            </a:r>
            <a:r>
              <a:rPr lang="en-GB" b="0" i="0" dirty="0">
                <a:solidFill>
                  <a:srgbClr val="313537"/>
                </a:solidFill>
                <a:effectLst/>
                <a:latin typeface="Inter"/>
              </a:rPr>
              <a:t> courts, which deal with appeals from lower courts, are more important. Under the </a:t>
            </a:r>
            <a:r>
              <a:rPr lang="en-GB" b="1" i="0" dirty="0">
                <a:solidFill>
                  <a:srgbClr val="313537"/>
                </a:solidFill>
                <a:effectLst/>
                <a:latin typeface="Inter"/>
              </a:rPr>
              <a:t>doctrine of stare decisis</a:t>
            </a:r>
            <a:r>
              <a:rPr lang="en-GB" b="0" i="0" dirty="0">
                <a:solidFill>
                  <a:srgbClr val="313537"/>
                </a:solidFill>
                <a:effectLst/>
                <a:latin typeface="Inter"/>
              </a:rPr>
              <a:t>, judgments of higher courts will “bind” lower courts in subsequent cases where the facts are similar. The earlier case is described as a precedent. Where a lower court is required to “follow” (take the same approach as) a decision of a higher court, it is described as being </a:t>
            </a:r>
            <a:r>
              <a:rPr lang="en-GB" b="1" i="0" dirty="0">
                <a:solidFill>
                  <a:srgbClr val="313537"/>
                </a:solidFill>
                <a:effectLst/>
                <a:latin typeface="Inter"/>
              </a:rPr>
              <a:t>bound</a:t>
            </a:r>
            <a:r>
              <a:rPr lang="en-GB" b="0" i="0" dirty="0">
                <a:solidFill>
                  <a:srgbClr val="313537"/>
                </a:solidFill>
                <a:effectLst/>
                <a:latin typeface="Inter"/>
              </a:rPr>
              <a:t> by the earlier case.</a:t>
            </a:r>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13</a:t>
            </a:fld>
            <a:endParaRPr lang="en-GB"/>
          </a:p>
        </p:txBody>
      </p:sp>
    </p:spTree>
    <p:extLst>
      <p:ext uri="{BB962C8B-B14F-4D97-AF65-F5344CB8AC3E}">
        <p14:creationId xmlns:p14="http://schemas.microsoft.com/office/powerpoint/2010/main" val="41735221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A555B5-EDA6-C9F5-9AD4-D1E157CFDE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3DD438-D9CD-45BC-0CA0-5ADB5F91D8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9D4348-979C-7B26-6337-C02564C48EA2}"/>
              </a:ext>
            </a:extLst>
          </p:cNvPr>
          <p:cNvSpPr>
            <a:spLocks noGrp="1"/>
          </p:cNvSpPr>
          <p:nvPr>
            <p:ph type="body" idx="1"/>
          </p:nvPr>
        </p:nvSpPr>
        <p:spPr/>
        <p:txBody>
          <a:bodyPr/>
          <a:lstStyle/>
          <a:p>
            <a:pPr fontAlgn="base"/>
            <a:r>
              <a:rPr lang="en-GB" b="1" dirty="0">
                <a:effectLst/>
                <a:latin typeface="var(--font-family-head)"/>
              </a:rPr>
              <a:t>Supreme Court</a:t>
            </a:r>
          </a:p>
          <a:p>
            <a:pPr fontAlgn="base"/>
            <a:endParaRPr lang="en-GB" b="0" dirty="0">
              <a:solidFill>
                <a:srgbClr val="313537"/>
              </a:solidFill>
              <a:effectLst/>
              <a:latin typeface="inherit"/>
            </a:endParaRPr>
          </a:p>
          <a:p>
            <a:pPr fontAlgn="base"/>
            <a:r>
              <a:rPr lang="en-GB" b="0" dirty="0">
                <a:solidFill>
                  <a:srgbClr val="313537"/>
                </a:solidFill>
                <a:effectLst/>
                <a:latin typeface="inherit"/>
              </a:rPr>
              <a:t>Created in 2009, replaced </a:t>
            </a:r>
            <a:r>
              <a:rPr lang="en-GB" b="0" dirty="0" err="1">
                <a:solidFill>
                  <a:srgbClr val="313537"/>
                </a:solidFill>
                <a:effectLst/>
                <a:latin typeface="inherit"/>
              </a:rPr>
              <a:t>HoL</a:t>
            </a:r>
            <a:br>
              <a:rPr lang="en-GB" dirty="0">
                <a:effectLst/>
                <a:latin typeface="var(--font-family-body)"/>
              </a:rPr>
            </a:br>
            <a:endParaRPr lang="en-GB" dirty="0">
              <a:effectLst/>
              <a:latin typeface="var(--font-family-body)"/>
            </a:endParaRPr>
          </a:p>
          <a:p>
            <a:pPr fontAlgn="base"/>
            <a:r>
              <a:rPr lang="en-GB" dirty="0">
                <a:effectLst/>
                <a:latin typeface="var(--font-family-body)"/>
              </a:rPr>
              <a:t>Decisions of UKSC are binding on all the courts below it in the UK court system.</a:t>
            </a:r>
          </a:p>
          <a:p>
            <a:pPr fontAlgn="base"/>
            <a:endParaRPr lang="en-GB" dirty="0">
              <a:effectLst/>
              <a:latin typeface="var(--font-family-body)"/>
            </a:endParaRPr>
          </a:p>
          <a:p>
            <a:pPr fontAlgn="base"/>
            <a:r>
              <a:rPr lang="en-GB" dirty="0">
                <a:effectLst/>
                <a:latin typeface="var(--font-family-body)"/>
              </a:rPr>
              <a:t>It is not bound to follow its own previous decisions (and those of the House of Lords), although they will be strongly persuasive. </a:t>
            </a:r>
          </a:p>
          <a:p>
            <a:pPr fontAlgn="base"/>
            <a:endParaRPr lang="en-GB" dirty="0">
              <a:effectLst/>
              <a:latin typeface="var(--font-family-body)"/>
            </a:endParaRPr>
          </a:p>
          <a:p>
            <a:pPr fontAlgn="base"/>
            <a:r>
              <a:rPr lang="en-GB" b="1" dirty="0" err="1">
                <a:effectLst/>
                <a:latin typeface="var(--font-family-body)"/>
              </a:rPr>
              <a:t>HoL</a:t>
            </a:r>
            <a:endParaRPr lang="en-GB" b="1" dirty="0">
              <a:effectLst/>
              <a:latin typeface="var(--font-family-body)"/>
            </a:endParaRPr>
          </a:p>
          <a:p>
            <a:pPr fontAlgn="base"/>
            <a:endParaRPr lang="en-GB" b="1" dirty="0">
              <a:effectLst/>
              <a:latin typeface="var(--font-family-body)"/>
            </a:endParaRPr>
          </a:p>
          <a:p>
            <a:pPr algn="l" fontAlgn="base"/>
            <a:r>
              <a:rPr lang="en-GB" b="0" i="0" dirty="0">
                <a:solidFill>
                  <a:srgbClr val="313537"/>
                </a:solidFill>
                <a:effectLst/>
                <a:latin typeface="Inter"/>
              </a:rPr>
              <a:t>Until October 2009, this was the highest court in the system of UK courts. Its judges were called “Law Lords” (or Lords of Appeal in Ordinary) and were also members of the House of Lords (one of the two “Houses” of Parliament). It heard civil appeals from England and Wales, Northern Ireland and Scotland, as well as </a:t>
            </a:r>
            <a:r>
              <a:rPr lang="en-GB" b="1" i="0" dirty="0">
                <a:solidFill>
                  <a:srgbClr val="313537"/>
                </a:solidFill>
                <a:effectLst/>
                <a:latin typeface="var(--font-family-body)"/>
              </a:rPr>
              <a:t>criminal </a:t>
            </a:r>
            <a:r>
              <a:rPr lang="en-GB" b="0" i="0" dirty="0">
                <a:solidFill>
                  <a:srgbClr val="313537"/>
                </a:solidFill>
                <a:effectLst/>
                <a:latin typeface="Inter"/>
              </a:rPr>
              <a:t>appeals from England and Wales and Northern Ireland (not Scotland).</a:t>
            </a:r>
          </a:p>
          <a:p>
            <a:pPr algn="l" fontAlgn="base"/>
            <a:br>
              <a:rPr lang="en-GB" b="0" i="0" dirty="0">
                <a:solidFill>
                  <a:srgbClr val="313537"/>
                </a:solidFill>
                <a:effectLst/>
                <a:latin typeface="Inter"/>
              </a:rPr>
            </a:br>
            <a:endParaRPr lang="en-GB" b="0" i="0" dirty="0">
              <a:solidFill>
                <a:srgbClr val="313537"/>
              </a:solidFill>
              <a:effectLst/>
              <a:latin typeface="Inter"/>
            </a:endParaRPr>
          </a:p>
          <a:p>
            <a:pPr algn="l" fontAlgn="base"/>
            <a:r>
              <a:rPr lang="en-GB" b="0" i="0" dirty="0">
                <a:solidFill>
                  <a:srgbClr val="313537"/>
                </a:solidFill>
                <a:effectLst/>
                <a:latin typeface="Inter"/>
              </a:rPr>
              <a:t>Permission to appeal to the House of Lords was only given for cases which raised points of </a:t>
            </a:r>
            <a:r>
              <a:rPr lang="en-GB" b="1" i="0" dirty="0">
                <a:solidFill>
                  <a:srgbClr val="313537"/>
                </a:solidFill>
                <a:effectLst/>
                <a:latin typeface="var(--font-family-body)"/>
              </a:rPr>
              <a:t>general public importance.</a:t>
            </a:r>
            <a:endParaRPr lang="en-GB" b="0" i="0" dirty="0">
              <a:solidFill>
                <a:srgbClr val="313537"/>
              </a:solidFill>
              <a:effectLst/>
              <a:latin typeface="Inter"/>
            </a:endParaRPr>
          </a:p>
          <a:p>
            <a:pPr algn="l" fontAlgn="base"/>
            <a:br>
              <a:rPr lang="en-GB" b="0" i="0" dirty="0">
                <a:solidFill>
                  <a:srgbClr val="313537"/>
                </a:solidFill>
                <a:effectLst/>
                <a:latin typeface="Inter"/>
              </a:rPr>
            </a:br>
            <a:endParaRPr lang="en-GB" b="0" i="0" dirty="0">
              <a:solidFill>
                <a:srgbClr val="313537"/>
              </a:solidFill>
              <a:effectLst/>
              <a:latin typeface="Inter"/>
            </a:endParaRPr>
          </a:p>
          <a:p>
            <a:pPr algn="l" fontAlgn="base"/>
            <a:r>
              <a:rPr lang="en-GB" b="0" i="0" dirty="0">
                <a:solidFill>
                  <a:srgbClr val="313537"/>
                </a:solidFill>
                <a:effectLst/>
                <a:latin typeface="Inter"/>
              </a:rPr>
              <a:t>The House of Lords was not bound to follow its own previous decisions, although they were strongly persuasive. In 1966 the House of Lords issued a practice statement, that is, a statement of policy on a particular issue. In its</a:t>
            </a:r>
            <a:r>
              <a:rPr lang="en-GB" b="1" i="0" dirty="0">
                <a:solidFill>
                  <a:srgbClr val="313537"/>
                </a:solidFill>
                <a:effectLst/>
                <a:latin typeface="var(--font-family-body)"/>
              </a:rPr>
              <a:t> Practice Statement (Judicial Decision as Authority: House of Lords) [1966] </a:t>
            </a:r>
            <a:r>
              <a:rPr lang="en-GB" b="0" i="0" dirty="0">
                <a:solidFill>
                  <a:srgbClr val="313537"/>
                </a:solidFill>
                <a:effectLst/>
                <a:latin typeface="Inter"/>
              </a:rPr>
              <a:t>the House of Lords stated that it could decide not to follow its own previous decisions when it appeared “right to do so”.</a:t>
            </a:r>
          </a:p>
          <a:p>
            <a:pPr algn="l" fontAlgn="base"/>
            <a:br>
              <a:rPr lang="en-GB" b="0" i="0" dirty="0">
                <a:solidFill>
                  <a:srgbClr val="313537"/>
                </a:solidFill>
                <a:effectLst/>
                <a:latin typeface="Inter"/>
              </a:rPr>
            </a:br>
            <a:endParaRPr lang="en-GB" b="0" i="0" dirty="0">
              <a:solidFill>
                <a:srgbClr val="313537"/>
              </a:solidFill>
              <a:effectLst/>
              <a:latin typeface="Inter"/>
            </a:endParaRPr>
          </a:p>
          <a:p>
            <a:pPr algn="l" fontAlgn="base"/>
            <a:r>
              <a:rPr lang="en-GB" b="0" i="0" dirty="0">
                <a:solidFill>
                  <a:srgbClr val="313537"/>
                </a:solidFill>
                <a:effectLst/>
                <a:latin typeface="Inter"/>
              </a:rPr>
              <a:t>The House of Lords rarely used this power not to follow its own previous decisions.</a:t>
            </a:r>
          </a:p>
          <a:p>
            <a:pPr algn="l" fontAlgn="base"/>
            <a:endParaRPr lang="en-GB" b="0" i="0" dirty="0">
              <a:solidFill>
                <a:srgbClr val="313537"/>
              </a:solidFill>
              <a:effectLst/>
              <a:latin typeface="Inter"/>
            </a:endParaRPr>
          </a:p>
          <a:p>
            <a:pPr fontAlgn="base"/>
            <a:r>
              <a:rPr lang="en-GB" dirty="0">
                <a:effectLst/>
                <a:latin typeface="var(--font-family-body)"/>
              </a:rPr>
              <a:t>The House of Lords bound all the courts below it in the UK court system and its decisions </a:t>
            </a:r>
            <a:r>
              <a:rPr lang="en-GB" b="1" dirty="0">
                <a:effectLst/>
                <a:latin typeface="var(--font-family-body)"/>
              </a:rPr>
              <a:t>continue</a:t>
            </a:r>
            <a:r>
              <a:rPr lang="en-GB" dirty="0">
                <a:effectLst/>
                <a:latin typeface="var(--font-family-body)"/>
              </a:rPr>
              <a:t> to be binding, even after October 2009, subject to later decisions of the Supreme Court.</a:t>
            </a:r>
          </a:p>
          <a:p>
            <a:pPr fontAlgn="base"/>
            <a:endParaRPr lang="en-GB" b="1" dirty="0">
              <a:effectLst/>
              <a:latin typeface="var(--font-family-head)"/>
            </a:endParaRPr>
          </a:p>
          <a:p>
            <a:pPr algn="l" fontAlgn="base"/>
            <a:r>
              <a:rPr lang="en-GB" b="1" i="0" dirty="0">
                <a:solidFill>
                  <a:srgbClr val="313537"/>
                </a:solidFill>
                <a:effectLst/>
                <a:latin typeface="var(--font-family-head)"/>
              </a:rPr>
              <a:t>Court of Appeal</a:t>
            </a:r>
          </a:p>
          <a:p>
            <a:pPr algn="l" fontAlgn="base"/>
            <a:r>
              <a:rPr lang="en-GB" b="0" i="0" dirty="0">
                <a:solidFill>
                  <a:srgbClr val="313537"/>
                </a:solidFill>
                <a:effectLst/>
                <a:latin typeface="inherit"/>
              </a:rPr>
              <a:t>–</a:t>
            </a:r>
            <a:endParaRPr lang="en-GB" b="0" i="0" dirty="0">
              <a:solidFill>
                <a:srgbClr val="313537"/>
              </a:solidFill>
              <a:effectLst/>
              <a:latin typeface="lato" panose="020F0502020204030203" pitchFamily="34" charset="0"/>
            </a:endParaRPr>
          </a:p>
          <a:p>
            <a:pPr fontAlgn="base"/>
            <a:r>
              <a:rPr lang="en-GB" dirty="0">
                <a:effectLst/>
                <a:latin typeface="var(--font-family-body)"/>
              </a:rPr>
              <a:t>The Court of Appeal is divided into two </a:t>
            </a:r>
            <a:r>
              <a:rPr lang="en-GB" b="1" dirty="0">
                <a:effectLst/>
                <a:latin typeface="var(--font-family-body)"/>
              </a:rPr>
              <a:t>divisions</a:t>
            </a:r>
            <a:r>
              <a:rPr lang="en-GB" dirty="0">
                <a:effectLst/>
                <a:latin typeface="var(--font-family-body)"/>
              </a:rPr>
              <a:t>. Both divisions are bound by decisions of the House of Lords and Supreme Court.</a:t>
            </a:r>
          </a:p>
          <a:p>
            <a:pPr fontAlgn="base"/>
            <a:br>
              <a:rPr lang="en-GB" dirty="0">
                <a:effectLst/>
                <a:latin typeface="var(--font-family-body)"/>
              </a:rPr>
            </a:br>
            <a:endParaRPr lang="en-GB" dirty="0">
              <a:effectLst/>
              <a:latin typeface="var(--font-family-body)"/>
            </a:endParaRPr>
          </a:p>
          <a:p>
            <a:pPr fontAlgn="base"/>
            <a:r>
              <a:rPr lang="en-GB" dirty="0">
                <a:effectLst/>
                <a:latin typeface="var(--font-family-body)"/>
              </a:rPr>
              <a:t>The</a:t>
            </a:r>
            <a:r>
              <a:rPr lang="en-GB" b="1" dirty="0">
                <a:effectLst/>
                <a:latin typeface="var(--font-family-body)"/>
              </a:rPr>
              <a:t> Civil Division </a:t>
            </a:r>
            <a:r>
              <a:rPr lang="en-GB" dirty="0">
                <a:effectLst/>
                <a:latin typeface="var(--font-family-body)"/>
              </a:rPr>
              <a:t>is bound by its own previous decisions subject to the following exceptions.</a:t>
            </a:r>
          </a:p>
          <a:p>
            <a:pPr fontAlgn="base"/>
            <a:br>
              <a:rPr lang="en-GB" dirty="0">
                <a:effectLst/>
                <a:latin typeface="var(--font-family-body)"/>
              </a:rPr>
            </a:br>
            <a:endParaRPr lang="en-GB" dirty="0">
              <a:effectLst/>
              <a:latin typeface="var(--font-family-body)"/>
            </a:endParaRPr>
          </a:p>
          <a:p>
            <a:pPr fontAlgn="base"/>
            <a:r>
              <a:rPr lang="en-GB" b="1" dirty="0">
                <a:effectLst/>
                <a:latin typeface="var(--font-family-body)"/>
              </a:rPr>
              <a:t>(1) </a:t>
            </a:r>
            <a:r>
              <a:rPr lang="en-GB" dirty="0">
                <a:effectLst/>
                <a:latin typeface="var(--font-family-body)"/>
              </a:rPr>
              <a:t> </a:t>
            </a:r>
            <a:r>
              <a:rPr lang="en-GB" b="1" dirty="0">
                <a:effectLst/>
                <a:latin typeface="var(--font-family-body)"/>
              </a:rPr>
              <a:t> </a:t>
            </a:r>
            <a:r>
              <a:rPr lang="en-GB" b="1" i="1" dirty="0">
                <a:effectLst/>
                <a:latin typeface="var(--font-family-body)"/>
              </a:rPr>
              <a:t>Young v Bristol Aeroplane Co [1944]</a:t>
            </a:r>
            <a:endParaRPr lang="en-GB" dirty="0">
              <a:effectLst/>
              <a:latin typeface="var(--font-family-body)"/>
            </a:endParaRPr>
          </a:p>
          <a:p>
            <a:pPr fontAlgn="base"/>
            <a:r>
              <a:rPr lang="en-GB" b="1" i="1" dirty="0">
                <a:effectLst/>
                <a:latin typeface="var(--font-family-body)"/>
              </a:rPr>
              <a:t>       </a:t>
            </a:r>
            <a:r>
              <a:rPr lang="en-GB" dirty="0">
                <a:effectLst/>
                <a:latin typeface="var(--font-family-body)"/>
              </a:rPr>
              <a:t> (a)   If the Court of Appeal has made two conflicting previous decisions (this should not happen under the theory of judicial precedent but does, in practice, sometimes arise), it may choose between them and its choice will be binding in the future.</a:t>
            </a:r>
          </a:p>
          <a:p>
            <a:pPr fontAlgn="base"/>
            <a:r>
              <a:rPr lang="en-GB" dirty="0">
                <a:effectLst/>
                <a:latin typeface="var(--font-family-body)"/>
              </a:rPr>
              <a:t>       (b)   If a previous decision of the Court of Appeal conflicts with a decision of the House of Lords or Supreme Court, it will be bound to follow the House of Lords/Supreme Court decision (this simply reflects the requirement stated above that the Court of Appeal is bound by decisions of the House of Lords and Supreme Court).</a:t>
            </a:r>
          </a:p>
          <a:p>
            <a:pPr fontAlgn="base"/>
            <a:r>
              <a:rPr lang="en-GB" dirty="0">
                <a:effectLst/>
                <a:latin typeface="var(--font-family-body)"/>
              </a:rPr>
              <a:t>        (c)   A previous decision of the Court of Appeal may be considered, in a later case, to be per incuriam (pronounced “in-cure-</a:t>
            </a:r>
            <a:r>
              <a:rPr lang="en-GB" dirty="0" err="1">
                <a:effectLst/>
                <a:latin typeface="var(--font-family-body)"/>
              </a:rPr>
              <a:t>ee</a:t>
            </a:r>
            <a:r>
              <a:rPr lang="en-GB" dirty="0">
                <a:effectLst/>
                <a:latin typeface="var(--font-family-body)"/>
              </a:rPr>
              <a:t>-am”). This Latin phrase means literally “through carelessness” and is usually used when the earlier decision was made in ignorance of a binding precedent or statute. The Court of Appeal may choose, in such circumstances, not to follow the earlier precedent.</a:t>
            </a:r>
          </a:p>
          <a:p>
            <a:pPr fontAlgn="base"/>
            <a:br>
              <a:rPr lang="en-GB" dirty="0">
                <a:effectLst/>
                <a:latin typeface="var(--font-family-body)"/>
              </a:rPr>
            </a:br>
            <a:endParaRPr lang="en-GB" dirty="0">
              <a:effectLst/>
              <a:latin typeface="var(--font-family-body)"/>
            </a:endParaRPr>
          </a:p>
          <a:p>
            <a:pPr fontAlgn="base"/>
            <a:r>
              <a:rPr lang="en-GB" b="1" dirty="0">
                <a:effectLst/>
                <a:latin typeface="var(--font-family-body)"/>
              </a:rPr>
              <a:t>(2)   Inconsistency with European Union law</a:t>
            </a:r>
            <a:endParaRPr lang="en-GB" dirty="0">
              <a:effectLst/>
              <a:latin typeface="var(--font-family-body)"/>
            </a:endParaRPr>
          </a:p>
          <a:p>
            <a:pPr fontAlgn="base"/>
            <a:r>
              <a:rPr lang="en-GB" dirty="0">
                <a:effectLst/>
                <a:latin typeface="var(--font-family-body)"/>
              </a:rPr>
              <a:t>Where the previous decision of the Court of Appeal is inconsistent with EU law, including a decision of the Court of Justice of the European Union, the Court of Appeal is required to follow EU law (until 31 December 2020).</a:t>
            </a:r>
          </a:p>
          <a:p>
            <a:pPr fontAlgn="base"/>
            <a:br>
              <a:rPr lang="en-GB" dirty="0">
                <a:effectLst/>
                <a:latin typeface="var(--font-family-body)"/>
              </a:rPr>
            </a:br>
            <a:endParaRPr lang="en-GB" dirty="0">
              <a:effectLst/>
              <a:latin typeface="var(--font-family-body)"/>
            </a:endParaRPr>
          </a:p>
          <a:p>
            <a:pPr fontAlgn="base"/>
            <a:r>
              <a:rPr lang="en-GB" b="1" dirty="0">
                <a:effectLst/>
                <a:latin typeface="var(--font-family-body)"/>
              </a:rPr>
              <a:t>(3)   Inconsistency with a later decision of the European Court of Human Rights</a:t>
            </a:r>
            <a:endParaRPr lang="en-GB" dirty="0">
              <a:effectLst/>
              <a:latin typeface="var(--font-family-body)"/>
            </a:endParaRPr>
          </a:p>
          <a:p>
            <a:pPr fontAlgn="base"/>
            <a:r>
              <a:rPr lang="en-GB" dirty="0">
                <a:effectLst/>
                <a:latin typeface="var(--font-family-body)"/>
              </a:rPr>
              <a:t>Here, the Court of Appeal may choose whether or not to follow the previous Court of Appeal decision or the European Court of Human Rights’ decision.</a:t>
            </a:r>
          </a:p>
          <a:p>
            <a:pPr fontAlgn="base"/>
            <a:br>
              <a:rPr lang="en-GB" dirty="0">
                <a:effectLst/>
                <a:latin typeface="var(--font-family-body)"/>
              </a:rPr>
            </a:br>
            <a:endParaRPr lang="en-GB" dirty="0">
              <a:effectLst/>
              <a:latin typeface="var(--font-family-body)"/>
            </a:endParaRPr>
          </a:p>
          <a:p>
            <a:pPr fontAlgn="base"/>
            <a:r>
              <a:rPr lang="en-GB" b="1" dirty="0">
                <a:effectLst/>
                <a:latin typeface="var(--font-family-body)"/>
              </a:rPr>
              <a:t>(4)   Inconsistency with a decision of the European Patents Office Board of Appeal</a:t>
            </a:r>
            <a:endParaRPr lang="en-GB" dirty="0">
              <a:effectLst/>
              <a:latin typeface="var(--font-family-body)"/>
            </a:endParaRPr>
          </a:p>
          <a:p>
            <a:pPr fontAlgn="base"/>
            <a:r>
              <a:rPr lang="en-GB" dirty="0">
                <a:effectLst/>
                <a:latin typeface="var(--font-family-body)"/>
              </a:rPr>
              <a:t>Here, the Court of Appeal may choose whether or not to follow the previous Court of Appeal decision or the European Patents Office Board of Appeal decision.</a:t>
            </a:r>
          </a:p>
          <a:p>
            <a:pPr fontAlgn="base"/>
            <a:br>
              <a:rPr lang="en-GB" dirty="0">
                <a:effectLst/>
                <a:latin typeface="var(--font-family-body)"/>
              </a:rPr>
            </a:br>
            <a:endParaRPr lang="en-GB" dirty="0">
              <a:effectLst/>
              <a:latin typeface="var(--font-family-body)"/>
            </a:endParaRPr>
          </a:p>
          <a:p>
            <a:pPr fontAlgn="base"/>
            <a:r>
              <a:rPr lang="en-GB" dirty="0">
                <a:effectLst/>
                <a:latin typeface="var(--font-family-body)"/>
              </a:rPr>
              <a:t>The UK has retained membership of the European Patent </a:t>
            </a:r>
            <a:r>
              <a:rPr lang="en-GB" dirty="0" err="1">
                <a:effectLst/>
                <a:latin typeface="var(--font-family-body)"/>
              </a:rPr>
              <a:t>Organsation</a:t>
            </a:r>
            <a:r>
              <a:rPr lang="en-GB" dirty="0">
                <a:effectLst/>
                <a:latin typeface="var(--font-family-body)"/>
              </a:rPr>
              <a:t> post Brexit and so the status of European Patents Office Board of Appeal has not changed.</a:t>
            </a:r>
          </a:p>
          <a:p>
            <a:pPr fontAlgn="base"/>
            <a:br>
              <a:rPr lang="en-GB" dirty="0">
                <a:effectLst/>
                <a:latin typeface="var(--font-family-body)"/>
              </a:rPr>
            </a:br>
            <a:endParaRPr lang="en-GB" dirty="0">
              <a:effectLst/>
              <a:latin typeface="var(--font-family-body)"/>
            </a:endParaRPr>
          </a:p>
          <a:p>
            <a:pPr fontAlgn="base"/>
            <a:r>
              <a:rPr lang="en-GB" dirty="0">
                <a:effectLst/>
                <a:latin typeface="var(--font-family-body)"/>
              </a:rPr>
              <a:t>NB Patents are a type of intellectual property and the law in this area is rarely encountered by most students.</a:t>
            </a:r>
          </a:p>
          <a:p>
            <a:pPr fontAlgn="base"/>
            <a:br>
              <a:rPr lang="en-GB" dirty="0">
                <a:effectLst/>
                <a:latin typeface="var(--font-family-body)"/>
              </a:rPr>
            </a:br>
            <a:endParaRPr lang="en-GB" dirty="0">
              <a:effectLst/>
              <a:latin typeface="var(--font-family-body)"/>
            </a:endParaRPr>
          </a:p>
          <a:p>
            <a:pPr fontAlgn="base"/>
            <a:r>
              <a:rPr lang="en-GB" dirty="0">
                <a:effectLst/>
                <a:latin typeface="var(--font-family-body)"/>
              </a:rPr>
              <a:t>The </a:t>
            </a:r>
            <a:r>
              <a:rPr lang="en-GB" b="1" dirty="0">
                <a:effectLst/>
                <a:latin typeface="var(--font-family-body)"/>
              </a:rPr>
              <a:t>Criminal Division</a:t>
            </a:r>
            <a:r>
              <a:rPr lang="en-GB" dirty="0">
                <a:effectLst/>
                <a:latin typeface="var(--font-family-body)"/>
              </a:rPr>
              <a:t> will not be bound by its own previous decisions, although they are strongly persuasive. The reason for this more relaxed approach is that its decisions may deprive an individual of his or her ­liberty – reaching a just result in the individual circumstances is regarded as more important than consistency with previous cases.</a:t>
            </a:r>
          </a:p>
          <a:p>
            <a:pPr fontAlgn="base"/>
            <a:br>
              <a:rPr lang="en-GB" dirty="0">
                <a:effectLst/>
                <a:latin typeface="var(--font-family-body)"/>
              </a:rPr>
            </a:br>
            <a:endParaRPr lang="en-GB" dirty="0">
              <a:effectLst/>
              <a:latin typeface="var(--font-family-body)"/>
            </a:endParaRPr>
          </a:p>
          <a:p>
            <a:pPr fontAlgn="base"/>
            <a:r>
              <a:rPr lang="en-GB" dirty="0">
                <a:effectLst/>
                <a:latin typeface="var(--font-family-body)"/>
              </a:rPr>
              <a:t>The Court of Appeal’s decisions will bind the Crown Court, Magistrates’ Courts, Divisional Court of the High Court, High Court, Family Court and County Court.</a:t>
            </a:r>
          </a:p>
          <a:p>
            <a:pPr fontAlgn="base"/>
            <a:endParaRPr lang="en-GB" b="1" dirty="0">
              <a:effectLst/>
              <a:latin typeface="var(--font-family-head)"/>
            </a:endParaRPr>
          </a:p>
          <a:p>
            <a:pPr algn="l" fontAlgn="base"/>
            <a:r>
              <a:rPr lang="en-GB" b="1" i="0" dirty="0">
                <a:solidFill>
                  <a:srgbClr val="313537"/>
                </a:solidFill>
                <a:effectLst/>
                <a:latin typeface="var(--font-family-head)"/>
              </a:rPr>
              <a:t>The High Court</a:t>
            </a:r>
          </a:p>
          <a:p>
            <a:pPr algn="l" fontAlgn="base"/>
            <a:r>
              <a:rPr lang="en-GB" b="0" i="0" dirty="0">
                <a:solidFill>
                  <a:srgbClr val="313537"/>
                </a:solidFill>
                <a:effectLst/>
                <a:latin typeface="inherit"/>
              </a:rPr>
              <a:t>–</a:t>
            </a:r>
            <a:endParaRPr lang="en-GB" b="0" i="0" dirty="0">
              <a:solidFill>
                <a:srgbClr val="313537"/>
              </a:solidFill>
              <a:effectLst/>
              <a:latin typeface="lato" panose="020F0502020204030203" pitchFamily="34" charset="0"/>
            </a:endParaRPr>
          </a:p>
          <a:p>
            <a:pPr fontAlgn="base"/>
            <a:r>
              <a:rPr lang="en-GB" dirty="0">
                <a:effectLst/>
                <a:latin typeface="var(--font-family-body)"/>
              </a:rPr>
              <a:t>This court is bound by decisions of the Court of Appeal, House of Lords and Supreme Court. Its decisions are binding precedents for the County Court. It is not bound by its own previous decisions, although they are strongly </a:t>
            </a:r>
            <a:r>
              <a:rPr lang="en-GB" b="1" dirty="0">
                <a:effectLst/>
                <a:latin typeface="var(--font-family-body)"/>
              </a:rPr>
              <a:t>persuasive</a:t>
            </a:r>
            <a:r>
              <a:rPr lang="en-GB" dirty="0">
                <a:effectLst/>
                <a:latin typeface="var(--font-family-body)"/>
              </a:rPr>
              <a:t> precedents.</a:t>
            </a:r>
          </a:p>
          <a:p>
            <a:pPr fontAlgn="base"/>
            <a:endParaRPr lang="en-GB" b="1" dirty="0">
              <a:effectLst/>
              <a:latin typeface="var(--font-family-head)"/>
            </a:endParaRPr>
          </a:p>
          <a:p>
            <a:pPr algn="l" fontAlgn="base"/>
            <a:r>
              <a:rPr lang="en-GB" b="1" i="0" dirty="0">
                <a:solidFill>
                  <a:srgbClr val="313537"/>
                </a:solidFill>
                <a:effectLst/>
                <a:latin typeface="var(--font-family-head)"/>
              </a:rPr>
              <a:t>Divisional Court of the High Court</a:t>
            </a:r>
          </a:p>
          <a:p>
            <a:pPr algn="l" fontAlgn="base"/>
            <a:r>
              <a:rPr lang="en-GB" b="0" i="0" dirty="0">
                <a:solidFill>
                  <a:srgbClr val="313537"/>
                </a:solidFill>
                <a:effectLst/>
                <a:latin typeface="inherit"/>
              </a:rPr>
              <a:t>–</a:t>
            </a:r>
            <a:endParaRPr lang="en-GB" b="0" i="0" dirty="0">
              <a:solidFill>
                <a:srgbClr val="313537"/>
              </a:solidFill>
              <a:effectLst/>
              <a:latin typeface="lato" panose="020F0502020204030203" pitchFamily="34" charset="0"/>
            </a:endParaRPr>
          </a:p>
          <a:p>
            <a:pPr fontAlgn="base"/>
            <a:r>
              <a:rPr lang="en-GB" dirty="0">
                <a:effectLst/>
                <a:latin typeface="var(--font-family-body)"/>
              </a:rPr>
              <a:t>This court is bound by decisions of the Court of Appeal, House of Lords and Supreme Court. Its decisions are binding on Magistrates’ Courts, the County Court, Crown Court and High Court. It is normally bound by its own previous decisions.</a:t>
            </a:r>
          </a:p>
          <a:p>
            <a:pPr fontAlgn="base"/>
            <a:endParaRPr lang="en-GB" b="1" dirty="0">
              <a:effectLst/>
              <a:latin typeface="var(--font-family-head)"/>
            </a:endParaRPr>
          </a:p>
          <a:p>
            <a:pPr algn="l" fontAlgn="base"/>
            <a:r>
              <a:rPr lang="en-GB" b="1" i="0" dirty="0">
                <a:solidFill>
                  <a:srgbClr val="313537"/>
                </a:solidFill>
                <a:effectLst/>
                <a:latin typeface="var(--font-family-head)"/>
              </a:rPr>
              <a:t>Crown Court</a:t>
            </a:r>
          </a:p>
          <a:p>
            <a:pPr algn="l" fontAlgn="base"/>
            <a:r>
              <a:rPr lang="en-GB" b="0" i="0" dirty="0">
                <a:solidFill>
                  <a:srgbClr val="313537"/>
                </a:solidFill>
                <a:effectLst/>
                <a:latin typeface="inherit"/>
              </a:rPr>
              <a:t>–</a:t>
            </a:r>
            <a:endParaRPr lang="en-GB" b="0" i="0" dirty="0">
              <a:solidFill>
                <a:srgbClr val="313537"/>
              </a:solidFill>
              <a:effectLst/>
              <a:latin typeface="lato" panose="020F0502020204030203" pitchFamily="34" charset="0"/>
            </a:endParaRPr>
          </a:p>
          <a:p>
            <a:pPr fontAlgn="base"/>
            <a:r>
              <a:rPr lang="en-GB" dirty="0">
                <a:effectLst/>
                <a:latin typeface="var(--font-family-body)"/>
              </a:rPr>
              <a:t>This court deals with some appeals from Magistrates’ Courts but also hears more serious criminal cases. It does not set binding precedents, although its decisions may sometimes be persuasive (courts in later cases may choose to follow them but do not have to).</a:t>
            </a:r>
            <a:endParaRPr lang="en-GB" b="1" dirty="0">
              <a:effectLst/>
              <a:latin typeface="var(--font-family-head)"/>
            </a:endParaRPr>
          </a:p>
          <a:p>
            <a:pPr fontAlgn="base"/>
            <a:endParaRPr lang="en-GB" b="1" dirty="0">
              <a:effectLst/>
              <a:latin typeface="var(--font-family-head)"/>
            </a:endParaRPr>
          </a:p>
          <a:p>
            <a:pPr fontAlgn="base"/>
            <a:r>
              <a:rPr lang="en-GB" b="1" dirty="0">
                <a:effectLst/>
                <a:latin typeface="var(--font-family-head)"/>
              </a:rPr>
              <a:t>Magistrates and County court</a:t>
            </a:r>
          </a:p>
          <a:p>
            <a:pPr fontAlgn="base"/>
            <a:r>
              <a:rPr lang="en-GB" b="0" dirty="0">
                <a:effectLst/>
                <a:latin typeface="var(--font-family-head)"/>
              </a:rPr>
              <a:t>CFI</a:t>
            </a:r>
          </a:p>
          <a:p>
            <a:pPr fontAlgn="base"/>
            <a:r>
              <a:rPr lang="en-GB" b="0" dirty="0">
                <a:effectLst/>
                <a:latin typeface="var(--font-family-head)"/>
              </a:rPr>
              <a:t>Bound to follow higher courts.</a:t>
            </a:r>
          </a:p>
          <a:p>
            <a:pPr fontAlgn="base"/>
            <a:r>
              <a:rPr lang="en-GB" b="0" dirty="0">
                <a:effectLst/>
                <a:latin typeface="var(--font-family-head)"/>
              </a:rPr>
              <a:t>Crown Court only persuasive </a:t>
            </a:r>
            <a:br>
              <a:rPr lang="en-GB" b="1" dirty="0">
                <a:effectLst/>
                <a:latin typeface="var(--font-family-head)"/>
              </a:rPr>
            </a:br>
            <a:endParaRPr lang="en-GB" b="1" dirty="0">
              <a:effectLst/>
              <a:latin typeface="var(--font-family-head)"/>
            </a:endParaRPr>
          </a:p>
          <a:p>
            <a:pPr fontAlgn="base"/>
            <a:endParaRPr lang="en-GB" b="1" dirty="0">
              <a:effectLst/>
              <a:latin typeface="var(--font-family-head)"/>
            </a:endParaRPr>
          </a:p>
          <a:p>
            <a:pPr algn="l" fontAlgn="base"/>
            <a:r>
              <a:rPr lang="en-GB" b="1" i="0" dirty="0">
                <a:solidFill>
                  <a:srgbClr val="313537"/>
                </a:solidFill>
                <a:effectLst/>
                <a:latin typeface="var(--font-family-head)"/>
              </a:rPr>
              <a:t>Family Court</a:t>
            </a:r>
          </a:p>
          <a:p>
            <a:pPr algn="l" fontAlgn="base"/>
            <a:r>
              <a:rPr lang="en-GB" b="0" i="0" dirty="0">
                <a:solidFill>
                  <a:srgbClr val="313537"/>
                </a:solidFill>
                <a:effectLst/>
                <a:latin typeface="inherit"/>
              </a:rPr>
              <a:t>–</a:t>
            </a:r>
            <a:endParaRPr lang="en-GB" b="0" i="0" dirty="0">
              <a:solidFill>
                <a:srgbClr val="313537"/>
              </a:solidFill>
              <a:effectLst/>
              <a:latin typeface="lato" panose="020F0502020204030203" pitchFamily="34" charset="0"/>
            </a:endParaRPr>
          </a:p>
          <a:p>
            <a:pPr fontAlgn="base"/>
            <a:r>
              <a:rPr lang="en-GB" dirty="0">
                <a:effectLst/>
                <a:latin typeface="var(--font-family-body)"/>
              </a:rPr>
              <a:t>This court was established in April 2014 and has its own hierarchy of internal appeals. It is bound by decisions of the Court of Appeal, House of Lords and Supreme Court. It is expected that it will not be bound by its own previous decisions and those of the High Court and Divisional Court of the High Court, although they will be strongly persuasive.</a:t>
            </a:r>
          </a:p>
          <a:p>
            <a:pPr fontAlgn="base"/>
            <a:endParaRPr lang="en-GB" b="1" dirty="0">
              <a:effectLst/>
              <a:latin typeface="var(--font-family-head)"/>
            </a:endParaRPr>
          </a:p>
          <a:p>
            <a:pPr algn="l" fontAlgn="base"/>
            <a:endParaRPr lang="en-GB" b="0" i="0" dirty="0">
              <a:solidFill>
                <a:srgbClr val="313537"/>
              </a:solidFill>
              <a:effectLst/>
              <a:latin typeface="Inter"/>
            </a:endParaRPr>
          </a:p>
          <a:p>
            <a:pPr fontAlgn="base"/>
            <a:endParaRPr lang="en-GB" b="1" dirty="0">
              <a:effectLst/>
              <a:latin typeface="var(--font-family-body)"/>
            </a:endParaRPr>
          </a:p>
          <a:p>
            <a:pPr fontAlgn="base"/>
            <a:endParaRPr lang="en-GB" dirty="0">
              <a:effectLst/>
              <a:latin typeface="var(--font-family-body)"/>
            </a:endParaRPr>
          </a:p>
          <a:p>
            <a:pPr fontAlgn="base"/>
            <a:br>
              <a:rPr lang="en-GB" dirty="0">
                <a:effectLst/>
                <a:latin typeface="var(--font-family-body)"/>
              </a:rPr>
            </a:br>
            <a:endParaRPr lang="en-GB" dirty="0">
              <a:effectLst/>
              <a:latin typeface="var(--font-family-body)"/>
            </a:endParaRPr>
          </a:p>
          <a:p>
            <a:pPr algn="l" fontAlgn="base"/>
            <a:endParaRPr lang="en-GB" b="1" i="0" dirty="0">
              <a:solidFill>
                <a:srgbClr val="313537"/>
              </a:solidFill>
              <a:effectLst/>
              <a:latin typeface="var(--font-family-head)"/>
            </a:endParaRPr>
          </a:p>
          <a:p>
            <a:pPr algn="l" fontAlgn="base"/>
            <a:endParaRPr lang="en-GB" b="1" i="0" dirty="0">
              <a:solidFill>
                <a:srgbClr val="313537"/>
              </a:solidFill>
              <a:effectLst/>
              <a:latin typeface="var(--font-family-head)"/>
            </a:endParaRPr>
          </a:p>
          <a:p>
            <a:pPr algn="l" fontAlgn="base"/>
            <a:endParaRPr lang="en-GB" b="1" i="0" dirty="0">
              <a:solidFill>
                <a:srgbClr val="313537"/>
              </a:solidFill>
              <a:effectLst/>
              <a:latin typeface="var(--font-family-head)"/>
            </a:endParaRPr>
          </a:p>
          <a:p>
            <a:pPr algn="l" fontAlgn="base"/>
            <a:r>
              <a:rPr lang="en-GB" b="1" i="0" dirty="0">
                <a:solidFill>
                  <a:srgbClr val="313537"/>
                </a:solidFill>
                <a:effectLst/>
                <a:latin typeface="var(--font-family-head)"/>
              </a:rPr>
              <a:t>Magistrates’ Courts</a:t>
            </a:r>
          </a:p>
          <a:p>
            <a:pPr algn="l" fontAlgn="base"/>
            <a:r>
              <a:rPr lang="en-GB" b="0" i="0" dirty="0">
                <a:solidFill>
                  <a:srgbClr val="313537"/>
                </a:solidFill>
                <a:effectLst/>
                <a:latin typeface="inherit"/>
              </a:rPr>
              <a:t>–</a:t>
            </a:r>
            <a:endParaRPr lang="en-GB" b="0" i="0" dirty="0">
              <a:solidFill>
                <a:srgbClr val="313537"/>
              </a:solidFill>
              <a:effectLst/>
              <a:latin typeface="lato" panose="020F0502020204030203" pitchFamily="34" charset="0"/>
            </a:endParaRPr>
          </a:p>
          <a:p>
            <a:pPr fontAlgn="base"/>
            <a:r>
              <a:rPr lang="en-GB" dirty="0">
                <a:effectLst/>
                <a:latin typeface="var(--font-family-body)"/>
              </a:rPr>
              <a:t>These courts deal with less serious criminal cases and they do not create binding precedents for other courts or themselves in later cases. They also deal with a few areas of civil law such as council tax arrears.</a:t>
            </a:r>
          </a:p>
          <a:p>
            <a:pPr algn="l" fontAlgn="base"/>
            <a:endParaRPr lang="en-GB" dirty="0"/>
          </a:p>
          <a:p>
            <a:pPr algn="l" fontAlgn="base"/>
            <a:r>
              <a:rPr lang="en-GB" b="1" i="0" dirty="0">
                <a:solidFill>
                  <a:srgbClr val="313537"/>
                </a:solidFill>
                <a:effectLst/>
                <a:latin typeface="var(--font-family-head)"/>
              </a:rPr>
              <a:t>County Court</a:t>
            </a:r>
          </a:p>
          <a:p>
            <a:pPr algn="l" fontAlgn="base"/>
            <a:r>
              <a:rPr lang="en-GB" b="0" i="0" dirty="0">
                <a:solidFill>
                  <a:srgbClr val="313537"/>
                </a:solidFill>
                <a:effectLst/>
                <a:latin typeface="inherit"/>
              </a:rPr>
              <a:t>–</a:t>
            </a:r>
            <a:endParaRPr lang="en-GB" b="0" i="0" dirty="0">
              <a:solidFill>
                <a:srgbClr val="313537"/>
              </a:solidFill>
              <a:effectLst/>
              <a:latin typeface="lato" panose="020F0502020204030203" pitchFamily="34" charset="0"/>
            </a:endParaRPr>
          </a:p>
          <a:p>
            <a:pPr fontAlgn="base"/>
            <a:r>
              <a:rPr lang="en-GB" dirty="0">
                <a:effectLst/>
                <a:latin typeface="var(--font-family-body)"/>
              </a:rPr>
              <a:t>This court deals with less important civil cases and does not set binding precedents for other courts or itself in later cases.</a:t>
            </a:r>
          </a:p>
          <a:p>
            <a:pPr algn="l" fontAlgn="base"/>
            <a:endParaRPr lang="en-GB" dirty="0"/>
          </a:p>
          <a:p>
            <a:pPr algn="l" fontAlgn="base"/>
            <a:r>
              <a:rPr lang="en-GB" b="1" i="0" dirty="0">
                <a:solidFill>
                  <a:srgbClr val="313537"/>
                </a:solidFill>
                <a:effectLst/>
                <a:latin typeface="var(--font-family-head)"/>
              </a:rPr>
              <a:t>Crown Court</a:t>
            </a:r>
          </a:p>
          <a:p>
            <a:pPr algn="l" fontAlgn="base"/>
            <a:r>
              <a:rPr lang="en-GB" b="0" i="0" dirty="0">
                <a:solidFill>
                  <a:srgbClr val="313537"/>
                </a:solidFill>
                <a:effectLst/>
                <a:latin typeface="inherit"/>
              </a:rPr>
              <a:t>–</a:t>
            </a:r>
            <a:endParaRPr lang="en-GB" b="0" i="0" dirty="0">
              <a:solidFill>
                <a:srgbClr val="313537"/>
              </a:solidFill>
              <a:effectLst/>
              <a:latin typeface="lato" panose="020F0502020204030203" pitchFamily="34" charset="0"/>
            </a:endParaRPr>
          </a:p>
          <a:p>
            <a:pPr fontAlgn="base"/>
            <a:r>
              <a:rPr lang="en-GB" dirty="0">
                <a:effectLst/>
                <a:latin typeface="var(--font-family-body)"/>
              </a:rPr>
              <a:t>This court deals with some appeals from Magistrates’ Courts but also hears more serious criminal cases. It does not set binding precedents, although its decisions may sometimes be persuasive (courts in later cases may choose to follow them but do not have to).</a:t>
            </a:r>
          </a:p>
          <a:p>
            <a:pPr algn="l" fontAlgn="base"/>
            <a:endParaRPr lang="en-GB" dirty="0"/>
          </a:p>
          <a:p>
            <a:pPr algn="l" fontAlgn="base"/>
            <a:endParaRPr lang="en-GB" dirty="0"/>
          </a:p>
          <a:p>
            <a:pPr algn="l" fontAlgn="base"/>
            <a:endParaRPr lang="en-GB" dirty="0"/>
          </a:p>
        </p:txBody>
      </p:sp>
      <p:sp>
        <p:nvSpPr>
          <p:cNvPr id="4" name="Slide Number Placeholder 3">
            <a:extLst>
              <a:ext uri="{FF2B5EF4-FFF2-40B4-BE49-F238E27FC236}">
                <a16:creationId xmlns:a16="http://schemas.microsoft.com/office/drawing/2014/main" id="{8C996B41-F885-3A8A-C95A-7FCD79504409}"/>
              </a:ext>
            </a:extLst>
          </p:cNvPr>
          <p:cNvSpPr>
            <a:spLocks noGrp="1"/>
          </p:cNvSpPr>
          <p:nvPr>
            <p:ph type="sldNum" sz="quarter" idx="5"/>
          </p:nvPr>
        </p:nvSpPr>
        <p:spPr/>
        <p:txBody>
          <a:bodyPr/>
          <a:lstStyle/>
          <a:p>
            <a:fld id="{D71B926A-84F5-44E8-A89D-853643022453}" type="slidenum">
              <a:rPr lang="en-GB" smtClean="0"/>
              <a:t>14</a:t>
            </a:fld>
            <a:endParaRPr lang="en-GB"/>
          </a:p>
        </p:txBody>
      </p:sp>
    </p:spTree>
    <p:extLst>
      <p:ext uri="{BB962C8B-B14F-4D97-AF65-F5344CB8AC3E}">
        <p14:creationId xmlns:p14="http://schemas.microsoft.com/office/powerpoint/2010/main" val="26531790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313537"/>
                </a:solidFill>
                <a:effectLst/>
                <a:latin typeface="var(--font-family-head)"/>
              </a:rPr>
              <a:t>European Court of Human Rights</a:t>
            </a:r>
          </a:p>
          <a:p>
            <a:pPr algn="l" fontAlgn="base"/>
            <a:r>
              <a:rPr lang="en-GB" b="0" i="0" dirty="0">
                <a:solidFill>
                  <a:srgbClr val="313537"/>
                </a:solidFill>
                <a:effectLst/>
                <a:latin typeface="inherit"/>
              </a:rPr>
              <a:t>–</a:t>
            </a:r>
            <a:endParaRPr lang="en-GB" b="0" i="0" dirty="0">
              <a:solidFill>
                <a:srgbClr val="313537"/>
              </a:solidFill>
              <a:effectLst/>
              <a:latin typeface="lato" panose="020F0502020204030203" pitchFamily="34" charset="0"/>
            </a:endParaRPr>
          </a:p>
          <a:p>
            <a:pPr fontAlgn="base"/>
            <a:r>
              <a:rPr lang="en-GB" dirty="0">
                <a:effectLst/>
                <a:latin typeface="var(--font-family-body)"/>
              </a:rPr>
              <a:t>Decisions of the European Court of Human Rights are not binding, but they are highly persuasive for all UK courts due to </a:t>
            </a:r>
            <a:r>
              <a:rPr lang="en-GB" b="1" dirty="0">
                <a:effectLst/>
                <a:latin typeface="var(--font-family-body)"/>
              </a:rPr>
              <a:t>s2 Human Rights Act 1998.</a:t>
            </a:r>
            <a:endParaRPr lang="en-GB" dirty="0">
              <a:effectLst/>
              <a:latin typeface="var(--font-family-body)"/>
            </a:endParaRPr>
          </a:p>
          <a:p>
            <a:pPr algn="l" fontAlgn="base"/>
            <a:endParaRPr lang="en-GB" b="1" i="0" dirty="0">
              <a:solidFill>
                <a:srgbClr val="313537"/>
              </a:solidFill>
              <a:effectLst/>
              <a:latin typeface="var(--font-family-head)"/>
            </a:endParaRPr>
          </a:p>
          <a:p>
            <a:pPr algn="l" fontAlgn="base"/>
            <a:endParaRPr lang="en-GB" b="1" i="0" dirty="0">
              <a:solidFill>
                <a:srgbClr val="313537"/>
              </a:solidFill>
              <a:effectLst/>
              <a:latin typeface="var(--font-family-head)"/>
            </a:endParaRPr>
          </a:p>
          <a:p>
            <a:pPr algn="l" fontAlgn="base"/>
            <a:r>
              <a:rPr lang="en-GB" b="1" i="0" dirty="0">
                <a:solidFill>
                  <a:srgbClr val="313537"/>
                </a:solidFill>
                <a:effectLst/>
                <a:latin typeface="var(--font-family-head)"/>
              </a:rPr>
              <a:t>Court of Justice of the European Union</a:t>
            </a:r>
          </a:p>
          <a:p>
            <a:pPr algn="l" fontAlgn="base"/>
            <a:r>
              <a:rPr lang="en-GB" b="0" i="0" dirty="0">
                <a:solidFill>
                  <a:srgbClr val="313537"/>
                </a:solidFill>
                <a:effectLst/>
                <a:latin typeface="inherit"/>
              </a:rPr>
              <a:t>–</a:t>
            </a:r>
            <a:endParaRPr lang="en-GB" b="0" i="0" dirty="0">
              <a:solidFill>
                <a:srgbClr val="313537"/>
              </a:solidFill>
              <a:effectLst/>
              <a:latin typeface="lato" panose="020F0502020204030203" pitchFamily="34" charset="0"/>
            </a:endParaRPr>
          </a:p>
          <a:p>
            <a:pPr fontAlgn="base"/>
            <a:r>
              <a:rPr lang="en-GB" dirty="0">
                <a:effectLst/>
                <a:latin typeface="var(--font-family-body)"/>
              </a:rPr>
              <a:t>During the UK’s membership of the European Union, decisions of the Court of Justice of the European Union (CJEU) were binding on all courts. The position now is complex.</a:t>
            </a:r>
          </a:p>
          <a:p>
            <a:pPr fontAlgn="base"/>
            <a:br>
              <a:rPr lang="en-GB" dirty="0">
                <a:effectLst/>
                <a:latin typeface="var(--font-family-body)"/>
              </a:rPr>
            </a:br>
            <a:endParaRPr lang="en-GB" dirty="0">
              <a:effectLst/>
              <a:latin typeface="var(--font-family-body)"/>
            </a:endParaRPr>
          </a:p>
          <a:p>
            <a:pPr fontAlgn="base"/>
            <a:r>
              <a:rPr lang="en-GB" dirty="0">
                <a:effectLst/>
                <a:latin typeface="var(--font-family-body)"/>
              </a:rPr>
              <a:t>Decisions made by the CJEU </a:t>
            </a:r>
            <a:r>
              <a:rPr lang="en-GB" b="1" dirty="0">
                <a:effectLst/>
                <a:latin typeface="var(--font-family-body)"/>
              </a:rPr>
              <a:t>after</a:t>
            </a:r>
            <a:r>
              <a:rPr lang="en-GB" dirty="0">
                <a:effectLst/>
                <a:latin typeface="var(--font-family-body)"/>
              </a:rPr>
              <a:t> the UK’s exit from the EU are not binding on any court in the UK.</a:t>
            </a:r>
          </a:p>
          <a:p>
            <a:pPr fontAlgn="base"/>
            <a:br>
              <a:rPr lang="en-GB" dirty="0">
                <a:effectLst/>
                <a:latin typeface="var(--font-family-body)"/>
              </a:rPr>
            </a:br>
            <a:endParaRPr lang="en-GB" dirty="0">
              <a:effectLst/>
              <a:latin typeface="var(--font-family-body)"/>
            </a:endParaRPr>
          </a:p>
          <a:p>
            <a:pPr fontAlgn="base"/>
            <a:r>
              <a:rPr lang="en-GB" dirty="0">
                <a:effectLst/>
                <a:latin typeface="var(--font-family-body)"/>
              </a:rPr>
              <a:t>Decisions made before exit have been incorporated into UK law as retained EU case law through the </a:t>
            </a:r>
            <a:r>
              <a:rPr lang="en-GB" b="1" dirty="0">
                <a:effectLst/>
                <a:latin typeface="var(--font-family-body)"/>
              </a:rPr>
              <a:t>European Union (Withdrawal) Act 2018</a:t>
            </a:r>
            <a:r>
              <a:rPr lang="en-GB" dirty="0">
                <a:effectLst/>
                <a:latin typeface="var(--font-family-body)"/>
              </a:rPr>
              <a:t>. Retained EU case law remains binding on all UK courts </a:t>
            </a:r>
            <a:r>
              <a:rPr lang="en-GB" b="1" dirty="0">
                <a:effectLst/>
                <a:latin typeface="var(--font-family-body)"/>
              </a:rPr>
              <a:t>except</a:t>
            </a:r>
            <a:r>
              <a:rPr lang="en-GB" dirty="0">
                <a:effectLst/>
                <a:latin typeface="var(--font-family-body)"/>
              </a:rPr>
              <a:t> the Supreme Court and Court of Appeal. However, the Supreme Court and Court of Appeal can only depart from retained EU case law where “it is right to do so” (in other words, the Court of Appeal and Supreme Court will apply the same test as the Supreme Court applies when deciding whether to depart from its own decisions).</a:t>
            </a:r>
          </a:p>
          <a:p>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15</a:t>
            </a:fld>
            <a:endParaRPr lang="en-GB"/>
          </a:p>
        </p:txBody>
      </p:sp>
    </p:spTree>
    <p:extLst>
      <p:ext uri="{BB962C8B-B14F-4D97-AF65-F5344CB8AC3E}">
        <p14:creationId xmlns:p14="http://schemas.microsoft.com/office/powerpoint/2010/main" val="41170556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Commonly referred to as the “Privy Council”, it hears appeals from some small Commonwealth countries, particularly in the Caribbean, and the UK’s remaining overseas territories, as well as appeals against the decisions of some professional bodies.</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Its decisions are not binding on UK courts but they are strongly persuasive, primarily because its judges are also Supreme Court Justices (and previously were Law Lords).</a:t>
            </a:r>
          </a:p>
          <a:p>
            <a:pPr algn="l" fontAlgn="base"/>
            <a:r>
              <a:rPr lang="en-GB" b="0" i="0" dirty="0">
                <a:solidFill>
                  <a:srgbClr val="313537"/>
                </a:solidFill>
                <a:effectLst/>
                <a:latin typeface="Inter"/>
              </a:rPr>
              <a:t>An example of an important Privy Council decision which has been followed by the courts in England and Wales is </a:t>
            </a:r>
            <a:r>
              <a:rPr lang="en-GB" b="1" i="0" dirty="0">
                <a:solidFill>
                  <a:srgbClr val="313537"/>
                </a:solidFill>
                <a:effectLst/>
                <a:latin typeface="var(--font-family-body)"/>
              </a:rPr>
              <a:t>Overseas Tankship (UK) Ltd v </a:t>
            </a:r>
            <a:r>
              <a:rPr lang="en-GB" b="1" i="0" dirty="0" err="1">
                <a:solidFill>
                  <a:srgbClr val="313537"/>
                </a:solidFill>
                <a:effectLst/>
                <a:latin typeface="var(--font-family-body)"/>
              </a:rPr>
              <a:t>Morts</a:t>
            </a:r>
            <a:r>
              <a:rPr lang="en-GB" b="1" i="0" dirty="0">
                <a:solidFill>
                  <a:srgbClr val="313537"/>
                </a:solidFill>
                <a:effectLst/>
                <a:latin typeface="var(--font-family-body)"/>
              </a:rPr>
              <a:t> Dock and Engineering Co (The “Wagon Mound”) [1961]</a:t>
            </a:r>
            <a:r>
              <a:rPr lang="en-GB" b="0" i="0" dirty="0">
                <a:solidFill>
                  <a:srgbClr val="313537"/>
                </a:solidFill>
                <a:effectLst/>
                <a:latin typeface="Inter"/>
              </a:rPr>
              <a:t>. This Australian case concerned a fire resulting from an oil spillage in Sydney Harbour and set out important principles covering causation in the law of negligence.</a:t>
            </a:r>
          </a:p>
          <a:p>
            <a:pPr algn="l" fontAlgn="base"/>
            <a:endParaRPr lang="en-GB" b="0" i="0" dirty="0">
              <a:solidFill>
                <a:srgbClr val="313537"/>
              </a:solidFill>
              <a:effectLst/>
              <a:latin typeface="Inter"/>
            </a:endParaRPr>
          </a:p>
          <a:p>
            <a:pPr algn="l" fontAlgn="base"/>
            <a:r>
              <a:rPr lang="en-GB" b="1" i="0" dirty="0">
                <a:solidFill>
                  <a:srgbClr val="313537"/>
                </a:solidFill>
                <a:effectLst/>
                <a:latin typeface="var(--font-family-body)"/>
              </a:rPr>
              <a:t>NB</a:t>
            </a:r>
            <a:r>
              <a:rPr lang="en-GB" b="0" i="0" dirty="0">
                <a:solidFill>
                  <a:srgbClr val="313537"/>
                </a:solidFill>
                <a:effectLst/>
                <a:latin typeface="Inter"/>
              </a:rPr>
              <a:t> Australian appeals were still being heard by the Privy Council in 1961, although its appeal system is now entirely separate from the UK.</a:t>
            </a:r>
          </a:p>
          <a:p>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16</a:t>
            </a:fld>
            <a:endParaRPr lang="en-GB"/>
          </a:p>
        </p:txBody>
      </p:sp>
    </p:spTree>
    <p:extLst>
      <p:ext uri="{BB962C8B-B14F-4D97-AF65-F5344CB8AC3E}">
        <p14:creationId xmlns:p14="http://schemas.microsoft.com/office/powerpoint/2010/main" val="3410648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D22559-2AD9-372D-30A9-7ED79E3A42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76E5EA-B433-859C-36C0-761C6E66D4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2B5802-ACEE-B133-8823-5877ACCDF896}"/>
              </a:ext>
            </a:extLst>
          </p:cNvPr>
          <p:cNvSpPr>
            <a:spLocks noGrp="1"/>
          </p:cNvSpPr>
          <p:nvPr>
            <p:ph type="body" idx="1"/>
          </p:nvPr>
        </p:nvSpPr>
        <p:spPr/>
        <p:txBody>
          <a:bodyPr/>
          <a:lstStyle/>
          <a:p>
            <a:endParaRPr lang="en-GB" b="0" i="0" dirty="0">
              <a:solidFill>
                <a:srgbClr val="313537"/>
              </a:solidFill>
              <a:effectLst/>
              <a:latin typeface="Inter"/>
            </a:endParaRPr>
          </a:p>
          <a:p>
            <a:endParaRPr lang="en-GB" b="0" i="0" dirty="0">
              <a:solidFill>
                <a:srgbClr val="313537"/>
              </a:solidFill>
              <a:effectLst/>
              <a:latin typeface="Inter"/>
            </a:endParaRPr>
          </a:p>
          <a:p>
            <a:endParaRPr lang="en-GB" b="0" i="0" dirty="0">
              <a:solidFill>
                <a:srgbClr val="313537"/>
              </a:solidFill>
              <a:effectLst/>
              <a:latin typeface="Inter"/>
            </a:endParaRPr>
          </a:p>
          <a:p>
            <a:r>
              <a:rPr lang="en-GB" b="0" i="0" dirty="0">
                <a:solidFill>
                  <a:srgbClr val="313537"/>
                </a:solidFill>
                <a:effectLst/>
                <a:latin typeface="Inter"/>
              </a:rPr>
              <a:t>The Prime Minister’s role and functions will, to an extent, depend on the character and style of leadership of each Prime Minister, though the main function is to form a government and preside over the Cabinet.</a:t>
            </a:r>
          </a:p>
          <a:p>
            <a:endParaRPr lang="en-GB" b="0" i="0" dirty="0">
              <a:solidFill>
                <a:srgbClr val="313537"/>
              </a:solidFill>
              <a:effectLst/>
              <a:latin typeface="Inter"/>
            </a:endParaRPr>
          </a:p>
          <a:p>
            <a:pPr algn="l" fontAlgn="base">
              <a:buFont typeface="Arial" panose="020B0604020202020204" pitchFamily="34" charset="0"/>
              <a:buChar char="•"/>
            </a:pPr>
            <a:r>
              <a:rPr lang="en-GB" b="0" i="0" dirty="0">
                <a:solidFill>
                  <a:srgbClr val="313537"/>
                </a:solidFill>
                <a:effectLst/>
                <a:latin typeface="var(--font-family-body)"/>
              </a:rPr>
              <a:t>making appointments to ministerial office;</a:t>
            </a:r>
          </a:p>
          <a:p>
            <a:pPr algn="l" fontAlgn="base">
              <a:buFont typeface="Arial" panose="020B0604020202020204" pitchFamily="34" charset="0"/>
              <a:buChar char="•"/>
            </a:pPr>
            <a:r>
              <a:rPr lang="en-GB" b="0" i="0" dirty="0">
                <a:solidFill>
                  <a:srgbClr val="313537"/>
                </a:solidFill>
                <a:effectLst/>
                <a:latin typeface="var(--font-family-body)"/>
              </a:rPr>
              <a:t>allocation of the tasks of government to various departments;</a:t>
            </a:r>
          </a:p>
          <a:p>
            <a:pPr algn="l" fontAlgn="base">
              <a:buFont typeface="Arial" panose="020B0604020202020204" pitchFamily="34" charset="0"/>
              <a:buChar char="•"/>
            </a:pPr>
            <a:r>
              <a:rPr lang="en-GB" b="0" i="0" dirty="0">
                <a:solidFill>
                  <a:srgbClr val="313537"/>
                </a:solidFill>
                <a:effectLst/>
                <a:latin typeface="var(--font-family-body)"/>
              </a:rPr>
              <a:t>presiding over Cabinet meetings;</a:t>
            </a:r>
          </a:p>
          <a:p>
            <a:pPr algn="l" fontAlgn="base">
              <a:buFont typeface="Arial" panose="020B0604020202020204" pitchFamily="34" charset="0"/>
              <a:buChar char="•"/>
            </a:pPr>
            <a:r>
              <a:rPr lang="en-GB" b="0" i="0" dirty="0">
                <a:solidFill>
                  <a:srgbClr val="313537"/>
                </a:solidFill>
                <a:effectLst/>
                <a:latin typeface="var(--font-family-body)"/>
              </a:rPr>
              <a:t>representing the government in Parliament;</a:t>
            </a:r>
          </a:p>
          <a:p>
            <a:pPr algn="l" fontAlgn="base">
              <a:buFont typeface="Arial" panose="020B0604020202020204" pitchFamily="34" charset="0"/>
              <a:buChar char="•"/>
            </a:pPr>
            <a:r>
              <a:rPr lang="en-GB" b="0" i="0" dirty="0">
                <a:solidFill>
                  <a:srgbClr val="313537"/>
                </a:solidFill>
                <a:effectLst/>
                <a:latin typeface="var(--font-family-body)"/>
              </a:rPr>
              <a:t>leading the party and keeping control through government whips;</a:t>
            </a:r>
          </a:p>
          <a:p>
            <a:pPr algn="l" fontAlgn="base">
              <a:buFont typeface="Arial" panose="020B0604020202020204" pitchFamily="34" charset="0"/>
              <a:buChar char="•"/>
            </a:pPr>
            <a:r>
              <a:rPr lang="en-GB" b="0" i="0" dirty="0">
                <a:solidFill>
                  <a:srgbClr val="313537"/>
                </a:solidFill>
                <a:effectLst/>
                <a:latin typeface="var(--font-family-body)"/>
              </a:rPr>
              <a:t>keeping the monarch informed of government affairs through a weekly audience;</a:t>
            </a:r>
          </a:p>
          <a:p>
            <a:pPr algn="l" fontAlgn="base">
              <a:buFont typeface="Arial" panose="020B0604020202020204" pitchFamily="34" charset="0"/>
              <a:buChar char="•"/>
            </a:pPr>
            <a:r>
              <a:rPr lang="en-GB" b="0" i="0" dirty="0">
                <a:solidFill>
                  <a:srgbClr val="313537"/>
                </a:solidFill>
                <a:effectLst/>
                <a:latin typeface="var(--font-family-body)"/>
              </a:rPr>
              <a:t>supervising security and intelligence matters; and</a:t>
            </a:r>
          </a:p>
          <a:p>
            <a:pPr algn="l" fontAlgn="base">
              <a:buFont typeface="Arial" panose="020B0604020202020204" pitchFamily="34" charset="0"/>
              <a:buChar char="•"/>
            </a:pPr>
            <a:r>
              <a:rPr lang="en-GB" b="0" i="0" dirty="0">
                <a:solidFill>
                  <a:srgbClr val="313537"/>
                </a:solidFill>
                <a:effectLst/>
                <a:latin typeface="var(--font-family-body)"/>
              </a:rPr>
              <a:t>making or recommending appointments, including life peers and top civil servants</a:t>
            </a:r>
          </a:p>
          <a:p>
            <a:endParaRPr lang="en-GB" dirty="0"/>
          </a:p>
          <a:p>
            <a:endParaRPr lang="en-GB" dirty="0"/>
          </a:p>
        </p:txBody>
      </p:sp>
      <p:sp>
        <p:nvSpPr>
          <p:cNvPr id="4" name="Slide Number Placeholder 3">
            <a:extLst>
              <a:ext uri="{FF2B5EF4-FFF2-40B4-BE49-F238E27FC236}">
                <a16:creationId xmlns:a16="http://schemas.microsoft.com/office/drawing/2014/main" id="{90A790E0-4FC0-6250-CFD0-7D52A648DEB1}"/>
              </a:ext>
            </a:extLst>
          </p:cNvPr>
          <p:cNvSpPr>
            <a:spLocks noGrp="1"/>
          </p:cNvSpPr>
          <p:nvPr>
            <p:ph type="sldNum" sz="quarter" idx="5"/>
          </p:nvPr>
        </p:nvSpPr>
        <p:spPr/>
        <p:txBody>
          <a:bodyPr/>
          <a:lstStyle/>
          <a:p>
            <a:fld id="{D71B926A-84F5-44E8-A89D-853643022453}" type="slidenum">
              <a:rPr lang="en-GB" smtClean="0"/>
              <a:t>17</a:t>
            </a:fld>
            <a:endParaRPr lang="en-GB"/>
          </a:p>
        </p:txBody>
      </p:sp>
    </p:spTree>
    <p:extLst>
      <p:ext uri="{BB962C8B-B14F-4D97-AF65-F5344CB8AC3E}">
        <p14:creationId xmlns:p14="http://schemas.microsoft.com/office/powerpoint/2010/main" val="4079633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latinLnBrk="0"/>
            <a:r>
              <a:rPr lang="en-GB" b="1" i="1" dirty="0">
                <a:solidFill>
                  <a:srgbClr val="313537"/>
                </a:solidFill>
                <a:effectLst/>
                <a:latin typeface="var(--font-family-head)"/>
              </a:rPr>
              <a:t>Ratio decidendi</a:t>
            </a:r>
          </a:p>
          <a:p>
            <a:pPr algn="l" fontAlgn="base" latinLnBrk="0"/>
            <a:endParaRPr lang="en-GB" b="1" i="0" dirty="0">
              <a:solidFill>
                <a:srgbClr val="313537"/>
              </a:solidFill>
              <a:effectLst/>
              <a:latin typeface="merriweather" pitchFamily="2" charset="77"/>
            </a:endParaRPr>
          </a:p>
          <a:p>
            <a:pPr algn="l" fontAlgn="base" latinLnBrk="0"/>
            <a:r>
              <a:rPr lang="en-GB" b="0" i="0" dirty="0">
                <a:solidFill>
                  <a:srgbClr val="313537"/>
                </a:solidFill>
                <a:effectLst/>
                <a:latin typeface="merriweather" pitchFamily="2" charset="77"/>
              </a:rPr>
              <a:t>This Latin phrase means literally “the reason for the decision” but has been defined more fully as “the proposition of law which decides the case in the light or context of the material facts”. It is the </a:t>
            </a:r>
            <a:r>
              <a:rPr lang="en-GB" b="1" i="0" dirty="0">
                <a:solidFill>
                  <a:srgbClr val="313537"/>
                </a:solidFill>
                <a:effectLst/>
                <a:latin typeface="var(--font-family-body)"/>
              </a:rPr>
              <a:t>binding element</a:t>
            </a:r>
            <a:r>
              <a:rPr lang="en-GB" b="0" i="0" dirty="0">
                <a:solidFill>
                  <a:srgbClr val="313537"/>
                </a:solidFill>
                <a:effectLst/>
                <a:latin typeface="merriweather" pitchFamily="2" charset="77"/>
              </a:rPr>
              <a:t> of the decision and will be the aspect of the case which will have continuing importance for lawyers and judges in later court cases.</a:t>
            </a:r>
          </a:p>
          <a:p>
            <a:pPr algn="l" fontAlgn="base" latinLnBrk="0"/>
            <a:endParaRPr lang="en-GB" b="0" i="0" dirty="0">
              <a:solidFill>
                <a:srgbClr val="313537"/>
              </a:solidFill>
              <a:effectLst/>
              <a:latin typeface="merriweather" pitchFamily="2" charset="77"/>
            </a:endParaRPr>
          </a:p>
          <a:p>
            <a:pPr algn="l" fontAlgn="base" latinLnBrk="0"/>
            <a:r>
              <a:rPr lang="en-GB" b="0" i="0" dirty="0">
                <a:solidFill>
                  <a:srgbClr val="313537"/>
                </a:solidFill>
                <a:effectLst/>
                <a:latin typeface="merriweather" pitchFamily="2" charset="77"/>
              </a:rPr>
              <a:t>Students should note that there is no section in a case report titled </a:t>
            </a:r>
            <a:r>
              <a:rPr lang="en-GB" b="0" i="1" dirty="0">
                <a:solidFill>
                  <a:srgbClr val="313537"/>
                </a:solidFill>
                <a:effectLst/>
                <a:latin typeface="var(--font-family-body)"/>
              </a:rPr>
              <a:t>“Ratio decidendi”</a:t>
            </a:r>
            <a:r>
              <a:rPr lang="en-GB" b="0" i="0" dirty="0">
                <a:solidFill>
                  <a:srgbClr val="313537"/>
                </a:solidFill>
                <a:effectLst/>
                <a:latin typeface="merriweather" pitchFamily="2" charset="77"/>
              </a:rPr>
              <a:t>. Different judges have their own individual writing styles and will usually try and make clear what they think will be the binding element of the case for the future, but it will be up to judges in later cases to identify what they understand was the </a:t>
            </a:r>
            <a:r>
              <a:rPr lang="en-GB" b="0" i="1" dirty="0">
                <a:solidFill>
                  <a:srgbClr val="313537"/>
                </a:solidFill>
                <a:effectLst/>
                <a:latin typeface="var(--font-family-body)"/>
              </a:rPr>
              <a:t>ratio decidendi </a:t>
            </a:r>
            <a:r>
              <a:rPr lang="en-GB" b="0" i="0" dirty="0">
                <a:solidFill>
                  <a:srgbClr val="313537"/>
                </a:solidFill>
                <a:effectLst/>
                <a:latin typeface="merriweather" pitchFamily="2" charset="77"/>
              </a:rPr>
              <a:t>which they are bound to follow.</a:t>
            </a:r>
          </a:p>
          <a:p>
            <a:pPr algn="l" fontAlgn="base" latinLnBrk="0"/>
            <a:endParaRPr lang="en-GB" b="0" i="0" dirty="0">
              <a:solidFill>
                <a:srgbClr val="313537"/>
              </a:solidFill>
              <a:effectLst/>
              <a:latin typeface="merriweather" pitchFamily="2" charset="77"/>
            </a:endParaRPr>
          </a:p>
          <a:p>
            <a:pPr algn="l" fontAlgn="base" latinLnBrk="0"/>
            <a:endParaRPr lang="en-GB" b="0" i="0" dirty="0">
              <a:solidFill>
                <a:srgbClr val="313537"/>
              </a:solidFill>
              <a:effectLst/>
              <a:latin typeface="merriweather" pitchFamily="2" charset="77"/>
            </a:endParaRPr>
          </a:p>
          <a:p>
            <a:pPr algn="l" fontAlgn="base" latinLnBrk="0"/>
            <a:r>
              <a:rPr lang="en-GB" b="1" i="1" dirty="0">
                <a:solidFill>
                  <a:srgbClr val="313537"/>
                </a:solidFill>
                <a:effectLst/>
                <a:latin typeface="var(--font-family-head)"/>
              </a:rPr>
              <a:t>Obiter dicta</a:t>
            </a:r>
          </a:p>
          <a:p>
            <a:pPr algn="l" fontAlgn="base" latinLnBrk="0"/>
            <a:endParaRPr lang="en-GB" b="1" i="0" dirty="0">
              <a:solidFill>
                <a:srgbClr val="313537"/>
              </a:solidFill>
              <a:effectLst/>
              <a:latin typeface="merriweather" pitchFamily="2" charset="77"/>
            </a:endParaRPr>
          </a:p>
          <a:p>
            <a:pPr algn="l" fontAlgn="base" latinLnBrk="0"/>
            <a:r>
              <a:rPr lang="en-GB" b="0" i="0" dirty="0">
                <a:solidFill>
                  <a:srgbClr val="313537"/>
                </a:solidFill>
                <a:effectLst/>
                <a:latin typeface="merriweather" pitchFamily="2" charset="77"/>
              </a:rPr>
              <a:t>Sometimes, a judgment will contain legal discussion which is not necessary for the decision between the parties in the actual case. This is referred to as </a:t>
            </a:r>
            <a:r>
              <a:rPr lang="en-GB" b="0" i="1" dirty="0">
                <a:solidFill>
                  <a:srgbClr val="313537"/>
                </a:solidFill>
                <a:effectLst/>
                <a:latin typeface="var(--font-family-body)"/>
              </a:rPr>
              <a:t>obiter dicta</a:t>
            </a:r>
            <a:r>
              <a:rPr lang="en-GB" b="0" i="0" dirty="0">
                <a:solidFill>
                  <a:srgbClr val="313537"/>
                </a:solidFill>
                <a:effectLst/>
                <a:latin typeface="merriweather" pitchFamily="2" charset="77"/>
              </a:rPr>
              <a:t> (Latin meaning: “words said by the way”). An example might be where the judge discusses what he thinks the law would be if the facts of the case had been different. Although obiter dicta are not binding, they will be strongly </a:t>
            </a:r>
            <a:r>
              <a:rPr lang="en-GB" b="1" i="0" dirty="0">
                <a:solidFill>
                  <a:srgbClr val="313537"/>
                </a:solidFill>
                <a:effectLst/>
                <a:latin typeface="var(--font-family-body)"/>
              </a:rPr>
              <a:t>persuasive</a:t>
            </a:r>
            <a:r>
              <a:rPr lang="en-GB" b="0" i="0" dirty="0">
                <a:solidFill>
                  <a:srgbClr val="313537"/>
                </a:solidFill>
                <a:effectLst/>
                <a:latin typeface="merriweather" pitchFamily="2" charset="77"/>
              </a:rPr>
              <a:t> when made in the Supreme Court, House of Lords or Court of Appeal.</a:t>
            </a:r>
          </a:p>
          <a:p>
            <a:pPr algn="l" fontAlgn="base" latinLnBrk="0"/>
            <a:endParaRPr lang="en-GB" b="0" i="0" dirty="0">
              <a:solidFill>
                <a:srgbClr val="313537"/>
              </a:solidFill>
              <a:effectLst/>
              <a:latin typeface="merriweather" pitchFamily="2" charset="77"/>
            </a:endParaRPr>
          </a:p>
          <a:p>
            <a:pPr algn="l" fontAlgn="base" latinLnBrk="0"/>
            <a:r>
              <a:rPr lang="en-GB" b="0" i="0" dirty="0">
                <a:solidFill>
                  <a:srgbClr val="313537"/>
                </a:solidFill>
                <a:effectLst/>
                <a:latin typeface="merriweather" pitchFamily="2" charset="77"/>
              </a:rPr>
              <a:t>Students should note that, as with </a:t>
            </a:r>
            <a:r>
              <a:rPr lang="en-GB" b="0" i="1" dirty="0">
                <a:solidFill>
                  <a:srgbClr val="313537"/>
                </a:solidFill>
                <a:effectLst/>
                <a:latin typeface="var(--font-family-body)"/>
              </a:rPr>
              <a:t>ratios decidendi</a:t>
            </a:r>
            <a:r>
              <a:rPr lang="en-GB" b="0" i="0" dirty="0">
                <a:solidFill>
                  <a:srgbClr val="313537"/>
                </a:solidFill>
                <a:effectLst/>
                <a:latin typeface="merriweather" pitchFamily="2" charset="77"/>
              </a:rPr>
              <a:t>, there is no specific section of a judgment labelled </a:t>
            </a:r>
            <a:r>
              <a:rPr lang="en-GB" b="0" i="1" dirty="0">
                <a:solidFill>
                  <a:srgbClr val="313537"/>
                </a:solidFill>
                <a:effectLst/>
                <a:latin typeface="var(--font-family-body)"/>
              </a:rPr>
              <a:t>“Obiter dicta”.</a:t>
            </a:r>
            <a:r>
              <a:rPr lang="en-GB" b="0" i="0" dirty="0">
                <a:solidFill>
                  <a:srgbClr val="313537"/>
                </a:solidFill>
                <a:effectLst/>
                <a:latin typeface="merriweather" pitchFamily="2" charset="77"/>
              </a:rPr>
              <a:t> It will only be possible to appreciate whether a particular statement or argument in a judgment </a:t>
            </a:r>
            <a:r>
              <a:rPr lang="en-GB" b="1" i="0" dirty="0">
                <a:solidFill>
                  <a:srgbClr val="313537"/>
                </a:solidFill>
                <a:effectLst/>
                <a:latin typeface="var(--font-family-body)"/>
              </a:rPr>
              <a:t>has</a:t>
            </a:r>
            <a:r>
              <a:rPr lang="en-GB" b="0" i="0" dirty="0">
                <a:solidFill>
                  <a:srgbClr val="313537"/>
                </a:solidFill>
                <a:effectLst/>
                <a:latin typeface="merriweather" pitchFamily="2" charset="77"/>
              </a:rPr>
              <a:t>, in fact, been persuasive when judges in </a:t>
            </a:r>
            <a:r>
              <a:rPr lang="en-GB" b="1" i="0" dirty="0">
                <a:solidFill>
                  <a:srgbClr val="313537"/>
                </a:solidFill>
                <a:effectLst/>
                <a:latin typeface="var(--font-family-body)"/>
              </a:rPr>
              <a:t>later</a:t>
            </a:r>
            <a:r>
              <a:rPr lang="en-GB" b="0" i="0" dirty="0">
                <a:solidFill>
                  <a:srgbClr val="313537"/>
                </a:solidFill>
                <a:effectLst/>
                <a:latin typeface="merriweather" pitchFamily="2" charset="77"/>
              </a:rPr>
              <a:t> cases refer back to those words to justify their decisions.</a:t>
            </a:r>
          </a:p>
          <a:p>
            <a:pPr algn="l" fontAlgn="base" latinLnBrk="0"/>
            <a:endParaRPr lang="en-GB" b="0" i="0" dirty="0">
              <a:solidFill>
                <a:srgbClr val="313537"/>
              </a:solidFill>
              <a:effectLst/>
              <a:latin typeface="merriweather" pitchFamily="2" charset="77"/>
            </a:endParaRPr>
          </a:p>
          <a:p>
            <a:pPr algn="l" fontAlgn="base" latinLnBrk="0"/>
            <a:endParaRPr lang="en-GB" b="0" i="0" dirty="0">
              <a:solidFill>
                <a:srgbClr val="313537"/>
              </a:solidFill>
              <a:effectLst/>
              <a:latin typeface="merriweather" pitchFamily="2" charset="77"/>
            </a:endParaRPr>
          </a:p>
          <a:p>
            <a:pPr algn="l" fontAlgn="base" latinLnBrk="0"/>
            <a:endParaRPr lang="en-GB" b="0" i="0" dirty="0">
              <a:solidFill>
                <a:srgbClr val="313537"/>
              </a:solidFill>
              <a:effectLst/>
              <a:latin typeface="merriweather" pitchFamily="2" charset="77"/>
            </a:endParaRPr>
          </a:p>
          <a:p>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18</a:t>
            </a:fld>
            <a:endParaRPr lang="en-GB"/>
          </a:p>
        </p:txBody>
      </p:sp>
    </p:spTree>
    <p:extLst>
      <p:ext uri="{BB962C8B-B14F-4D97-AF65-F5344CB8AC3E}">
        <p14:creationId xmlns:p14="http://schemas.microsoft.com/office/powerpoint/2010/main" val="21555614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dirty="0"/>
              <a:t>Law doesn’t always mechanically follow</a:t>
            </a:r>
          </a:p>
          <a:p>
            <a:pPr algn="l" fontAlgn="base"/>
            <a:endParaRPr lang="en-GB" dirty="0"/>
          </a:p>
          <a:p>
            <a:pPr algn="l" fontAlgn="base"/>
            <a:r>
              <a:rPr lang="en-GB" dirty="0"/>
              <a:t>Case facts are unique, and individual cases can have important differences, which make following a certain ratio inappropriate. Judges have various options:</a:t>
            </a:r>
          </a:p>
          <a:p>
            <a:pPr algn="l" fontAlgn="base"/>
            <a:endParaRPr lang="en-GB" dirty="0"/>
          </a:p>
          <a:p>
            <a:pPr algn="l" fontAlgn="base"/>
            <a:r>
              <a:rPr lang="en-GB" b="1" i="0" dirty="0">
                <a:solidFill>
                  <a:srgbClr val="313537"/>
                </a:solidFill>
                <a:effectLst/>
                <a:latin typeface="Inter"/>
              </a:rPr>
              <a:t>Distinguishing</a:t>
            </a:r>
          </a:p>
          <a:p>
            <a:pPr algn="l" fontAlgn="base"/>
            <a:endParaRPr lang="en-GB" b="1" i="0" dirty="0">
              <a:solidFill>
                <a:srgbClr val="313537"/>
              </a:solidFill>
              <a:effectLst/>
              <a:latin typeface="Inter"/>
            </a:endParaRPr>
          </a:p>
          <a:p>
            <a:pPr algn="l" fontAlgn="base"/>
            <a:r>
              <a:rPr lang="en-GB" b="0" i="0" dirty="0">
                <a:solidFill>
                  <a:srgbClr val="313537"/>
                </a:solidFill>
                <a:effectLst/>
                <a:latin typeface="Inter"/>
              </a:rPr>
              <a:t>In these circumstances, the judge in the later case has the option to </a:t>
            </a:r>
            <a:r>
              <a:rPr lang="en-GB" b="1" i="0" dirty="0">
                <a:solidFill>
                  <a:srgbClr val="313537"/>
                </a:solidFill>
                <a:effectLst/>
                <a:latin typeface="var(--font-family-body)"/>
              </a:rPr>
              <a:t>distinguish</a:t>
            </a:r>
            <a:r>
              <a:rPr lang="en-GB" b="0" i="0" dirty="0">
                <a:solidFill>
                  <a:srgbClr val="313537"/>
                </a:solidFill>
                <a:effectLst/>
                <a:latin typeface="Inter"/>
              </a:rPr>
              <a:t> the earlier case by saying that its facts are different in a way that is legally significant. Distinguishing enables the later court to make what it considers to be the correct decision without openly refusing to follow the earlier case which would, according to the strict theory of the doctrine of precedent, be binding on it. This does not mean that the older precedent may not be followed in other cases.</a:t>
            </a:r>
          </a:p>
          <a:p>
            <a:endParaRPr lang="en-GB" dirty="0"/>
          </a:p>
          <a:p>
            <a:r>
              <a:rPr lang="en-GB" dirty="0"/>
              <a:t>Judges are very cautious about distinguishing so as not to undermine the precedent system</a:t>
            </a:r>
          </a:p>
          <a:p>
            <a:endParaRPr lang="en-GB" dirty="0"/>
          </a:p>
          <a:p>
            <a:pPr algn="l" fontAlgn="base" latinLnBrk="0"/>
            <a:r>
              <a:rPr lang="en-GB" b="1" i="0" dirty="0">
                <a:solidFill>
                  <a:srgbClr val="313537"/>
                </a:solidFill>
                <a:effectLst/>
                <a:latin typeface="var(--font-family-head)"/>
              </a:rPr>
              <a:t>Overruling</a:t>
            </a:r>
            <a:endParaRPr lang="en-GB" b="1" i="0" dirty="0">
              <a:solidFill>
                <a:srgbClr val="313537"/>
              </a:solidFill>
              <a:effectLst/>
              <a:latin typeface="merriweather" pitchFamily="2" charset="77"/>
            </a:endParaRPr>
          </a:p>
          <a:p>
            <a:pPr algn="l" fontAlgn="base" latinLnBrk="0"/>
            <a:r>
              <a:rPr lang="en-GB" b="0" i="0" dirty="0">
                <a:solidFill>
                  <a:srgbClr val="313537"/>
                </a:solidFill>
                <a:effectLst/>
                <a:latin typeface="merriweather" pitchFamily="2" charset="77"/>
              </a:rPr>
              <a:t>When a higher court expressly decides that a previous decision in another case made by itself or by a lower court should no longer be regarded as good law, the earlier decision is </a:t>
            </a:r>
            <a:r>
              <a:rPr lang="en-GB" b="1" i="0" dirty="0">
                <a:solidFill>
                  <a:srgbClr val="313537"/>
                </a:solidFill>
                <a:effectLst/>
                <a:latin typeface="var(--font-family-body)"/>
              </a:rPr>
              <a:t>overruled</a:t>
            </a:r>
            <a:r>
              <a:rPr lang="en-GB" b="0" i="0" dirty="0">
                <a:solidFill>
                  <a:srgbClr val="313537"/>
                </a:solidFill>
                <a:effectLst/>
                <a:latin typeface="merriweather" pitchFamily="2" charset="77"/>
              </a:rPr>
              <a:t>. The previous decision will then not be followed.</a:t>
            </a:r>
          </a:p>
          <a:p>
            <a:endParaRPr lang="en-GB" dirty="0"/>
          </a:p>
          <a:p>
            <a:pPr algn="l" fontAlgn="base" latinLnBrk="0"/>
            <a:r>
              <a:rPr lang="en-GB" b="1" i="0" dirty="0">
                <a:solidFill>
                  <a:srgbClr val="313537"/>
                </a:solidFill>
                <a:effectLst/>
                <a:latin typeface="var(--font-family-head)"/>
              </a:rPr>
              <a:t>Disapproval</a:t>
            </a:r>
            <a:endParaRPr lang="en-GB" b="1" i="0" dirty="0">
              <a:solidFill>
                <a:srgbClr val="313537"/>
              </a:solidFill>
              <a:effectLst/>
              <a:latin typeface="merriweather" pitchFamily="2" charset="77"/>
            </a:endParaRPr>
          </a:p>
          <a:p>
            <a:pPr algn="l" fontAlgn="base" latinLnBrk="0"/>
            <a:r>
              <a:rPr lang="en-GB" b="0" i="0" dirty="0">
                <a:solidFill>
                  <a:srgbClr val="313537"/>
                </a:solidFill>
                <a:effectLst/>
                <a:latin typeface="merriweather" pitchFamily="2" charset="77"/>
              </a:rPr>
              <a:t>During a judge’s review of previous case law, he or she may discuss briefly in his or her judgment a number of cases which were raised by the barristers for each party. If the judge disagrees with the earlier case, he or she may </a:t>
            </a:r>
            <a:r>
              <a:rPr lang="en-GB" b="1" i="0" dirty="0">
                <a:solidFill>
                  <a:srgbClr val="313537"/>
                </a:solidFill>
                <a:effectLst/>
                <a:latin typeface="var(--font-family-body)"/>
              </a:rPr>
              <a:t>disapprove</a:t>
            </a:r>
            <a:r>
              <a:rPr lang="en-GB" b="0" i="0" dirty="0">
                <a:solidFill>
                  <a:srgbClr val="313537"/>
                </a:solidFill>
                <a:effectLst/>
                <a:latin typeface="merriweather" pitchFamily="2" charset="77"/>
              </a:rPr>
              <a:t> it. This is a less formal expression of disagreement than </a:t>
            </a:r>
            <a:r>
              <a:rPr lang="en-GB" b="1" i="0" dirty="0">
                <a:solidFill>
                  <a:srgbClr val="313537"/>
                </a:solidFill>
                <a:effectLst/>
                <a:latin typeface="var(--font-family-body)"/>
              </a:rPr>
              <a:t>overruling</a:t>
            </a:r>
            <a:r>
              <a:rPr lang="en-GB" b="0" i="0" dirty="0">
                <a:solidFill>
                  <a:srgbClr val="313537"/>
                </a:solidFill>
                <a:effectLst/>
                <a:latin typeface="merriweather" pitchFamily="2" charset="77"/>
              </a:rPr>
              <a:t>.</a:t>
            </a:r>
          </a:p>
          <a:p>
            <a:endParaRPr lang="en-GB" dirty="0"/>
          </a:p>
          <a:p>
            <a:pPr algn="l" fontAlgn="base" latinLnBrk="0"/>
            <a:r>
              <a:rPr lang="en-GB" b="1" i="0" dirty="0">
                <a:solidFill>
                  <a:srgbClr val="313537"/>
                </a:solidFill>
                <a:effectLst/>
                <a:latin typeface="var(--font-family-head)"/>
              </a:rPr>
              <a:t>Reversing and upholding</a:t>
            </a:r>
            <a:endParaRPr lang="en-GB" b="1" i="0" dirty="0">
              <a:solidFill>
                <a:srgbClr val="313537"/>
              </a:solidFill>
              <a:effectLst/>
              <a:latin typeface="merriweather" pitchFamily="2" charset="77"/>
            </a:endParaRPr>
          </a:p>
          <a:p>
            <a:pPr algn="l" fontAlgn="base" latinLnBrk="0"/>
            <a:r>
              <a:rPr lang="en-GB" b="0" i="0" dirty="0">
                <a:solidFill>
                  <a:srgbClr val="313537"/>
                </a:solidFill>
                <a:effectLst/>
                <a:latin typeface="merriweather" pitchFamily="2" charset="77"/>
              </a:rPr>
              <a:t>When an unsuccessful party in a lower court appeals to a higher court and the higher court changes the decision, the higher court is described as having </a:t>
            </a:r>
            <a:r>
              <a:rPr lang="en-GB" b="1" i="0" dirty="0">
                <a:solidFill>
                  <a:srgbClr val="313537"/>
                </a:solidFill>
                <a:effectLst/>
                <a:latin typeface="var(--font-family-body)"/>
              </a:rPr>
              <a:t>reversed</a:t>
            </a:r>
            <a:r>
              <a:rPr lang="en-GB" b="0" i="0" dirty="0">
                <a:solidFill>
                  <a:srgbClr val="313537"/>
                </a:solidFill>
                <a:effectLst/>
                <a:latin typeface="merriweather" pitchFamily="2" charset="77"/>
              </a:rPr>
              <a:t> the lower court’s decision. Where the higher court agrees with the lower court’s decision, it is described as </a:t>
            </a:r>
            <a:r>
              <a:rPr lang="en-GB" b="1" i="0" dirty="0">
                <a:solidFill>
                  <a:srgbClr val="313537"/>
                </a:solidFill>
                <a:effectLst/>
                <a:latin typeface="var(--font-family-body)"/>
              </a:rPr>
              <a:t>upholding</a:t>
            </a:r>
            <a:r>
              <a:rPr lang="en-GB" b="0" i="0" dirty="0">
                <a:solidFill>
                  <a:srgbClr val="313537"/>
                </a:solidFill>
                <a:effectLst/>
                <a:latin typeface="merriweather" pitchFamily="2" charset="77"/>
              </a:rPr>
              <a:t> it. Consider the following example.</a:t>
            </a:r>
          </a:p>
          <a:p>
            <a:endParaRPr lang="en-GB" dirty="0"/>
          </a:p>
          <a:p>
            <a:br>
              <a:rPr lang="en-GB" dirty="0"/>
            </a:br>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19</a:t>
            </a:fld>
            <a:endParaRPr lang="en-GB"/>
          </a:p>
        </p:txBody>
      </p:sp>
    </p:spTree>
    <p:extLst>
      <p:ext uri="{BB962C8B-B14F-4D97-AF65-F5344CB8AC3E}">
        <p14:creationId xmlns:p14="http://schemas.microsoft.com/office/powerpoint/2010/main" val="13383033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The other key role of courts is to interpret legislation produced e.g. by Parliament, to decide what the law actually means. </a:t>
            </a:r>
          </a:p>
          <a:p>
            <a:pPr algn="l" fontAlgn="base"/>
            <a:endParaRPr lang="en-GB" b="0" i="0" dirty="0">
              <a:solidFill>
                <a:srgbClr val="313537"/>
              </a:solidFill>
              <a:effectLst/>
              <a:latin typeface="Inter"/>
            </a:endParaRPr>
          </a:p>
          <a:p>
            <a:pPr fontAlgn="base" latinLnBrk="0"/>
            <a:r>
              <a:rPr lang="en-GB" b="0" dirty="0">
                <a:effectLst/>
                <a:latin typeface="merriweather" pitchFamily="2" charset="77"/>
              </a:rPr>
              <a:t>A large proportion of the cases which are considered by the courts involve legislation, Acts of Parliament and secondary legislation such as regulations. In most cases the wording of the legislation will be clear and the arguments between the parties will be based on differing accounts of the facts and conflicting evidence. In some cases, though, the wording of the Act or regulations may be ambiguous or unclear and the judge(s) will have to make a decision on its meaning which will affect the decision in the case itself. The process of discerning the meaning is known as statutory interpretation.</a:t>
            </a:r>
          </a:p>
          <a:p>
            <a:pPr fontAlgn="base" latinLnBrk="0"/>
            <a:endParaRPr lang="en-GB" b="0" dirty="0">
              <a:effectLst/>
              <a:latin typeface="merriweather" pitchFamily="2" charset="77"/>
            </a:endParaRPr>
          </a:p>
          <a:p>
            <a:pPr fontAlgn="base" latinLnBrk="0"/>
            <a:r>
              <a:rPr lang="en-GB" b="0" dirty="0">
                <a:effectLst/>
                <a:latin typeface="merriweather" pitchFamily="2" charset="77"/>
              </a:rPr>
              <a:t>A number of “rules” and “approaches” have been developed to assist them in this process. These rules and approaches are used with varying degrees of flexibility by judges and are used to help them come to a decision which seems fair and just.</a:t>
            </a:r>
          </a:p>
          <a:p>
            <a:pPr algn="l" fontAlgn="base" latinLnBrk="0"/>
            <a:br>
              <a:rPr lang="en-GB" b="1" i="0" dirty="0">
                <a:solidFill>
                  <a:srgbClr val="313537"/>
                </a:solidFill>
                <a:effectLst/>
                <a:latin typeface="var(--font-family-head)"/>
              </a:rPr>
            </a:br>
            <a:endParaRPr lang="en-GB" b="1" i="0" dirty="0">
              <a:solidFill>
                <a:srgbClr val="313537"/>
              </a:solidFill>
              <a:effectLst/>
              <a:latin typeface="var(--font-family-head)"/>
            </a:endParaRPr>
          </a:p>
          <a:p>
            <a:pPr algn="l" fontAlgn="base"/>
            <a:endParaRPr lang="en-GB" b="0" i="0" dirty="0">
              <a:solidFill>
                <a:srgbClr val="313537"/>
              </a:solidFill>
              <a:effectLst/>
              <a:latin typeface="Inter"/>
            </a:endParaRP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Literal Rule - In the absence of any ambiguity, words in a statute should be given their literal meaning. Judges favouring this approach frequently make use of dictionaries in an attempt to construe (interpret) words according to their natural meaning. </a:t>
            </a:r>
            <a:r>
              <a:rPr lang="en-GB" b="1" i="0" dirty="0">
                <a:solidFill>
                  <a:srgbClr val="313537"/>
                </a:solidFill>
                <a:effectLst/>
                <a:latin typeface="Inter"/>
              </a:rPr>
              <a:t>Fisher v Bell.</a:t>
            </a:r>
          </a:p>
          <a:p>
            <a:pPr algn="l" fontAlgn="base"/>
            <a:endParaRPr lang="en-GB" b="1" i="0" dirty="0">
              <a:solidFill>
                <a:srgbClr val="313537"/>
              </a:solidFill>
              <a:effectLst/>
              <a:latin typeface="Inter"/>
            </a:endParaRPr>
          </a:p>
          <a:p>
            <a:pPr algn="l" fontAlgn="base"/>
            <a:r>
              <a:rPr lang="en-GB" b="0" i="0" dirty="0">
                <a:solidFill>
                  <a:srgbClr val="313537"/>
                </a:solidFill>
                <a:effectLst/>
                <a:latin typeface="Inter"/>
              </a:rPr>
              <a:t>Golden Rule – Literal approach except where the ordinary sense of words leads to an apparent absurdity, the natural meaning of the word may be modified, or an alternative definition selected in order to avoid that absurdity. In one sense, the golden rule is a common-sense approach if judges are seeking to give effect to Parliament’s intention, since surely Parliament cannot be assumed to have intended an absurd result.</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Mischief Rule -  Judges to consider what Parliament was trying to achieve by enacting the legislation. Any ambiguity within the Act would be interpreted in such a way as to ensure that the intentions of Parliament were achieved.</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Judges should answer the following questions.</a:t>
            </a:r>
          </a:p>
          <a:p>
            <a:pPr algn="l" fontAlgn="base">
              <a:buFont typeface="Arial" panose="020B0604020202020204" pitchFamily="34" charset="0"/>
              <a:buChar char="•"/>
            </a:pPr>
            <a:r>
              <a:rPr lang="en-GB" b="0" i="0" dirty="0">
                <a:solidFill>
                  <a:srgbClr val="313537"/>
                </a:solidFill>
                <a:effectLst/>
                <a:latin typeface="var(--font-family-body)"/>
              </a:rPr>
              <a:t>What was the common law (case law) before the making of the Act?</a:t>
            </a:r>
          </a:p>
          <a:p>
            <a:pPr algn="l" fontAlgn="base">
              <a:buFont typeface="Arial" panose="020B0604020202020204" pitchFamily="34" charset="0"/>
              <a:buChar char="•"/>
            </a:pPr>
            <a:r>
              <a:rPr lang="en-GB" b="0" i="0" dirty="0">
                <a:solidFill>
                  <a:srgbClr val="313537"/>
                </a:solidFill>
                <a:effectLst/>
                <a:latin typeface="var(--font-family-body)"/>
              </a:rPr>
              <a:t>What was the mischief and defect for which the common law did not provide?</a:t>
            </a:r>
          </a:p>
          <a:p>
            <a:pPr algn="l" fontAlgn="base">
              <a:buFont typeface="Arial" panose="020B0604020202020204" pitchFamily="34" charset="0"/>
              <a:buChar char="•"/>
            </a:pPr>
            <a:r>
              <a:rPr lang="en-GB" b="0" i="0" dirty="0">
                <a:solidFill>
                  <a:srgbClr val="313537"/>
                </a:solidFill>
                <a:effectLst/>
                <a:latin typeface="var(--font-family-body)"/>
              </a:rPr>
              <a:t>What remedy did Parliament resolve and appoint “to cure the ­disease of the commonwealth (the state)”?</a:t>
            </a:r>
          </a:p>
          <a:p>
            <a:pPr algn="l" fontAlgn="base">
              <a:buFont typeface="Arial" panose="020B0604020202020204" pitchFamily="34" charset="0"/>
              <a:buChar char="•"/>
            </a:pPr>
            <a:r>
              <a:rPr lang="en-GB" b="0" i="0" dirty="0">
                <a:solidFill>
                  <a:srgbClr val="313537"/>
                </a:solidFill>
                <a:effectLst/>
                <a:latin typeface="var(--font-family-body)"/>
              </a:rPr>
              <a:t>What was the true reason for the remedy?</a:t>
            </a:r>
          </a:p>
          <a:p>
            <a:br>
              <a:rPr lang="en-GB" dirty="0"/>
            </a:br>
            <a:endParaRPr lang="en-GB" b="0" i="0" dirty="0">
              <a:solidFill>
                <a:srgbClr val="313537"/>
              </a:solidFill>
              <a:effectLst/>
              <a:latin typeface="Inter"/>
            </a:endParaRP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Purposive Approach - The purposive approach (sometimes referred to as the </a:t>
            </a:r>
            <a:r>
              <a:rPr lang="en-GB" b="1" i="0" dirty="0">
                <a:solidFill>
                  <a:srgbClr val="313537"/>
                </a:solidFill>
                <a:effectLst/>
                <a:latin typeface="Inter"/>
              </a:rPr>
              <a:t>contextual approach</a:t>
            </a:r>
            <a:r>
              <a:rPr lang="en-GB" b="0" i="0" dirty="0">
                <a:solidFill>
                  <a:srgbClr val="313537"/>
                </a:solidFill>
                <a:effectLst/>
                <a:latin typeface="Inter"/>
              </a:rPr>
              <a:t>) requires judges to consider the nature and purpose of the legislation – is it intended to effect social change, is it designed to protect or benefit a particular group, does it affect the environment or does it create a criminal offence or impose a tax?</a:t>
            </a:r>
            <a:endParaRPr lang="en-GB" b="0" dirty="0"/>
          </a:p>
        </p:txBody>
      </p:sp>
      <p:sp>
        <p:nvSpPr>
          <p:cNvPr id="4" name="Slide Number Placeholder 3"/>
          <p:cNvSpPr>
            <a:spLocks noGrp="1"/>
          </p:cNvSpPr>
          <p:nvPr>
            <p:ph type="sldNum" sz="quarter" idx="5"/>
          </p:nvPr>
        </p:nvSpPr>
        <p:spPr/>
        <p:txBody>
          <a:bodyPr/>
          <a:lstStyle/>
          <a:p>
            <a:fld id="{96ECFDD1-119C-40DF-9F77-F0E4EB9C2D87}" type="slidenum">
              <a:rPr lang="en-GB" smtClean="0"/>
              <a:t>20</a:t>
            </a:fld>
            <a:endParaRPr lang="en-GB"/>
          </a:p>
        </p:txBody>
      </p:sp>
    </p:spTree>
    <p:extLst>
      <p:ext uri="{BB962C8B-B14F-4D97-AF65-F5344CB8AC3E}">
        <p14:creationId xmlns:p14="http://schemas.microsoft.com/office/powerpoint/2010/main" val="21161346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0F9C2C-83C4-47D8-B03F-EC550B7A11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F72772-56A4-6ECA-DD94-EE196E59F0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827AFE-D146-E71B-EFE2-3D1E9952867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31A41C5-4D89-1AAC-5A3E-53382F16C4CF}"/>
              </a:ext>
            </a:extLst>
          </p:cNvPr>
          <p:cNvSpPr>
            <a:spLocks noGrp="1"/>
          </p:cNvSpPr>
          <p:nvPr>
            <p:ph type="sldNum" sz="quarter" idx="5"/>
          </p:nvPr>
        </p:nvSpPr>
        <p:spPr/>
        <p:txBody>
          <a:bodyPr/>
          <a:lstStyle/>
          <a:p>
            <a:fld id="{D71B926A-84F5-44E8-A89D-853643022453}" type="slidenum">
              <a:rPr lang="en-GB" smtClean="0"/>
              <a:t>21</a:t>
            </a:fld>
            <a:endParaRPr lang="en-GB"/>
          </a:p>
        </p:txBody>
      </p:sp>
    </p:spTree>
    <p:extLst>
      <p:ext uri="{BB962C8B-B14F-4D97-AF65-F5344CB8AC3E}">
        <p14:creationId xmlns:p14="http://schemas.microsoft.com/office/powerpoint/2010/main" val="29902614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Before the </a:t>
            </a:r>
            <a:r>
              <a:rPr lang="en-GB" b="1" i="0" dirty="0">
                <a:solidFill>
                  <a:srgbClr val="313537"/>
                </a:solidFill>
                <a:effectLst/>
                <a:latin typeface="var(--font-family-body)"/>
              </a:rPr>
              <a:t>Constitutional Reform Act 2005</a:t>
            </a:r>
            <a:r>
              <a:rPr lang="en-GB" b="0" i="0" dirty="0">
                <a:solidFill>
                  <a:srgbClr val="313537"/>
                </a:solidFill>
                <a:effectLst/>
                <a:latin typeface="Inter"/>
              </a:rPr>
              <a:t>, the separation of powers and judicial independence were in some respects limited. The UK’s top court was the appellate committee of the House of Lords, and though the committee was staffed by professional judges (only the “Law Lords” could sit on cases), it could not be said there was true separation of legislature and judiciary. Moreover, the Lord Chancellor occupied the unusual position of being at once the head of the judiciary, a member of the executive and the chair of the House of Lords in its legislative capacity.</a:t>
            </a:r>
          </a:p>
          <a:p>
            <a:pPr algn="l" fontAlgn="base"/>
            <a:endParaRPr lang="en-GB" b="0" i="0" dirty="0">
              <a:solidFill>
                <a:srgbClr val="313537"/>
              </a:solidFill>
              <a:effectLst/>
              <a:latin typeface="Inter"/>
            </a:endParaRPr>
          </a:p>
          <a:p>
            <a:pPr algn="l" fontAlgn="base" latinLnBrk="0"/>
            <a:r>
              <a:rPr lang="en-GB" b="1" i="0" dirty="0">
                <a:solidFill>
                  <a:srgbClr val="313537"/>
                </a:solidFill>
                <a:effectLst/>
                <a:latin typeface="var(--font-family-head)"/>
              </a:rPr>
              <a:t>The Constitutional Reform Act 2005</a:t>
            </a:r>
            <a:endParaRPr lang="en-GB" b="1" i="0" dirty="0">
              <a:solidFill>
                <a:srgbClr val="313537"/>
              </a:solidFill>
              <a:effectLst/>
              <a:latin typeface="merriweather" pitchFamily="2" charset="77"/>
            </a:endParaRPr>
          </a:p>
          <a:p>
            <a:pPr algn="l" fontAlgn="base" latinLnBrk="0"/>
            <a:r>
              <a:rPr lang="en-GB" b="0" i="0" dirty="0">
                <a:solidFill>
                  <a:srgbClr val="313537"/>
                </a:solidFill>
                <a:effectLst/>
                <a:latin typeface="merriweather" pitchFamily="2" charset="77"/>
              </a:rPr>
              <a:t>The </a:t>
            </a:r>
            <a:r>
              <a:rPr lang="en-GB" b="1" i="0" dirty="0">
                <a:solidFill>
                  <a:srgbClr val="313537"/>
                </a:solidFill>
                <a:effectLst/>
                <a:latin typeface="var(--font-family-body)"/>
              </a:rPr>
              <a:t>Constitutional Reform Act 2005 </a:t>
            </a:r>
            <a:r>
              <a:rPr lang="en-GB" b="0" i="0" dirty="0">
                <a:solidFill>
                  <a:srgbClr val="313537"/>
                </a:solidFill>
                <a:effectLst/>
                <a:latin typeface="merriweather" pitchFamily="2" charset="77"/>
              </a:rPr>
              <a:t>created the UK Supreme Court, separating the UK’s highest court from Parliament. The role of the Lord Chancellor was also reformed. The Lord Chancellor is no longer a judge or head of the judiciary, and is no longer speaker of the House of Lords, and the Lord Chancellor’s role in judicial appointments has been much reduced. Nevertheless, the Lord Chancellor continues to have an important political role: they are also the Secretary of State for Justice, responsible for courts and prisons, and a member of the Cabinet.</a:t>
            </a:r>
          </a:p>
          <a:p>
            <a:pPr algn="l" fontAlgn="base" latinLnBrk="0"/>
            <a:r>
              <a:rPr lang="en-GB" b="1" i="0" dirty="0">
                <a:solidFill>
                  <a:srgbClr val="313537"/>
                </a:solidFill>
                <a:effectLst/>
                <a:latin typeface="var(--font-family-body)"/>
              </a:rPr>
              <a:t>s3 </a:t>
            </a:r>
            <a:r>
              <a:rPr lang="en-GB" b="0" i="0" dirty="0">
                <a:solidFill>
                  <a:srgbClr val="313537"/>
                </a:solidFill>
                <a:effectLst/>
                <a:latin typeface="merriweather" pitchFamily="2" charset="77"/>
              </a:rPr>
              <a:t>of the </a:t>
            </a:r>
            <a:r>
              <a:rPr lang="en-GB" b="1" i="0" dirty="0">
                <a:solidFill>
                  <a:srgbClr val="313537"/>
                </a:solidFill>
                <a:effectLst/>
                <a:latin typeface="var(--font-family-body)"/>
              </a:rPr>
              <a:t>CRA</a:t>
            </a:r>
            <a:r>
              <a:rPr lang="en-GB" b="0" i="0" dirty="0">
                <a:solidFill>
                  <a:srgbClr val="313537"/>
                </a:solidFill>
                <a:effectLst/>
                <a:latin typeface="merriweather" pitchFamily="2" charset="77"/>
              </a:rPr>
              <a:t> imposes particular responsibilities on the Lord Chancellor to uphold the independence of the judiciary and requires the Lord Chancellor, in particular, to have regard to the need to “defend” that independence.</a:t>
            </a:r>
          </a:p>
          <a:p>
            <a:pPr algn="l" fontAlgn="base"/>
            <a:endParaRPr lang="en-GB" b="0" i="0" dirty="0">
              <a:solidFill>
                <a:srgbClr val="313537"/>
              </a:solidFill>
              <a:effectLst/>
              <a:latin typeface="Inter"/>
            </a:endParaRPr>
          </a:p>
          <a:p>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22</a:t>
            </a:fld>
            <a:endParaRPr lang="en-GB"/>
          </a:p>
        </p:txBody>
      </p:sp>
    </p:spTree>
    <p:extLst>
      <p:ext uri="{BB962C8B-B14F-4D97-AF65-F5344CB8AC3E}">
        <p14:creationId xmlns:p14="http://schemas.microsoft.com/office/powerpoint/2010/main" val="32523217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An important aspect of judicial independence is that judges cannot be removed from their role by a politically motivated government. </a:t>
            </a:r>
          </a:p>
          <a:p>
            <a:endParaRPr lang="en-GB" b="0" i="0" dirty="0">
              <a:solidFill>
                <a:srgbClr val="313537"/>
              </a:solidFill>
              <a:effectLst/>
              <a:latin typeface="Inter"/>
            </a:endParaRPr>
          </a:p>
          <a:p>
            <a:r>
              <a:rPr lang="en-GB" b="0" i="0" dirty="0">
                <a:solidFill>
                  <a:srgbClr val="313537"/>
                </a:solidFill>
                <a:effectLst/>
                <a:latin typeface="Inter"/>
              </a:rPr>
              <a:t>In consequence it is (rightly) very difficult to remove a judge from office. Under </a:t>
            </a:r>
            <a:r>
              <a:rPr lang="en-GB" b="1" i="0" dirty="0">
                <a:solidFill>
                  <a:srgbClr val="313537"/>
                </a:solidFill>
                <a:effectLst/>
                <a:latin typeface="Inter"/>
              </a:rPr>
              <a:t>s11(2) Senior Courts Act 1981,</a:t>
            </a:r>
            <a:r>
              <a:rPr lang="en-GB" b="0" i="0" dirty="0">
                <a:solidFill>
                  <a:srgbClr val="313537"/>
                </a:solidFill>
                <a:effectLst/>
                <a:latin typeface="Inter"/>
              </a:rPr>
              <a:t> judges hold office during “good behaviour” and can only be removed by an address to the Crown presented by both Houses of Parliament. The Lord Chancellor also has powers to remove judges who are permanently incapacitated. These (extremely rarely used) provisions aside, most judges must retire at 70.</a:t>
            </a:r>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23</a:t>
            </a:fld>
            <a:endParaRPr lang="en-GB"/>
          </a:p>
        </p:txBody>
      </p:sp>
    </p:spTree>
    <p:extLst>
      <p:ext uri="{BB962C8B-B14F-4D97-AF65-F5344CB8AC3E}">
        <p14:creationId xmlns:p14="http://schemas.microsoft.com/office/powerpoint/2010/main" val="7595701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The judiciary in England and Wales has, like many areas of public life, historically been dominated by white, upper middle class men. While there have been some small improvements in recent years, the lack of diversity in the judiciary of England and Wales remains stark. Only two of the 12 justices of the Supreme Court are women (though at one point there were three) and all are white. Among High Court judges 26 per cent are women and only 4 per cent are from BAME backgrounds.</a:t>
            </a:r>
          </a:p>
          <a:p>
            <a:endParaRPr lang="en-GB" b="0" i="0" dirty="0">
              <a:solidFill>
                <a:srgbClr val="313537"/>
              </a:solidFill>
              <a:effectLst/>
              <a:latin typeface="Inter"/>
            </a:endParaRPr>
          </a:p>
          <a:p>
            <a:pPr algn="l" fontAlgn="base"/>
            <a:r>
              <a:rPr lang="en-GB" b="0" i="0" dirty="0">
                <a:solidFill>
                  <a:srgbClr val="313537"/>
                </a:solidFill>
                <a:effectLst/>
                <a:latin typeface="Inter"/>
              </a:rPr>
              <a:t>It is sometimes argued that diversity in the judiciary is of little importance: what matters for judges is that they be experts in the law and make good decisions. However, as we have seen above, judges have considerable power to make decisions that matter both constitutionally and to the lives of ordinary people. To quote Dame Brenda Hale, former President of the Supreme Court:</a:t>
            </a:r>
          </a:p>
          <a:p>
            <a:pPr algn="l" fontAlgn="base"/>
            <a:r>
              <a:rPr lang="en-GB" b="0" i="0" dirty="0">
                <a:solidFill>
                  <a:srgbClr val="313537"/>
                </a:solidFill>
                <a:effectLst/>
                <a:latin typeface="Inter"/>
              </a:rPr>
              <a:t>“In a democratic country in which we are all equal citizens, it is wrong in principle for that authority to be wielded by such a very unrepresentative section of the population.”</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Hale’s argument is that a lack of diversity in the judiciary undermines public confidence. But it can also be argued that lack of diversity in the judiciary leads to a lack of diversity in approach, as people from similar backgrounds with similar experiences will tend to approach cases in a similar way.</a:t>
            </a:r>
          </a:p>
          <a:p>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24</a:t>
            </a:fld>
            <a:endParaRPr lang="en-GB"/>
          </a:p>
        </p:txBody>
      </p:sp>
    </p:spTree>
    <p:extLst>
      <p:ext uri="{BB962C8B-B14F-4D97-AF65-F5344CB8AC3E}">
        <p14:creationId xmlns:p14="http://schemas.microsoft.com/office/powerpoint/2010/main" val="33902923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Judges are selected by the Judicial Appointments Commission of England and Wales (JAC), which was established by the</a:t>
            </a:r>
            <a:r>
              <a:rPr lang="en-GB" b="1" i="0" dirty="0">
                <a:solidFill>
                  <a:srgbClr val="313537"/>
                </a:solidFill>
                <a:effectLst/>
                <a:latin typeface="Inter"/>
              </a:rPr>
              <a:t> CRA 2005</a:t>
            </a:r>
            <a:r>
              <a:rPr lang="en-GB" b="0" i="0" dirty="0">
                <a:solidFill>
                  <a:srgbClr val="313537"/>
                </a:solidFill>
                <a:effectLst/>
                <a:latin typeface="Inter"/>
              </a:rPr>
              <a:t>. The JAC is independent of government. There are 15 commissioners, including a lay chair and five further lay members. The commission is responsible for selecting (through an advertised appointments process) judges up to High Court level. </a:t>
            </a:r>
          </a:p>
          <a:p>
            <a:endParaRPr lang="en-GB" b="0" i="0" dirty="0">
              <a:solidFill>
                <a:srgbClr val="313537"/>
              </a:solidFill>
              <a:effectLst/>
              <a:latin typeface="Inter"/>
            </a:endParaRPr>
          </a:p>
          <a:p>
            <a:r>
              <a:rPr lang="en-GB" b="0" i="0" dirty="0">
                <a:solidFill>
                  <a:srgbClr val="313537"/>
                </a:solidFill>
                <a:effectLst/>
                <a:latin typeface="Inter"/>
              </a:rPr>
              <a:t>Together with the Lord Chief Justice, the JAC also participates in the selection of Court of Appeal justices and other senior roles. Formal appointment is made by the current Monarch. Appointments made by the JAC are to be made solely on merit, according to </a:t>
            </a:r>
            <a:r>
              <a:rPr lang="en-GB" b="1" i="0" dirty="0">
                <a:solidFill>
                  <a:srgbClr val="313537"/>
                </a:solidFill>
                <a:effectLst/>
                <a:latin typeface="Inter"/>
              </a:rPr>
              <a:t>s63 CRA 2005</a:t>
            </a:r>
            <a:r>
              <a:rPr lang="en-GB" b="0" i="0" dirty="0">
                <a:solidFill>
                  <a:srgbClr val="313537"/>
                </a:solidFill>
                <a:effectLst/>
                <a:latin typeface="Inter"/>
              </a:rPr>
              <a:t>. </a:t>
            </a:r>
          </a:p>
          <a:p>
            <a:endParaRPr lang="en-GB" b="0" i="0" dirty="0">
              <a:solidFill>
                <a:srgbClr val="313537"/>
              </a:solidFill>
              <a:effectLst/>
              <a:latin typeface="Inter"/>
            </a:endParaRPr>
          </a:p>
          <a:p>
            <a:r>
              <a:rPr lang="en-GB" b="0" i="0" dirty="0">
                <a:solidFill>
                  <a:srgbClr val="313537"/>
                </a:solidFill>
                <a:effectLst/>
                <a:latin typeface="Inter"/>
              </a:rPr>
              <a:t>Separate selection process for Supreme Court Justices, which is set out in </a:t>
            </a:r>
            <a:r>
              <a:rPr lang="en-GB" b="1" i="0" dirty="0">
                <a:solidFill>
                  <a:srgbClr val="313537"/>
                </a:solidFill>
                <a:effectLst/>
                <a:latin typeface="Inter"/>
              </a:rPr>
              <a:t>s27 CRA 2005.</a:t>
            </a:r>
            <a:r>
              <a:rPr lang="en-GB" b="0" i="0" dirty="0">
                <a:solidFill>
                  <a:srgbClr val="313537"/>
                </a:solidFill>
                <a:effectLst/>
                <a:latin typeface="Inter"/>
              </a:rPr>
              <a:t> Formally, the decision is made by the current Monarch</a:t>
            </a:r>
            <a:r>
              <a:rPr lang="en-GB" b="0" i="0" dirty="0">
                <a:solidFill>
                  <a:srgbClr val="D3473C"/>
                </a:solidFill>
                <a:effectLst/>
                <a:latin typeface="Inter"/>
              </a:rPr>
              <a:t> </a:t>
            </a:r>
            <a:r>
              <a:rPr lang="en-GB" b="0" i="0" dirty="0">
                <a:solidFill>
                  <a:srgbClr val="313537"/>
                </a:solidFill>
                <a:effectLst/>
                <a:latin typeface="Inter"/>
              </a:rPr>
              <a:t>on the recommendation of the Prime Minister, but in practice the decision is made by the Supreme Court Selection Commission and the Lord Chancellor. A Selection Commission is appointed whenever there is a vacancy in the Supreme Court. It must always have an odd number of members not less than five and will always include: a lay member; a Supreme Court Justice; a member of the JAC (usually the chair); a member of the Judicial Appointments Board for Scotland; and a member of the Northern Ireland Judicial Appointments Commission.</a:t>
            </a:r>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25</a:t>
            </a:fld>
            <a:endParaRPr lang="en-GB"/>
          </a:p>
        </p:txBody>
      </p:sp>
    </p:spTree>
    <p:extLst>
      <p:ext uri="{BB962C8B-B14F-4D97-AF65-F5344CB8AC3E}">
        <p14:creationId xmlns:p14="http://schemas.microsoft.com/office/powerpoint/2010/main" val="42688656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p>
          <a:p>
            <a:pPr algn="ctr" fontAlgn="base"/>
            <a:br>
              <a:rPr lang="en-GB" b="0" i="0" dirty="0">
                <a:solidFill>
                  <a:srgbClr val="313537"/>
                </a:solidFill>
                <a:effectLst/>
                <a:latin typeface="lato" panose="020F0502020204030203" pitchFamily="34" charset="0"/>
              </a:rPr>
            </a:br>
            <a:endParaRPr lang="en-GB" b="0" i="0" dirty="0">
              <a:solidFill>
                <a:srgbClr val="313537"/>
              </a:solidFill>
              <a:effectLst/>
              <a:latin typeface="lato" panose="020F0502020204030203" pitchFamily="34" charset="0"/>
            </a:endParaRPr>
          </a:p>
          <a:p>
            <a:endParaRPr lang="en-GB" dirty="0"/>
          </a:p>
        </p:txBody>
      </p:sp>
      <p:sp>
        <p:nvSpPr>
          <p:cNvPr id="4" name="Slide Number Placeholder 3"/>
          <p:cNvSpPr>
            <a:spLocks noGrp="1"/>
          </p:cNvSpPr>
          <p:nvPr>
            <p:ph type="sldNum" sz="quarter" idx="5"/>
          </p:nvPr>
        </p:nvSpPr>
        <p:spPr/>
        <p:txBody>
          <a:bodyPr/>
          <a:lstStyle/>
          <a:p>
            <a:fld id="{D71B926A-84F5-44E8-A89D-853643022453}" type="slidenum">
              <a:rPr lang="en-GB" smtClean="0"/>
              <a:t>26</a:t>
            </a:fld>
            <a:endParaRPr lang="en-GB"/>
          </a:p>
        </p:txBody>
      </p:sp>
    </p:spTree>
    <p:extLst>
      <p:ext uri="{BB962C8B-B14F-4D97-AF65-F5344CB8AC3E}">
        <p14:creationId xmlns:p14="http://schemas.microsoft.com/office/powerpoint/2010/main" val="22201477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F0E170-956C-F320-0725-C6DDEAD3D6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6B3730-8686-E39B-1D98-A0D4E052C3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09E7F8-5232-EED1-6216-F3390120D9B8}"/>
              </a:ext>
            </a:extLst>
          </p:cNvPr>
          <p:cNvSpPr>
            <a:spLocks noGrp="1"/>
          </p:cNvSpPr>
          <p:nvPr>
            <p:ph type="body" idx="1"/>
          </p:nvPr>
        </p:nvSpPr>
        <p:spPr/>
        <p:txBody>
          <a:bodyPr/>
          <a:lstStyle/>
          <a:p>
            <a:r>
              <a:rPr lang="en-GB" dirty="0"/>
              <a:t>B</a:t>
            </a:r>
          </a:p>
        </p:txBody>
      </p:sp>
      <p:sp>
        <p:nvSpPr>
          <p:cNvPr id="4" name="Slide Number Placeholder 3">
            <a:extLst>
              <a:ext uri="{FF2B5EF4-FFF2-40B4-BE49-F238E27FC236}">
                <a16:creationId xmlns:a16="http://schemas.microsoft.com/office/drawing/2014/main" id="{4884308D-0E46-BA63-CE4A-0F4022C67228}"/>
              </a:ext>
            </a:extLst>
          </p:cNvPr>
          <p:cNvSpPr>
            <a:spLocks noGrp="1"/>
          </p:cNvSpPr>
          <p:nvPr>
            <p:ph type="sldNum" sz="quarter" idx="5"/>
          </p:nvPr>
        </p:nvSpPr>
        <p:spPr/>
        <p:txBody>
          <a:bodyPr/>
          <a:lstStyle/>
          <a:p>
            <a:fld id="{D71B926A-84F5-44E8-A89D-853643022453}" type="slidenum">
              <a:rPr lang="en-GB" smtClean="0"/>
              <a:t>27</a:t>
            </a:fld>
            <a:endParaRPr lang="en-GB"/>
          </a:p>
        </p:txBody>
      </p:sp>
    </p:spTree>
    <p:extLst>
      <p:ext uri="{BB962C8B-B14F-4D97-AF65-F5344CB8AC3E}">
        <p14:creationId xmlns:p14="http://schemas.microsoft.com/office/powerpoint/2010/main" val="200504205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16233B-AFD8-1473-C39F-0240995A41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B1888F-3073-A56D-36DD-760AD56746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322119-A63D-0E53-2A0C-521B4F681024}"/>
              </a:ext>
            </a:extLst>
          </p:cNvPr>
          <p:cNvSpPr>
            <a:spLocks noGrp="1"/>
          </p:cNvSpPr>
          <p:nvPr>
            <p:ph type="body" idx="1"/>
          </p:nvPr>
        </p:nvSpPr>
        <p:spPr/>
        <p:txBody>
          <a:bodyPr/>
          <a:lstStyle/>
          <a:p>
            <a:r>
              <a:rPr lang="en-GB" dirty="0"/>
              <a:t>B</a:t>
            </a:r>
          </a:p>
        </p:txBody>
      </p:sp>
      <p:sp>
        <p:nvSpPr>
          <p:cNvPr id="4" name="Slide Number Placeholder 3">
            <a:extLst>
              <a:ext uri="{FF2B5EF4-FFF2-40B4-BE49-F238E27FC236}">
                <a16:creationId xmlns:a16="http://schemas.microsoft.com/office/drawing/2014/main" id="{D80A72E1-0899-4A8F-E374-3D053A1ED5E3}"/>
              </a:ext>
            </a:extLst>
          </p:cNvPr>
          <p:cNvSpPr>
            <a:spLocks noGrp="1"/>
          </p:cNvSpPr>
          <p:nvPr>
            <p:ph type="sldNum" sz="quarter" idx="5"/>
          </p:nvPr>
        </p:nvSpPr>
        <p:spPr/>
        <p:txBody>
          <a:bodyPr/>
          <a:lstStyle/>
          <a:p>
            <a:fld id="{D71B926A-84F5-44E8-A89D-853643022453}" type="slidenum">
              <a:rPr lang="en-GB" smtClean="0"/>
              <a:t>28</a:t>
            </a:fld>
            <a:endParaRPr lang="en-GB"/>
          </a:p>
        </p:txBody>
      </p:sp>
    </p:spTree>
    <p:extLst>
      <p:ext uri="{BB962C8B-B14F-4D97-AF65-F5344CB8AC3E}">
        <p14:creationId xmlns:p14="http://schemas.microsoft.com/office/powerpoint/2010/main" val="56394221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2B0A27-8BB6-8AE6-6A39-74E637FF41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07179B-B5B7-4BB4-871D-29CD70915C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FA318E-B1A1-E39A-743D-312E6E4D6DB2}"/>
              </a:ext>
            </a:extLst>
          </p:cNvPr>
          <p:cNvSpPr>
            <a:spLocks noGrp="1"/>
          </p:cNvSpPr>
          <p:nvPr>
            <p:ph type="body" idx="1"/>
          </p:nvPr>
        </p:nvSpPr>
        <p:spPr/>
        <p:txBody>
          <a:bodyPr/>
          <a:lstStyle/>
          <a:p>
            <a:r>
              <a:rPr lang="en-GB" dirty="0"/>
              <a:t>A, c, D</a:t>
            </a:r>
          </a:p>
          <a:p>
            <a:endParaRPr lang="en-GB" dirty="0"/>
          </a:p>
          <a:p>
            <a:pPr algn="ctr" fontAlgn="base"/>
            <a:r>
              <a:rPr lang="en-GB" b="0" i="0" dirty="0">
                <a:solidFill>
                  <a:srgbClr val="707070"/>
                </a:solidFill>
                <a:effectLst/>
                <a:latin typeface="var(--font-family-body)"/>
              </a:rPr>
              <a:t>Young v Bristol Aeroplane Co [1944] provides that the Court of Appeal (Civil Division) will not bind itself where there are two conflicting previous decisions by it; where there is a later House of Lords or Supreme Court case (following the normal doctrine of precedent); and where it considers the earlier case to be per incuriam. Only the Supreme Court can now depart from an earlier case where it appears “right to do so”.</a:t>
            </a:r>
          </a:p>
          <a:p>
            <a:pPr algn="ctr" fontAlgn="base"/>
            <a:br>
              <a:rPr lang="en-GB" b="0" i="0" dirty="0">
                <a:solidFill>
                  <a:srgbClr val="313537"/>
                </a:solidFill>
                <a:effectLst/>
                <a:latin typeface="lato" panose="020F0502020204030203" pitchFamily="34" charset="0"/>
              </a:rPr>
            </a:br>
            <a:endParaRPr lang="en-GB" b="0" i="0" dirty="0">
              <a:solidFill>
                <a:srgbClr val="313537"/>
              </a:solidFill>
              <a:effectLst/>
              <a:latin typeface="lato" panose="020F0502020204030203" pitchFamily="34" charset="0"/>
            </a:endParaRPr>
          </a:p>
          <a:p>
            <a:endParaRPr lang="en-GB" dirty="0"/>
          </a:p>
        </p:txBody>
      </p:sp>
      <p:sp>
        <p:nvSpPr>
          <p:cNvPr id="4" name="Slide Number Placeholder 3">
            <a:extLst>
              <a:ext uri="{FF2B5EF4-FFF2-40B4-BE49-F238E27FC236}">
                <a16:creationId xmlns:a16="http://schemas.microsoft.com/office/drawing/2014/main" id="{B995F7DC-736F-7E67-65A6-10A605E6CE88}"/>
              </a:ext>
            </a:extLst>
          </p:cNvPr>
          <p:cNvSpPr>
            <a:spLocks noGrp="1"/>
          </p:cNvSpPr>
          <p:nvPr>
            <p:ph type="sldNum" sz="quarter" idx="5"/>
          </p:nvPr>
        </p:nvSpPr>
        <p:spPr/>
        <p:txBody>
          <a:bodyPr/>
          <a:lstStyle/>
          <a:p>
            <a:fld id="{D71B926A-84F5-44E8-A89D-853643022453}" type="slidenum">
              <a:rPr lang="en-GB" smtClean="0"/>
              <a:t>29</a:t>
            </a:fld>
            <a:endParaRPr lang="en-GB"/>
          </a:p>
        </p:txBody>
      </p:sp>
    </p:spTree>
    <p:extLst>
      <p:ext uri="{BB962C8B-B14F-4D97-AF65-F5344CB8AC3E}">
        <p14:creationId xmlns:p14="http://schemas.microsoft.com/office/powerpoint/2010/main" val="245776170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4CE66E-A1B3-676F-C5E4-85B2F84904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92F1E4-130E-652F-AC69-9385478414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C823B9-167C-C7EC-F4E0-FDE96CB02B88}"/>
              </a:ext>
            </a:extLst>
          </p:cNvPr>
          <p:cNvSpPr>
            <a:spLocks noGrp="1"/>
          </p:cNvSpPr>
          <p:nvPr>
            <p:ph type="body" idx="1"/>
          </p:nvPr>
        </p:nvSpPr>
        <p:spPr/>
        <p:txBody>
          <a:bodyPr/>
          <a:lstStyle/>
          <a:p>
            <a:r>
              <a:rPr lang="en-GB" dirty="0"/>
              <a:t>Obiter dicta </a:t>
            </a:r>
          </a:p>
        </p:txBody>
      </p:sp>
      <p:sp>
        <p:nvSpPr>
          <p:cNvPr id="4" name="Slide Number Placeholder 3">
            <a:extLst>
              <a:ext uri="{FF2B5EF4-FFF2-40B4-BE49-F238E27FC236}">
                <a16:creationId xmlns:a16="http://schemas.microsoft.com/office/drawing/2014/main" id="{60DFA5FD-8587-8057-D29C-96455E2F4BF4}"/>
              </a:ext>
            </a:extLst>
          </p:cNvPr>
          <p:cNvSpPr>
            <a:spLocks noGrp="1"/>
          </p:cNvSpPr>
          <p:nvPr>
            <p:ph type="sldNum" sz="quarter" idx="5"/>
          </p:nvPr>
        </p:nvSpPr>
        <p:spPr/>
        <p:txBody>
          <a:bodyPr/>
          <a:lstStyle/>
          <a:p>
            <a:fld id="{D71B926A-84F5-44E8-A89D-853643022453}" type="slidenum">
              <a:rPr lang="en-GB" smtClean="0"/>
              <a:t>30</a:t>
            </a:fld>
            <a:endParaRPr lang="en-GB"/>
          </a:p>
        </p:txBody>
      </p:sp>
    </p:spTree>
    <p:extLst>
      <p:ext uri="{BB962C8B-B14F-4D97-AF65-F5344CB8AC3E}">
        <p14:creationId xmlns:p14="http://schemas.microsoft.com/office/powerpoint/2010/main" val="253781951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31</a:t>
            </a:fld>
            <a:endParaRPr lang="en-GB"/>
          </a:p>
        </p:txBody>
      </p:sp>
    </p:spTree>
    <p:extLst>
      <p:ext uri="{BB962C8B-B14F-4D97-AF65-F5344CB8AC3E}">
        <p14:creationId xmlns:p14="http://schemas.microsoft.com/office/powerpoint/2010/main" val="42427251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485584D-7D79-4248-9986-4CA35242F944}" type="datetimeFigureOut">
              <a:rPr lang="en-US" smtClean="0"/>
              <a:t>4/1/25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3255227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2060"/>
                </a:solidFill>
              </a:defRPr>
            </a:lvl1pPr>
          </a:lstStyle>
          <a:p>
            <a:r>
              <a:rPr lang="en-GB"/>
              <a:t>Click to edit Master title style</a:t>
            </a:r>
            <a:endParaRPr lang="en-US" dirty="0"/>
          </a:p>
        </p:txBody>
      </p:sp>
      <p:sp>
        <p:nvSpPr>
          <p:cNvPr id="3" name="Content Placeholder 2"/>
          <p:cNvSpPr>
            <a:spLocks noGrp="1"/>
          </p:cNvSpPr>
          <p:nvPr>
            <p:ph idx="1"/>
          </p:nvPr>
        </p:nvSpPr>
        <p:spPr/>
        <p:txBody>
          <a:bodyPr/>
          <a:lstStyle>
            <a:lvl1pPr>
              <a:defRPr>
                <a:solidFill>
                  <a:srgbClr val="002060"/>
                </a:solidFill>
              </a:defRPr>
            </a:lvl1pPr>
            <a:lvl2pPr>
              <a:defRPr>
                <a:solidFill>
                  <a:srgbClr val="002060"/>
                </a:solidFill>
              </a:defRPr>
            </a:lvl2pPr>
            <a:lvl3pPr>
              <a:defRPr>
                <a:solidFill>
                  <a:srgbClr val="002060"/>
                </a:solidFill>
              </a:defRPr>
            </a:lvl3pPr>
            <a:lvl4pPr>
              <a:defRPr>
                <a:solidFill>
                  <a:srgbClr val="002060"/>
                </a:solidFill>
              </a:defRPr>
            </a:lvl4pPr>
            <a:lvl5pPr>
              <a:defRPr>
                <a:solidFill>
                  <a:srgbClr val="002060"/>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a:solidFill>
                  <a:srgbClr val="002060"/>
                </a:solidFill>
              </a:defRPr>
            </a:lvl1pPr>
          </a:lstStyle>
          <a:p>
            <a:fld id="{C485584D-7D79-4248-9986-4CA35242F944}" type="datetimeFigureOut">
              <a:rPr lang="en-US" smtClean="0"/>
              <a:pPr/>
              <a:t>4/1/25</a:t>
            </a:fld>
            <a:endParaRPr lang="en-US"/>
          </a:p>
        </p:txBody>
      </p:sp>
      <p:sp>
        <p:nvSpPr>
          <p:cNvPr id="5" name="Footer Placeholder 4"/>
          <p:cNvSpPr>
            <a:spLocks noGrp="1"/>
          </p:cNvSpPr>
          <p:nvPr>
            <p:ph type="ftr" sz="quarter" idx="11"/>
          </p:nvPr>
        </p:nvSpPr>
        <p:spPr/>
        <p:txBody>
          <a:bodyPr/>
          <a:lstStyle>
            <a:lvl1pPr>
              <a:defRPr>
                <a:solidFill>
                  <a:srgbClr val="002060"/>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002060"/>
                </a:solidFill>
              </a:defRPr>
            </a:lvl1pPr>
          </a:lstStyle>
          <a:p>
            <a:fld id="{19590046-DA73-4BBF-84B5-C08E6F75191A}" type="slidenum">
              <a:rPr lang="en-US" smtClean="0"/>
              <a:pPr/>
              <a:t>‹#›</a:t>
            </a:fld>
            <a:endParaRPr lang="en-US"/>
          </a:p>
        </p:txBody>
      </p:sp>
    </p:spTree>
    <p:extLst>
      <p:ext uri="{BB962C8B-B14F-4D97-AF65-F5344CB8AC3E}">
        <p14:creationId xmlns:p14="http://schemas.microsoft.com/office/powerpoint/2010/main" val="37463125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85584D-7D79-4248-9986-4CA35242F944}" type="datetimeFigureOut">
              <a:rPr lang="en-US" smtClean="0"/>
              <a:t>4/1/25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951129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485584D-7D79-4248-9986-4CA35242F944}" type="datetimeFigureOut">
              <a:rPr lang="en-US" smtClean="0"/>
              <a:t>4/1/25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141316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485584D-7D79-4248-9986-4CA35242F944}" type="datetimeFigureOut">
              <a:rPr lang="en-US" smtClean="0"/>
              <a:t>4/1/25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191628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485584D-7D79-4248-9986-4CA35242F944}" type="datetimeFigureOut">
              <a:rPr lang="en-US" smtClean="0"/>
              <a:t>4/1/25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43342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85584D-7D79-4248-9986-4CA35242F944}" type="datetimeFigureOut">
              <a:rPr lang="en-US" smtClean="0"/>
              <a:t>4/1/25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573564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485584D-7D79-4248-9986-4CA35242F944}" type="datetimeFigureOut">
              <a:rPr lang="en-US" smtClean="0"/>
              <a:t>4/1/25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832474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485584D-7D79-4248-9986-4CA35242F944}" type="datetimeFigureOut">
              <a:rPr lang="en-US" smtClean="0"/>
              <a:t>4/1/25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182035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485584D-7D79-4248-9986-4CA35242F944}" type="datetimeFigureOut">
              <a:rPr lang="en-US" smtClean="0"/>
              <a:t>4/1/25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256795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485584D-7D79-4248-9986-4CA35242F944}" type="datetimeFigureOut">
              <a:rPr lang="en-US" smtClean="0"/>
              <a:t>4/1/25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6241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85584D-7D79-4248-9986-4CA35242F944}" type="datetimeFigureOut">
              <a:rPr lang="en-US" smtClean="0"/>
              <a:t>4/1/25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590046-DA73-4BBF-84B5-C08E6F75191A}" type="slidenum">
              <a:rPr lang="en-US" smtClean="0"/>
              <a:t>‹#›</a:t>
            </a:fld>
            <a:endParaRPr lang="en-US"/>
          </a:p>
        </p:txBody>
      </p:sp>
    </p:spTree>
    <p:extLst>
      <p:ext uri="{BB962C8B-B14F-4D97-AF65-F5344CB8AC3E}">
        <p14:creationId xmlns:p14="http://schemas.microsoft.com/office/powerpoint/2010/main" val="1603226433"/>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legalabbrevs.cardiff.ac.uk/"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9EA4FBA1-769E-5EFF-2DD8-5F8744E5A263}"/>
              </a:ext>
            </a:extLst>
          </p:cNvPr>
          <p:cNvSpPr/>
          <p:nvPr/>
        </p:nvSpPr>
        <p:spPr>
          <a:xfrm>
            <a:off x="-106680" y="-121267"/>
            <a:ext cx="12405360" cy="6979267"/>
          </a:xfrm>
          <a:prstGeom prst="rect">
            <a:avLst/>
          </a:prstGeom>
          <a:gradFill flip="none" rotWithShape="1">
            <a:gsLst>
              <a:gs pos="100000">
                <a:srgbClr val="282A5A">
                  <a:alpha val="0"/>
                </a:srgbClr>
              </a:gs>
              <a:gs pos="0">
                <a:srgbClr val="282A5A"/>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 y="4333775"/>
            <a:ext cx="9813074" cy="1701570"/>
          </a:xfrm>
        </p:spPr>
        <p:txBody>
          <a:bodyPr anchor="b">
            <a:normAutofit/>
          </a:bodyPr>
          <a:lstStyle/>
          <a:p>
            <a:pPr algn="l"/>
            <a:r>
              <a:rPr lang="en-GB" sz="4800" b="1" dirty="0">
                <a:solidFill>
                  <a:srgbClr val="FDD507"/>
                </a:solidFill>
              </a:rPr>
              <a:t>UNIT 8: </a:t>
            </a:r>
            <a:br>
              <a:rPr lang="en-GB" sz="4800" b="1" dirty="0">
                <a:solidFill>
                  <a:schemeClr val="bg1"/>
                </a:solidFill>
              </a:rPr>
            </a:br>
            <a:r>
              <a:rPr lang="en-GB" sz="4800" b="1" dirty="0">
                <a:solidFill>
                  <a:schemeClr val="bg1"/>
                </a:solidFill>
              </a:rPr>
              <a:t>JUDICIAL POWER AND CASE LAW</a:t>
            </a:r>
            <a:endParaRPr lang="en-US" sz="4800" b="1" dirty="0">
              <a:solidFill>
                <a:schemeClr val="bg1"/>
              </a:solidFill>
            </a:endParaRPr>
          </a:p>
        </p:txBody>
      </p:sp>
      <p:sp>
        <p:nvSpPr>
          <p:cNvPr id="3" name="Subtitle 2"/>
          <p:cNvSpPr>
            <a:spLocks noGrp="1"/>
          </p:cNvSpPr>
          <p:nvPr>
            <p:ph type="subTitle" idx="1"/>
          </p:nvPr>
        </p:nvSpPr>
        <p:spPr>
          <a:xfrm>
            <a:off x="0" y="6089948"/>
            <a:ext cx="4976734" cy="646785"/>
          </a:xfrm>
        </p:spPr>
        <p:txBody>
          <a:bodyPr>
            <a:normAutofit fontScale="92500" lnSpcReduction="20000"/>
          </a:bodyPr>
          <a:lstStyle/>
          <a:p>
            <a:pPr algn="l"/>
            <a:r>
              <a:rPr lang="en-GB" sz="2000" b="1" dirty="0">
                <a:solidFill>
                  <a:srgbClr val="FDD507"/>
                </a:solidFill>
                <a:cs typeface="Calibri"/>
              </a:rPr>
              <a:t>MARTIN SAMUEL JONES</a:t>
            </a:r>
          </a:p>
          <a:p>
            <a:pPr algn="l"/>
            <a:r>
              <a:rPr lang="en-GB" sz="2000" dirty="0" err="1">
                <a:solidFill>
                  <a:srgbClr val="FDD507"/>
                </a:solidFill>
                <a:cs typeface="Calibri"/>
              </a:rPr>
              <a:t>martin.jones@uwtsd.ac.uk</a:t>
            </a:r>
            <a:endParaRPr lang="en-GB" sz="2000" dirty="0">
              <a:solidFill>
                <a:srgbClr val="FDD507"/>
              </a:solidFill>
            </a:endParaRPr>
          </a:p>
        </p:txBody>
      </p:sp>
      <p:sp>
        <p:nvSpPr>
          <p:cNvPr id="25" name="Subtitle 2">
            <a:extLst>
              <a:ext uri="{FF2B5EF4-FFF2-40B4-BE49-F238E27FC236}">
                <a16:creationId xmlns:a16="http://schemas.microsoft.com/office/drawing/2014/main" id="{D6BE8DE7-FA9B-6620-F33A-254F004AC934}"/>
              </a:ext>
            </a:extLst>
          </p:cNvPr>
          <p:cNvSpPr txBox="1">
            <a:spLocks/>
          </p:cNvSpPr>
          <p:nvPr/>
        </p:nvSpPr>
        <p:spPr>
          <a:xfrm>
            <a:off x="0" y="4386939"/>
            <a:ext cx="4976734" cy="64678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b="0" i="0" kern="1200">
                <a:solidFill>
                  <a:schemeClr val="tx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tx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tx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000" b="1" dirty="0">
                <a:solidFill>
                  <a:schemeClr val="bg1"/>
                </a:solidFill>
                <a:cs typeface="Calibri"/>
              </a:rPr>
              <a:t>BMCX3000: LEGAL SYSTEM</a:t>
            </a:r>
            <a:endParaRPr lang="en-GB" sz="2000" b="1" dirty="0">
              <a:solidFill>
                <a:schemeClr val="bg1"/>
              </a:solidFill>
            </a:endParaRPr>
          </a:p>
        </p:txBody>
      </p:sp>
      <p:cxnSp>
        <p:nvCxnSpPr>
          <p:cNvPr id="30" name="Straight Connector 29">
            <a:extLst>
              <a:ext uri="{FF2B5EF4-FFF2-40B4-BE49-F238E27FC236}">
                <a16:creationId xmlns:a16="http://schemas.microsoft.com/office/drawing/2014/main" id="{A3C20C1E-3F58-8058-3343-5D62FA4B97D4}"/>
              </a:ext>
            </a:extLst>
          </p:cNvPr>
          <p:cNvCxnSpPr/>
          <p:nvPr/>
        </p:nvCxnSpPr>
        <p:spPr>
          <a:xfrm>
            <a:off x="69926" y="4318208"/>
            <a:ext cx="3809347" cy="0"/>
          </a:xfrm>
          <a:prstGeom prst="line">
            <a:avLst/>
          </a:prstGeom>
          <a:ln>
            <a:solidFill>
              <a:schemeClr val="tx1"/>
            </a:solidFill>
          </a:ln>
        </p:spPr>
        <p:style>
          <a:lnRef idx="2">
            <a:schemeClr val="accent3"/>
          </a:lnRef>
          <a:fillRef idx="0">
            <a:schemeClr val="accent3"/>
          </a:fillRef>
          <a:effectRef idx="1">
            <a:schemeClr val="accent3"/>
          </a:effectRef>
          <a:fontRef idx="minor">
            <a:schemeClr val="tx1"/>
          </a:fontRef>
        </p:style>
      </p:cxnSp>
      <p:cxnSp>
        <p:nvCxnSpPr>
          <p:cNvPr id="31" name="Straight Connector 30">
            <a:extLst>
              <a:ext uri="{FF2B5EF4-FFF2-40B4-BE49-F238E27FC236}">
                <a16:creationId xmlns:a16="http://schemas.microsoft.com/office/drawing/2014/main" id="{FB1AD63A-A7C1-882F-5274-E4C32ECB0CFA}"/>
              </a:ext>
            </a:extLst>
          </p:cNvPr>
          <p:cNvCxnSpPr/>
          <p:nvPr/>
        </p:nvCxnSpPr>
        <p:spPr>
          <a:xfrm>
            <a:off x="69926" y="6035345"/>
            <a:ext cx="3809347" cy="0"/>
          </a:xfrm>
          <a:prstGeom prst="line">
            <a:avLst/>
          </a:prstGeom>
          <a:ln>
            <a:solidFill>
              <a:schemeClr val="tx1"/>
            </a:solidFill>
          </a:ln>
        </p:spPr>
        <p:style>
          <a:lnRef idx="2">
            <a:schemeClr val="accent3"/>
          </a:lnRef>
          <a:fillRef idx="0">
            <a:schemeClr val="accent3"/>
          </a:fillRef>
          <a:effectRef idx="1">
            <a:schemeClr val="accent3"/>
          </a:effectRef>
          <a:fontRef idx="minor">
            <a:schemeClr val="tx1"/>
          </a:fontRef>
        </p:style>
      </p:cxnSp>
      <p:pic>
        <p:nvPicPr>
          <p:cNvPr id="37" name="Picture 36" descr="A blue background with white text&#10;&#10;Description automatically generated">
            <a:extLst>
              <a:ext uri="{FF2B5EF4-FFF2-40B4-BE49-F238E27FC236}">
                <a16:creationId xmlns:a16="http://schemas.microsoft.com/office/drawing/2014/main" id="{20FAFA12-7AD2-89A6-0D38-EF6443DC6375}"/>
              </a:ext>
            </a:extLst>
          </p:cNvPr>
          <p:cNvPicPr>
            <a:picLocks noChangeAspect="1"/>
          </p:cNvPicPr>
          <p:nvPr/>
        </p:nvPicPr>
        <p:blipFill>
          <a:blip r:embed="rId4">
            <a:clrChange>
              <a:clrFrom>
                <a:srgbClr val="292A5A"/>
              </a:clrFrom>
              <a:clrTo>
                <a:srgbClr val="292A5A">
                  <a:alpha val="0"/>
                </a:srgbClr>
              </a:clrTo>
            </a:clrChange>
            <a:extLst>
              <a:ext uri="{28A0092B-C50C-407E-A947-70E740481C1C}">
                <a14:useLocalDpi xmlns:a14="http://schemas.microsoft.com/office/drawing/2010/main" val="0"/>
              </a:ext>
            </a:extLst>
          </a:blip>
          <a:stretch>
            <a:fillRect/>
          </a:stretch>
        </p:blipFill>
        <p:spPr>
          <a:xfrm>
            <a:off x="215900" y="121267"/>
            <a:ext cx="1993900" cy="780849"/>
          </a:xfrm>
          <a:prstGeom prst="rect">
            <a:avLst/>
          </a:prstGeom>
        </p:spPr>
      </p:pic>
    </p:spTree>
    <p:extLst>
      <p:ext uri="{BB962C8B-B14F-4D97-AF65-F5344CB8AC3E}">
        <p14:creationId xmlns:p14="http://schemas.microsoft.com/office/powerpoint/2010/main" val="1098430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0A474A-570F-79D3-DF90-16321E85D2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5D8A68-6011-4BFD-0C45-27F7D7E51EBE}"/>
              </a:ext>
            </a:extLst>
          </p:cNvPr>
          <p:cNvSpPr>
            <a:spLocks noGrp="1"/>
          </p:cNvSpPr>
          <p:nvPr>
            <p:ph type="title"/>
          </p:nvPr>
        </p:nvSpPr>
        <p:spPr/>
        <p:txBody>
          <a:bodyPr>
            <a:normAutofit/>
          </a:bodyPr>
          <a:lstStyle/>
          <a:p>
            <a:r>
              <a:rPr lang="en-GB" sz="3600" b="1" dirty="0">
                <a:solidFill>
                  <a:srgbClr val="002060"/>
                </a:solidFill>
              </a:rPr>
              <a:t>KEY REMINDERS</a:t>
            </a:r>
          </a:p>
        </p:txBody>
      </p:sp>
      <p:sp>
        <p:nvSpPr>
          <p:cNvPr id="3" name="Content Placeholder 2">
            <a:extLst>
              <a:ext uri="{FF2B5EF4-FFF2-40B4-BE49-F238E27FC236}">
                <a16:creationId xmlns:a16="http://schemas.microsoft.com/office/drawing/2014/main" id="{34863FC7-DD83-E9D8-759B-3127040DDB40}"/>
              </a:ext>
            </a:extLst>
          </p:cNvPr>
          <p:cNvSpPr>
            <a:spLocks noGrp="1"/>
          </p:cNvSpPr>
          <p:nvPr>
            <p:ph idx="1"/>
          </p:nvPr>
        </p:nvSpPr>
        <p:spPr/>
        <p:txBody>
          <a:bodyPr vert="horz" lIns="91440" tIns="45720" rIns="91440" bIns="45720" rtlCol="0">
            <a:normAutofit/>
          </a:bodyPr>
          <a:lstStyle/>
          <a:p>
            <a:r>
              <a:rPr lang="en-GB" sz="3200" dirty="0">
                <a:solidFill>
                  <a:srgbClr val="002060"/>
                </a:solidFill>
              </a:rPr>
              <a:t>Book your exams(s) by Friday</a:t>
            </a:r>
            <a:r>
              <a:rPr lang="en-GB" sz="3200" dirty="0"/>
              <a:t> (only you can do this)</a:t>
            </a:r>
          </a:p>
          <a:p>
            <a:r>
              <a:rPr lang="en-GB" sz="3200" dirty="0">
                <a:solidFill>
                  <a:srgbClr val="002060"/>
                </a:solidFill>
              </a:rPr>
              <a:t>Next week is the start of the Easter vacation</a:t>
            </a:r>
          </a:p>
          <a:p>
            <a:r>
              <a:rPr lang="en-GB" sz="3200" dirty="0"/>
              <a:t>Next class is on 30</a:t>
            </a:r>
            <a:r>
              <a:rPr lang="en-GB" sz="3200" baseline="30000" dirty="0"/>
              <a:t>th</a:t>
            </a:r>
            <a:r>
              <a:rPr lang="en-GB" sz="3200" dirty="0"/>
              <a:t> April 2025</a:t>
            </a:r>
            <a:endParaRPr lang="en-GB" sz="3200" dirty="0">
              <a:solidFill>
                <a:srgbClr val="002060"/>
              </a:solidFill>
            </a:endParaRPr>
          </a:p>
        </p:txBody>
      </p:sp>
    </p:spTree>
    <p:extLst>
      <p:ext uri="{BB962C8B-B14F-4D97-AF65-F5344CB8AC3E}">
        <p14:creationId xmlns:p14="http://schemas.microsoft.com/office/powerpoint/2010/main" val="3217853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4C150-EFC5-417C-A806-F0B826593AF6}"/>
              </a:ext>
            </a:extLst>
          </p:cNvPr>
          <p:cNvSpPr>
            <a:spLocks noGrp="1"/>
          </p:cNvSpPr>
          <p:nvPr>
            <p:ph type="title"/>
          </p:nvPr>
        </p:nvSpPr>
        <p:spPr/>
        <p:txBody>
          <a:bodyPr/>
          <a:lstStyle/>
          <a:p>
            <a:r>
              <a:rPr lang="en-GB" b="1" dirty="0">
                <a:solidFill>
                  <a:srgbClr val="002060"/>
                </a:solidFill>
              </a:rPr>
              <a:t>LEARNING OUTCOMES</a:t>
            </a:r>
          </a:p>
        </p:txBody>
      </p:sp>
      <p:sp>
        <p:nvSpPr>
          <p:cNvPr id="3" name="Content Placeholder 2">
            <a:extLst>
              <a:ext uri="{FF2B5EF4-FFF2-40B4-BE49-F238E27FC236}">
                <a16:creationId xmlns:a16="http://schemas.microsoft.com/office/drawing/2014/main" id="{8459CB39-1BA0-44EE-BC27-F5B58BA15E8F}"/>
              </a:ext>
            </a:extLst>
          </p:cNvPr>
          <p:cNvSpPr>
            <a:spLocks noGrp="1"/>
          </p:cNvSpPr>
          <p:nvPr>
            <p:ph idx="1"/>
          </p:nvPr>
        </p:nvSpPr>
        <p:spPr/>
        <p:txBody>
          <a:bodyPr>
            <a:noAutofit/>
          </a:bodyPr>
          <a:lstStyle/>
          <a:p>
            <a:pPr fontAlgn="base">
              <a:buFont typeface="Arial" panose="020B0604020202020204" pitchFamily="34" charset="0"/>
              <a:buChar char="•"/>
            </a:pPr>
            <a:r>
              <a:rPr lang="en-GB" dirty="0"/>
              <a:t>Explain the role of judges in court cases</a:t>
            </a:r>
          </a:p>
          <a:p>
            <a:pPr fontAlgn="base">
              <a:buFont typeface="Arial" panose="020B0604020202020204" pitchFamily="34" charset="0"/>
              <a:buChar char="•"/>
            </a:pPr>
            <a:r>
              <a:rPr lang="en-GB" dirty="0"/>
              <a:t>Distinguish case names in civil and criminal cases</a:t>
            </a:r>
          </a:p>
          <a:p>
            <a:pPr fontAlgn="base">
              <a:buFont typeface="Arial" panose="020B0604020202020204" pitchFamily="34" charset="0"/>
              <a:buChar char="•"/>
            </a:pPr>
            <a:r>
              <a:rPr lang="en-GB" dirty="0"/>
              <a:t>Explain the importance of citations of cases</a:t>
            </a:r>
          </a:p>
          <a:p>
            <a:pPr fontAlgn="base">
              <a:buFont typeface="Arial" panose="020B0604020202020204" pitchFamily="34" charset="0"/>
              <a:buChar char="•"/>
            </a:pPr>
            <a:r>
              <a:rPr lang="en-GB" dirty="0"/>
              <a:t>Understand the hierarchy of the civil and criminal courts</a:t>
            </a:r>
          </a:p>
          <a:p>
            <a:pPr fontAlgn="base">
              <a:buFont typeface="Arial" panose="020B0604020202020204" pitchFamily="34" charset="0"/>
              <a:buChar char="•"/>
            </a:pPr>
            <a:r>
              <a:rPr lang="en-GB" dirty="0"/>
              <a:t>Explain the significance of a case’s ratio decidendi and obiter dicta, and</a:t>
            </a:r>
          </a:p>
          <a:p>
            <a:pPr fontAlgn="base">
              <a:buFont typeface="Arial" panose="020B0604020202020204" pitchFamily="34" charset="0"/>
              <a:buChar char="•"/>
            </a:pPr>
            <a:r>
              <a:rPr lang="en-GB" dirty="0"/>
              <a:t>Explain other key terminology used in relation to judicial precedent.</a:t>
            </a:r>
          </a:p>
          <a:p>
            <a:pPr fontAlgn="base">
              <a:buFont typeface="Arial" panose="020B0604020202020204" pitchFamily="34" charset="0"/>
              <a:buChar char="•"/>
            </a:pPr>
            <a:r>
              <a:rPr lang="en-GB" dirty="0"/>
              <a:t>Outline the key rules of statutory interpretation</a:t>
            </a:r>
          </a:p>
        </p:txBody>
      </p:sp>
    </p:spTree>
    <p:extLst>
      <p:ext uri="{BB962C8B-B14F-4D97-AF65-F5344CB8AC3E}">
        <p14:creationId xmlns:p14="http://schemas.microsoft.com/office/powerpoint/2010/main" val="2502151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73421-A1E7-A046-B290-5E8A58477DEB}"/>
              </a:ext>
            </a:extLst>
          </p:cNvPr>
          <p:cNvSpPr>
            <a:spLocks noGrp="1"/>
          </p:cNvSpPr>
          <p:nvPr>
            <p:ph type="title"/>
          </p:nvPr>
        </p:nvSpPr>
        <p:spPr/>
        <p:txBody>
          <a:bodyPr/>
          <a:lstStyle/>
          <a:p>
            <a:r>
              <a:rPr lang="en-GB" b="1" dirty="0">
                <a:solidFill>
                  <a:srgbClr val="002060"/>
                </a:solidFill>
              </a:rPr>
              <a:t>SEPARATION OF POWERS</a:t>
            </a:r>
          </a:p>
        </p:txBody>
      </p:sp>
      <p:grpSp>
        <p:nvGrpSpPr>
          <p:cNvPr id="5" name="Group 4">
            <a:extLst>
              <a:ext uri="{FF2B5EF4-FFF2-40B4-BE49-F238E27FC236}">
                <a16:creationId xmlns:a16="http://schemas.microsoft.com/office/drawing/2014/main" id="{D558B714-9348-77FC-8632-9B12CF89AB4B}"/>
              </a:ext>
            </a:extLst>
          </p:cNvPr>
          <p:cNvGrpSpPr/>
          <p:nvPr/>
        </p:nvGrpSpPr>
        <p:grpSpPr>
          <a:xfrm>
            <a:off x="827930" y="1955561"/>
            <a:ext cx="10495061" cy="3180873"/>
            <a:chOff x="848469" y="3131026"/>
            <a:chExt cx="10495061" cy="1740535"/>
          </a:xfrm>
        </p:grpSpPr>
        <p:sp>
          <p:nvSpPr>
            <p:cNvPr id="7" name="Freeform 6">
              <a:extLst>
                <a:ext uri="{FF2B5EF4-FFF2-40B4-BE49-F238E27FC236}">
                  <a16:creationId xmlns:a16="http://schemas.microsoft.com/office/drawing/2014/main" id="{3A2BFCC1-9EFA-F17F-286C-26B26D225C51}"/>
                </a:ext>
              </a:extLst>
            </p:cNvPr>
            <p:cNvSpPr/>
            <p:nvPr/>
          </p:nvSpPr>
          <p:spPr>
            <a:xfrm>
              <a:off x="848469" y="3131026"/>
              <a:ext cx="3384708" cy="1740535"/>
            </a:xfrm>
            <a:custGeom>
              <a:avLst/>
              <a:gdLst>
                <a:gd name="connsiteX0" fmla="*/ 0 w 3384708"/>
                <a:gd name="connsiteY0" fmla="*/ 290095 h 1740535"/>
                <a:gd name="connsiteX1" fmla="*/ 290095 w 3384708"/>
                <a:gd name="connsiteY1" fmla="*/ 0 h 1740535"/>
                <a:gd name="connsiteX2" fmla="*/ 3094613 w 3384708"/>
                <a:gd name="connsiteY2" fmla="*/ 0 h 1740535"/>
                <a:gd name="connsiteX3" fmla="*/ 3384708 w 3384708"/>
                <a:gd name="connsiteY3" fmla="*/ 290095 h 1740535"/>
                <a:gd name="connsiteX4" fmla="*/ 3384708 w 3384708"/>
                <a:gd name="connsiteY4" fmla="*/ 1450440 h 1740535"/>
                <a:gd name="connsiteX5" fmla="*/ 3094613 w 3384708"/>
                <a:gd name="connsiteY5" fmla="*/ 1740535 h 1740535"/>
                <a:gd name="connsiteX6" fmla="*/ 290095 w 3384708"/>
                <a:gd name="connsiteY6" fmla="*/ 1740535 h 1740535"/>
                <a:gd name="connsiteX7" fmla="*/ 0 w 3384708"/>
                <a:gd name="connsiteY7" fmla="*/ 1450440 h 1740535"/>
                <a:gd name="connsiteX8" fmla="*/ 0 w 3384708"/>
                <a:gd name="connsiteY8" fmla="*/ 290095 h 1740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84708" h="1740535">
                  <a:moveTo>
                    <a:pt x="0" y="290095"/>
                  </a:moveTo>
                  <a:cubicBezTo>
                    <a:pt x="0" y="129880"/>
                    <a:pt x="129880" y="0"/>
                    <a:pt x="290095" y="0"/>
                  </a:cubicBezTo>
                  <a:lnTo>
                    <a:pt x="3094613" y="0"/>
                  </a:lnTo>
                  <a:cubicBezTo>
                    <a:pt x="3254828" y="0"/>
                    <a:pt x="3384708" y="129880"/>
                    <a:pt x="3384708" y="290095"/>
                  </a:cubicBezTo>
                  <a:lnTo>
                    <a:pt x="3384708" y="1450440"/>
                  </a:lnTo>
                  <a:cubicBezTo>
                    <a:pt x="3384708" y="1610655"/>
                    <a:pt x="3254828" y="1740535"/>
                    <a:pt x="3094613" y="1740535"/>
                  </a:cubicBezTo>
                  <a:lnTo>
                    <a:pt x="290095" y="1740535"/>
                  </a:lnTo>
                  <a:cubicBezTo>
                    <a:pt x="129880" y="1740535"/>
                    <a:pt x="0" y="1610655"/>
                    <a:pt x="0" y="1450440"/>
                  </a:cubicBezTo>
                  <a:lnTo>
                    <a:pt x="0" y="29009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0696" tIns="210696" rIns="210696" bIns="210696" numCol="1" spcCol="1270" anchor="ctr" anchorCtr="0">
              <a:noAutofit/>
            </a:bodyPr>
            <a:lstStyle/>
            <a:p>
              <a:pPr marL="0" lvl="0" indent="0" algn="ctr" defTabSz="1466850">
                <a:lnSpc>
                  <a:spcPct val="90000"/>
                </a:lnSpc>
                <a:spcBef>
                  <a:spcPct val="0"/>
                </a:spcBef>
                <a:spcAft>
                  <a:spcPct val="35000"/>
                </a:spcAft>
                <a:buNone/>
              </a:pPr>
              <a:r>
                <a:rPr lang="en-GB" sz="3300" kern="1200" dirty="0"/>
                <a:t>Legislature (Parliament)</a:t>
              </a:r>
            </a:p>
          </p:txBody>
        </p:sp>
        <p:sp>
          <p:nvSpPr>
            <p:cNvPr id="8" name="Freeform 7">
              <a:extLst>
                <a:ext uri="{FF2B5EF4-FFF2-40B4-BE49-F238E27FC236}">
                  <a16:creationId xmlns:a16="http://schemas.microsoft.com/office/drawing/2014/main" id="{D84550B4-D62D-4AEA-CA12-EBC682D87028}"/>
                </a:ext>
              </a:extLst>
            </p:cNvPr>
            <p:cNvSpPr/>
            <p:nvPr/>
          </p:nvSpPr>
          <p:spPr>
            <a:xfrm>
              <a:off x="4403645" y="3131026"/>
              <a:ext cx="3384708" cy="1740535"/>
            </a:xfrm>
            <a:custGeom>
              <a:avLst/>
              <a:gdLst>
                <a:gd name="connsiteX0" fmla="*/ 0 w 3384708"/>
                <a:gd name="connsiteY0" fmla="*/ 290095 h 1740535"/>
                <a:gd name="connsiteX1" fmla="*/ 290095 w 3384708"/>
                <a:gd name="connsiteY1" fmla="*/ 0 h 1740535"/>
                <a:gd name="connsiteX2" fmla="*/ 3094613 w 3384708"/>
                <a:gd name="connsiteY2" fmla="*/ 0 h 1740535"/>
                <a:gd name="connsiteX3" fmla="*/ 3384708 w 3384708"/>
                <a:gd name="connsiteY3" fmla="*/ 290095 h 1740535"/>
                <a:gd name="connsiteX4" fmla="*/ 3384708 w 3384708"/>
                <a:gd name="connsiteY4" fmla="*/ 1450440 h 1740535"/>
                <a:gd name="connsiteX5" fmla="*/ 3094613 w 3384708"/>
                <a:gd name="connsiteY5" fmla="*/ 1740535 h 1740535"/>
                <a:gd name="connsiteX6" fmla="*/ 290095 w 3384708"/>
                <a:gd name="connsiteY6" fmla="*/ 1740535 h 1740535"/>
                <a:gd name="connsiteX7" fmla="*/ 0 w 3384708"/>
                <a:gd name="connsiteY7" fmla="*/ 1450440 h 1740535"/>
                <a:gd name="connsiteX8" fmla="*/ 0 w 3384708"/>
                <a:gd name="connsiteY8" fmla="*/ 290095 h 1740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84708" h="1740535">
                  <a:moveTo>
                    <a:pt x="0" y="290095"/>
                  </a:moveTo>
                  <a:cubicBezTo>
                    <a:pt x="0" y="129880"/>
                    <a:pt x="129880" y="0"/>
                    <a:pt x="290095" y="0"/>
                  </a:cubicBezTo>
                  <a:lnTo>
                    <a:pt x="3094613" y="0"/>
                  </a:lnTo>
                  <a:cubicBezTo>
                    <a:pt x="3254828" y="0"/>
                    <a:pt x="3384708" y="129880"/>
                    <a:pt x="3384708" y="290095"/>
                  </a:cubicBezTo>
                  <a:lnTo>
                    <a:pt x="3384708" y="1450440"/>
                  </a:lnTo>
                  <a:cubicBezTo>
                    <a:pt x="3384708" y="1610655"/>
                    <a:pt x="3254828" y="1740535"/>
                    <a:pt x="3094613" y="1740535"/>
                  </a:cubicBezTo>
                  <a:lnTo>
                    <a:pt x="290095" y="1740535"/>
                  </a:lnTo>
                  <a:cubicBezTo>
                    <a:pt x="129880" y="1740535"/>
                    <a:pt x="0" y="1610655"/>
                    <a:pt x="0" y="1450440"/>
                  </a:cubicBezTo>
                  <a:lnTo>
                    <a:pt x="0" y="29009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0696" tIns="210696" rIns="210696" bIns="210696" numCol="1" spcCol="1270" anchor="ctr" anchorCtr="0">
              <a:noAutofit/>
            </a:bodyPr>
            <a:lstStyle/>
            <a:p>
              <a:pPr marL="0" lvl="0" indent="0" algn="ctr" defTabSz="1466850">
                <a:lnSpc>
                  <a:spcPct val="90000"/>
                </a:lnSpc>
                <a:spcBef>
                  <a:spcPct val="0"/>
                </a:spcBef>
                <a:spcAft>
                  <a:spcPct val="35000"/>
                </a:spcAft>
                <a:buNone/>
              </a:pPr>
              <a:r>
                <a:rPr lang="en-GB" sz="3300" kern="1200" dirty="0"/>
                <a:t>Executive (Government)</a:t>
              </a:r>
            </a:p>
          </p:txBody>
        </p:sp>
        <p:sp>
          <p:nvSpPr>
            <p:cNvPr id="9" name="Freeform 8">
              <a:extLst>
                <a:ext uri="{FF2B5EF4-FFF2-40B4-BE49-F238E27FC236}">
                  <a16:creationId xmlns:a16="http://schemas.microsoft.com/office/drawing/2014/main" id="{49CC5A48-DBAC-CD02-3662-F1152F3001E5}"/>
                </a:ext>
              </a:extLst>
            </p:cNvPr>
            <p:cNvSpPr/>
            <p:nvPr/>
          </p:nvSpPr>
          <p:spPr>
            <a:xfrm>
              <a:off x="7958822" y="3131026"/>
              <a:ext cx="3384708" cy="1740535"/>
            </a:xfrm>
            <a:custGeom>
              <a:avLst/>
              <a:gdLst>
                <a:gd name="connsiteX0" fmla="*/ 0 w 3384708"/>
                <a:gd name="connsiteY0" fmla="*/ 290095 h 1740535"/>
                <a:gd name="connsiteX1" fmla="*/ 290095 w 3384708"/>
                <a:gd name="connsiteY1" fmla="*/ 0 h 1740535"/>
                <a:gd name="connsiteX2" fmla="*/ 3094613 w 3384708"/>
                <a:gd name="connsiteY2" fmla="*/ 0 h 1740535"/>
                <a:gd name="connsiteX3" fmla="*/ 3384708 w 3384708"/>
                <a:gd name="connsiteY3" fmla="*/ 290095 h 1740535"/>
                <a:gd name="connsiteX4" fmla="*/ 3384708 w 3384708"/>
                <a:gd name="connsiteY4" fmla="*/ 1450440 h 1740535"/>
                <a:gd name="connsiteX5" fmla="*/ 3094613 w 3384708"/>
                <a:gd name="connsiteY5" fmla="*/ 1740535 h 1740535"/>
                <a:gd name="connsiteX6" fmla="*/ 290095 w 3384708"/>
                <a:gd name="connsiteY6" fmla="*/ 1740535 h 1740535"/>
                <a:gd name="connsiteX7" fmla="*/ 0 w 3384708"/>
                <a:gd name="connsiteY7" fmla="*/ 1450440 h 1740535"/>
                <a:gd name="connsiteX8" fmla="*/ 0 w 3384708"/>
                <a:gd name="connsiteY8" fmla="*/ 290095 h 1740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84708" h="1740535">
                  <a:moveTo>
                    <a:pt x="0" y="290095"/>
                  </a:moveTo>
                  <a:cubicBezTo>
                    <a:pt x="0" y="129880"/>
                    <a:pt x="129880" y="0"/>
                    <a:pt x="290095" y="0"/>
                  </a:cubicBezTo>
                  <a:lnTo>
                    <a:pt x="3094613" y="0"/>
                  </a:lnTo>
                  <a:cubicBezTo>
                    <a:pt x="3254828" y="0"/>
                    <a:pt x="3384708" y="129880"/>
                    <a:pt x="3384708" y="290095"/>
                  </a:cubicBezTo>
                  <a:lnTo>
                    <a:pt x="3384708" y="1450440"/>
                  </a:lnTo>
                  <a:cubicBezTo>
                    <a:pt x="3384708" y="1610655"/>
                    <a:pt x="3254828" y="1740535"/>
                    <a:pt x="3094613" y="1740535"/>
                  </a:cubicBezTo>
                  <a:lnTo>
                    <a:pt x="290095" y="1740535"/>
                  </a:lnTo>
                  <a:cubicBezTo>
                    <a:pt x="129880" y="1740535"/>
                    <a:pt x="0" y="1610655"/>
                    <a:pt x="0" y="1450440"/>
                  </a:cubicBezTo>
                  <a:lnTo>
                    <a:pt x="0" y="29009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0696" tIns="210696" rIns="210696" bIns="210696" numCol="1" spcCol="1270" anchor="ctr" anchorCtr="0">
              <a:noAutofit/>
            </a:bodyPr>
            <a:lstStyle/>
            <a:p>
              <a:pPr marL="0" lvl="0" indent="0" algn="ctr" defTabSz="1466850">
                <a:lnSpc>
                  <a:spcPct val="90000"/>
                </a:lnSpc>
                <a:spcBef>
                  <a:spcPct val="0"/>
                </a:spcBef>
                <a:spcAft>
                  <a:spcPct val="35000"/>
                </a:spcAft>
                <a:buNone/>
              </a:pPr>
              <a:r>
                <a:rPr lang="en-GB" sz="3300" kern="1200"/>
                <a:t>Judiciary (Courts)</a:t>
              </a:r>
            </a:p>
          </p:txBody>
        </p:sp>
      </p:grpSp>
    </p:spTree>
    <p:extLst>
      <p:ext uri="{BB962C8B-B14F-4D97-AF65-F5344CB8AC3E}">
        <p14:creationId xmlns:p14="http://schemas.microsoft.com/office/powerpoint/2010/main" val="4045375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742BD74D-4C17-97A2-4C2B-FF6216D66B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F83582-CEF3-3589-B905-B937ADF6E93C}"/>
              </a:ext>
            </a:extLst>
          </p:cNvPr>
          <p:cNvSpPr>
            <a:spLocks noGrp="1"/>
          </p:cNvSpPr>
          <p:nvPr>
            <p:ph type="title"/>
          </p:nvPr>
        </p:nvSpPr>
        <p:spPr/>
        <p:txBody>
          <a:bodyPr/>
          <a:lstStyle/>
          <a:p>
            <a:r>
              <a:rPr lang="en-GB" b="1" dirty="0"/>
              <a:t>ACTIVITY 1: JUDGES AND CASES</a:t>
            </a:r>
          </a:p>
        </p:txBody>
      </p:sp>
      <p:sp>
        <p:nvSpPr>
          <p:cNvPr id="3" name="Content Placeholder 2">
            <a:extLst>
              <a:ext uri="{FF2B5EF4-FFF2-40B4-BE49-F238E27FC236}">
                <a16:creationId xmlns:a16="http://schemas.microsoft.com/office/drawing/2014/main" id="{F0E8C68F-716C-FEF5-75A0-4F50524D53E3}"/>
              </a:ext>
            </a:extLst>
          </p:cNvPr>
          <p:cNvSpPr>
            <a:spLocks noGrp="1"/>
          </p:cNvSpPr>
          <p:nvPr>
            <p:ph idx="1"/>
          </p:nvPr>
        </p:nvSpPr>
        <p:spPr/>
        <p:txBody>
          <a:bodyPr/>
          <a:lstStyle/>
          <a:p>
            <a:r>
              <a:rPr lang="en-GB" dirty="0"/>
              <a:t>What do Judges do, and why is case law important? </a:t>
            </a:r>
          </a:p>
        </p:txBody>
      </p:sp>
    </p:spTree>
    <p:extLst>
      <p:ext uri="{BB962C8B-B14F-4D97-AF65-F5344CB8AC3E}">
        <p14:creationId xmlns:p14="http://schemas.microsoft.com/office/powerpoint/2010/main" val="11256263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E1F34-0866-D441-2726-03C97F87FBFF}"/>
              </a:ext>
            </a:extLst>
          </p:cNvPr>
          <p:cNvSpPr>
            <a:spLocks noGrp="1"/>
          </p:cNvSpPr>
          <p:nvPr>
            <p:ph type="title"/>
          </p:nvPr>
        </p:nvSpPr>
        <p:spPr>
          <a:xfrm>
            <a:off x="838200" y="365125"/>
            <a:ext cx="10515600" cy="1325563"/>
          </a:xfrm>
        </p:spPr>
        <p:txBody>
          <a:bodyPr>
            <a:normAutofit/>
          </a:bodyPr>
          <a:lstStyle/>
          <a:p>
            <a:r>
              <a:rPr lang="en-GB" b="1" dirty="0"/>
              <a:t>WHAT IS CASE LAW?</a:t>
            </a:r>
            <a:endParaRPr lang="en-US" b="1" dirty="0"/>
          </a:p>
        </p:txBody>
      </p:sp>
      <p:sp>
        <p:nvSpPr>
          <p:cNvPr id="3" name="Content Placeholder 2">
            <a:extLst>
              <a:ext uri="{FF2B5EF4-FFF2-40B4-BE49-F238E27FC236}">
                <a16:creationId xmlns:a16="http://schemas.microsoft.com/office/drawing/2014/main" id="{C703A02D-1284-935A-CECF-05E189F5A6B2}"/>
              </a:ext>
            </a:extLst>
          </p:cNvPr>
          <p:cNvSpPr>
            <a:spLocks noGrp="1"/>
          </p:cNvSpPr>
          <p:nvPr>
            <p:ph idx="1"/>
          </p:nvPr>
        </p:nvSpPr>
        <p:spPr>
          <a:xfrm>
            <a:off x="838200" y="1825625"/>
            <a:ext cx="10515600" cy="4351338"/>
          </a:xfrm>
        </p:spPr>
        <p:txBody>
          <a:bodyPr vert="horz" lIns="91440" tIns="45720" rIns="91440" bIns="45720" rtlCol="0">
            <a:normAutofit fontScale="92500" lnSpcReduction="20000"/>
          </a:bodyPr>
          <a:lstStyle/>
          <a:p>
            <a:pPr>
              <a:lnSpc>
                <a:spcPct val="120000"/>
              </a:lnSpc>
              <a:spcBef>
                <a:spcPts val="0"/>
              </a:spcBef>
              <a:spcAft>
                <a:spcPts val="600"/>
              </a:spcAft>
            </a:pPr>
            <a:r>
              <a:rPr lang="en-GB" sz="2400" dirty="0"/>
              <a:t>Cases are decided by judges. </a:t>
            </a:r>
          </a:p>
          <a:p>
            <a:pPr>
              <a:lnSpc>
                <a:spcPct val="120000"/>
              </a:lnSpc>
              <a:spcBef>
                <a:spcPts val="0"/>
              </a:spcBef>
              <a:spcAft>
                <a:spcPts val="600"/>
              </a:spcAft>
            </a:pPr>
            <a:r>
              <a:rPr lang="en-GB" sz="2400" dirty="0"/>
              <a:t>Who wins! (mostly)</a:t>
            </a:r>
          </a:p>
          <a:p>
            <a:pPr>
              <a:lnSpc>
                <a:spcPct val="120000"/>
              </a:lnSpc>
              <a:spcBef>
                <a:spcPts val="0"/>
              </a:spcBef>
              <a:spcAft>
                <a:spcPts val="600"/>
              </a:spcAft>
            </a:pPr>
            <a:r>
              <a:rPr lang="en-GB" sz="2400" dirty="0"/>
              <a:t>What remedy, or punishment</a:t>
            </a:r>
          </a:p>
          <a:p>
            <a:pPr>
              <a:lnSpc>
                <a:spcPct val="120000"/>
              </a:lnSpc>
              <a:spcBef>
                <a:spcPts val="0"/>
              </a:spcBef>
              <a:spcAft>
                <a:spcPts val="600"/>
              </a:spcAft>
            </a:pPr>
            <a:r>
              <a:rPr lang="en-GB" sz="2400" dirty="0"/>
              <a:t>Produce a judgment: body of legal reasoning </a:t>
            </a:r>
          </a:p>
          <a:p>
            <a:pPr lvl="1">
              <a:lnSpc>
                <a:spcPct val="120000"/>
              </a:lnSpc>
              <a:spcBef>
                <a:spcPts val="0"/>
              </a:spcBef>
              <a:spcAft>
                <a:spcPts val="600"/>
              </a:spcAft>
            </a:pPr>
            <a:r>
              <a:rPr lang="en-GB" sz="1800" dirty="0"/>
              <a:t>Explain facts proven on evidence</a:t>
            </a:r>
          </a:p>
          <a:p>
            <a:pPr lvl="1">
              <a:lnSpc>
                <a:spcPct val="120000"/>
              </a:lnSpc>
              <a:spcBef>
                <a:spcPts val="0"/>
              </a:spcBef>
              <a:spcAft>
                <a:spcPts val="600"/>
              </a:spcAft>
            </a:pPr>
            <a:r>
              <a:rPr lang="en-GB" sz="1800" dirty="0"/>
              <a:t>How they applied law</a:t>
            </a:r>
          </a:p>
          <a:p>
            <a:pPr lvl="1">
              <a:lnSpc>
                <a:spcPct val="120000"/>
              </a:lnSpc>
              <a:spcBef>
                <a:spcPts val="0"/>
              </a:spcBef>
              <a:spcAft>
                <a:spcPts val="600"/>
              </a:spcAft>
            </a:pPr>
            <a:r>
              <a:rPr lang="en-GB" sz="1800" dirty="0"/>
              <a:t>How they interpreted law/developed common law</a:t>
            </a:r>
          </a:p>
          <a:p>
            <a:pPr>
              <a:lnSpc>
                <a:spcPct val="120000"/>
              </a:lnSpc>
              <a:spcBef>
                <a:spcPts val="0"/>
              </a:spcBef>
              <a:spcAft>
                <a:spcPts val="600"/>
              </a:spcAft>
            </a:pPr>
            <a:r>
              <a:rPr lang="en-GB" sz="2400" dirty="0"/>
              <a:t>Precedent: Common law: follow previous decisions: consistent outcome </a:t>
            </a:r>
          </a:p>
          <a:p>
            <a:pPr>
              <a:lnSpc>
                <a:spcPct val="120000"/>
              </a:lnSpc>
              <a:spcBef>
                <a:spcPts val="0"/>
              </a:spcBef>
              <a:spcAft>
                <a:spcPts val="600"/>
              </a:spcAft>
            </a:pPr>
            <a:r>
              <a:rPr lang="en-GB" sz="2400" dirty="0"/>
              <a:t>New issues to decide: clarify how law applies </a:t>
            </a:r>
          </a:p>
          <a:p>
            <a:pPr lvl="1">
              <a:lnSpc>
                <a:spcPct val="120000"/>
              </a:lnSpc>
              <a:spcBef>
                <a:spcPts val="0"/>
              </a:spcBef>
              <a:spcAft>
                <a:spcPts val="600"/>
              </a:spcAft>
            </a:pPr>
            <a:r>
              <a:rPr lang="en-GB" sz="1800" dirty="0"/>
              <a:t>Can you think of any cases?</a:t>
            </a:r>
          </a:p>
          <a:p>
            <a:pPr>
              <a:lnSpc>
                <a:spcPct val="120000"/>
              </a:lnSpc>
              <a:spcBef>
                <a:spcPts val="0"/>
              </a:spcBef>
              <a:spcAft>
                <a:spcPts val="600"/>
              </a:spcAft>
            </a:pPr>
            <a:r>
              <a:rPr lang="en-GB" sz="2400" dirty="0"/>
              <a:t>Cases can be identified by the party names…</a:t>
            </a:r>
          </a:p>
        </p:txBody>
      </p:sp>
    </p:spTree>
    <p:extLst>
      <p:ext uri="{BB962C8B-B14F-4D97-AF65-F5344CB8AC3E}">
        <p14:creationId xmlns:p14="http://schemas.microsoft.com/office/powerpoint/2010/main" val="35961717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CF94B-C20E-5821-8498-7A2F86DC8787}"/>
              </a:ext>
            </a:extLst>
          </p:cNvPr>
          <p:cNvSpPr>
            <a:spLocks noGrp="1"/>
          </p:cNvSpPr>
          <p:nvPr>
            <p:ph type="title"/>
          </p:nvPr>
        </p:nvSpPr>
        <p:spPr/>
        <p:txBody>
          <a:bodyPr>
            <a:normAutofit/>
          </a:bodyPr>
          <a:lstStyle/>
          <a:p>
            <a:r>
              <a:rPr lang="en-GB" sz="6000" b="1" dirty="0"/>
              <a:t>CIVIL CASES</a:t>
            </a:r>
            <a:endParaRPr lang="en-US" dirty="0"/>
          </a:p>
        </p:txBody>
      </p:sp>
      <p:sp>
        <p:nvSpPr>
          <p:cNvPr id="3" name="Content Placeholder 2">
            <a:extLst>
              <a:ext uri="{FF2B5EF4-FFF2-40B4-BE49-F238E27FC236}">
                <a16:creationId xmlns:a16="http://schemas.microsoft.com/office/drawing/2014/main" id="{D162EEE5-B9BC-FB8B-A65A-86DD63B3241C}"/>
              </a:ext>
            </a:extLst>
          </p:cNvPr>
          <p:cNvSpPr>
            <a:spLocks noGrp="1"/>
          </p:cNvSpPr>
          <p:nvPr>
            <p:ph idx="1"/>
          </p:nvPr>
        </p:nvSpPr>
        <p:spPr/>
        <p:txBody>
          <a:bodyPr vert="horz" lIns="91440" tIns="45720" rIns="91440" bIns="45720" rtlCol="0" anchor="t">
            <a:normAutofit fontScale="85000" lnSpcReduction="20000"/>
          </a:bodyPr>
          <a:lstStyle/>
          <a:p>
            <a:pPr>
              <a:lnSpc>
                <a:spcPct val="110000"/>
              </a:lnSpc>
              <a:spcBef>
                <a:spcPts val="600"/>
              </a:spcBef>
              <a:spcAft>
                <a:spcPts val="600"/>
              </a:spcAft>
            </a:pPr>
            <a:r>
              <a:rPr lang="en-GB" sz="2400" b="1" dirty="0"/>
              <a:t>First instance: </a:t>
            </a:r>
            <a:r>
              <a:rPr lang="en-GB" sz="2400" i="1" dirty="0"/>
              <a:t>Claimant/Applicant v Defendant/Respondent -</a:t>
            </a:r>
            <a:r>
              <a:rPr lang="en-GB" sz="2400" b="1" i="1" dirty="0"/>
              <a:t> </a:t>
            </a:r>
            <a:r>
              <a:rPr lang="en-GB" sz="2400" i="1" dirty="0"/>
              <a:t>Lucas v Lewis </a:t>
            </a:r>
            <a:r>
              <a:rPr lang="en-GB" sz="2400" dirty="0"/>
              <a:t>[2005] Citation </a:t>
            </a:r>
          </a:p>
          <a:p>
            <a:pPr lvl="1">
              <a:lnSpc>
                <a:spcPct val="110000"/>
              </a:lnSpc>
              <a:spcBef>
                <a:spcPts val="600"/>
              </a:spcBef>
              <a:spcAft>
                <a:spcPts val="600"/>
              </a:spcAft>
            </a:pPr>
            <a:r>
              <a:rPr lang="en-GB" dirty="0"/>
              <a:t>Lucas is the claimant/applicant; Lewis is the respondent/defendant. </a:t>
            </a:r>
          </a:p>
          <a:p>
            <a:pPr>
              <a:lnSpc>
                <a:spcPct val="110000"/>
              </a:lnSpc>
              <a:spcBef>
                <a:spcPts val="600"/>
              </a:spcBef>
              <a:spcAft>
                <a:spcPts val="600"/>
              </a:spcAft>
            </a:pPr>
            <a:r>
              <a:rPr lang="en-GB" sz="2400" b="1" dirty="0"/>
              <a:t>Appeals: </a:t>
            </a:r>
            <a:r>
              <a:rPr lang="en-GB" sz="2400" dirty="0"/>
              <a:t>Appellant v Respondent - </a:t>
            </a:r>
            <a:r>
              <a:rPr lang="en-GB" sz="2400" i="1" dirty="0"/>
              <a:t>Scott v Jones </a:t>
            </a:r>
            <a:r>
              <a:rPr lang="en-GB" sz="2400" dirty="0"/>
              <a:t>[2020] EWCA </a:t>
            </a:r>
            <a:r>
              <a:rPr lang="en-GB" sz="2400" dirty="0" err="1"/>
              <a:t>Civ</a:t>
            </a:r>
            <a:r>
              <a:rPr lang="en-GB" sz="2400" dirty="0"/>
              <a:t> XXX</a:t>
            </a:r>
          </a:p>
          <a:p>
            <a:pPr lvl="2">
              <a:lnSpc>
                <a:spcPct val="110000"/>
              </a:lnSpc>
              <a:spcBef>
                <a:spcPts val="600"/>
              </a:spcBef>
              <a:spcAft>
                <a:spcPts val="600"/>
              </a:spcAft>
            </a:pPr>
            <a:r>
              <a:rPr lang="en-GB" sz="2400" dirty="0"/>
              <a:t>Scott is the appellant; Jones is the respondent</a:t>
            </a:r>
          </a:p>
          <a:p>
            <a:pPr>
              <a:lnSpc>
                <a:spcPct val="110000"/>
              </a:lnSpc>
              <a:spcBef>
                <a:spcPts val="600"/>
              </a:spcBef>
              <a:spcAft>
                <a:spcPts val="600"/>
              </a:spcAft>
            </a:pPr>
            <a:r>
              <a:rPr lang="en-GB" sz="2400" dirty="0"/>
              <a:t>Re: in the matter of </a:t>
            </a:r>
            <a:endParaRPr lang="en-GB" sz="3200" dirty="0"/>
          </a:p>
          <a:p>
            <a:pPr>
              <a:lnSpc>
                <a:spcPct val="110000"/>
              </a:lnSpc>
              <a:spcBef>
                <a:spcPts val="600"/>
              </a:spcBef>
              <a:spcAft>
                <a:spcPts val="600"/>
              </a:spcAft>
            </a:pPr>
            <a:r>
              <a:rPr lang="en-GB" sz="2400" dirty="0"/>
              <a:t>V is Versus, but we say ‘and’</a:t>
            </a:r>
          </a:p>
          <a:p>
            <a:pPr>
              <a:lnSpc>
                <a:spcPct val="110000"/>
              </a:lnSpc>
              <a:spcBef>
                <a:spcPts val="600"/>
              </a:spcBef>
              <a:spcAft>
                <a:spcPts val="600"/>
              </a:spcAft>
            </a:pPr>
            <a:r>
              <a:rPr lang="en-GB" sz="2400" dirty="0"/>
              <a:t>May have a conjoined case where the points of law are the same. </a:t>
            </a:r>
            <a:endParaRPr lang="en-US" sz="2400" dirty="0"/>
          </a:p>
          <a:p>
            <a:pPr>
              <a:lnSpc>
                <a:spcPct val="110000"/>
              </a:lnSpc>
              <a:spcBef>
                <a:spcPts val="600"/>
              </a:spcBef>
              <a:spcAft>
                <a:spcPts val="600"/>
              </a:spcAft>
            </a:pPr>
            <a:r>
              <a:rPr lang="en-GB" sz="2400" dirty="0"/>
              <a:t>When appealed to the supreme or higher court. </a:t>
            </a:r>
          </a:p>
          <a:p>
            <a:pPr>
              <a:lnSpc>
                <a:spcPct val="110000"/>
              </a:lnSpc>
              <a:spcBef>
                <a:spcPts val="600"/>
              </a:spcBef>
              <a:spcAft>
                <a:spcPts val="600"/>
              </a:spcAft>
            </a:pPr>
            <a:r>
              <a:rPr lang="en-GB" sz="2400" dirty="0"/>
              <a:t>Cases may be anonymised, in which case a letter may be given to denote the parties, e.g. A v B </a:t>
            </a:r>
          </a:p>
        </p:txBody>
      </p:sp>
    </p:spTree>
    <p:extLst>
      <p:ext uri="{BB962C8B-B14F-4D97-AF65-F5344CB8AC3E}">
        <p14:creationId xmlns:p14="http://schemas.microsoft.com/office/powerpoint/2010/main" val="18792684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B1E9D-C323-263A-8661-B28F59C9A43F}"/>
              </a:ext>
            </a:extLst>
          </p:cNvPr>
          <p:cNvSpPr>
            <a:spLocks noGrp="1"/>
          </p:cNvSpPr>
          <p:nvPr>
            <p:ph type="title"/>
          </p:nvPr>
        </p:nvSpPr>
        <p:spPr/>
        <p:txBody>
          <a:bodyPr>
            <a:normAutofit/>
          </a:bodyPr>
          <a:lstStyle/>
          <a:p>
            <a:r>
              <a:rPr lang="en-GB" sz="5400" b="1" dirty="0"/>
              <a:t>CRIMINAL CASES</a:t>
            </a:r>
            <a:endParaRPr lang="en-US" dirty="0"/>
          </a:p>
        </p:txBody>
      </p:sp>
      <p:sp>
        <p:nvSpPr>
          <p:cNvPr id="3" name="Content Placeholder 2">
            <a:extLst>
              <a:ext uri="{FF2B5EF4-FFF2-40B4-BE49-F238E27FC236}">
                <a16:creationId xmlns:a16="http://schemas.microsoft.com/office/drawing/2014/main" id="{452E4B3C-F048-0924-5074-205D114F455A}"/>
              </a:ext>
            </a:extLst>
          </p:cNvPr>
          <p:cNvSpPr>
            <a:spLocks noGrp="1"/>
          </p:cNvSpPr>
          <p:nvPr>
            <p:ph idx="1"/>
          </p:nvPr>
        </p:nvSpPr>
        <p:spPr/>
        <p:txBody>
          <a:bodyPr vert="horz" lIns="91440" tIns="45720" rIns="91440" bIns="45720" rtlCol="0" anchor="t">
            <a:normAutofit/>
          </a:bodyPr>
          <a:lstStyle/>
          <a:p>
            <a:pPr>
              <a:lnSpc>
                <a:spcPct val="150000"/>
              </a:lnSpc>
            </a:pPr>
            <a:r>
              <a:rPr lang="en-GB" dirty="0"/>
              <a:t>Cases brought by the crown</a:t>
            </a:r>
          </a:p>
          <a:p>
            <a:pPr>
              <a:lnSpc>
                <a:spcPct val="150000"/>
              </a:lnSpc>
            </a:pPr>
            <a:r>
              <a:rPr lang="en-GB" dirty="0"/>
              <a:t>Regina v Defendant; e.g. R v Williams [Year]</a:t>
            </a:r>
            <a:endParaRPr lang="en-US" dirty="0"/>
          </a:p>
          <a:p>
            <a:pPr lvl="1">
              <a:lnSpc>
                <a:spcPct val="150000"/>
              </a:lnSpc>
            </a:pPr>
            <a:r>
              <a:rPr lang="en-GB" dirty="0"/>
              <a:t>Rex – King; Regina – Queen </a:t>
            </a:r>
          </a:p>
          <a:p>
            <a:pPr>
              <a:lnSpc>
                <a:spcPct val="150000"/>
              </a:lnSpc>
            </a:pPr>
            <a:r>
              <a:rPr lang="en-GB" dirty="0"/>
              <a:t>Case examples- R v Ahluwalia – important case in criminal law- which set a motion in the law to change the law for women who kill their husbands due to domestic abuse. </a:t>
            </a:r>
          </a:p>
          <a:p>
            <a:pPr>
              <a:lnSpc>
                <a:spcPct val="150000"/>
              </a:lnSpc>
            </a:pPr>
            <a:endParaRPr lang="en-GB" dirty="0"/>
          </a:p>
          <a:p>
            <a:pPr marL="0" indent="0">
              <a:lnSpc>
                <a:spcPct val="150000"/>
              </a:lnSpc>
              <a:buNone/>
            </a:pPr>
            <a:endParaRPr lang="en-GB" dirty="0"/>
          </a:p>
        </p:txBody>
      </p:sp>
    </p:spTree>
    <p:extLst>
      <p:ext uri="{BB962C8B-B14F-4D97-AF65-F5344CB8AC3E}">
        <p14:creationId xmlns:p14="http://schemas.microsoft.com/office/powerpoint/2010/main" val="28250779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63476-7D70-A5FD-BBD1-A61E430FD2D7}"/>
              </a:ext>
            </a:extLst>
          </p:cNvPr>
          <p:cNvSpPr>
            <a:spLocks noGrp="1"/>
          </p:cNvSpPr>
          <p:nvPr>
            <p:ph type="title"/>
          </p:nvPr>
        </p:nvSpPr>
        <p:spPr/>
        <p:txBody>
          <a:bodyPr>
            <a:normAutofit/>
          </a:bodyPr>
          <a:lstStyle/>
          <a:p>
            <a:r>
              <a:rPr lang="en-GB" sz="6000" b="1" dirty="0"/>
              <a:t>JUDICIAL REVIEW </a:t>
            </a:r>
            <a:endParaRPr lang="en-US" dirty="0"/>
          </a:p>
        </p:txBody>
      </p:sp>
      <p:sp>
        <p:nvSpPr>
          <p:cNvPr id="3" name="Content Placeholder 2">
            <a:extLst>
              <a:ext uri="{FF2B5EF4-FFF2-40B4-BE49-F238E27FC236}">
                <a16:creationId xmlns:a16="http://schemas.microsoft.com/office/drawing/2014/main" id="{4AB0C53C-8ACE-D712-B566-3325106F0CAB}"/>
              </a:ext>
            </a:extLst>
          </p:cNvPr>
          <p:cNvSpPr>
            <a:spLocks noGrp="1"/>
          </p:cNvSpPr>
          <p:nvPr>
            <p:ph idx="1"/>
          </p:nvPr>
        </p:nvSpPr>
        <p:spPr/>
        <p:txBody>
          <a:bodyPr vert="horz" lIns="91440" tIns="45720" rIns="91440" bIns="45720" rtlCol="0" anchor="t">
            <a:normAutofit/>
          </a:bodyPr>
          <a:lstStyle/>
          <a:p>
            <a:pPr>
              <a:lnSpc>
                <a:spcPct val="100000"/>
              </a:lnSpc>
            </a:pPr>
            <a:r>
              <a:rPr lang="en-GB" dirty="0"/>
              <a:t>Judicial review: R (name of the person) v the responding government department. </a:t>
            </a:r>
          </a:p>
          <a:p>
            <a:pPr lvl="1">
              <a:lnSpc>
                <a:spcPct val="100000"/>
              </a:lnSpc>
            </a:pPr>
            <a:r>
              <a:rPr lang="en-GB" i="1" dirty="0">
                <a:ea typeface="+mn-lt"/>
                <a:cs typeface="+mn-lt"/>
              </a:rPr>
              <a:t>R (Miller) v Secretary of State for Exiting the European Union [2017] OR</a:t>
            </a:r>
          </a:p>
          <a:p>
            <a:pPr lvl="1">
              <a:lnSpc>
                <a:spcPct val="100000"/>
              </a:lnSpc>
            </a:pPr>
            <a:r>
              <a:rPr lang="en-GB" i="1" dirty="0">
                <a:ea typeface="+mn-lt"/>
                <a:cs typeface="+mn-lt"/>
              </a:rPr>
              <a:t>R (On the application of Miller) v Secretary of State for Exiting the European Union [2017]</a:t>
            </a:r>
            <a:endParaRPr lang="en-GB" dirty="0"/>
          </a:p>
          <a:p>
            <a:pPr>
              <a:lnSpc>
                <a:spcPct val="100000"/>
              </a:lnSpc>
            </a:pPr>
            <a:r>
              <a:rPr lang="en-GB" dirty="0"/>
              <a:t>Before 2001 cases will look like this; '' </a:t>
            </a:r>
            <a:r>
              <a:rPr lang="en-GB" dirty="0">
                <a:ea typeface="+mn-lt"/>
                <a:cs typeface="+mn-lt"/>
              </a:rPr>
              <a:t>“</a:t>
            </a:r>
            <a:r>
              <a:rPr lang="en-GB" i="1" dirty="0">
                <a:ea typeface="+mn-lt"/>
                <a:cs typeface="+mn-lt"/>
              </a:rPr>
              <a:t>R v Secretary of State for the Home Department ex p Brind”</a:t>
            </a:r>
            <a:r>
              <a:rPr lang="en-GB" dirty="0">
                <a:ea typeface="+mn-lt"/>
                <a:cs typeface="+mn-lt"/>
              </a:rPr>
              <a:t> ''. </a:t>
            </a:r>
            <a:endParaRPr lang="en-GB" dirty="0"/>
          </a:p>
        </p:txBody>
      </p:sp>
    </p:spTree>
    <p:extLst>
      <p:ext uri="{BB962C8B-B14F-4D97-AF65-F5344CB8AC3E}">
        <p14:creationId xmlns:p14="http://schemas.microsoft.com/office/powerpoint/2010/main" val="31274842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9573F-E43D-8216-830E-42DCC538563B}"/>
              </a:ext>
            </a:extLst>
          </p:cNvPr>
          <p:cNvSpPr>
            <a:spLocks noGrp="1"/>
          </p:cNvSpPr>
          <p:nvPr>
            <p:ph type="title"/>
          </p:nvPr>
        </p:nvSpPr>
        <p:spPr/>
        <p:txBody>
          <a:bodyPr>
            <a:normAutofit/>
          </a:bodyPr>
          <a:lstStyle/>
          <a:p>
            <a:r>
              <a:rPr lang="en-GB" sz="6600" b="1" dirty="0"/>
              <a:t>CASE CITATIONS </a:t>
            </a:r>
            <a:endParaRPr lang="en-US" dirty="0"/>
          </a:p>
        </p:txBody>
      </p:sp>
      <p:sp>
        <p:nvSpPr>
          <p:cNvPr id="3" name="Content Placeholder 2">
            <a:extLst>
              <a:ext uri="{FF2B5EF4-FFF2-40B4-BE49-F238E27FC236}">
                <a16:creationId xmlns:a16="http://schemas.microsoft.com/office/drawing/2014/main" id="{215B295B-22FB-E2D8-91BF-962304BAD9FB}"/>
              </a:ext>
            </a:extLst>
          </p:cNvPr>
          <p:cNvSpPr>
            <a:spLocks noGrp="1"/>
          </p:cNvSpPr>
          <p:nvPr>
            <p:ph idx="1"/>
          </p:nvPr>
        </p:nvSpPr>
        <p:spPr/>
        <p:txBody>
          <a:bodyPr vert="horz" lIns="91440" tIns="45720" rIns="91440" bIns="45720" rtlCol="0" anchor="t">
            <a:normAutofit lnSpcReduction="10000"/>
          </a:bodyPr>
          <a:lstStyle/>
          <a:p>
            <a:r>
              <a:rPr lang="en-GB" dirty="0"/>
              <a:t>Help distinguish between cases with the same name. </a:t>
            </a:r>
          </a:p>
          <a:p>
            <a:r>
              <a:rPr lang="en-GB" dirty="0"/>
              <a:t>Reference for where to find the case</a:t>
            </a:r>
          </a:p>
          <a:p>
            <a:r>
              <a:rPr lang="en-GB" dirty="0"/>
              <a:t>Case name – year - volume - page</a:t>
            </a:r>
          </a:p>
          <a:p>
            <a:pPr lvl="1"/>
            <a:r>
              <a:rPr lang="en-GB" dirty="0" err="1">
                <a:ea typeface="+mn-lt"/>
                <a:cs typeface="+mn-lt"/>
              </a:rPr>
              <a:t>Ghaidan</a:t>
            </a:r>
            <a:r>
              <a:rPr lang="en-GB" dirty="0">
                <a:ea typeface="+mn-lt"/>
                <a:cs typeface="+mn-lt"/>
              </a:rPr>
              <a:t> v Godin-Mendoza [2004] 3 All ER 411</a:t>
            </a:r>
          </a:p>
          <a:p>
            <a:pPr lvl="2"/>
            <a:r>
              <a:rPr lang="en-GB" dirty="0">
                <a:ea typeface="+mn-lt"/>
                <a:cs typeface="+mn-lt"/>
              </a:rPr>
              <a:t>As reported year, the case year may vary between different publications</a:t>
            </a:r>
          </a:p>
          <a:p>
            <a:r>
              <a:rPr lang="en-GB" dirty="0"/>
              <a:t>Originally reported, increasingly courts publish: particularly since move from paper copies to online</a:t>
            </a:r>
          </a:p>
          <a:p>
            <a:r>
              <a:rPr lang="en-GB" dirty="0">
                <a:ea typeface="+mn-lt"/>
                <a:cs typeface="+mn-lt"/>
              </a:rPr>
              <a:t>Year – court – case number</a:t>
            </a:r>
          </a:p>
          <a:p>
            <a:pPr lvl="1"/>
            <a:r>
              <a:rPr lang="en-GB" i="1" dirty="0" err="1"/>
              <a:t>Ghaidan</a:t>
            </a:r>
            <a:r>
              <a:rPr lang="en-GB" i="1" dirty="0"/>
              <a:t> v Godin-­Mendoza</a:t>
            </a:r>
            <a:r>
              <a:rPr lang="en-GB" dirty="0"/>
              <a:t> [2004] UKHL 30.</a:t>
            </a:r>
          </a:p>
          <a:p>
            <a:pPr algn="just"/>
            <a:r>
              <a:rPr lang="en-GB" dirty="0">
                <a:hlinkClick r:id="rId3"/>
              </a:rPr>
              <a:t>Cardiff Index to legal abbreviations</a:t>
            </a:r>
            <a:endParaRPr lang="en-GB" dirty="0"/>
          </a:p>
        </p:txBody>
      </p:sp>
    </p:spTree>
    <p:extLst>
      <p:ext uri="{BB962C8B-B14F-4D97-AF65-F5344CB8AC3E}">
        <p14:creationId xmlns:p14="http://schemas.microsoft.com/office/powerpoint/2010/main" val="40302010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A1D337F7-76F1-65B4-8E3A-74E29A36BA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F2FCEE-14E5-4C71-4FED-8956E2D808BB}"/>
              </a:ext>
            </a:extLst>
          </p:cNvPr>
          <p:cNvSpPr>
            <a:spLocks noGrp="1"/>
          </p:cNvSpPr>
          <p:nvPr>
            <p:ph type="title"/>
          </p:nvPr>
        </p:nvSpPr>
        <p:spPr/>
        <p:txBody>
          <a:bodyPr>
            <a:normAutofit/>
          </a:bodyPr>
          <a:lstStyle/>
          <a:p>
            <a:r>
              <a:rPr lang="en-GB" sz="4000" b="1" dirty="0">
                <a:solidFill>
                  <a:srgbClr val="002060"/>
                </a:solidFill>
              </a:rPr>
              <a:t>ACTIVITY 2: MATCH THE CASE AND COURT</a:t>
            </a:r>
          </a:p>
        </p:txBody>
      </p:sp>
      <p:sp>
        <p:nvSpPr>
          <p:cNvPr id="3" name="Content Placeholder 2">
            <a:extLst>
              <a:ext uri="{FF2B5EF4-FFF2-40B4-BE49-F238E27FC236}">
                <a16:creationId xmlns:a16="http://schemas.microsoft.com/office/drawing/2014/main" id="{13BDDF09-8D31-4BD2-2A98-58FE2AA5AB3A}"/>
              </a:ext>
            </a:extLst>
          </p:cNvPr>
          <p:cNvSpPr>
            <a:spLocks noGrp="1"/>
          </p:cNvSpPr>
          <p:nvPr>
            <p:ph sz="half" idx="1"/>
          </p:nvPr>
        </p:nvSpPr>
        <p:spPr/>
        <p:txBody>
          <a:bodyPr>
            <a:normAutofit lnSpcReduction="10000"/>
          </a:bodyPr>
          <a:lstStyle/>
          <a:p>
            <a:pPr marL="514350" indent="-514350">
              <a:buFont typeface="+mj-lt"/>
              <a:buAutoNum type="alphaLcPeriod"/>
            </a:pPr>
            <a:r>
              <a:rPr lang="en-GB" dirty="0">
                <a:solidFill>
                  <a:srgbClr val="002060"/>
                </a:solidFill>
                <a:ea typeface="+mn-lt"/>
                <a:cs typeface="+mn-lt"/>
              </a:rPr>
              <a:t>Boston Deep See Fishing &amp; Ice Company v Ansell [1888]</a:t>
            </a:r>
            <a:endParaRPr lang="en-GB" dirty="0">
              <a:solidFill>
                <a:srgbClr val="002060"/>
              </a:solidFill>
            </a:endParaRPr>
          </a:p>
          <a:p>
            <a:pPr marL="514350" indent="-514350">
              <a:buFont typeface="+mj-lt"/>
              <a:buAutoNum type="alphaLcPeriod"/>
            </a:pPr>
            <a:r>
              <a:rPr lang="en-GB" dirty="0">
                <a:solidFill>
                  <a:srgbClr val="002060"/>
                </a:solidFill>
                <a:ea typeface="+mn-lt"/>
                <a:cs typeface="+mn-lt"/>
              </a:rPr>
              <a:t>R v Rafferty [1999]</a:t>
            </a:r>
            <a:endParaRPr lang="en-GB" dirty="0">
              <a:solidFill>
                <a:srgbClr val="002060"/>
              </a:solidFill>
            </a:endParaRPr>
          </a:p>
          <a:p>
            <a:pPr marL="514350" indent="-514350">
              <a:buFont typeface="+mj-lt"/>
              <a:buAutoNum type="alphaLcPeriod"/>
            </a:pPr>
            <a:r>
              <a:rPr lang="en-GB" dirty="0">
                <a:solidFill>
                  <a:srgbClr val="002060"/>
                </a:solidFill>
                <a:ea typeface="+mn-lt"/>
                <a:cs typeface="+mn-lt"/>
              </a:rPr>
              <a:t>Re Booth [1926]</a:t>
            </a:r>
            <a:endParaRPr lang="en-GB" dirty="0">
              <a:solidFill>
                <a:srgbClr val="002060"/>
              </a:solidFill>
            </a:endParaRPr>
          </a:p>
          <a:p>
            <a:pPr marL="514350" indent="-514350">
              <a:buFont typeface="+mj-lt"/>
              <a:buAutoNum type="alphaLcPeriod"/>
            </a:pPr>
            <a:r>
              <a:rPr lang="en-GB" dirty="0">
                <a:solidFill>
                  <a:srgbClr val="002060"/>
                </a:solidFill>
                <a:ea typeface="+mn-lt"/>
                <a:cs typeface="+mn-lt"/>
              </a:rPr>
              <a:t>S v R (Parental Responsibility) [1993]</a:t>
            </a:r>
            <a:endParaRPr lang="en-GB" dirty="0">
              <a:solidFill>
                <a:srgbClr val="002060"/>
              </a:solidFill>
            </a:endParaRPr>
          </a:p>
          <a:p>
            <a:pPr marL="514350" indent="-514350">
              <a:buFont typeface="+mj-lt"/>
              <a:buAutoNum type="alphaLcPeriod"/>
            </a:pPr>
            <a:r>
              <a:rPr lang="en-GB" dirty="0">
                <a:solidFill>
                  <a:srgbClr val="002060"/>
                </a:solidFill>
                <a:ea typeface="+mn-lt"/>
                <a:cs typeface="+mn-lt"/>
              </a:rPr>
              <a:t>Higher Education Funding Council, ex </a:t>
            </a:r>
            <a:r>
              <a:rPr lang="en-GB" dirty="0" err="1">
                <a:solidFill>
                  <a:srgbClr val="002060"/>
                </a:solidFill>
                <a:ea typeface="+mn-lt"/>
                <a:cs typeface="+mn-lt"/>
              </a:rPr>
              <a:t>parte</a:t>
            </a:r>
            <a:r>
              <a:rPr lang="en-GB" dirty="0">
                <a:solidFill>
                  <a:srgbClr val="002060"/>
                </a:solidFill>
                <a:ea typeface="+mn-lt"/>
                <a:cs typeface="+mn-lt"/>
              </a:rPr>
              <a:t> Institute of ­ Dental Surgery [1994]</a:t>
            </a:r>
            <a:endParaRPr lang="en-GB" dirty="0">
              <a:solidFill>
                <a:srgbClr val="002060"/>
              </a:solidFill>
            </a:endParaRPr>
          </a:p>
        </p:txBody>
      </p:sp>
      <p:sp>
        <p:nvSpPr>
          <p:cNvPr id="6" name="Content Placeholder 5">
            <a:extLst>
              <a:ext uri="{FF2B5EF4-FFF2-40B4-BE49-F238E27FC236}">
                <a16:creationId xmlns:a16="http://schemas.microsoft.com/office/drawing/2014/main" id="{B5F5BD6F-54F2-D639-64C0-3F69D1001254}"/>
              </a:ext>
            </a:extLst>
          </p:cNvPr>
          <p:cNvSpPr>
            <a:spLocks noGrp="1"/>
          </p:cNvSpPr>
          <p:nvPr>
            <p:ph sz="half" idx="2"/>
          </p:nvPr>
        </p:nvSpPr>
        <p:spPr/>
        <p:txBody>
          <a:bodyPr>
            <a:normAutofit lnSpcReduction="10000"/>
          </a:bodyPr>
          <a:lstStyle/>
          <a:p>
            <a:pPr marL="514350" indent="-514350">
              <a:buFont typeface="+mj-lt"/>
              <a:buAutoNum type="arabicPeriod"/>
            </a:pPr>
            <a:r>
              <a:rPr lang="en-GB" dirty="0">
                <a:solidFill>
                  <a:srgbClr val="002060"/>
                </a:solidFill>
              </a:rPr>
              <a:t>Family law case</a:t>
            </a:r>
          </a:p>
          <a:p>
            <a:pPr marL="514350" indent="-514350">
              <a:buFont typeface="+mj-lt"/>
              <a:buAutoNum type="arabicPeriod"/>
            </a:pPr>
            <a:r>
              <a:rPr lang="en-GB" dirty="0">
                <a:solidFill>
                  <a:srgbClr val="002060"/>
                </a:solidFill>
              </a:rPr>
              <a:t>Wills and succession case</a:t>
            </a:r>
          </a:p>
          <a:p>
            <a:pPr marL="514350" indent="-514350">
              <a:buFont typeface="+mj-lt"/>
              <a:buAutoNum type="arabicPeriod"/>
            </a:pPr>
            <a:r>
              <a:rPr lang="en-GB" dirty="0">
                <a:solidFill>
                  <a:srgbClr val="002060"/>
                </a:solidFill>
              </a:rPr>
              <a:t>Judicial review </a:t>
            </a:r>
          </a:p>
          <a:p>
            <a:pPr marL="514350" indent="-514350">
              <a:buFont typeface="+mj-lt"/>
              <a:buAutoNum type="arabicPeriod"/>
            </a:pPr>
            <a:r>
              <a:rPr lang="en-GB" dirty="0">
                <a:solidFill>
                  <a:srgbClr val="002060"/>
                </a:solidFill>
              </a:rPr>
              <a:t>Civil Case</a:t>
            </a:r>
          </a:p>
          <a:p>
            <a:pPr marL="514350" indent="-514350">
              <a:buFont typeface="+mj-lt"/>
              <a:buAutoNum type="arabicPeriod"/>
            </a:pPr>
            <a:r>
              <a:rPr lang="en-GB" dirty="0">
                <a:solidFill>
                  <a:srgbClr val="002060"/>
                </a:solidFill>
              </a:rPr>
              <a:t>Criminal Case </a:t>
            </a:r>
          </a:p>
        </p:txBody>
      </p:sp>
    </p:spTree>
    <p:extLst>
      <p:ext uri="{BB962C8B-B14F-4D97-AF65-F5344CB8AC3E}">
        <p14:creationId xmlns:p14="http://schemas.microsoft.com/office/powerpoint/2010/main" val="17609910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7BC67-E7E0-6C19-4067-D2BD1484CF56}"/>
              </a:ext>
            </a:extLst>
          </p:cNvPr>
          <p:cNvSpPr>
            <a:spLocks noGrp="1"/>
          </p:cNvSpPr>
          <p:nvPr>
            <p:ph type="title"/>
          </p:nvPr>
        </p:nvSpPr>
        <p:spPr>
          <a:xfrm>
            <a:off x="838200" y="365125"/>
            <a:ext cx="4281503" cy="1325563"/>
          </a:xfrm>
        </p:spPr>
        <p:txBody>
          <a:bodyPr/>
          <a:lstStyle/>
          <a:p>
            <a:r>
              <a:rPr lang="en-GB" b="1" dirty="0"/>
              <a:t>COURT HIERARCHY </a:t>
            </a:r>
          </a:p>
        </p:txBody>
      </p:sp>
      <p:pic>
        <p:nvPicPr>
          <p:cNvPr id="14" name="Content Placeholder 13" descr="A diagram of a court&#10;&#10;AI-generated content may be incorrect.">
            <a:extLst>
              <a:ext uri="{FF2B5EF4-FFF2-40B4-BE49-F238E27FC236}">
                <a16:creationId xmlns:a16="http://schemas.microsoft.com/office/drawing/2014/main" id="{97F3258C-9E8C-5369-B871-DA989FA1B0D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119703" y="283369"/>
            <a:ext cx="6695287" cy="6291262"/>
          </a:xfrm>
        </p:spPr>
      </p:pic>
      <p:sp>
        <p:nvSpPr>
          <p:cNvPr id="15" name="AutoShape 10" descr="A flowchart diagram showing the simplified structure of English courts and how cases are appealed from lower courts to higher courts.   There are eight courts listed, with the civil courts on the left and the criminal courts on the right. County Court, Family Court and High Court are civil courts; Magistrates Court and Crown Court are criminal courts. The Divisional Court of the High Court, the Court of Appeal and the Supreme Court deal with both civil and criminal cases. The Supreme Court is the highest court.  County court is the lowest civil court; this is a court of first instance: from here, cases can be appealed to the Civil division of the Court of appeal, or to the Divisional Court of the High Court.   Above the County Court, there are Family Court and High Court, which are both courts of first instance, and Divisional Court of the High Court, which is a court that considers appeals.   From Family Court, cases can be appealed to the Civil division of the Court of Appeal, or to the Divisional Court of the High Court. From Hight Court, cases can be appealed to the Civil division of the Court of Appeal, or to the Supreme Court using the leapfrog procedure, which bypasses the Court of Appeal. From the Divisional Court of the High Court, cases can be appealed to the Court of Appeal, or to the Supreme Court using the leapfrog procedure.  Magistrates Court is the lowest criminal court; this is a court of first instance: from here, cases can be appealed to the Crown Court or to the Divisional Court of the High Court. Above Magistrates Court the is Crown Court: from here cases can be appealed to the Divisional Court of the High Court or to the Criminal Division of the Court of Appeal.   From the Court of Appeal, cases can be appealed to the Supreme Court or to the Divisional Court of the High Court.">
            <a:extLst>
              <a:ext uri="{FF2B5EF4-FFF2-40B4-BE49-F238E27FC236}">
                <a16:creationId xmlns:a16="http://schemas.microsoft.com/office/drawing/2014/main" id="{D709E474-6306-D6ED-5D60-FDCD4E06176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 name="AutoShape 12" descr="A flowchart diagram showing the simplified structure of English courts and how cases are appealed from lower courts to higher courts.   There are eight courts listed, with the civil courts on the left and the criminal courts on the right. County Court, Family Court and High Court are civil courts; Magistrates Court and Crown Court are criminal courts. The Divisional Court of the High Court, the Court of Appeal and the Supreme Court deal with both civil and criminal cases. The Supreme Court is the highest court.  County court is the lowest civil court; this is a court of first instance: from here, cases can be appealed to the Civil division of the Court of appeal, or to the Divisional Court of the High Court.   Above the County Court, there are Family Court and High Court, which are both courts of first instance, and Divisional Court of the High Court, which is a court that considers appeals.   From Family Court, cases can be appealed to the Civil division of the Court of Appeal, or to the Divisional Court of the High Court. From Hight Court, cases can be appealed to the Civil division of the Court of Appeal, or to the Supreme Court using the leapfrog procedure, which bypasses the Court of Appeal. From the Divisional Court of the High Court, cases can be appealed to the Court of Appeal, or to the Supreme Court using the leapfrog procedure.  Magistrates Court is the lowest criminal court; this is a court of first instance: from here, cases can be appealed to the Crown Court or to the Divisional Court of the High Court. Above Magistrates Court the is Crown Court: from here cases can be appealed to the Divisional Court of the High Court or to the Criminal Division of the Court of Appeal.   From the Court of Appeal, cases can be appealed to the Supreme Court or to the Divisional Court of the High Court.">
            <a:extLst>
              <a:ext uri="{FF2B5EF4-FFF2-40B4-BE49-F238E27FC236}">
                <a16:creationId xmlns:a16="http://schemas.microsoft.com/office/drawing/2014/main" id="{4B037480-37DD-EA5A-DE97-D8375250CC8D}"/>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7402068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DF714-B4C0-7D42-7B89-DA27CF2AEA09}"/>
              </a:ext>
            </a:extLst>
          </p:cNvPr>
          <p:cNvSpPr>
            <a:spLocks noGrp="1"/>
          </p:cNvSpPr>
          <p:nvPr>
            <p:ph type="title"/>
          </p:nvPr>
        </p:nvSpPr>
        <p:spPr/>
        <p:txBody>
          <a:bodyPr>
            <a:normAutofit/>
          </a:bodyPr>
          <a:lstStyle/>
          <a:p>
            <a:pPr algn="ctr"/>
            <a:r>
              <a:rPr lang="en-GB" sz="6000" b="1" dirty="0"/>
              <a:t>PRECEDENT</a:t>
            </a:r>
            <a:endParaRPr lang="en-GB" sz="6000" dirty="0"/>
          </a:p>
        </p:txBody>
      </p:sp>
      <p:sp>
        <p:nvSpPr>
          <p:cNvPr id="3" name="Content Placeholder 2">
            <a:extLst>
              <a:ext uri="{FF2B5EF4-FFF2-40B4-BE49-F238E27FC236}">
                <a16:creationId xmlns:a16="http://schemas.microsoft.com/office/drawing/2014/main" id="{50DD5567-EAEA-D928-FFAC-BC2196F357EF}"/>
              </a:ext>
            </a:extLst>
          </p:cNvPr>
          <p:cNvSpPr>
            <a:spLocks noGrp="1"/>
          </p:cNvSpPr>
          <p:nvPr>
            <p:ph idx="1"/>
          </p:nvPr>
        </p:nvSpPr>
        <p:spPr/>
        <p:txBody>
          <a:bodyPr vert="horz" lIns="91440" tIns="45720" rIns="91440" bIns="45720" rtlCol="0" anchor="t">
            <a:normAutofit/>
          </a:bodyPr>
          <a:lstStyle/>
          <a:p>
            <a:r>
              <a:rPr lang="en-GB" dirty="0"/>
              <a:t>Stare decisis – Higher court decisions bind lower court decisions. </a:t>
            </a:r>
          </a:p>
          <a:p>
            <a:r>
              <a:rPr lang="en-GB" dirty="0"/>
              <a:t>Precedent. </a:t>
            </a:r>
          </a:p>
          <a:p>
            <a:r>
              <a:rPr lang="en-GB" dirty="0"/>
              <a:t>Lower court is required to ‘follow’ (bound) by earlier cases</a:t>
            </a:r>
          </a:p>
        </p:txBody>
      </p:sp>
    </p:spTree>
    <p:extLst>
      <p:ext uri="{BB962C8B-B14F-4D97-AF65-F5344CB8AC3E}">
        <p14:creationId xmlns:p14="http://schemas.microsoft.com/office/powerpoint/2010/main" val="5812015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5AC25E-2F58-EE79-0C65-8246E999B8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561581-87EE-B5C7-1E03-94DEF5226ED9}"/>
              </a:ext>
            </a:extLst>
          </p:cNvPr>
          <p:cNvSpPr>
            <a:spLocks noGrp="1"/>
          </p:cNvSpPr>
          <p:nvPr>
            <p:ph type="title"/>
          </p:nvPr>
        </p:nvSpPr>
        <p:spPr>
          <a:xfrm>
            <a:off x="838200" y="365125"/>
            <a:ext cx="4281503" cy="1325563"/>
          </a:xfrm>
        </p:spPr>
        <p:txBody>
          <a:bodyPr/>
          <a:lstStyle/>
          <a:p>
            <a:r>
              <a:rPr lang="en-GB" b="1" dirty="0"/>
              <a:t>WHO BINDS WHO? </a:t>
            </a:r>
          </a:p>
        </p:txBody>
      </p:sp>
      <p:pic>
        <p:nvPicPr>
          <p:cNvPr id="14" name="Content Placeholder 13" descr="A diagram of a court&#10;&#10;AI-generated content may be incorrect.">
            <a:extLst>
              <a:ext uri="{FF2B5EF4-FFF2-40B4-BE49-F238E27FC236}">
                <a16:creationId xmlns:a16="http://schemas.microsoft.com/office/drawing/2014/main" id="{67C239B0-36E4-3396-6D61-4634BC74D39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119703" y="283369"/>
            <a:ext cx="6695287" cy="6291262"/>
          </a:xfrm>
        </p:spPr>
      </p:pic>
      <p:sp>
        <p:nvSpPr>
          <p:cNvPr id="15" name="AutoShape 10" descr="A flowchart diagram showing the simplified structure of English courts and how cases are appealed from lower courts to higher courts.   There are eight courts listed, with the civil courts on the left and the criminal courts on the right. County Court, Family Court and High Court are civil courts; Magistrates Court and Crown Court are criminal courts. The Divisional Court of the High Court, the Court of Appeal and the Supreme Court deal with both civil and criminal cases. The Supreme Court is the highest court.  County court is the lowest civil court; this is a court of first instance: from here, cases can be appealed to the Civil division of the Court of appeal, or to the Divisional Court of the High Court.   Above the County Court, there are Family Court and High Court, which are both courts of first instance, and Divisional Court of the High Court, which is a court that considers appeals.   From Family Court, cases can be appealed to the Civil division of the Court of Appeal, or to the Divisional Court of the High Court. From Hight Court, cases can be appealed to the Civil division of the Court of Appeal, or to the Supreme Court using the leapfrog procedure, which bypasses the Court of Appeal. From the Divisional Court of the High Court, cases can be appealed to the Court of Appeal, or to the Supreme Court using the leapfrog procedure.  Magistrates Court is the lowest criminal court; this is a court of first instance: from here, cases can be appealed to the Crown Court or to the Divisional Court of the High Court. Above Magistrates Court the is Crown Court: from here cases can be appealed to the Divisional Court of the High Court or to the Criminal Division of the Court of Appeal.   From the Court of Appeal, cases can be appealed to the Supreme Court or to the Divisional Court of the High Court.">
            <a:extLst>
              <a:ext uri="{FF2B5EF4-FFF2-40B4-BE49-F238E27FC236}">
                <a16:creationId xmlns:a16="http://schemas.microsoft.com/office/drawing/2014/main" id="{23383960-3E01-2CCD-6A27-F190D2CE1B4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 name="AutoShape 12" descr="A flowchart diagram showing the simplified structure of English courts and how cases are appealed from lower courts to higher courts.   There are eight courts listed, with the civil courts on the left and the criminal courts on the right. County Court, Family Court and High Court are civil courts; Magistrates Court and Crown Court are criminal courts. The Divisional Court of the High Court, the Court of Appeal and the Supreme Court deal with both civil and criminal cases. The Supreme Court is the highest court.  County court is the lowest civil court; this is a court of first instance: from here, cases can be appealed to the Civil division of the Court of appeal, or to the Divisional Court of the High Court.   Above the County Court, there are Family Court and High Court, which are both courts of first instance, and Divisional Court of the High Court, which is a court that considers appeals.   From Family Court, cases can be appealed to the Civil division of the Court of Appeal, or to the Divisional Court of the High Court. From Hight Court, cases can be appealed to the Civil division of the Court of Appeal, or to the Supreme Court using the leapfrog procedure, which bypasses the Court of Appeal. From the Divisional Court of the High Court, cases can be appealed to the Court of Appeal, or to the Supreme Court using the leapfrog procedure.  Magistrates Court is the lowest criminal court; this is a court of first instance: from here, cases can be appealed to the Crown Court or to the Divisional Court of the High Court. Above Magistrates Court the is Crown Court: from here cases can be appealed to the Divisional Court of the High Court or to the Criminal Division of the Court of Appeal.   From the Court of Appeal, cases can be appealed to the Supreme Court or to the Divisional Court of the High Court.">
            <a:extLst>
              <a:ext uri="{FF2B5EF4-FFF2-40B4-BE49-F238E27FC236}">
                <a16:creationId xmlns:a16="http://schemas.microsoft.com/office/drawing/2014/main" id="{AC0E922A-2038-7D68-7BD4-F2FA8590E4E6}"/>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476649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F71FD-E6D3-FBF4-7A39-8BF2DA4A228D}"/>
              </a:ext>
            </a:extLst>
          </p:cNvPr>
          <p:cNvSpPr>
            <a:spLocks noGrp="1"/>
          </p:cNvSpPr>
          <p:nvPr>
            <p:ph type="title"/>
          </p:nvPr>
        </p:nvSpPr>
        <p:spPr/>
        <p:txBody>
          <a:bodyPr>
            <a:normAutofit/>
          </a:bodyPr>
          <a:lstStyle/>
          <a:p>
            <a:r>
              <a:rPr lang="en-GB" sz="6600" b="1" dirty="0"/>
              <a:t>WHAT ABOUT EUROPE?</a:t>
            </a:r>
            <a:endParaRPr lang="en-US" dirty="0"/>
          </a:p>
        </p:txBody>
      </p:sp>
      <p:sp>
        <p:nvSpPr>
          <p:cNvPr id="3" name="Content Placeholder 2">
            <a:extLst>
              <a:ext uri="{FF2B5EF4-FFF2-40B4-BE49-F238E27FC236}">
                <a16:creationId xmlns:a16="http://schemas.microsoft.com/office/drawing/2014/main" id="{371D79C2-E222-6F23-8C61-C6280F085602}"/>
              </a:ext>
            </a:extLst>
          </p:cNvPr>
          <p:cNvSpPr>
            <a:spLocks noGrp="1"/>
          </p:cNvSpPr>
          <p:nvPr>
            <p:ph idx="1"/>
          </p:nvPr>
        </p:nvSpPr>
        <p:spPr/>
        <p:txBody>
          <a:bodyPr vert="horz" lIns="91440" tIns="45720" rIns="91440" bIns="45720" rtlCol="0" anchor="t">
            <a:normAutofit/>
          </a:bodyPr>
          <a:lstStyle/>
          <a:p>
            <a:r>
              <a:rPr lang="en-GB" dirty="0"/>
              <a:t>Two key courts:</a:t>
            </a:r>
          </a:p>
          <a:p>
            <a:pPr lvl="1"/>
            <a:r>
              <a:rPr lang="en-GB" dirty="0"/>
              <a:t>European Court of Human Rights – Not binding persuasive. </a:t>
            </a:r>
          </a:p>
          <a:p>
            <a:pPr lvl="2"/>
            <a:r>
              <a:rPr lang="en-GB" b="1" dirty="0"/>
              <a:t>UK IS STILL A MEMBER OF ECtHR</a:t>
            </a:r>
          </a:p>
          <a:p>
            <a:pPr lvl="1"/>
            <a:r>
              <a:rPr lang="en-GB" dirty="0"/>
              <a:t>Court of Justice of the European Union- not binding on Uk courts- Uk has left the EU. </a:t>
            </a:r>
          </a:p>
          <a:p>
            <a:r>
              <a:rPr lang="en-GB" dirty="0"/>
              <a:t>Case law before withdrawal has stayed and has to be followed by all courts expect the Supreme Court and the Court of Appeal. </a:t>
            </a:r>
          </a:p>
          <a:p>
            <a:r>
              <a:rPr lang="en-GB" dirty="0"/>
              <a:t>Exceptions.</a:t>
            </a:r>
          </a:p>
        </p:txBody>
      </p:sp>
    </p:spTree>
    <p:extLst>
      <p:ext uri="{BB962C8B-B14F-4D97-AF65-F5344CB8AC3E}">
        <p14:creationId xmlns:p14="http://schemas.microsoft.com/office/powerpoint/2010/main" val="39922872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615C1-60E4-7319-FD78-6839BA310FE6}"/>
              </a:ext>
            </a:extLst>
          </p:cNvPr>
          <p:cNvSpPr>
            <a:spLocks noGrp="1"/>
          </p:cNvSpPr>
          <p:nvPr>
            <p:ph type="title"/>
          </p:nvPr>
        </p:nvSpPr>
        <p:spPr/>
        <p:txBody>
          <a:bodyPr/>
          <a:lstStyle/>
          <a:p>
            <a:r>
              <a:rPr lang="en-GB" b="1" dirty="0"/>
              <a:t>JUDICIAL COMMITTEE FOR THE PRIVY COUNCIL</a:t>
            </a:r>
            <a:endParaRPr lang="en-US" dirty="0"/>
          </a:p>
        </p:txBody>
      </p:sp>
      <p:sp>
        <p:nvSpPr>
          <p:cNvPr id="3" name="Content Placeholder 2">
            <a:extLst>
              <a:ext uri="{FF2B5EF4-FFF2-40B4-BE49-F238E27FC236}">
                <a16:creationId xmlns:a16="http://schemas.microsoft.com/office/drawing/2014/main" id="{2BAA5DC4-3E81-8ED6-ABCC-72495C3DC137}"/>
              </a:ext>
            </a:extLst>
          </p:cNvPr>
          <p:cNvSpPr>
            <a:spLocks noGrp="1"/>
          </p:cNvSpPr>
          <p:nvPr>
            <p:ph idx="1"/>
          </p:nvPr>
        </p:nvSpPr>
        <p:spPr/>
        <p:txBody>
          <a:bodyPr vert="horz" lIns="91440" tIns="45720" rIns="91440" bIns="45720" rtlCol="0" anchor="t">
            <a:normAutofit/>
          </a:bodyPr>
          <a:lstStyle/>
          <a:p>
            <a:pPr>
              <a:lnSpc>
                <a:spcPct val="200000"/>
              </a:lnSpc>
            </a:pPr>
            <a:r>
              <a:rPr lang="en-GB" dirty="0"/>
              <a:t>Commonwealth countries.</a:t>
            </a:r>
          </a:p>
          <a:p>
            <a:pPr>
              <a:lnSpc>
                <a:spcPct val="200000"/>
              </a:lnSpc>
            </a:pPr>
            <a:r>
              <a:rPr lang="en-GB" dirty="0"/>
              <a:t>Supreme court judges (with guests)</a:t>
            </a:r>
          </a:p>
          <a:p>
            <a:pPr>
              <a:lnSpc>
                <a:spcPct val="200000"/>
              </a:lnSpc>
            </a:pPr>
            <a:r>
              <a:rPr lang="en-GB" dirty="0"/>
              <a:t>Not binding but persuasive. </a:t>
            </a:r>
          </a:p>
        </p:txBody>
      </p:sp>
    </p:spTree>
    <p:extLst>
      <p:ext uri="{BB962C8B-B14F-4D97-AF65-F5344CB8AC3E}">
        <p14:creationId xmlns:p14="http://schemas.microsoft.com/office/powerpoint/2010/main" val="6797650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3A4EAFFF-E802-57F0-69D2-C74BF89A92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678605-1943-BBAA-D2CC-550BDF6610FC}"/>
              </a:ext>
            </a:extLst>
          </p:cNvPr>
          <p:cNvSpPr>
            <a:spLocks noGrp="1"/>
          </p:cNvSpPr>
          <p:nvPr>
            <p:ph type="title"/>
          </p:nvPr>
        </p:nvSpPr>
        <p:spPr/>
        <p:txBody>
          <a:bodyPr/>
          <a:lstStyle/>
          <a:p>
            <a:r>
              <a:rPr lang="en-GB" b="1" dirty="0"/>
              <a:t>ACTIVITY 3: PRECEDENT</a:t>
            </a:r>
          </a:p>
        </p:txBody>
      </p:sp>
      <p:sp>
        <p:nvSpPr>
          <p:cNvPr id="3" name="Content Placeholder 2">
            <a:extLst>
              <a:ext uri="{FF2B5EF4-FFF2-40B4-BE49-F238E27FC236}">
                <a16:creationId xmlns:a16="http://schemas.microsoft.com/office/drawing/2014/main" id="{0188E60A-60A8-CDDE-19DE-F8F30D963035}"/>
              </a:ext>
            </a:extLst>
          </p:cNvPr>
          <p:cNvSpPr>
            <a:spLocks noGrp="1"/>
          </p:cNvSpPr>
          <p:nvPr>
            <p:ph idx="1"/>
          </p:nvPr>
        </p:nvSpPr>
        <p:spPr/>
        <p:txBody>
          <a:bodyPr>
            <a:normAutofit fontScale="92500" lnSpcReduction="20000"/>
          </a:bodyPr>
          <a:lstStyle/>
          <a:p>
            <a:r>
              <a:rPr lang="en-GB" dirty="0"/>
              <a:t>Imagine that you are a judge deciding a case in the High Court, Chancery division. The parties have presented the following case law. Which precedents do you need to follow? Are any persuasive? Do any have no effect?</a:t>
            </a:r>
          </a:p>
          <a:p>
            <a:pPr marL="514350" indent="-514350">
              <a:buFont typeface="+mj-lt"/>
              <a:buAutoNum type="alphaLcParenR"/>
            </a:pPr>
            <a:r>
              <a:rPr lang="en-GB" dirty="0"/>
              <a:t>County court judgment</a:t>
            </a:r>
          </a:p>
          <a:p>
            <a:pPr marL="514350" indent="-514350">
              <a:buFont typeface="+mj-lt"/>
              <a:buAutoNum type="alphaLcParenR"/>
            </a:pPr>
            <a:r>
              <a:rPr lang="en-GB" dirty="0"/>
              <a:t>Court of Appeal (Criminal Division) judgment</a:t>
            </a:r>
          </a:p>
          <a:p>
            <a:pPr marL="514350" indent="-514350">
              <a:buFont typeface="+mj-lt"/>
              <a:buAutoNum type="alphaLcParenR"/>
            </a:pPr>
            <a:r>
              <a:rPr lang="en-GB" dirty="0"/>
              <a:t>Court of Appeal (Civil Division) judgment</a:t>
            </a:r>
          </a:p>
          <a:p>
            <a:pPr marL="514350" indent="-514350">
              <a:buFont typeface="+mj-lt"/>
              <a:buAutoNum type="alphaLcParenR"/>
            </a:pPr>
            <a:r>
              <a:rPr lang="en-GB" dirty="0"/>
              <a:t>House of Lords judgment</a:t>
            </a:r>
          </a:p>
          <a:p>
            <a:pPr marL="514350" indent="-514350">
              <a:buFont typeface="+mj-lt"/>
              <a:buAutoNum type="alphaLcParenR"/>
            </a:pPr>
            <a:r>
              <a:rPr lang="en-GB" dirty="0"/>
              <a:t>High Court judgment</a:t>
            </a:r>
          </a:p>
          <a:p>
            <a:pPr marL="514350" indent="-514350">
              <a:buFont typeface="+mj-lt"/>
              <a:buAutoNum type="alphaLcParenR"/>
            </a:pPr>
            <a:r>
              <a:rPr lang="en-GB" dirty="0"/>
              <a:t>Supreme court case judgment</a:t>
            </a:r>
          </a:p>
          <a:p>
            <a:pPr marL="514350" indent="-514350">
              <a:buFont typeface="+mj-lt"/>
              <a:buAutoNum type="alphaLcParenR"/>
            </a:pPr>
            <a:r>
              <a:rPr lang="en-GB" dirty="0"/>
              <a:t>European Court of Human Rights judgment</a:t>
            </a:r>
          </a:p>
          <a:p>
            <a:endParaRPr lang="en-GB" dirty="0"/>
          </a:p>
        </p:txBody>
      </p:sp>
    </p:spTree>
    <p:extLst>
      <p:ext uri="{BB962C8B-B14F-4D97-AF65-F5344CB8AC3E}">
        <p14:creationId xmlns:p14="http://schemas.microsoft.com/office/powerpoint/2010/main" val="39046004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0B1A2-F063-B90F-B38F-EFC2832E7D9D}"/>
              </a:ext>
            </a:extLst>
          </p:cNvPr>
          <p:cNvSpPr>
            <a:spLocks noGrp="1"/>
          </p:cNvSpPr>
          <p:nvPr>
            <p:ph type="title"/>
          </p:nvPr>
        </p:nvSpPr>
        <p:spPr/>
        <p:txBody>
          <a:bodyPr>
            <a:normAutofit/>
          </a:bodyPr>
          <a:lstStyle/>
          <a:p>
            <a:r>
              <a:rPr lang="en-GB" sz="5400" b="1" dirty="0"/>
              <a:t>JUDGMENT IN CASES </a:t>
            </a:r>
            <a:endParaRPr lang="en-US" dirty="0"/>
          </a:p>
        </p:txBody>
      </p:sp>
      <p:sp>
        <p:nvSpPr>
          <p:cNvPr id="3" name="Content Placeholder 2">
            <a:extLst>
              <a:ext uri="{FF2B5EF4-FFF2-40B4-BE49-F238E27FC236}">
                <a16:creationId xmlns:a16="http://schemas.microsoft.com/office/drawing/2014/main" id="{6C9A34A8-69E4-3349-B1F5-754BC0DCD157}"/>
              </a:ext>
            </a:extLst>
          </p:cNvPr>
          <p:cNvSpPr>
            <a:spLocks noGrp="1"/>
          </p:cNvSpPr>
          <p:nvPr>
            <p:ph idx="1"/>
          </p:nvPr>
        </p:nvSpPr>
        <p:spPr/>
        <p:txBody>
          <a:bodyPr vert="horz" lIns="91440" tIns="45720" rIns="91440" bIns="45720" rtlCol="0" anchor="t">
            <a:normAutofit/>
          </a:bodyPr>
          <a:lstStyle/>
          <a:p>
            <a:pPr>
              <a:lnSpc>
                <a:spcPct val="100000"/>
              </a:lnSpc>
            </a:pPr>
            <a:r>
              <a:rPr lang="en-GB" sz="3600" dirty="0"/>
              <a:t>Judges have a lot to say! But not everything they say is binding:</a:t>
            </a:r>
          </a:p>
          <a:p>
            <a:pPr lvl="1">
              <a:lnSpc>
                <a:spcPct val="100000"/>
              </a:lnSpc>
            </a:pPr>
            <a:r>
              <a:rPr lang="en-GB" sz="3200" dirty="0"/>
              <a:t>Ratio decidendi- Reason for the decision - Binding. </a:t>
            </a:r>
          </a:p>
          <a:p>
            <a:pPr lvl="1">
              <a:lnSpc>
                <a:spcPct val="100000"/>
              </a:lnSpc>
            </a:pPr>
            <a:r>
              <a:rPr lang="en-GB" sz="3200" dirty="0"/>
              <a:t>Obiter dicta- Persuasive- </a:t>
            </a:r>
            <a:r>
              <a:rPr lang="en-GB" sz="3200" b="0" i="0" dirty="0">
                <a:solidFill>
                  <a:srgbClr val="313537"/>
                </a:solidFill>
                <a:effectLst/>
              </a:rPr>
              <a:t>words said by the way - </a:t>
            </a:r>
            <a:r>
              <a:rPr lang="en-GB" sz="3200" dirty="0"/>
              <a:t>not needed legal discussion.</a:t>
            </a:r>
          </a:p>
        </p:txBody>
      </p:sp>
    </p:spTree>
    <p:extLst>
      <p:ext uri="{BB962C8B-B14F-4D97-AF65-F5344CB8AC3E}">
        <p14:creationId xmlns:p14="http://schemas.microsoft.com/office/powerpoint/2010/main" val="21610307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65AE6-2CE8-8606-7290-A85DB15153F6}"/>
              </a:ext>
            </a:extLst>
          </p:cNvPr>
          <p:cNvSpPr>
            <a:spLocks noGrp="1"/>
          </p:cNvSpPr>
          <p:nvPr>
            <p:ph type="title"/>
          </p:nvPr>
        </p:nvSpPr>
        <p:spPr/>
        <p:txBody>
          <a:bodyPr/>
          <a:lstStyle/>
          <a:p>
            <a:r>
              <a:rPr lang="en-GB" sz="6000" b="1" dirty="0"/>
              <a:t>ALTERNATIVE APPROACHES</a:t>
            </a:r>
            <a:endParaRPr lang="en-US" dirty="0"/>
          </a:p>
        </p:txBody>
      </p:sp>
      <p:sp>
        <p:nvSpPr>
          <p:cNvPr id="3" name="Content Placeholder 2">
            <a:extLst>
              <a:ext uri="{FF2B5EF4-FFF2-40B4-BE49-F238E27FC236}">
                <a16:creationId xmlns:a16="http://schemas.microsoft.com/office/drawing/2014/main" id="{D3CF5E2B-7925-B5A9-6E9A-7ADA8039232C}"/>
              </a:ext>
            </a:extLst>
          </p:cNvPr>
          <p:cNvSpPr>
            <a:spLocks noGrp="1"/>
          </p:cNvSpPr>
          <p:nvPr>
            <p:ph idx="1"/>
          </p:nvPr>
        </p:nvSpPr>
        <p:spPr/>
        <p:txBody>
          <a:bodyPr vert="horz" lIns="91440" tIns="45720" rIns="91440" bIns="45720" rtlCol="0" anchor="t">
            <a:normAutofit/>
          </a:bodyPr>
          <a:lstStyle/>
          <a:p>
            <a:pPr marL="0" indent="0">
              <a:buNone/>
            </a:pPr>
            <a:r>
              <a:rPr lang="en-GB" dirty="0"/>
              <a:t>Beyond following cases, Judges in a case can rule in various ways. </a:t>
            </a:r>
          </a:p>
          <a:p>
            <a:r>
              <a:rPr lang="en-GB" dirty="0"/>
              <a:t>Distinguishing. </a:t>
            </a:r>
          </a:p>
          <a:p>
            <a:r>
              <a:rPr lang="en-GB" dirty="0"/>
              <a:t>Overruling. </a:t>
            </a:r>
          </a:p>
          <a:p>
            <a:r>
              <a:rPr lang="en-GB" dirty="0"/>
              <a:t>Disapproval. </a:t>
            </a:r>
          </a:p>
          <a:p>
            <a:r>
              <a:rPr lang="en-GB" dirty="0"/>
              <a:t>Reversing</a:t>
            </a:r>
          </a:p>
          <a:p>
            <a:r>
              <a:rPr lang="en-GB" dirty="0"/>
              <a:t>Upholding. </a:t>
            </a:r>
          </a:p>
          <a:p>
            <a:endParaRPr lang="en-GB" dirty="0"/>
          </a:p>
          <a:p>
            <a:endParaRPr lang="en-GB" dirty="0"/>
          </a:p>
          <a:p>
            <a:endParaRPr lang="en-GB" dirty="0"/>
          </a:p>
        </p:txBody>
      </p:sp>
    </p:spTree>
    <p:extLst>
      <p:ext uri="{BB962C8B-B14F-4D97-AF65-F5344CB8AC3E}">
        <p14:creationId xmlns:p14="http://schemas.microsoft.com/office/powerpoint/2010/main" val="14777161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DAD22-FE69-53B5-2B1C-C545C2F5C16C}"/>
              </a:ext>
            </a:extLst>
          </p:cNvPr>
          <p:cNvSpPr>
            <a:spLocks noGrp="1"/>
          </p:cNvSpPr>
          <p:nvPr>
            <p:ph type="title"/>
          </p:nvPr>
        </p:nvSpPr>
        <p:spPr/>
        <p:txBody>
          <a:bodyPr>
            <a:normAutofit/>
          </a:bodyPr>
          <a:lstStyle/>
          <a:p>
            <a:pPr algn="ctr"/>
            <a:r>
              <a:rPr lang="en-GB" sz="5400" b="1" dirty="0"/>
              <a:t>STATUTORY INTERPRETATION</a:t>
            </a:r>
            <a:endParaRPr lang="en-US" dirty="0"/>
          </a:p>
        </p:txBody>
      </p:sp>
      <p:sp>
        <p:nvSpPr>
          <p:cNvPr id="3" name="Content Placeholder 2">
            <a:extLst>
              <a:ext uri="{FF2B5EF4-FFF2-40B4-BE49-F238E27FC236}">
                <a16:creationId xmlns:a16="http://schemas.microsoft.com/office/drawing/2014/main" id="{BE24EE3E-F9ED-E1E0-40FD-B0F41693576F}"/>
              </a:ext>
            </a:extLst>
          </p:cNvPr>
          <p:cNvSpPr>
            <a:spLocks noGrp="1"/>
          </p:cNvSpPr>
          <p:nvPr>
            <p:ph idx="1"/>
          </p:nvPr>
        </p:nvSpPr>
        <p:spPr/>
        <p:txBody>
          <a:bodyPr vert="horz" lIns="91440" tIns="45720" rIns="91440" bIns="45720" rtlCol="0" anchor="t">
            <a:normAutofit/>
          </a:bodyPr>
          <a:lstStyle/>
          <a:p>
            <a:r>
              <a:rPr lang="en-GB" dirty="0"/>
              <a:t>If law or regulations are not clear the courts can use statutory interpretation to decipher the meaning of the law. </a:t>
            </a:r>
          </a:p>
          <a:p>
            <a:r>
              <a:rPr lang="en-GB" dirty="0"/>
              <a:t>Includes; </a:t>
            </a:r>
          </a:p>
          <a:p>
            <a:r>
              <a:rPr lang="en-GB" dirty="0"/>
              <a:t>1. Literal rule. </a:t>
            </a:r>
          </a:p>
          <a:p>
            <a:r>
              <a:rPr lang="en-GB" dirty="0"/>
              <a:t>2. Golden Rule. </a:t>
            </a:r>
          </a:p>
          <a:p>
            <a:r>
              <a:rPr lang="en-GB" dirty="0"/>
              <a:t>3. Mischief Rule. </a:t>
            </a:r>
          </a:p>
          <a:p>
            <a:r>
              <a:rPr lang="en-GB" dirty="0"/>
              <a:t>4. Purposive approach.</a:t>
            </a:r>
          </a:p>
        </p:txBody>
      </p:sp>
    </p:spTree>
    <p:extLst>
      <p:ext uri="{BB962C8B-B14F-4D97-AF65-F5344CB8AC3E}">
        <p14:creationId xmlns:p14="http://schemas.microsoft.com/office/powerpoint/2010/main" val="9692368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B042B84F-C753-F12A-0D89-86C97342AD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0E37BC-4A8C-5561-46B0-E55040B2E1DD}"/>
              </a:ext>
            </a:extLst>
          </p:cNvPr>
          <p:cNvSpPr>
            <a:spLocks noGrp="1"/>
          </p:cNvSpPr>
          <p:nvPr>
            <p:ph type="title"/>
          </p:nvPr>
        </p:nvSpPr>
        <p:spPr/>
        <p:txBody>
          <a:bodyPr/>
          <a:lstStyle/>
          <a:p>
            <a:r>
              <a:rPr lang="en-GB" b="1" dirty="0"/>
              <a:t>ACTIVITY 4: INTERPRETATION</a:t>
            </a:r>
          </a:p>
        </p:txBody>
      </p:sp>
      <p:sp>
        <p:nvSpPr>
          <p:cNvPr id="3" name="Content Placeholder 2">
            <a:extLst>
              <a:ext uri="{FF2B5EF4-FFF2-40B4-BE49-F238E27FC236}">
                <a16:creationId xmlns:a16="http://schemas.microsoft.com/office/drawing/2014/main" id="{C5542371-A8DE-D622-435E-7E1EE17AE9B9}"/>
              </a:ext>
            </a:extLst>
          </p:cNvPr>
          <p:cNvSpPr>
            <a:spLocks noGrp="1"/>
          </p:cNvSpPr>
          <p:nvPr>
            <p:ph idx="1"/>
          </p:nvPr>
        </p:nvSpPr>
        <p:spPr>
          <a:xfrm>
            <a:off x="838200" y="1383957"/>
            <a:ext cx="10515600" cy="4793006"/>
          </a:xfrm>
        </p:spPr>
        <p:txBody>
          <a:bodyPr>
            <a:normAutofit fontScale="92500"/>
          </a:bodyPr>
          <a:lstStyle/>
          <a:p>
            <a:r>
              <a:rPr lang="en-GB" dirty="0"/>
              <a:t>In your groups, consider the interpretation of the word ‘dwelling in the below offence. </a:t>
            </a:r>
          </a:p>
          <a:p>
            <a:r>
              <a:rPr lang="en-GB" dirty="0"/>
              <a:t>S9 Theft Act 1968: A person is guilty of burglary if... he enters any building or part of a building as a trespasser and with intent to… [stealing anything from within, or commit grievous bodily harm’</a:t>
            </a:r>
          </a:p>
          <a:p>
            <a:r>
              <a:rPr lang="en-GB" dirty="0"/>
              <a:t>The defendant before you is charged with burglary having entered a caravan inhabited by the victim as a holiday home. </a:t>
            </a:r>
          </a:p>
          <a:p>
            <a:r>
              <a:rPr lang="en-GB" dirty="0"/>
              <a:t>Drawing on the four different approaches to statutory interpretation, interpret whether the caravan in these circumstances constitutes a ‘building’. How will the interpretation differ? What should your court decide?</a:t>
            </a:r>
          </a:p>
        </p:txBody>
      </p:sp>
    </p:spTree>
    <p:extLst>
      <p:ext uri="{BB962C8B-B14F-4D97-AF65-F5344CB8AC3E}">
        <p14:creationId xmlns:p14="http://schemas.microsoft.com/office/powerpoint/2010/main" val="16123667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9D8A9-47F9-0512-3B72-0E4DC11E3761}"/>
              </a:ext>
            </a:extLst>
          </p:cNvPr>
          <p:cNvSpPr>
            <a:spLocks noGrp="1"/>
          </p:cNvSpPr>
          <p:nvPr>
            <p:ph type="title"/>
          </p:nvPr>
        </p:nvSpPr>
        <p:spPr/>
        <p:txBody>
          <a:bodyPr>
            <a:normAutofit/>
          </a:bodyPr>
          <a:lstStyle/>
          <a:p>
            <a:pPr algn="just"/>
            <a:r>
              <a:rPr lang="en-GB" sz="6600" b="1" dirty="0"/>
              <a:t>JUDGES</a:t>
            </a:r>
            <a:endParaRPr lang="en-US" dirty="0"/>
          </a:p>
        </p:txBody>
      </p:sp>
      <p:sp>
        <p:nvSpPr>
          <p:cNvPr id="3" name="Content Placeholder 2">
            <a:extLst>
              <a:ext uri="{FF2B5EF4-FFF2-40B4-BE49-F238E27FC236}">
                <a16:creationId xmlns:a16="http://schemas.microsoft.com/office/drawing/2014/main" id="{21E41647-24A0-2CF2-48B1-61E1DB373AA0}"/>
              </a:ext>
            </a:extLst>
          </p:cNvPr>
          <p:cNvSpPr>
            <a:spLocks noGrp="1"/>
          </p:cNvSpPr>
          <p:nvPr>
            <p:ph idx="1"/>
          </p:nvPr>
        </p:nvSpPr>
        <p:spPr/>
        <p:txBody>
          <a:bodyPr vert="horz" lIns="91440" tIns="45720" rIns="91440" bIns="45720" rtlCol="0" anchor="t">
            <a:normAutofit/>
          </a:bodyPr>
          <a:lstStyle/>
          <a:p>
            <a:r>
              <a:rPr lang="en-GB" dirty="0"/>
              <a:t>Independent. </a:t>
            </a:r>
          </a:p>
          <a:p>
            <a:r>
              <a:rPr lang="en-GB" dirty="0"/>
              <a:t>Must not be bias and has to give fair decisions, </a:t>
            </a:r>
          </a:p>
          <a:p>
            <a:r>
              <a:rPr lang="en-GB" dirty="0"/>
              <a:t>Independence improved because of the Constitutional Reform Act 2005. </a:t>
            </a:r>
          </a:p>
          <a:p>
            <a:r>
              <a:rPr lang="en-GB" dirty="0"/>
              <a:t>Lord Chancellor – role changed.</a:t>
            </a:r>
          </a:p>
          <a:p>
            <a:r>
              <a:rPr lang="en-GB" dirty="0"/>
              <a:t>Constitutional Reform Act 2005. </a:t>
            </a:r>
          </a:p>
          <a:p>
            <a:r>
              <a:rPr lang="en-GB" dirty="0"/>
              <a:t>Separate parliament and judiciary. </a:t>
            </a:r>
          </a:p>
          <a:p>
            <a:r>
              <a:rPr lang="en-GB" dirty="0"/>
              <a:t>Create Supreme court. </a:t>
            </a:r>
          </a:p>
          <a:p>
            <a:pPr lvl="1"/>
            <a:r>
              <a:rPr lang="en-GB" dirty="0"/>
              <a:t>S.3 of the Constitutional Reform Act 2005 – important. </a:t>
            </a:r>
          </a:p>
          <a:p>
            <a:endParaRPr lang="en-GB" dirty="0"/>
          </a:p>
        </p:txBody>
      </p:sp>
    </p:spTree>
    <p:extLst>
      <p:ext uri="{BB962C8B-B14F-4D97-AF65-F5344CB8AC3E}">
        <p14:creationId xmlns:p14="http://schemas.microsoft.com/office/powerpoint/2010/main" val="12825264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1CF0E-DC8E-0A2B-9FC0-10C618EBFD9E}"/>
              </a:ext>
            </a:extLst>
          </p:cNvPr>
          <p:cNvSpPr>
            <a:spLocks noGrp="1"/>
          </p:cNvSpPr>
          <p:nvPr>
            <p:ph type="title"/>
          </p:nvPr>
        </p:nvSpPr>
        <p:spPr/>
        <p:txBody>
          <a:bodyPr>
            <a:normAutofit fontScale="90000"/>
          </a:bodyPr>
          <a:lstStyle/>
          <a:p>
            <a:r>
              <a:rPr lang="en-GB" sz="6000" b="1" dirty="0"/>
              <a:t>REMOVING JUDGES (TENURE) </a:t>
            </a:r>
            <a:endParaRPr lang="en-US" dirty="0"/>
          </a:p>
        </p:txBody>
      </p:sp>
      <p:sp>
        <p:nvSpPr>
          <p:cNvPr id="3" name="Content Placeholder 2">
            <a:extLst>
              <a:ext uri="{FF2B5EF4-FFF2-40B4-BE49-F238E27FC236}">
                <a16:creationId xmlns:a16="http://schemas.microsoft.com/office/drawing/2014/main" id="{922A5C2F-5F73-55A3-9ED2-F576315AE25B}"/>
              </a:ext>
            </a:extLst>
          </p:cNvPr>
          <p:cNvSpPr>
            <a:spLocks noGrp="1"/>
          </p:cNvSpPr>
          <p:nvPr>
            <p:ph idx="1"/>
          </p:nvPr>
        </p:nvSpPr>
        <p:spPr/>
        <p:txBody>
          <a:bodyPr vert="horz" lIns="91440" tIns="45720" rIns="91440" bIns="45720" rtlCol="0" anchor="t">
            <a:normAutofit fontScale="92500" lnSpcReduction="20000"/>
          </a:bodyPr>
          <a:lstStyle/>
          <a:p>
            <a:pPr>
              <a:lnSpc>
                <a:spcPct val="210000"/>
              </a:lnSpc>
            </a:pPr>
            <a:r>
              <a:rPr lang="en-GB" dirty="0"/>
              <a:t>Cannot be removed by political government. </a:t>
            </a:r>
            <a:endParaRPr lang="en-US" dirty="0"/>
          </a:p>
          <a:p>
            <a:pPr>
              <a:lnSpc>
                <a:spcPct val="210000"/>
              </a:lnSpc>
            </a:pPr>
            <a:r>
              <a:rPr lang="en-GB" dirty="0"/>
              <a:t>S.11(2) Senior Courts Act 1981. </a:t>
            </a:r>
          </a:p>
          <a:p>
            <a:pPr>
              <a:lnSpc>
                <a:spcPct val="210000"/>
              </a:lnSpc>
            </a:pPr>
            <a:r>
              <a:rPr lang="en-GB" dirty="0"/>
              <a:t>House of parliament must ask the crown to remove. </a:t>
            </a:r>
          </a:p>
          <a:p>
            <a:pPr>
              <a:lnSpc>
                <a:spcPct val="210000"/>
              </a:lnSpc>
            </a:pPr>
            <a:r>
              <a:rPr lang="en-GB" dirty="0"/>
              <a:t>If incapacitated can be removed by the Lord chancellor. </a:t>
            </a:r>
          </a:p>
          <a:p>
            <a:pPr>
              <a:lnSpc>
                <a:spcPct val="210000"/>
              </a:lnSpc>
            </a:pPr>
            <a:r>
              <a:rPr lang="en-GB" dirty="0"/>
              <a:t>Retirement age is 70 cannot carry on after this age. </a:t>
            </a:r>
          </a:p>
        </p:txBody>
      </p:sp>
      <p:pic>
        <p:nvPicPr>
          <p:cNvPr id="4" name="Graphic 4" descr="Judge male with solid fill">
            <a:extLst>
              <a:ext uri="{FF2B5EF4-FFF2-40B4-BE49-F238E27FC236}">
                <a16:creationId xmlns:a16="http://schemas.microsoft.com/office/drawing/2014/main" id="{F3A25FCE-C986-FA03-A4D9-829713EA011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32143" y="4388645"/>
            <a:ext cx="2658665" cy="2652712"/>
          </a:xfrm>
          <a:prstGeom prst="rect">
            <a:avLst/>
          </a:prstGeom>
        </p:spPr>
      </p:pic>
    </p:spTree>
    <p:extLst>
      <p:ext uri="{BB962C8B-B14F-4D97-AF65-F5344CB8AC3E}">
        <p14:creationId xmlns:p14="http://schemas.microsoft.com/office/powerpoint/2010/main" val="34967356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34796-CF74-EAEA-D2A6-A5AB8523439C}"/>
              </a:ext>
            </a:extLst>
          </p:cNvPr>
          <p:cNvSpPr>
            <a:spLocks noGrp="1"/>
          </p:cNvSpPr>
          <p:nvPr>
            <p:ph type="title"/>
          </p:nvPr>
        </p:nvSpPr>
        <p:spPr/>
        <p:txBody>
          <a:bodyPr>
            <a:normAutofit/>
          </a:bodyPr>
          <a:lstStyle/>
          <a:p>
            <a:pPr algn="ctr"/>
            <a:r>
              <a:rPr lang="en-GB" sz="4800" b="1" dirty="0"/>
              <a:t>JUDICIAL DIVERSITY</a:t>
            </a:r>
            <a:endParaRPr lang="en-US" dirty="0"/>
          </a:p>
        </p:txBody>
      </p:sp>
      <p:sp>
        <p:nvSpPr>
          <p:cNvPr id="3" name="Content Placeholder 2">
            <a:extLst>
              <a:ext uri="{FF2B5EF4-FFF2-40B4-BE49-F238E27FC236}">
                <a16:creationId xmlns:a16="http://schemas.microsoft.com/office/drawing/2014/main" id="{458F375D-B8A0-D90B-3051-53F62056C03B}"/>
              </a:ext>
            </a:extLst>
          </p:cNvPr>
          <p:cNvSpPr>
            <a:spLocks noGrp="1"/>
          </p:cNvSpPr>
          <p:nvPr>
            <p:ph idx="1"/>
          </p:nvPr>
        </p:nvSpPr>
        <p:spPr/>
        <p:txBody>
          <a:bodyPr vert="horz" lIns="91440" tIns="45720" rIns="91440" bIns="45720" rtlCol="0" anchor="t">
            <a:normAutofit/>
          </a:bodyPr>
          <a:lstStyle/>
          <a:p>
            <a:r>
              <a:rPr lang="en-GB" dirty="0"/>
              <a:t>Lack of diversity. </a:t>
            </a:r>
          </a:p>
          <a:p>
            <a:r>
              <a:rPr lang="en-GB" dirty="0"/>
              <a:t>Out of 12 only 2 are Women. (Supreme court). </a:t>
            </a:r>
          </a:p>
          <a:p>
            <a:r>
              <a:rPr lang="en-GB" dirty="0"/>
              <a:t>High court – 4 % are BAME.</a:t>
            </a:r>
          </a:p>
          <a:p>
            <a:r>
              <a:rPr lang="en-GB" dirty="0"/>
              <a:t>Do we need more diversity with judges?</a:t>
            </a:r>
          </a:p>
          <a:p>
            <a:endParaRPr lang="en-GB" dirty="0"/>
          </a:p>
          <a:p>
            <a:endParaRPr lang="en-GB" dirty="0"/>
          </a:p>
        </p:txBody>
      </p:sp>
    </p:spTree>
    <p:extLst>
      <p:ext uri="{BB962C8B-B14F-4D97-AF65-F5344CB8AC3E}">
        <p14:creationId xmlns:p14="http://schemas.microsoft.com/office/powerpoint/2010/main" val="27307131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EFFB8-19A3-A6B3-CF9A-4625BC6E23FD}"/>
              </a:ext>
            </a:extLst>
          </p:cNvPr>
          <p:cNvSpPr>
            <a:spLocks noGrp="1"/>
          </p:cNvSpPr>
          <p:nvPr>
            <p:ph type="title"/>
          </p:nvPr>
        </p:nvSpPr>
        <p:spPr/>
        <p:txBody>
          <a:bodyPr>
            <a:normAutofit/>
          </a:bodyPr>
          <a:lstStyle/>
          <a:p>
            <a:r>
              <a:rPr lang="en-GB" sz="6000" b="1" dirty="0"/>
              <a:t>WHO APPOINTS JUDGES?</a:t>
            </a:r>
            <a:endParaRPr lang="en-US" dirty="0"/>
          </a:p>
        </p:txBody>
      </p:sp>
      <p:sp>
        <p:nvSpPr>
          <p:cNvPr id="3" name="Content Placeholder 2">
            <a:extLst>
              <a:ext uri="{FF2B5EF4-FFF2-40B4-BE49-F238E27FC236}">
                <a16:creationId xmlns:a16="http://schemas.microsoft.com/office/drawing/2014/main" id="{E649FA65-2423-54D7-2E62-597F784BCCBA}"/>
              </a:ext>
            </a:extLst>
          </p:cNvPr>
          <p:cNvSpPr>
            <a:spLocks noGrp="1"/>
          </p:cNvSpPr>
          <p:nvPr>
            <p:ph idx="1"/>
          </p:nvPr>
        </p:nvSpPr>
        <p:spPr/>
        <p:txBody>
          <a:bodyPr vert="horz" lIns="91440" tIns="45720" rIns="91440" bIns="45720" rtlCol="0" anchor="t">
            <a:normAutofit lnSpcReduction="10000"/>
          </a:bodyPr>
          <a:lstStyle/>
          <a:p>
            <a:pPr>
              <a:lnSpc>
                <a:spcPct val="150000"/>
              </a:lnSpc>
            </a:pPr>
            <a:r>
              <a:rPr lang="en-GB" dirty="0"/>
              <a:t>Judicial appointments commission (JAC).</a:t>
            </a:r>
            <a:endParaRPr lang="en-US" dirty="0"/>
          </a:p>
          <a:p>
            <a:pPr>
              <a:lnSpc>
                <a:spcPct val="150000"/>
              </a:lnSpc>
            </a:pPr>
            <a:r>
              <a:rPr lang="en-GB" dirty="0"/>
              <a:t>Created by the Constitutional Reform Act 2005. </a:t>
            </a:r>
          </a:p>
          <a:p>
            <a:pPr>
              <a:lnSpc>
                <a:spcPct val="150000"/>
              </a:lnSpc>
            </a:pPr>
            <a:r>
              <a:rPr lang="en-GB" dirty="0"/>
              <a:t>Not part of the government. </a:t>
            </a:r>
          </a:p>
          <a:p>
            <a:pPr>
              <a:lnSpc>
                <a:spcPct val="150000"/>
              </a:lnSpc>
            </a:pPr>
            <a:r>
              <a:rPr lang="en-GB" dirty="0"/>
              <a:t>Includes a number of people. </a:t>
            </a:r>
          </a:p>
          <a:p>
            <a:pPr>
              <a:lnSpc>
                <a:spcPct val="150000"/>
              </a:lnSpc>
            </a:pPr>
            <a:r>
              <a:rPr lang="en-GB" dirty="0"/>
              <a:t>Supreme court different – S.27 Constitutional Reform Act 2005. </a:t>
            </a:r>
          </a:p>
          <a:p>
            <a:endParaRPr lang="en-GB" dirty="0"/>
          </a:p>
          <a:p>
            <a:endParaRPr lang="en-GB" dirty="0"/>
          </a:p>
        </p:txBody>
      </p:sp>
    </p:spTree>
    <p:extLst>
      <p:ext uri="{BB962C8B-B14F-4D97-AF65-F5344CB8AC3E}">
        <p14:creationId xmlns:p14="http://schemas.microsoft.com/office/powerpoint/2010/main" val="6902982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C8951-BCBF-148A-85C2-3731038E2284}"/>
              </a:ext>
            </a:extLst>
          </p:cNvPr>
          <p:cNvSpPr>
            <a:spLocks noGrp="1"/>
          </p:cNvSpPr>
          <p:nvPr>
            <p:ph type="title"/>
          </p:nvPr>
        </p:nvSpPr>
        <p:spPr/>
        <p:txBody>
          <a:bodyPr/>
          <a:lstStyle/>
          <a:p>
            <a:r>
              <a:rPr lang="en-GB" b="1" dirty="0"/>
              <a:t>KNOWLEDGE CHECK (1)</a:t>
            </a:r>
          </a:p>
        </p:txBody>
      </p:sp>
      <p:sp>
        <p:nvSpPr>
          <p:cNvPr id="3" name="Content Placeholder 2">
            <a:extLst>
              <a:ext uri="{FF2B5EF4-FFF2-40B4-BE49-F238E27FC236}">
                <a16:creationId xmlns:a16="http://schemas.microsoft.com/office/drawing/2014/main" id="{695F05E5-8978-D398-94A7-71AB0547483D}"/>
              </a:ext>
            </a:extLst>
          </p:cNvPr>
          <p:cNvSpPr>
            <a:spLocks noGrp="1"/>
          </p:cNvSpPr>
          <p:nvPr>
            <p:ph idx="1"/>
          </p:nvPr>
        </p:nvSpPr>
        <p:spPr/>
        <p:txBody>
          <a:bodyPr>
            <a:normAutofit/>
          </a:bodyPr>
          <a:lstStyle/>
          <a:p>
            <a:pPr marL="0" indent="0">
              <a:lnSpc>
                <a:spcPct val="150000"/>
              </a:lnSpc>
              <a:buNone/>
            </a:pPr>
            <a:r>
              <a:rPr lang="en-GB" sz="4000" dirty="0"/>
              <a:t>Who appoints judges?</a:t>
            </a:r>
          </a:p>
          <a:p>
            <a:pPr marL="514350" indent="-514350" algn="l" fontAlgn="base">
              <a:buFont typeface="+mj-lt"/>
              <a:buAutoNum type="alphaLcParenR"/>
            </a:pPr>
            <a:r>
              <a:rPr lang="en-GB" sz="4000" dirty="0"/>
              <a:t>The Judicial Appointments Commission</a:t>
            </a:r>
          </a:p>
          <a:p>
            <a:pPr marL="514350" indent="-514350" algn="l" fontAlgn="base">
              <a:buFont typeface="+mj-lt"/>
              <a:buAutoNum type="alphaLcParenR"/>
            </a:pPr>
            <a:r>
              <a:rPr lang="en-GB" sz="4000" dirty="0"/>
              <a:t>The Crown</a:t>
            </a:r>
          </a:p>
          <a:p>
            <a:pPr marL="514350" indent="-514350" algn="l" fontAlgn="base">
              <a:buFont typeface="+mj-lt"/>
              <a:buAutoNum type="alphaLcParenR"/>
            </a:pPr>
            <a:r>
              <a:rPr lang="en-GB" sz="4000" dirty="0"/>
              <a:t>Parliament </a:t>
            </a:r>
          </a:p>
        </p:txBody>
      </p:sp>
    </p:spTree>
    <p:extLst>
      <p:ext uri="{BB962C8B-B14F-4D97-AF65-F5344CB8AC3E}">
        <p14:creationId xmlns:p14="http://schemas.microsoft.com/office/powerpoint/2010/main" val="3946846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A3E23897-0FAD-0B3A-9828-663699B40D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C5C711-D7BE-10C5-17C7-4E60EA9FD3EF}"/>
              </a:ext>
            </a:extLst>
          </p:cNvPr>
          <p:cNvSpPr>
            <a:spLocks noGrp="1"/>
          </p:cNvSpPr>
          <p:nvPr>
            <p:ph type="title"/>
          </p:nvPr>
        </p:nvSpPr>
        <p:spPr/>
        <p:txBody>
          <a:bodyPr/>
          <a:lstStyle/>
          <a:p>
            <a:r>
              <a:rPr lang="en-GB" b="1" dirty="0"/>
              <a:t>KNOWLEDGE CHECK (2)</a:t>
            </a:r>
          </a:p>
        </p:txBody>
      </p:sp>
      <p:sp>
        <p:nvSpPr>
          <p:cNvPr id="3" name="Content Placeholder 2">
            <a:extLst>
              <a:ext uri="{FF2B5EF4-FFF2-40B4-BE49-F238E27FC236}">
                <a16:creationId xmlns:a16="http://schemas.microsoft.com/office/drawing/2014/main" id="{9470C76E-3AA7-57DE-FBF4-40843E710DD3}"/>
              </a:ext>
            </a:extLst>
          </p:cNvPr>
          <p:cNvSpPr>
            <a:spLocks noGrp="1"/>
          </p:cNvSpPr>
          <p:nvPr>
            <p:ph idx="1"/>
          </p:nvPr>
        </p:nvSpPr>
        <p:spPr/>
        <p:txBody>
          <a:bodyPr>
            <a:normAutofit/>
          </a:bodyPr>
          <a:lstStyle/>
          <a:p>
            <a:pPr>
              <a:lnSpc>
                <a:spcPct val="160000"/>
              </a:lnSpc>
            </a:pPr>
            <a:r>
              <a:rPr lang="en-GB" sz="3600" dirty="0"/>
              <a:t>Within a case what does v mean?</a:t>
            </a:r>
          </a:p>
          <a:p>
            <a:pPr marL="514350" indent="-514350" algn="l" fontAlgn="base">
              <a:buFont typeface="+mj-lt"/>
              <a:buAutoNum type="alphaLcParenR"/>
            </a:pPr>
            <a:r>
              <a:rPr lang="en-GB" sz="3600" dirty="0"/>
              <a:t>Regina </a:t>
            </a:r>
          </a:p>
          <a:p>
            <a:pPr marL="514350" indent="-514350" algn="l" fontAlgn="base">
              <a:buFont typeface="+mj-lt"/>
              <a:buAutoNum type="alphaLcParenR"/>
            </a:pPr>
            <a:r>
              <a:rPr lang="en-GB" sz="3600" dirty="0"/>
              <a:t>Versus</a:t>
            </a:r>
          </a:p>
          <a:p>
            <a:pPr marL="514350" indent="-514350" algn="l" fontAlgn="base">
              <a:buFont typeface="+mj-lt"/>
              <a:buAutoNum type="alphaLcParenR"/>
            </a:pPr>
            <a:r>
              <a:rPr lang="en-GB" sz="3600" dirty="0"/>
              <a:t>And</a:t>
            </a:r>
          </a:p>
        </p:txBody>
      </p:sp>
    </p:spTree>
    <p:extLst>
      <p:ext uri="{BB962C8B-B14F-4D97-AF65-F5344CB8AC3E}">
        <p14:creationId xmlns:p14="http://schemas.microsoft.com/office/powerpoint/2010/main" val="5743534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31B8DF9C-B141-F7DB-B4AD-A3CFFA3BAE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9E805D-685D-7BF8-2A0C-313E5AEB193E}"/>
              </a:ext>
            </a:extLst>
          </p:cNvPr>
          <p:cNvSpPr>
            <a:spLocks noGrp="1"/>
          </p:cNvSpPr>
          <p:nvPr>
            <p:ph type="title"/>
          </p:nvPr>
        </p:nvSpPr>
        <p:spPr/>
        <p:txBody>
          <a:bodyPr/>
          <a:lstStyle/>
          <a:p>
            <a:r>
              <a:rPr lang="en-GB" b="1" dirty="0"/>
              <a:t>KNOWLEDGE CHECK (3)</a:t>
            </a:r>
          </a:p>
        </p:txBody>
      </p:sp>
      <p:sp>
        <p:nvSpPr>
          <p:cNvPr id="3" name="Content Placeholder 2">
            <a:extLst>
              <a:ext uri="{FF2B5EF4-FFF2-40B4-BE49-F238E27FC236}">
                <a16:creationId xmlns:a16="http://schemas.microsoft.com/office/drawing/2014/main" id="{6779CF9D-58E2-7882-DEB5-7DE6D3B61BE3}"/>
              </a:ext>
            </a:extLst>
          </p:cNvPr>
          <p:cNvSpPr>
            <a:spLocks noGrp="1"/>
          </p:cNvSpPr>
          <p:nvPr>
            <p:ph idx="1"/>
          </p:nvPr>
        </p:nvSpPr>
        <p:spPr/>
        <p:txBody>
          <a:bodyPr>
            <a:normAutofit/>
          </a:bodyPr>
          <a:lstStyle/>
          <a:p>
            <a:pPr algn="l" fontAlgn="base"/>
            <a:r>
              <a:rPr lang="en-GB" dirty="0"/>
              <a:t>Judges in the English and Welsh legal system lack diversity.</a:t>
            </a:r>
          </a:p>
          <a:p>
            <a:pPr marL="514350" indent="-514350" algn="l" fontAlgn="base">
              <a:buFont typeface="+mj-lt"/>
              <a:buAutoNum type="alphaLcParenR"/>
            </a:pPr>
            <a:r>
              <a:rPr lang="en-GB" dirty="0"/>
              <a:t>True </a:t>
            </a:r>
          </a:p>
          <a:p>
            <a:pPr marL="514350" indent="-514350" algn="l" fontAlgn="base">
              <a:buFont typeface="+mj-lt"/>
              <a:buAutoNum type="alphaLcParenR"/>
            </a:pPr>
            <a:r>
              <a:rPr lang="en-GB" dirty="0"/>
              <a:t>False</a:t>
            </a:r>
          </a:p>
        </p:txBody>
      </p:sp>
    </p:spTree>
    <p:extLst>
      <p:ext uri="{BB962C8B-B14F-4D97-AF65-F5344CB8AC3E}">
        <p14:creationId xmlns:p14="http://schemas.microsoft.com/office/powerpoint/2010/main" val="22206946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D46F8303-79E5-E56A-2C04-4B96D18A3A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D13946-AB9C-6D8C-A08E-88DD4CDD3CF3}"/>
              </a:ext>
            </a:extLst>
          </p:cNvPr>
          <p:cNvSpPr>
            <a:spLocks noGrp="1"/>
          </p:cNvSpPr>
          <p:nvPr>
            <p:ph type="title"/>
          </p:nvPr>
        </p:nvSpPr>
        <p:spPr/>
        <p:txBody>
          <a:bodyPr/>
          <a:lstStyle/>
          <a:p>
            <a:r>
              <a:rPr lang="en-GB" b="1" dirty="0"/>
              <a:t>KNOWLEDGE CHECK (4)</a:t>
            </a:r>
          </a:p>
        </p:txBody>
      </p:sp>
      <p:sp>
        <p:nvSpPr>
          <p:cNvPr id="3" name="Content Placeholder 2">
            <a:extLst>
              <a:ext uri="{FF2B5EF4-FFF2-40B4-BE49-F238E27FC236}">
                <a16:creationId xmlns:a16="http://schemas.microsoft.com/office/drawing/2014/main" id="{E0FB3A0F-F581-BB79-ACE8-56DE0DFC239D}"/>
              </a:ext>
            </a:extLst>
          </p:cNvPr>
          <p:cNvSpPr>
            <a:spLocks noGrp="1"/>
          </p:cNvSpPr>
          <p:nvPr>
            <p:ph idx="1"/>
          </p:nvPr>
        </p:nvSpPr>
        <p:spPr/>
        <p:txBody>
          <a:bodyPr>
            <a:normAutofit/>
          </a:bodyPr>
          <a:lstStyle/>
          <a:p>
            <a:pPr algn="l" fontAlgn="base"/>
            <a:r>
              <a:rPr lang="en-GB" dirty="0"/>
              <a:t>Following Young v Bristol Aeroplane Co [1944], when will the Court of Appeal (Civil Division) not be bound by its own previous decision?</a:t>
            </a:r>
          </a:p>
          <a:p>
            <a:pPr marL="514350" indent="-514350" algn="l" fontAlgn="base">
              <a:buFont typeface="+mj-lt"/>
              <a:buAutoNum type="alphaLcParenR"/>
            </a:pPr>
            <a:r>
              <a:rPr lang="en-GB" dirty="0"/>
              <a:t>Where there is a later decision of the House of Lords.</a:t>
            </a:r>
          </a:p>
          <a:p>
            <a:pPr marL="514350" indent="-514350" algn="l" fontAlgn="base">
              <a:buFont typeface="+mj-lt"/>
              <a:buAutoNum type="alphaLcParenR"/>
            </a:pPr>
            <a:r>
              <a:rPr lang="en-GB" dirty="0"/>
              <a:t>It will not follow the earlier case when it appears “right to do so”.</a:t>
            </a:r>
          </a:p>
          <a:p>
            <a:pPr marL="514350" indent="-514350" algn="l" fontAlgn="base">
              <a:buFont typeface="+mj-lt"/>
              <a:buAutoNum type="alphaLcParenR"/>
            </a:pPr>
            <a:r>
              <a:rPr lang="en-GB" dirty="0"/>
              <a:t>Where there are two conflicting early decisions by the Court of Appeal (Civil Division).</a:t>
            </a:r>
          </a:p>
          <a:p>
            <a:pPr marL="514350" indent="-514350" algn="l" fontAlgn="base">
              <a:buFont typeface="+mj-lt"/>
              <a:buAutoNum type="alphaLcParenR"/>
            </a:pPr>
            <a:r>
              <a:rPr lang="en-GB" dirty="0"/>
              <a:t>When it considers the earlier decision was per incuriam.</a:t>
            </a:r>
          </a:p>
        </p:txBody>
      </p:sp>
    </p:spTree>
    <p:extLst>
      <p:ext uri="{BB962C8B-B14F-4D97-AF65-F5344CB8AC3E}">
        <p14:creationId xmlns:p14="http://schemas.microsoft.com/office/powerpoint/2010/main" val="24770267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CB511118-CA0F-D308-DE4D-0C9F0B18AC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844857-36AA-43C3-0F2D-73FCEFEDFF1D}"/>
              </a:ext>
            </a:extLst>
          </p:cNvPr>
          <p:cNvSpPr>
            <a:spLocks noGrp="1"/>
          </p:cNvSpPr>
          <p:nvPr>
            <p:ph type="title"/>
          </p:nvPr>
        </p:nvSpPr>
        <p:spPr/>
        <p:txBody>
          <a:bodyPr/>
          <a:lstStyle/>
          <a:p>
            <a:r>
              <a:rPr lang="en-GB" b="1" dirty="0"/>
              <a:t>KNOWLEDGE CHECK (5)</a:t>
            </a:r>
          </a:p>
        </p:txBody>
      </p:sp>
      <p:sp>
        <p:nvSpPr>
          <p:cNvPr id="3" name="Content Placeholder 2">
            <a:extLst>
              <a:ext uri="{FF2B5EF4-FFF2-40B4-BE49-F238E27FC236}">
                <a16:creationId xmlns:a16="http://schemas.microsoft.com/office/drawing/2014/main" id="{11A8A33F-9FFD-B5B9-68C3-8AA8F8411304}"/>
              </a:ext>
            </a:extLst>
          </p:cNvPr>
          <p:cNvSpPr>
            <a:spLocks noGrp="1"/>
          </p:cNvSpPr>
          <p:nvPr>
            <p:ph idx="1"/>
          </p:nvPr>
        </p:nvSpPr>
        <p:spPr/>
        <p:txBody>
          <a:bodyPr>
            <a:normAutofit/>
          </a:bodyPr>
          <a:lstStyle/>
          <a:p>
            <a:pPr algn="l" fontAlgn="base"/>
            <a:r>
              <a:rPr lang="en-GB" b="0" i="0" dirty="0">
                <a:effectLst/>
                <a:latin typeface="+mj-lt"/>
              </a:rPr>
              <a:t>Complete the following sentence</a:t>
            </a:r>
          </a:p>
          <a:p>
            <a:pPr algn="l" fontAlgn="base"/>
            <a:r>
              <a:rPr lang="en-GB" dirty="0">
                <a:latin typeface="+mj-lt"/>
              </a:rPr>
              <a:t>Cases may include </a:t>
            </a:r>
            <a:r>
              <a:rPr lang="en-GB" i="1" dirty="0">
                <a:latin typeface="+mj-lt"/>
              </a:rPr>
              <a:t>ratio </a:t>
            </a:r>
            <a:r>
              <a:rPr lang="en-GB" i="1" dirty="0" err="1">
                <a:latin typeface="+mj-lt"/>
              </a:rPr>
              <a:t>descidendi</a:t>
            </a:r>
            <a:r>
              <a:rPr lang="en-GB" i="1" dirty="0">
                <a:latin typeface="+mj-lt"/>
              </a:rPr>
              <a:t> </a:t>
            </a:r>
            <a:r>
              <a:rPr lang="en-GB" dirty="0">
                <a:latin typeface="+mj-lt"/>
              </a:rPr>
              <a:t>and/or </a:t>
            </a:r>
            <a:endParaRPr lang="en-GB" b="0" dirty="0">
              <a:effectLst/>
              <a:latin typeface="+mj-lt"/>
            </a:endParaRPr>
          </a:p>
        </p:txBody>
      </p:sp>
    </p:spTree>
    <p:extLst>
      <p:ext uri="{BB962C8B-B14F-4D97-AF65-F5344CB8AC3E}">
        <p14:creationId xmlns:p14="http://schemas.microsoft.com/office/powerpoint/2010/main" val="1716164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E030E-2DCB-27CD-046A-C7D672DEDA7E}"/>
              </a:ext>
            </a:extLst>
          </p:cNvPr>
          <p:cNvSpPr>
            <a:spLocks noGrp="1"/>
          </p:cNvSpPr>
          <p:nvPr>
            <p:ph type="title"/>
          </p:nvPr>
        </p:nvSpPr>
        <p:spPr>
          <a:xfrm>
            <a:off x="838201" y="643467"/>
            <a:ext cx="3888526" cy="1800526"/>
          </a:xfrm>
        </p:spPr>
        <p:txBody>
          <a:bodyPr>
            <a:normAutofit/>
          </a:bodyPr>
          <a:lstStyle/>
          <a:p>
            <a:r>
              <a:rPr lang="en-GB" b="1" u="sng"/>
              <a:t>Summary</a:t>
            </a:r>
            <a:r>
              <a:rPr lang="en-GB" dirty="0"/>
              <a:t> </a:t>
            </a:r>
            <a:endParaRPr lang="en-US"/>
          </a:p>
        </p:txBody>
      </p:sp>
      <p:sp>
        <p:nvSpPr>
          <p:cNvPr id="3" name="Content Placeholder 2">
            <a:extLst>
              <a:ext uri="{FF2B5EF4-FFF2-40B4-BE49-F238E27FC236}">
                <a16:creationId xmlns:a16="http://schemas.microsoft.com/office/drawing/2014/main" id="{9BC099F9-06AE-6BF9-E121-931D46C578D7}"/>
              </a:ext>
            </a:extLst>
          </p:cNvPr>
          <p:cNvSpPr>
            <a:spLocks noGrp="1"/>
          </p:cNvSpPr>
          <p:nvPr>
            <p:ph idx="1"/>
          </p:nvPr>
        </p:nvSpPr>
        <p:spPr>
          <a:xfrm>
            <a:off x="838201" y="2623381"/>
            <a:ext cx="3888528" cy="3553581"/>
          </a:xfrm>
        </p:spPr>
        <p:txBody>
          <a:bodyPr vert="horz" lIns="91440" tIns="45720" rIns="91440" bIns="45720" rtlCol="0">
            <a:normAutofit/>
          </a:bodyPr>
          <a:lstStyle/>
          <a:p>
            <a:r>
              <a:rPr lang="en-GB" sz="2000" dirty="0"/>
              <a:t>Cases Law</a:t>
            </a:r>
          </a:p>
          <a:p>
            <a:r>
              <a:rPr lang="en-GB" sz="2000" dirty="0"/>
              <a:t>Naming cases</a:t>
            </a:r>
          </a:p>
          <a:p>
            <a:r>
              <a:rPr lang="en-GB" sz="2000" dirty="0"/>
              <a:t>Recapped the courts</a:t>
            </a:r>
          </a:p>
          <a:p>
            <a:r>
              <a:rPr lang="en-GB" sz="2000" dirty="0"/>
              <a:t>Precedent: who binds who</a:t>
            </a:r>
          </a:p>
          <a:p>
            <a:r>
              <a:rPr lang="en-GB" sz="2000" dirty="0"/>
              <a:t>Statutory interpretation</a:t>
            </a:r>
          </a:p>
          <a:p>
            <a:r>
              <a:rPr lang="en-GB" sz="2000" dirty="0"/>
              <a:t>Judges: their role </a:t>
            </a:r>
          </a:p>
          <a:p>
            <a:r>
              <a:rPr lang="en-GB" sz="2000" dirty="0"/>
              <a:t>Judicial appointment </a:t>
            </a:r>
          </a:p>
        </p:txBody>
      </p:sp>
      <p:pic>
        <p:nvPicPr>
          <p:cNvPr id="4" name="Graphic 4" descr="Desk with solid fill">
            <a:extLst>
              <a:ext uri="{FF2B5EF4-FFF2-40B4-BE49-F238E27FC236}">
                <a16:creationId xmlns:a16="http://schemas.microsoft.com/office/drawing/2014/main" id="{7F55A7E1-9034-254F-9C93-C0C6594119D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800986" y="1069398"/>
            <a:ext cx="4747547" cy="4747547"/>
          </a:xfrm>
          <a:prstGeom prst="rect">
            <a:avLst/>
          </a:prstGeom>
        </p:spPr>
      </p:pic>
    </p:spTree>
    <p:extLst>
      <p:ext uri="{BB962C8B-B14F-4D97-AF65-F5344CB8AC3E}">
        <p14:creationId xmlns:p14="http://schemas.microsoft.com/office/powerpoint/2010/main" val="17388626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0441F-EB15-E940-66D7-FC58E4E8E300}"/>
              </a:ext>
            </a:extLst>
          </p:cNvPr>
          <p:cNvSpPr>
            <a:spLocks noGrp="1"/>
          </p:cNvSpPr>
          <p:nvPr>
            <p:ph type="ctrTitle"/>
          </p:nvPr>
        </p:nvSpPr>
        <p:spPr/>
        <p:txBody>
          <a:bodyPr>
            <a:normAutofit/>
          </a:bodyPr>
          <a:lstStyle/>
          <a:p>
            <a:br>
              <a:rPr lang="en-GB" sz="3600" b="1" dirty="0">
                <a:solidFill>
                  <a:srgbClr val="002060"/>
                </a:solidFill>
              </a:rPr>
            </a:br>
            <a:r>
              <a:rPr lang="en-GB" sz="3600" b="1" dirty="0">
                <a:solidFill>
                  <a:srgbClr val="002060"/>
                </a:solidFill>
              </a:rPr>
              <a:t>THANK YOU!</a:t>
            </a:r>
          </a:p>
        </p:txBody>
      </p:sp>
      <p:sp>
        <p:nvSpPr>
          <p:cNvPr id="3" name="Content Placeholder 2">
            <a:extLst>
              <a:ext uri="{FF2B5EF4-FFF2-40B4-BE49-F238E27FC236}">
                <a16:creationId xmlns:a16="http://schemas.microsoft.com/office/drawing/2014/main" id="{8020AFF0-C5FD-3AC7-5618-DB37100334D4}"/>
              </a:ext>
            </a:extLst>
          </p:cNvPr>
          <p:cNvSpPr>
            <a:spLocks noGrp="1"/>
          </p:cNvSpPr>
          <p:nvPr>
            <p:ph type="subTitle" idx="1"/>
          </p:nvPr>
        </p:nvSpPr>
        <p:spPr/>
        <p:txBody>
          <a:bodyPr vert="horz" lIns="91440" tIns="45720" rIns="91440" bIns="45720" rtlCol="0">
            <a:normAutofit/>
          </a:bodyPr>
          <a:lstStyle/>
          <a:p>
            <a:r>
              <a:rPr lang="en-GB" dirty="0">
                <a:solidFill>
                  <a:srgbClr val="002060"/>
                </a:solidFill>
              </a:rPr>
              <a:t>Any Questions?</a:t>
            </a:r>
          </a:p>
        </p:txBody>
      </p:sp>
    </p:spTree>
    <p:extLst>
      <p:ext uri="{BB962C8B-B14F-4D97-AF65-F5344CB8AC3E}">
        <p14:creationId xmlns:p14="http://schemas.microsoft.com/office/powerpoint/2010/main" val="1189468570"/>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1225</TotalTime>
  <Words>7163</Words>
  <Application>Microsoft Macintosh PowerPoint</Application>
  <PresentationFormat>Widescreen</PresentationFormat>
  <Paragraphs>491</Paragraphs>
  <Slides>32</Slides>
  <Notes>29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32</vt:i4>
      </vt:variant>
    </vt:vector>
  </HeadingPairs>
  <TitlesOfParts>
    <vt:vector size="42" baseType="lpstr">
      <vt:lpstr>Arial</vt:lpstr>
      <vt:lpstr>Calibri</vt:lpstr>
      <vt:lpstr>Century Gothic</vt:lpstr>
      <vt:lpstr>inherit</vt:lpstr>
      <vt:lpstr>Inter</vt:lpstr>
      <vt:lpstr>lato</vt:lpstr>
      <vt:lpstr>merriweather</vt:lpstr>
      <vt:lpstr>var(--font-family-body)</vt:lpstr>
      <vt:lpstr>var(--font-family-head)</vt:lpstr>
      <vt:lpstr>Office 2013 - 2022 Theme</vt:lpstr>
      <vt:lpstr>UNIT 8:  JUDICIAL POWER AND CASE LAW</vt:lpstr>
      <vt:lpstr>KEY REMINDERS</vt:lpstr>
      <vt:lpstr>LEARNING OUTCOMES</vt:lpstr>
      <vt:lpstr>SEPARATION OF POWERS</vt:lpstr>
      <vt:lpstr>ACTIVITY 1: JUDGES AND CASES</vt:lpstr>
      <vt:lpstr>WHAT IS CASE LAW?</vt:lpstr>
      <vt:lpstr>CIVIL CASES</vt:lpstr>
      <vt:lpstr>CRIMINAL CASES</vt:lpstr>
      <vt:lpstr>JUDICIAL REVIEW </vt:lpstr>
      <vt:lpstr>CASE CITATIONS </vt:lpstr>
      <vt:lpstr>ACTIVITY 2: MATCH THE CASE AND COURT</vt:lpstr>
      <vt:lpstr>COURT HIERARCHY </vt:lpstr>
      <vt:lpstr>PRECEDENT</vt:lpstr>
      <vt:lpstr>WHO BINDS WHO? </vt:lpstr>
      <vt:lpstr>WHAT ABOUT EUROPE?</vt:lpstr>
      <vt:lpstr>JUDICIAL COMMITTEE FOR THE PRIVY COUNCIL</vt:lpstr>
      <vt:lpstr>ACTIVITY 3: PRECEDENT</vt:lpstr>
      <vt:lpstr>JUDGMENT IN CASES </vt:lpstr>
      <vt:lpstr>ALTERNATIVE APPROACHES</vt:lpstr>
      <vt:lpstr>STATUTORY INTERPRETATION</vt:lpstr>
      <vt:lpstr>ACTIVITY 4: INTERPRETATION</vt:lpstr>
      <vt:lpstr>JUDGES</vt:lpstr>
      <vt:lpstr>REMOVING JUDGES (TENURE) </vt:lpstr>
      <vt:lpstr>JUDICIAL DIVERSITY</vt:lpstr>
      <vt:lpstr>WHO APPOINTS JUDGES?</vt:lpstr>
      <vt:lpstr>KNOWLEDGE CHECK (1)</vt:lpstr>
      <vt:lpstr>KNOWLEDGE CHECK (2)</vt:lpstr>
      <vt:lpstr>KNOWLEDGE CHECK (3)</vt:lpstr>
      <vt:lpstr>KNOWLEDGE CHECK (4)</vt:lpstr>
      <vt:lpstr>KNOWLEDGE CHECK (5)</vt:lpstr>
      <vt:lpstr>Summary </vt:lpstr>
      <vt:lpstr> 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Martin.Jones</cp:lastModifiedBy>
  <cp:revision>350</cp:revision>
  <dcterms:created xsi:type="dcterms:W3CDTF">2022-10-21T13:25:45Z</dcterms:created>
  <dcterms:modified xsi:type="dcterms:W3CDTF">2025-04-01T22:04:12Z</dcterms:modified>
</cp:coreProperties>
</file>