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322" r:id="rId6"/>
    <p:sldId id="283" r:id="rId7"/>
    <p:sldId id="294" r:id="rId8"/>
    <p:sldId id="295" r:id="rId9"/>
    <p:sldId id="300" r:id="rId10"/>
    <p:sldId id="262" r:id="rId11"/>
    <p:sldId id="313" r:id="rId12"/>
    <p:sldId id="320" r:id="rId13"/>
    <p:sldId id="314" r:id="rId14"/>
    <p:sldId id="268" r:id="rId15"/>
    <p:sldId id="265" r:id="rId16"/>
    <p:sldId id="315" r:id="rId17"/>
    <p:sldId id="316" r:id="rId18"/>
    <p:sldId id="296" r:id="rId19"/>
    <p:sldId id="317" r:id="rId20"/>
    <p:sldId id="319" r:id="rId21"/>
    <p:sldId id="310" r:id="rId22"/>
    <p:sldId id="306" r:id="rId23"/>
    <p:sldId id="308" r:id="rId24"/>
    <p:sldId id="318" r:id="rId25"/>
    <p:sldId id="275" r:id="rId26"/>
    <p:sldId id="321" r:id="rId27"/>
    <p:sldId id="312" r:id="rId28"/>
    <p:sldId id="291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2"/>
    <p:restoredTop sz="94694"/>
  </p:normalViewPr>
  <p:slideViewPr>
    <p:cSldViewPr>
      <p:cViewPr varScale="1">
        <p:scale>
          <a:sx n="77" d="100"/>
          <a:sy n="77" d="100"/>
        </p:scale>
        <p:origin x="1310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4/17/2023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hamcommunity.nhs.uk/patients-public/a-z-services/?p=1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https://uowtsd-my.sharepoint.com/:v:/g/personal/r_stewart_uwtsd_ac_uk/EWx9VxBsaVFIhRWmYr5UixABVR0ZYxJo8EVT7ndPO7Emzw?e=WyL9pW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949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879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https://www.bhamcommunity.nhs.uk/patients-public/a-z-services/?p=1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8212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634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https://padlet.com/rstewart122/85ftpoobirbwbdbf – Padlet address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920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17/04/2023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g/personal/r_stewart_uwtsd_ac_uk/EWx9VxBsaVFIhRWmYr5UixABVR0ZYxJo8EVT7ndPO7Emzw?e=WyL9pW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https://www.youtube.com/embed/QNS6CsknIv8?feature=oembed" TargetMode="External"/><Relationship Id="rId1" Type="http://schemas.openxmlformats.org/officeDocument/2006/relationships/video" Target="https://www.youtube.com/embed/FYwnDXth-so?feature=oembed" TargetMode="Externa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hamcommunity.nhs.uk/patients-public/a-z-services/?p=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psychometrics.org/tests/ODAT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hyperlink" Target="https://www.truity.com/test/disc-personality-tes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ZzMlyUzlVY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rstewart122/85ftpoobirbwbdb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www.uwtsd.ac.uk/careers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lbin.com/media/2302/belbin-team-role-circle.pdf" TargetMode="External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earch.ebscohost.com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3678" y="1916832"/>
            <a:ext cx="5796644" cy="302433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altLang="en-US" dirty="0"/>
              <a:t>Week 3 </a:t>
            </a:r>
            <a:r>
              <a:rPr lang="en-GB" dirty="0"/>
              <a:t> </a:t>
            </a:r>
            <a:br>
              <a:rPr lang="en-GB" sz="3200" b="1" dirty="0"/>
            </a:br>
            <a:r>
              <a:rPr lang="en-GB" sz="3200" b="1" dirty="0"/>
              <a:t>Key Skill – Team Work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B6E17-1EFB-4F0B-9D1A-4C2CE8660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Guest Speaker – </a:t>
            </a:r>
            <a:r>
              <a:rPr lang="en-GB" dirty="0" err="1"/>
              <a:t>Azora</a:t>
            </a:r>
            <a:r>
              <a:rPr lang="en-GB" dirty="0"/>
              <a:t> Hurd -  Social Worker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819EAD9F-9815-41B8-B530-58659768DF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768" y="1581539"/>
            <a:ext cx="3978573" cy="3694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68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Arial" panose="020B0604020202020204" pitchFamily="34" charset="0"/>
                <a:cs typeface="Arial" panose="020B0604020202020204" pitchFamily="34" charset="0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will;</a:t>
            </a:r>
          </a:p>
          <a:p>
            <a:r>
              <a:rPr lang="en-GB" dirty="0"/>
              <a:t>Define teams</a:t>
            </a:r>
          </a:p>
          <a:p>
            <a:r>
              <a:rPr lang="en-GB" dirty="0"/>
              <a:t>Identify the different stages Team development goes through.</a:t>
            </a:r>
          </a:p>
          <a:p>
            <a:r>
              <a:rPr lang="en-GB" dirty="0"/>
              <a:t>Explain the different types of Team roles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76A8-A194-4DEE-AB7C-5D8BF310D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cap="all" dirty="0"/>
              <a:t>Group or Team? </a:t>
            </a:r>
          </a:p>
        </p:txBody>
      </p:sp>
      <p:pic>
        <p:nvPicPr>
          <p:cNvPr id="5" name="Content Placeholder 4" descr="A group of football players posing for a picture&#10;&#10;Description automatically generated">
            <a:extLst>
              <a:ext uri="{FF2B5EF4-FFF2-40B4-BE49-F238E27FC236}">
                <a16:creationId xmlns:a16="http://schemas.microsoft.com/office/drawing/2014/main" id="{848ED712-FE7F-4785-BB38-42D0F8949BB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14" r="22937"/>
          <a:stretch/>
        </p:blipFill>
        <p:spPr>
          <a:xfrm>
            <a:off x="259787" y="1450293"/>
            <a:ext cx="4038600" cy="3989040"/>
          </a:xfrm>
          <a:noFill/>
        </p:spPr>
      </p:pic>
      <p:pic>
        <p:nvPicPr>
          <p:cNvPr id="9" name="Content Placeholder 8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8C5371EE-24DC-409E-8D71-7BA9B1E6A1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7080" y="1459814"/>
            <a:ext cx="4280506" cy="3003488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896CEA5-83A6-4BA4-97CB-F88EF31F18F3}"/>
              </a:ext>
            </a:extLst>
          </p:cNvPr>
          <p:cNvSpPr txBox="1"/>
          <p:nvPr/>
        </p:nvSpPr>
        <p:spPr>
          <a:xfrm>
            <a:off x="4353638" y="4497385"/>
            <a:ext cx="44935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Which is the group and which is the team?</a:t>
            </a:r>
          </a:p>
          <a:p>
            <a:r>
              <a:rPr lang="en-GB" dirty="0"/>
              <a:t> Do both have rules or behaviour norms? </a:t>
            </a:r>
          </a:p>
          <a:p>
            <a:r>
              <a:rPr lang="en-GB" dirty="0"/>
              <a:t>What are the key difference here?  </a:t>
            </a:r>
          </a:p>
        </p:txBody>
      </p:sp>
    </p:spTree>
    <p:extLst>
      <p:ext uri="{BB962C8B-B14F-4D97-AF65-F5344CB8AC3E}">
        <p14:creationId xmlns:p14="http://schemas.microsoft.com/office/powerpoint/2010/main" val="1707991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943B-7C66-4AAF-86DA-4CD134CF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Groups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C53B6C9-6794-4657-B578-AC62C1F7259E}"/>
              </a:ext>
            </a:extLst>
          </p:cNvPr>
          <p:cNvSpPr/>
          <p:nvPr/>
        </p:nvSpPr>
        <p:spPr>
          <a:xfrm>
            <a:off x="134778" y="2928898"/>
            <a:ext cx="1493872" cy="1258966"/>
          </a:xfrm>
          <a:custGeom>
            <a:avLst/>
            <a:gdLst>
              <a:gd name="connsiteX0" fmla="*/ 0 w 1163511"/>
              <a:gd name="connsiteY0" fmla="*/ 116351 h 1258966"/>
              <a:gd name="connsiteX1" fmla="*/ 116351 w 1163511"/>
              <a:gd name="connsiteY1" fmla="*/ 0 h 1258966"/>
              <a:gd name="connsiteX2" fmla="*/ 1047160 w 1163511"/>
              <a:gd name="connsiteY2" fmla="*/ 0 h 1258966"/>
              <a:gd name="connsiteX3" fmla="*/ 1163511 w 1163511"/>
              <a:gd name="connsiteY3" fmla="*/ 116351 h 1258966"/>
              <a:gd name="connsiteX4" fmla="*/ 1163511 w 1163511"/>
              <a:gd name="connsiteY4" fmla="*/ 1142615 h 1258966"/>
              <a:gd name="connsiteX5" fmla="*/ 1047160 w 1163511"/>
              <a:gd name="connsiteY5" fmla="*/ 1258966 h 1258966"/>
              <a:gd name="connsiteX6" fmla="*/ 116351 w 1163511"/>
              <a:gd name="connsiteY6" fmla="*/ 1258966 h 1258966"/>
              <a:gd name="connsiteX7" fmla="*/ 0 w 1163511"/>
              <a:gd name="connsiteY7" fmla="*/ 1142615 h 1258966"/>
              <a:gd name="connsiteX8" fmla="*/ 0 w 1163511"/>
              <a:gd name="connsiteY8" fmla="*/ 116351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3511" h="1258966">
                <a:moveTo>
                  <a:pt x="0" y="116351"/>
                </a:moveTo>
                <a:cubicBezTo>
                  <a:pt x="0" y="52092"/>
                  <a:pt x="52092" y="0"/>
                  <a:pt x="116351" y="0"/>
                </a:cubicBezTo>
                <a:lnTo>
                  <a:pt x="1047160" y="0"/>
                </a:lnTo>
                <a:cubicBezTo>
                  <a:pt x="1111419" y="0"/>
                  <a:pt x="1163511" y="52092"/>
                  <a:pt x="1163511" y="116351"/>
                </a:cubicBezTo>
                <a:lnTo>
                  <a:pt x="1163511" y="1142615"/>
                </a:lnTo>
                <a:cubicBezTo>
                  <a:pt x="1163511" y="1206874"/>
                  <a:pt x="1111419" y="1258966"/>
                  <a:pt x="1047160" y="1258966"/>
                </a:cubicBezTo>
                <a:lnTo>
                  <a:pt x="116351" y="1258966"/>
                </a:lnTo>
                <a:cubicBezTo>
                  <a:pt x="52092" y="1258966"/>
                  <a:pt x="0" y="1206874"/>
                  <a:pt x="0" y="1142615"/>
                </a:cubicBezTo>
                <a:lnTo>
                  <a:pt x="0" y="11635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4238" tIns="44238" rIns="44238" bIns="4423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Groups</a:t>
            </a:r>
            <a:endParaRPr lang="en-GB" sz="2400" kern="1200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DD7607F-6AEA-451D-A697-678F496DC7E7}"/>
              </a:ext>
            </a:extLst>
          </p:cNvPr>
          <p:cNvSpPr/>
          <p:nvPr/>
        </p:nvSpPr>
        <p:spPr>
          <a:xfrm>
            <a:off x="2064452" y="1992654"/>
            <a:ext cx="1859476" cy="147130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Formal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1A498D3-1EC9-4D0B-84F2-60D439483BE0}"/>
              </a:ext>
            </a:extLst>
          </p:cNvPr>
          <p:cNvSpPr/>
          <p:nvPr/>
        </p:nvSpPr>
        <p:spPr>
          <a:xfrm>
            <a:off x="3923928" y="1992654"/>
            <a:ext cx="4968552" cy="142548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Defined by the organization's structure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Designated work assignments/ establishing tasks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A891E-51BF-4A17-9B8F-5A82BC3297C6}"/>
              </a:ext>
            </a:extLst>
          </p:cNvPr>
          <p:cNvSpPr/>
          <p:nvPr/>
        </p:nvSpPr>
        <p:spPr>
          <a:xfrm>
            <a:off x="2064452" y="3676296"/>
            <a:ext cx="1859476" cy="1424318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Informal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743B1A-D93C-4DA4-8C44-55BA645A3F3D}"/>
              </a:ext>
            </a:extLst>
          </p:cNvPr>
          <p:cNvSpPr/>
          <p:nvPr/>
        </p:nvSpPr>
        <p:spPr>
          <a:xfrm>
            <a:off x="3923928" y="3664549"/>
            <a:ext cx="4968552" cy="1447811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Neither formally structured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nor organizationally determined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D0910D1B-EF0C-44FE-9BF5-121695741144}"/>
              </a:ext>
            </a:extLst>
          </p:cNvPr>
          <p:cNvSpPr/>
          <p:nvPr/>
        </p:nvSpPr>
        <p:spPr>
          <a:xfrm rot="19573530">
            <a:off x="1628650" y="2708920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0426D-2BF2-4D5C-B7AA-EE1841239386}"/>
              </a:ext>
            </a:extLst>
          </p:cNvPr>
          <p:cNvSpPr/>
          <p:nvPr/>
        </p:nvSpPr>
        <p:spPr>
          <a:xfrm rot="2130186">
            <a:off x="1628328" y="4031921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0448-64C4-46F7-AF70-65D888AFB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Arial" panose="020B0604020202020204" pitchFamily="34" charset="0"/>
                <a:cs typeface="Arial" panose="020B0604020202020204" pitchFamily="34" charset="0"/>
              </a:rPr>
              <a:t>Is there a difference between groups and teams?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05A562-81FC-451F-82BF-CA9D1E7170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490662"/>
            <a:ext cx="7488832" cy="41581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EEFE382-0104-420D-AFD2-C0632D189E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0699" y="5648854"/>
            <a:ext cx="4657725" cy="20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22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03D-9CDA-4A42-9C75-AF5C5CD4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301739"/>
            <a:ext cx="7053542" cy="1050398"/>
          </a:xfrm>
        </p:spPr>
        <p:txBody>
          <a:bodyPr>
            <a:normAutofit/>
          </a:bodyPr>
          <a:lstStyle/>
          <a:p>
            <a:r>
              <a:rPr lang="en-GB" dirty="0"/>
              <a:t>Group and Team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9FC01CA-DE31-4A56-92AE-7C811BD2AAF9}"/>
              </a:ext>
            </a:extLst>
          </p:cNvPr>
          <p:cNvGrpSpPr/>
          <p:nvPr/>
        </p:nvGrpSpPr>
        <p:grpSpPr>
          <a:xfrm>
            <a:off x="330118" y="2888824"/>
            <a:ext cx="5322001" cy="1217145"/>
            <a:chOff x="330118" y="2888824"/>
            <a:chExt cx="5322001" cy="1217145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FEF0F2D2-7C48-423A-9C4F-2CABF1420BFC}"/>
                </a:ext>
              </a:extLst>
            </p:cNvPr>
            <p:cNvSpPr/>
            <p:nvPr/>
          </p:nvSpPr>
          <p:spPr>
            <a:xfrm>
              <a:off x="330118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5" name="Rectangle 4" descr="Group of People">
              <a:extLst>
                <a:ext uri="{FF2B5EF4-FFF2-40B4-BE49-F238E27FC236}">
                  <a16:creationId xmlns:a16="http://schemas.microsoft.com/office/drawing/2014/main" id="{29DC8131-0211-404B-91D2-CB512C680610}"/>
                </a:ext>
              </a:extLst>
            </p:cNvPr>
            <p:cNvSpPr/>
            <p:nvPr/>
          </p:nvSpPr>
          <p:spPr>
            <a:xfrm>
              <a:off x="555969" y="3114675"/>
              <a:ext cx="623779" cy="623779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D1FEAEE-CE7D-446F-9755-C8FBB6158A94}"/>
                </a:ext>
              </a:extLst>
            </p:cNvPr>
            <p:cNvSpPr/>
            <p:nvPr/>
          </p:nvSpPr>
          <p:spPr>
            <a:xfrm>
              <a:off x="1636058" y="2888824"/>
              <a:ext cx="4016061" cy="1217145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“</a:t>
              </a:r>
              <a:r>
                <a:rPr lang="en-GB" sz="16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 group is usually defined as the number of people sharing something in common and meeting together in relation to their shared characteristics” (Morgan, 2017, p204). </a:t>
              </a:r>
              <a:endParaRPr lang="en-US" sz="1600" b="1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1EE58BF-56B1-450B-A6CB-4F7E4A25E478}"/>
              </a:ext>
            </a:extLst>
          </p:cNvPr>
          <p:cNvGrpSpPr/>
          <p:nvPr/>
        </p:nvGrpSpPr>
        <p:grpSpPr>
          <a:xfrm>
            <a:off x="6012161" y="2888824"/>
            <a:ext cx="2801720" cy="1075481"/>
            <a:chOff x="4612837" y="2888824"/>
            <a:chExt cx="4407382" cy="107548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89CFA10-F53C-4670-96CB-0959A458AB1A}"/>
                </a:ext>
              </a:extLst>
            </p:cNvPr>
            <p:cNvSpPr/>
            <p:nvPr/>
          </p:nvSpPr>
          <p:spPr>
            <a:xfrm>
              <a:off x="4612837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8" name="Rectangle 7" descr="Group">
              <a:extLst>
                <a:ext uri="{FF2B5EF4-FFF2-40B4-BE49-F238E27FC236}">
                  <a16:creationId xmlns:a16="http://schemas.microsoft.com/office/drawing/2014/main" id="{43CE47EA-D268-468E-A5A6-196344520DDF}"/>
                </a:ext>
              </a:extLst>
            </p:cNvPr>
            <p:cNvSpPr/>
            <p:nvPr/>
          </p:nvSpPr>
          <p:spPr>
            <a:xfrm>
              <a:off x="4838688" y="3114675"/>
              <a:ext cx="623779" cy="623779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2D9305-7AC7-4142-9A48-109592A4E6ED}"/>
                </a:ext>
              </a:extLst>
            </p:cNvPr>
            <p:cNvSpPr/>
            <p:nvPr/>
          </p:nvSpPr>
          <p:spPr>
            <a:xfrm>
              <a:off x="5918778" y="2888824"/>
              <a:ext cx="3101441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</a:t>
              </a:r>
              <a:r>
                <a:rPr lang="en-GB" sz="1200" b="1" dirty="0"/>
                <a:t>Patient Support Group</a:t>
              </a:r>
              <a:endParaRPr lang="en-US" sz="1200" b="1" kern="120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3E318B8-3718-4BCE-AAAE-D6605D2E3861}"/>
              </a:ext>
            </a:extLst>
          </p:cNvPr>
          <p:cNvGrpSpPr/>
          <p:nvPr/>
        </p:nvGrpSpPr>
        <p:grpSpPr>
          <a:xfrm>
            <a:off x="330118" y="4419566"/>
            <a:ext cx="5456191" cy="1075481"/>
            <a:chOff x="330118" y="4419566"/>
            <a:chExt cx="5456191" cy="107548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4E55B65-2F26-4C23-BAA7-29310C96946C}"/>
                </a:ext>
              </a:extLst>
            </p:cNvPr>
            <p:cNvSpPr/>
            <p:nvPr/>
          </p:nvSpPr>
          <p:spPr>
            <a:xfrm>
              <a:off x="330118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1" name="Rectangle 10" descr="Connections">
              <a:extLst>
                <a:ext uri="{FF2B5EF4-FFF2-40B4-BE49-F238E27FC236}">
                  <a16:creationId xmlns:a16="http://schemas.microsoft.com/office/drawing/2014/main" id="{C4BB967E-9F72-41F4-BE0B-6339F979DB2C}"/>
                </a:ext>
              </a:extLst>
            </p:cNvPr>
            <p:cNvSpPr/>
            <p:nvPr/>
          </p:nvSpPr>
          <p:spPr>
            <a:xfrm>
              <a:off x="555969" y="4645417"/>
              <a:ext cx="623779" cy="623779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6069895-4B42-490A-A051-7D1C71F6E103}"/>
                </a:ext>
              </a:extLst>
            </p:cNvPr>
            <p:cNvSpPr/>
            <p:nvPr/>
          </p:nvSpPr>
          <p:spPr>
            <a:xfrm>
              <a:off x="1636058" y="4419567"/>
              <a:ext cx="4150251" cy="953650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“A team is a number of individuals working as one to achieve a particular goal to which they are mutually committed” (Morgan, 2017, p204)</a:t>
              </a:r>
              <a:endParaRPr lang="en-US" sz="1600" b="1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A231CA5-292C-4289-9498-D1AE4829840F}"/>
              </a:ext>
            </a:extLst>
          </p:cNvPr>
          <p:cNvGrpSpPr/>
          <p:nvPr/>
        </p:nvGrpSpPr>
        <p:grpSpPr>
          <a:xfrm>
            <a:off x="6012161" y="4419566"/>
            <a:ext cx="2441680" cy="1075481"/>
            <a:chOff x="4612837" y="4419566"/>
            <a:chExt cx="3841004" cy="107548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059A97D-E8A3-4ED5-A565-7461D90B891A}"/>
                </a:ext>
              </a:extLst>
            </p:cNvPr>
            <p:cNvSpPr/>
            <p:nvPr/>
          </p:nvSpPr>
          <p:spPr>
            <a:xfrm>
              <a:off x="4612837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4" name="Rectangle 13" descr="Meeting">
              <a:extLst>
                <a:ext uri="{FF2B5EF4-FFF2-40B4-BE49-F238E27FC236}">
                  <a16:creationId xmlns:a16="http://schemas.microsoft.com/office/drawing/2014/main" id="{D02F2886-35F7-419B-80B7-09810F714689}"/>
                </a:ext>
              </a:extLst>
            </p:cNvPr>
            <p:cNvSpPr/>
            <p:nvPr/>
          </p:nvSpPr>
          <p:spPr>
            <a:xfrm>
              <a:off x="4838688" y="4645417"/>
              <a:ext cx="623779" cy="623779"/>
            </a:xfrm>
            <a:prstGeom prst="rect">
              <a:avLst/>
            </a:pr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E0D0B7D-6146-4564-9515-CBC31E12475D}"/>
                </a:ext>
              </a:extLst>
            </p:cNvPr>
            <p:cNvSpPr/>
            <p:nvPr/>
          </p:nvSpPr>
          <p:spPr>
            <a:xfrm>
              <a:off x="5918779" y="4419566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</a:t>
              </a:r>
              <a:r>
                <a:rPr lang="en-GB" sz="1200" b="1" dirty="0"/>
                <a:t>Nursing </a:t>
              </a:r>
              <a:r>
                <a:rPr lang="en-GB" sz="1200" b="1" kern="1200" dirty="0"/>
                <a:t>team </a:t>
              </a:r>
              <a:endParaRPr lang="en-US" sz="1200" b="1" kern="1200" dirty="0"/>
            </a:p>
          </p:txBody>
        </p:sp>
      </p:grp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76CB50F5-35F1-48A0-980F-773D91F4CD17}"/>
              </a:ext>
            </a:extLst>
          </p:cNvPr>
          <p:cNvSpPr txBox="1">
            <a:spLocks/>
          </p:cNvSpPr>
          <p:nvPr/>
        </p:nvSpPr>
        <p:spPr>
          <a:xfrm>
            <a:off x="251520" y="1327064"/>
            <a:ext cx="8352928" cy="142496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Both consist of individuals working together to accomplish a goal.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Individuals have some differences in terms of their interests, personality, demographics and abilities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There is something that brings them together</a:t>
            </a:r>
          </a:p>
          <a:p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4734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78C98A-BBF1-4A3C-9A2E-FD0BB28CCE56}"/>
              </a:ext>
            </a:extLst>
          </p:cNvPr>
          <p:cNvSpPr/>
          <p:nvPr/>
        </p:nvSpPr>
        <p:spPr>
          <a:xfrm>
            <a:off x="472226" y="295488"/>
            <a:ext cx="770485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How many different teams work alongside each other in a care home? </a:t>
            </a:r>
          </a:p>
          <a:p>
            <a:endParaRPr lang="en-GB" b="1" dirty="0"/>
          </a:p>
          <a:p>
            <a:r>
              <a:rPr lang="en-GB" b="1" dirty="0"/>
              <a:t>Watch</a:t>
            </a:r>
            <a:r>
              <a:rPr lang="en-GB" dirty="0"/>
              <a:t> the video and try to </a:t>
            </a:r>
            <a:r>
              <a:rPr lang="en-GB" b="1" dirty="0"/>
              <a:t>identify</a:t>
            </a:r>
            <a:r>
              <a:rPr lang="en-GB" dirty="0"/>
              <a:t> the different teams.</a:t>
            </a:r>
          </a:p>
          <a:p>
            <a:endParaRPr lang="en-GB" dirty="0"/>
          </a:p>
          <a:p>
            <a:r>
              <a:rPr lang="en-GB" i="1" dirty="0"/>
              <a:t>Click image to link to video. </a:t>
            </a:r>
          </a:p>
        </p:txBody>
      </p:sp>
      <p:pic>
        <p:nvPicPr>
          <p:cNvPr id="4" name="Picture 3" descr="A group of people sitting at a table in a restauran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7CAD9ED-8771-4AE4-8D9A-E6ACFDD745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12" y="1772816"/>
            <a:ext cx="7403151" cy="395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89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We are the NHS – we are one team">
            <a:hlinkClick r:id="" action="ppaction://media"/>
            <a:extLst>
              <a:ext uri="{FF2B5EF4-FFF2-40B4-BE49-F238E27FC236}">
                <a16:creationId xmlns:a16="http://schemas.microsoft.com/office/drawing/2014/main" id="{41D7CEC1-EB0D-486E-B5AC-CCF4C9259F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95192" y="1268760"/>
            <a:ext cx="4328747" cy="24457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A69715-CE1C-4180-B4C5-A9B8517E5FFA}"/>
              </a:ext>
            </a:extLst>
          </p:cNvPr>
          <p:cNvSpPr txBox="1"/>
          <p:nvPr/>
        </p:nvSpPr>
        <p:spPr>
          <a:xfrm>
            <a:off x="287524" y="404664"/>
            <a:ext cx="8568952" cy="70788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4000" dirty="0"/>
              <a:t>Working in a Multi-disciplinary team</a:t>
            </a:r>
          </a:p>
        </p:txBody>
      </p:sp>
      <p:pic>
        <p:nvPicPr>
          <p:cNvPr id="4" name="Online Media 3" title="&quot;It's been a real eye opener&quot;- experiences of working in a multidisciplinary team">
            <a:hlinkClick r:id="" action="ppaction://media"/>
            <a:extLst>
              <a:ext uri="{FF2B5EF4-FFF2-40B4-BE49-F238E27FC236}">
                <a16:creationId xmlns:a16="http://schemas.microsoft.com/office/drawing/2014/main" id="{A6A2C5C8-A675-4A99-B872-69328E8BBB4F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620061" y="3068960"/>
            <a:ext cx="4456195" cy="25177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C40914-C817-4DDA-898D-70191AB46DD8}"/>
              </a:ext>
            </a:extLst>
          </p:cNvPr>
          <p:cNvSpPr txBox="1"/>
          <p:nvPr/>
        </p:nvSpPr>
        <p:spPr>
          <a:xfrm>
            <a:off x="4932040" y="1412776"/>
            <a:ext cx="3816424" cy="646331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Teamwork is crucial in health and social care.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12226C-BAD0-48A6-BF71-0ED5702DBFF4}"/>
              </a:ext>
            </a:extLst>
          </p:cNvPr>
          <p:cNvSpPr txBox="1"/>
          <p:nvPr/>
        </p:nvSpPr>
        <p:spPr>
          <a:xfrm>
            <a:off x="287528" y="4149080"/>
            <a:ext cx="3816424" cy="1477328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 multi-disciplinary team involves  providing care by a team of expert professionals that must liaise in order to co-ordinate and deliver outcomes for service users. </a:t>
            </a:r>
          </a:p>
        </p:txBody>
      </p:sp>
    </p:spTree>
    <p:extLst>
      <p:ext uri="{BB962C8B-B14F-4D97-AF65-F5344CB8AC3E}">
        <p14:creationId xmlns:p14="http://schemas.microsoft.com/office/powerpoint/2010/main" val="31423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668E1-BB5D-47AF-A8B5-F89AF4D1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100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1F92-F7CB-43CC-A482-18AC11B16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19492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Visit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NHS Birmingham Community Healthcare Trust – A-Z of Services website.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different teams which operate in Birmingham’s community by clicking the links.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team that interest you,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Write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 short email to your lecturer stating; the name of team that interests you, what service they offer and why you find them interesting. 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5" name="Picture 4" descr="Qr code&#10;&#10;Description automatically generated">
            <a:extLst>
              <a:ext uri="{FF2B5EF4-FFF2-40B4-BE49-F238E27FC236}">
                <a16:creationId xmlns:a16="http://schemas.microsoft.com/office/drawing/2014/main" id="{A05C5AF5-2172-45DE-A22E-E221F5DAEB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204863"/>
            <a:ext cx="2448273" cy="24482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36440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304A-A8CE-4A97-9137-8135BF1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Common Problems in Teams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F0AE9-830D-4176-A3B4-13B9A3099D2C}"/>
              </a:ext>
            </a:extLst>
          </p:cNvPr>
          <p:cNvSpPr/>
          <p:nvPr/>
        </p:nvSpPr>
        <p:spPr>
          <a:xfrm>
            <a:off x="457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140A8A8-3775-4C84-8E51-95BE9552C878}"/>
              </a:ext>
            </a:extLst>
          </p:cNvPr>
          <p:cNvSpPr/>
          <p:nvPr/>
        </p:nvSpPr>
        <p:spPr>
          <a:xfrm>
            <a:off x="868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Lack of Commitment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27B899-7E3B-4D7C-BEBE-1F5FA4635964}"/>
              </a:ext>
            </a:extLst>
          </p:cNvPr>
          <p:cNvSpPr/>
          <p:nvPr/>
        </p:nvSpPr>
        <p:spPr>
          <a:xfrm>
            <a:off x="457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7E866D-D4C8-4E26-BD33-97EC9EC4B4FA}"/>
              </a:ext>
            </a:extLst>
          </p:cNvPr>
          <p:cNvSpPr/>
          <p:nvPr/>
        </p:nvSpPr>
        <p:spPr>
          <a:xfrm>
            <a:off x="868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Productivity losses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7A5947-C5DB-41D7-8B8D-3C5E7CC05398}"/>
              </a:ext>
            </a:extLst>
          </p:cNvPr>
          <p:cNvSpPr/>
          <p:nvPr/>
        </p:nvSpPr>
        <p:spPr>
          <a:xfrm>
            <a:off x="457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754C060-73A1-4EB6-8DAD-C8724D72292F}"/>
              </a:ext>
            </a:extLst>
          </p:cNvPr>
          <p:cNvSpPr/>
          <p:nvPr/>
        </p:nvSpPr>
        <p:spPr>
          <a:xfrm>
            <a:off x="868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communication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F7A672-3C58-44E8-8794-E23CA8F3E002}"/>
              </a:ext>
            </a:extLst>
          </p:cNvPr>
          <p:cNvSpPr/>
          <p:nvPr/>
        </p:nvSpPr>
        <p:spPr>
          <a:xfrm>
            <a:off x="457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BDC413F-C187-4A83-A664-6F1575E0FB1E}"/>
              </a:ext>
            </a:extLst>
          </p:cNvPr>
          <p:cNvSpPr/>
          <p:nvPr/>
        </p:nvSpPr>
        <p:spPr>
          <a:xfrm>
            <a:off x="868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Interpersonal Conflict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F5634BE-94CF-407C-992E-5AC721F513BC}"/>
              </a:ext>
            </a:extLst>
          </p:cNvPr>
          <p:cNvSpPr/>
          <p:nvPr/>
        </p:nvSpPr>
        <p:spPr>
          <a:xfrm>
            <a:off x="457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kern="1200" dirty="0"/>
              <a:t>(Griffith &amp; Dunham, 2015, p7)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5EEA9A-AD3E-42B6-97B3-F8E5CFAD66A1}"/>
              </a:ext>
            </a:extLst>
          </p:cNvPr>
          <p:cNvSpPr/>
          <p:nvPr/>
        </p:nvSpPr>
        <p:spPr>
          <a:xfrm>
            <a:off x="868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Leadership</a:t>
            </a:r>
          </a:p>
        </p:txBody>
      </p:sp>
    </p:spTree>
    <p:extLst>
      <p:ext uri="{BB962C8B-B14F-4D97-AF65-F5344CB8AC3E}">
        <p14:creationId xmlns:p14="http://schemas.microsoft.com/office/powerpoint/2010/main" val="13511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6E676-2816-4454-91A3-BCD9AC29F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– Take the test – </a:t>
            </a:r>
            <a:br>
              <a:rPr lang="en-GB" dirty="0"/>
            </a:br>
            <a:r>
              <a:rPr lang="en-GB" dirty="0"/>
              <a:t>What kind of team player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E609E-F693-4309-BABB-F986C431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664585"/>
            <a:ext cx="8229600" cy="185264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https://openpsychometrics.org/tests/ODAT/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https://www.truity.com/test/disc-personality-test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your result surprise you? </a:t>
            </a:r>
          </a:p>
        </p:txBody>
      </p:sp>
      <p:pic>
        <p:nvPicPr>
          <p:cNvPr id="5" name="Picture 4" descr="Qr code&#10;&#10;Description automatically generated">
            <a:extLst>
              <a:ext uri="{FF2B5EF4-FFF2-40B4-BE49-F238E27FC236}">
                <a16:creationId xmlns:a16="http://schemas.microsoft.com/office/drawing/2014/main" id="{396E73AE-62CD-45DC-9C5A-D48C1FAD28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49452"/>
            <a:ext cx="2215133" cy="2215133"/>
          </a:xfrm>
          <a:prstGeom prst="rect">
            <a:avLst/>
          </a:prstGeom>
        </p:spPr>
      </p:pic>
      <p:pic>
        <p:nvPicPr>
          <p:cNvPr id="7" name="Picture 6" descr="Qr code&#10;&#10;Description automatically generated">
            <a:extLst>
              <a:ext uri="{FF2B5EF4-FFF2-40B4-BE49-F238E27FC236}">
                <a16:creationId xmlns:a16="http://schemas.microsoft.com/office/drawing/2014/main" id="{4879A7B8-6673-466A-8B4F-2FE5C15B60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2233" y="1388984"/>
            <a:ext cx="2304256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119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2997E-D6D1-4F24-ADE3-61153D91C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Creating Effective Teams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C0A0EB-2A94-43F8-84A3-B958F500D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5828" y="4609331"/>
            <a:ext cx="2912343" cy="9707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EE57E4E-4DE5-48F8-AA60-5F17FA71F9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2348880"/>
            <a:ext cx="2636693" cy="18722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CEE02D-7D59-403A-B1EF-8A02BB96E5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6692" y="1417637"/>
            <a:ext cx="2636693" cy="21997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35A7F6-907E-4256-8564-91CCB30E0A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864" y="2511554"/>
            <a:ext cx="2636693" cy="1834892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F723B763-BB94-4084-960D-1F970DA867C0}"/>
              </a:ext>
            </a:extLst>
          </p:cNvPr>
          <p:cNvSpPr/>
          <p:nvPr/>
        </p:nvSpPr>
        <p:spPr>
          <a:xfrm rot="3401755">
            <a:off x="2433962" y="4182396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62DC1E66-544C-4100-927D-5BA2CFE39FA6}"/>
              </a:ext>
            </a:extLst>
          </p:cNvPr>
          <p:cNvSpPr/>
          <p:nvPr/>
        </p:nvSpPr>
        <p:spPr>
          <a:xfrm rot="5400000">
            <a:off x="3920872" y="3919240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688FA08-D936-4A82-86FF-EBBE788360D8}"/>
              </a:ext>
            </a:extLst>
          </p:cNvPr>
          <p:cNvSpPr/>
          <p:nvPr/>
        </p:nvSpPr>
        <p:spPr>
          <a:xfrm rot="7973357">
            <a:off x="5507613" y="4218141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44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A2D1-E23B-430D-BCD8-99A3137C3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TEAM 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07DC5-98C3-495D-9E35-53F3C48BB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180" y="1268760"/>
            <a:ext cx="8229600" cy="4392488"/>
          </a:xfrm>
        </p:spPr>
        <p:txBody>
          <a:bodyPr>
            <a:noAutofit/>
          </a:bodyPr>
          <a:lstStyle/>
          <a:p>
            <a:pPr marL="0" indent="0" algn="just">
              <a:spcAft>
                <a:spcPts val="1800"/>
              </a:spcAft>
              <a:buNone/>
            </a:pPr>
            <a:endParaRPr lang="en-GB" sz="2400" dirty="0"/>
          </a:p>
          <a:p>
            <a:pPr marL="0" indent="0" algn="just">
              <a:spcAft>
                <a:spcPts val="1800"/>
              </a:spcAft>
              <a:buNone/>
            </a:pPr>
            <a:r>
              <a:rPr lang="en-GB" sz="2400" dirty="0"/>
              <a:t>Teams generally pass through a predictable sequence in their evolution.</a:t>
            </a:r>
          </a:p>
          <a:p>
            <a:pPr marL="0" indent="0" algn="just">
              <a:spcAft>
                <a:spcPts val="1800"/>
              </a:spcAft>
              <a:buNone/>
            </a:pPr>
            <a:r>
              <a:rPr lang="en-GB" sz="2400" dirty="0"/>
              <a:t>Tuckman (1965) identified a five stage process which describes the formation of teams.</a:t>
            </a:r>
          </a:p>
          <a:p>
            <a:pPr marL="0" indent="0" algn="just">
              <a:spcAft>
                <a:spcPts val="1800"/>
              </a:spcAft>
              <a:buNone/>
            </a:pPr>
            <a:r>
              <a:rPr lang="en-GB" sz="2400" dirty="0"/>
              <a:t>Although not all teams follow this five-stage model, it is a useful framework for understanding team development.</a:t>
            </a:r>
          </a:p>
        </p:txBody>
      </p:sp>
    </p:spTree>
    <p:extLst>
      <p:ext uri="{BB962C8B-B14F-4D97-AF65-F5344CB8AC3E}">
        <p14:creationId xmlns:p14="http://schemas.microsoft.com/office/powerpoint/2010/main" val="32119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A24F04-30F6-4CF1-879E-868D145C4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Tuckman’s Model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11560" y="1412776"/>
            <a:ext cx="792088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331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C23FA-002A-4F9D-B78F-1EA1FBFD7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stages of team development</a:t>
            </a:r>
          </a:p>
        </p:txBody>
      </p:sp>
      <p:pic>
        <p:nvPicPr>
          <p:cNvPr id="7" name="Online Media 6" title="Tuckman’s Team Building Model | How to build a Team?">
            <a:hlinkClick r:id="" action="ppaction://media"/>
            <a:extLst>
              <a:ext uri="{FF2B5EF4-FFF2-40B4-BE49-F238E27FC236}">
                <a16:creationId xmlns:a16="http://schemas.microsoft.com/office/drawing/2014/main" id="{F6251691-83BF-4644-A361-78AFB5A6FD9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21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FA4DB-D872-48B3-BE96-046FF98D7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524328" cy="1143000"/>
          </a:xfrm>
        </p:spPr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Tuckman’s Model -Summary</a:t>
            </a:r>
          </a:p>
        </p:txBody>
      </p:sp>
      <p:pic>
        <p:nvPicPr>
          <p:cNvPr id="1026" name="Picture 2" descr="Image result for tuckman model of group development">
            <a:extLst>
              <a:ext uri="{FF2B5EF4-FFF2-40B4-BE49-F238E27FC236}">
                <a16:creationId xmlns:a16="http://schemas.microsoft.com/office/drawing/2014/main" id="{6ED97B4E-DF73-45A6-A623-01552CD625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46"/>
          <a:stretch/>
        </p:blipFill>
        <p:spPr bwMode="auto">
          <a:xfrm>
            <a:off x="7310264" y="458509"/>
            <a:ext cx="1833736" cy="527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Image result for tuckman model of group development">
            <a:extLst>
              <a:ext uri="{FF2B5EF4-FFF2-40B4-BE49-F238E27FC236}">
                <a16:creationId xmlns:a16="http://schemas.microsoft.com/office/drawing/2014/main" id="{44B6DCFD-197A-4A68-BE87-AA173BCE56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55" t="5790" r="20167"/>
          <a:stretch/>
        </p:blipFill>
        <p:spPr bwMode="auto">
          <a:xfrm>
            <a:off x="5580112" y="980728"/>
            <a:ext cx="1726232" cy="475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tuckman model of group development">
            <a:extLst>
              <a:ext uri="{FF2B5EF4-FFF2-40B4-BE49-F238E27FC236}">
                <a16:creationId xmlns:a16="http://schemas.microsoft.com/office/drawing/2014/main" id="{CFFDC9C5-32AB-4CED-B2ED-EAA83AF1B5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51" t="8744" r="38371"/>
          <a:stretch/>
        </p:blipFill>
        <p:spPr bwMode="auto">
          <a:xfrm>
            <a:off x="3923928" y="1143000"/>
            <a:ext cx="1726232" cy="4594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tuckman model of group development">
            <a:extLst>
              <a:ext uri="{FF2B5EF4-FFF2-40B4-BE49-F238E27FC236}">
                <a16:creationId xmlns:a16="http://schemas.microsoft.com/office/drawing/2014/main" id="{4506209B-438A-43C0-9C62-9398B6BEFE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7" t="16773" r="57363"/>
          <a:stretch/>
        </p:blipFill>
        <p:spPr bwMode="auto">
          <a:xfrm>
            <a:off x="1907704" y="1431032"/>
            <a:ext cx="2016224" cy="420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tuckman model of group development">
            <a:extLst>
              <a:ext uri="{FF2B5EF4-FFF2-40B4-BE49-F238E27FC236}">
                <a16:creationId xmlns:a16="http://schemas.microsoft.com/office/drawing/2014/main" id="{B52977F7-141F-428A-B8FD-E5258C2A55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98" r="79504"/>
          <a:stretch/>
        </p:blipFill>
        <p:spPr bwMode="auto">
          <a:xfrm>
            <a:off x="35496" y="1772816"/>
            <a:ext cx="1874168" cy="3836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112DC-EAEE-4302-A243-EA5A07856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Roles within teams.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D6469-03DE-4110-84A0-727BB6ED94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Meridith</a:t>
            </a:r>
            <a:r>
              <a:rPr lang="en-GB" dirty="0"/>
              <a:t> Belbin developed the idea a team needs a balance of personalities and roles if they are to be successful.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now explore these nine roles in more detail. </a:t>
            </a:r>
          </a:p>
        </p:txBody>
      </p:sp>
    </p:spTree>
    <p:extLst>
      <p:ext uri="{BB962C8B-B14F-4D97-AF65-F5344CB8AC3E}">
        <p14:creationId xmlns:p14="http://schemas.microsoft.com/office/powerpoint/2010/main" val="362021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D1104-0BE2-4390-B6EC-AC1B1B0FB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dirty="0"/>
              <a:t>Belbin’s Team Roles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C7FCECB9-85AD-49DA-80AF-52D823F9F8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73050"/>
            <a:ext cx="4453329" cy="4544214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7B0003-925E-4486-81BF-1AC8E8926761}"/>
              </a:ext>
            </a:extLst>
          </p:cNvPr>
          <p:cNvSpPr txBox="1"/>
          <p:nvPr/>
        </p:nvSpPr>
        <p:spPr>
          <a:xfrm>
            <a:off x="7057800" y="5066977"/>
            <a:ext cx="1738536" cy="379807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400"/>
              <a:t>(Belbin, 2016, p1)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6E4EFC-AD11-4099-8ACF-8B012C06985F}"/>
              </a:ext>
            </a:extLst>
          </p:cNvPr>
          <p:cNvSpPr txBox="1"/>
          <p:nvPr/>
        </p:nvSpPr>
        <p:spPr>
          <a:xfrm>
            <a:off x="347664" y="1916832"/>
            <a:ext cx="422433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“Belbin and others argued that the combined personalities of the individuals in a team or the combination of individual ‘team roles’ could significantly enhance or detract from the ability of a team to complete a particular task”  </a:t>
            </a:r>
          </a:p>
          <a:p>
            <a:r>
              <a:rPr lang="en-GB" dirty="0"/>
              <a:t>		(Morgan, 2017, p207) </a:t>
            </a:r>
          </a:p>
        </p:txBody>
      </p:sp>
    </p:spTree>
    <p:extLst>
      <p:ext uri="{BB962C8B-B14F-4D97-AF65-F5344CB8AC3E}">
        <p14:creationId xmlns:p14="http://schemas.microsoft.com/office/powerpoint/2010/main" val="3734587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ACF83F6-8525-4693-BEEF-5118C33063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838" t="13575" r="67325" b="74519"/>
          <a:stretch/>
        </p:blipFill>
        <p:spPr>
          <a:xfrm>
            <a:off x="805599" y="832751"/>
            <a:ext cx="1728192" cy="665286"/>
          </a:xfrm>
          <a:prstGeom prst="rect">
            <a:avLst/>
          </a:prstGeom>
          <a:noFill/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41A7416A-04C7-4AC9-B3C0-0848711BD2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905" b="4401"/>
          <a:stretch/>
        </p:blipFill>
        <p:spPr>
          <a:xfrm>
            <a:off x="4308392" y="3754821"/>
            <a:ext cx="4678165" cy="1351805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E9BD9F23-09E3-458B-91BE-7A3CCD0240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302" b="32682"/>
          <a:stretch/>
        </p:blipFill>
        <p:spPr>
          <a:xfrm>
            <a:off x="4308393" y="2366779"/>
            <a:ext cx="4678165" cy="1368153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204548C-7536-48C6-AD3E-1BAD592F08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9865"/>
          <a:stretch/>
        </p:blipFill>
        <p:spPr>
          <a:xfrm>
            <a:off x="4308394" y="323162"/>
            <a:ext cx="4678165" cy="20324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BB61F4-2912-4706-8899-46C80CDEE08E}"/>
              </a:ext>
            </a:extLst>
          </p:cNvPr>
          <p:cNvSpPr txBox="1"/>
          <p:nvPr/>
        </p:nvSpPr>
        <p:spPr>
          <a:xfrm>
            <a:off x="323528" y="476672"/>
            <a:ext cx="3797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are Belbin’s nine Team Roles? </a:t>
            </a:r>
          </a:p>
        </p:txBody>
      </p: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F6117671-1AB1-4317-9070-F514BE0CDF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24381" r="67325" b="65826"/>
          <a:stretch/>
        </p:blipFill>
        <p:spPr>
          <a:xfrm>
            <a:off x="805599" y="1498037"/>
            <a:ext cx="1728192" cy="547230"/>
          </a:xfrm>
          <a:prstGeom prst="rect">
            <a:avLst/>
          </a:prstGeom>
          <a:noFill/>
        </p:spPr>
      </p:pic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41D408AE-5016-4A3A-ADBD-8DF2BADCB6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31550" r="67325" b="57193"/>
          <a:stretch/>
        </p:blipFill>
        <p:spPr>
          <a:xfrm>
            <a:off x="805599" y="2041117"/>
            <a:ext cx="1728192" cy="629076"/>
          </a:xfrm>
          <a:prstGeom prst="rect">
            <a:avLst/>
          </a:prstGeom>
          <a:noFill/>
        </p:spPr>
      </p:pic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57D59F37-DEEE-4E18-A598-D10CC28A7C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41708" r="67325" b="50086"/>
          <a:stretch/>
        </p:blipFill>
        <p:spPr>
          <a:xfrm>
            <a:off x="805599" y="2620299"/>
            <a:ext cx="1728192" cy="458554"/>
          </a:xfrm>
          <a:prstGeom prst="rect">
            <a:avLst/>
          </a:prstGeom>
          <a:noFill/>
        </p:spPr>
      </p:pic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5B40DF0F-9EAD-42CA-BF04-3AD89E4305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48815" r="67325" b="41392"/>
          <a:stretch/>
        </p:blipFill>
        <p:spPr>
          <a:xfrm>
            <a:off x="805599" y="3030732"/>
            <a:ext cx="1728192" cy="547230"/>
          </a:xfrm>
          <a:prstGeom prst="rect">
            <a:avLst/>
          </a:prstGeom>
          <a:noFill/>
        </p:spPr>
      </p:pic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id="{215FCF4A-5294-4448-B4DA-57542AECFE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56871" r="67325" b="33337"/>
          <a:stretch/>
        </p:blipFill>
        <p:spPr>
          <a:xfrm>
            <a:off x="805599" y="3462363"/>
            <a:ext cx="1728192" cy="547230"/>
          </a:xfrm>
          <a:prstGeom prst="rect">
            <a:avLst/>
          </a:prstGeom>
          <a:noFill/>
        </p:spPr>
      </p:pic>
      <p:pic>
        <p:nvPicPr>
          <p:cNvPr id="14" name="Content Placeholder 3">
            <a:extLst>
              <a:ext uri="{FF2B5EF4-FFF2-40B4-BE49-F238E27FC236}">
                <a16:creationId xmlns:a16="http://schemas.microsoft.com/office/drawing/2014/main" id="{F05839BE-4599-4063-97D3-2F1832C794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64452" r="67325" b="25756"/>
          <a:stretch/>
        </p:blipFill>
        <p:spPr>
          <a:xfrm>
            <a:off x="805599" y="3897941"/>
            <a:ext cx="1728192" cy="547230"/>
          </a:xfrm>
          <a:prstGeom prst="rect">
            <a:avLst/>
          </a:prstGeom>
          <a:noFill/>
        </p:spPr>
      </p:pic>
      <p:pic>
        <p:nvPicPr>
          <p:cNvPr id="15" name="Content Placeholder 3">
            <a:extLst>
              <a:ext uri="{FF2B5EF4-FFF2-40B4-BE49-F238E27FC236}">
                <a16:creationId xmlns:a16="http://schemas.microsoft.com/office/drawing/2014/main" id="{EA7DB469-0BA3-4C73-9ED8-CA2B4B0F05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74245" r="67325" b="17573"/>
          <a:stretch/>
        </p:blipFill>
        <p:spPr>
          <a:xfrm>
            <a:off x="805599" y="4430723"/>
            <a:ext cx="1728192" cy="457200"/>
          </a:xfrm>
          <a:prstGeom prst="rect">
            <a:avLst/>
          </a:prstGeom>
          <a:noFill/>
        </p:spPr>
      </p:pic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2F53A507-3E6B-4EF6-9750-0C295F3F0D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8" t="80690" r="67325" b="9290"/>
          <a:stretch/>
        </p:blipFill>
        <p:spPr>
          <a:xfrm>
            <a:off x="805599" y="4749083"/>
            <a:ext cx="1728192" cy="5599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16848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D5152-6EFD-40C9-A7FD-F7D6DD7CE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team role fits you best?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E6B0A-EDBD-45E7-B3D5-C42A198D9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987008" cy="892695"/>
          </a:xfr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the nine team roles defined by Belbin, which matches you best and why?  </a:t>
            </a:r>
          </a:p>
        </p:txBody>
      </p:sp>
      <p:pic>
        <p:nvPicPr>
          <p:cNvPr id="5" name="Picture 4" descr="Qr code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7AE9638D-E2FE-49E2-B4AB-87CF9369FE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732" y="2821532"/>
            <a:ext cx="2586535" cy="25865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A6B8F8-4264-44DC-A920-9431531B150A}"/>
              </a:ext>
            </a:extLst>
          </p:cNvPr>
          <p:cNvSpPr txBox="1"/>
          <p:nvPr/>
        </p:nvSpPr>
        <p:spPr>
          <a:xfrm>
            <a:off x="457200" y="3404586"/>
            <a:ext cx="2304256" cy="120032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Post your response on our Padlet and see what others on the course think too.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9560303-C939-4C46-8ADE-2EF1A066598F}"/>
              </a:ext>
            </a:extLst>
          </p:cNvPr>
          <p:cNvGrpSpPr/>
          <p:nvPr/>
        </p:nvGrpSpPr>
        <p:grpSpPr>
          <a:xfrm>
            <a:off x="6804248" y="1166435"/>
            <a:ext cx="1728192" cy="4476302"/>
            <a:chOff x="805599" y="832751"/>
            <a:chExt cx="1728192" cy="4476302"/>
          </a:xfrm>
        </p:grpSpPr>
        <p:pic>
          <p:nvPicPr>
            <p:cNvPr id="7" name="Content Placeholder 3">
              <a:extLst>
                <a:ext uri="{FF2B5EF4-FFF2-40B4-BE49-F238E27FC236}">
                  <a16:creationId xmlns:a16="http://schemas.microsoft.com/office/drawing/2014/main" id="{147E76E2-1D54-4DC5-9EC2-04016F2959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13575" r="67325" b="74519"/>
            <a:stretch/>
          </p:blipFill>
          <p:spPr>
            <a:xfrm>
              <a:off x="805599" y="832751"/>
              <a:ext cx="1728192" cy="665286"/>
            </a:xfrm>
            <a:prstGeom prst="rect">
              <a:avLst/>
            </a:prstGeom>
            <a:noFill/>
          </p:spPr>
        </p:pic>
        <p:pic>
          <p:nvPicPr>
            <p:cNvPr id="8" name="Content Placeholder 3">
              <a:extLst>
                <a:ext uri="{FF2B5EF4-FFF2-40B4-BE49-F238E27FC236}">
                  <a16:creationId xmlns:a16="http://schemas.microsoft.com/office/drawing/2014/main" id="{4E89F322-B38B-4C2C-A399-5438702B10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24381" r="67325" b="65826"/>
            <a:stretch/>
          </p:blipFill>
          <p:spPr>
            <a:xfrm>
              <a:off x="805599" y="1498037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9" name="Content Placeholder 3">
              <a:extLst>
                <a:ext uri="{FF2B5EF4-FFF2-40B4-BE49-F238E27FC236}">
                  <a16:creationId xmlns:a16="http://schemas.microsoft.com/office/drawing/2014/main" id="{F07518C1-5E94-4847-8DD4-39DE737585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31550" r="67325" b="57193"/>
            <a:stretch/>
          </p:blipFill>
          <p:spPr>
            <a:xfrm>
              <a:off x="805599" y="2041117"/>
              <a:ext cx="1728192" cy="629076"/>
            </a:xfrm>
            <a:prstGeom prst="rect">
              <a:avLst/>
            </a:prstGeom>
            <a:noFill/>
          </p:spPr>
        </p:pic>
        <p:pic>
          <p:nvPicPr>
            <p:cNvPr id="10" name="Content Placeholder 3">
              <a:extLst>
                <a:ext uri="{FF2B5EF4-FFF2-40B4-BE49-F238E27FC236}">
                  <a16:creationId xmlns:a16="http://schemas.microsoft.com/office/drawing/2014/main" id="{D49E593E-1E40-46C6-88C8-16C64FC1F7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41708" r="67325" b="50086"/>
            <a:stretch/>
          </p:blipFill>
          <p:spPr>
            <a:xfrm>
              <a:off x="805599" y="2620299"/>
              <a:ext cx="1728192" cy="458554"/>
            </a:xfrm>
            <a:prstGeom prst="rect">
              <a:avLst/>
            </a:prstGeom>
            <a:noFill/>
          </p:spPr>
        </p:pic>
        <p:pic>
          <p:nvPicPr>
            <p:cNvPr id="11" name="Content Placeholder 3">
              <a:extLst>
                <a:ext uri="{FF2B5EF4-FFF2-40B4-BE49-F238E27FC236}">
                  <a16:creationId xmlns:a16="http://schemas.microsoft.com/office/drawing/2014/main" id="{E64565D2-D86C-425D-B798-DD843289BF5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48815" r="67325" b="41392"/>
            <a:stretch/>
          </p:blipFill>
          <p:spPr>
            <a:xfrm>
              <a:off x="805599" y="3030732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12" name="Content Placeholder 3">
              <a:extLst>
                <a:ext uri="{FF2B5EF4-FFF2-40B4-BE49-F238E27FC236}">
                  <a16:creationId xmlns:a16="http://schemas.microsoft.com/office/drawing/2014/main" id="{66967E61-0BF7-4B4B-8899-AB9724F6F0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56871" r="67325" b="33337"/>
            <a:stretch/>
          </p:blipFill>
          <p:spPr>
            <a:xfrm>
              <a:off x="805599" y="3462363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13" name="Content Placeholder 3">
              <a:extLst>
                <a:ext uri="{FF2B5EF4-FFF2-40B4-BE49-F238E27FC236}">
                  <a16:creationId xmlns:a16="http://schemas.microsoft.com/office/drawing/2014/main" id="{C72D6D4A-18CD-4400-BA96-EBD3AE54E4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64452" r="67325" b="25756"/>
            <a:stretch/>
          </p:blipFill>
          <p:spPr>
            <a:xfrm>
              <a:off x="805599" y="3897941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14" name="Content Placeholder 3">
              <a:extLst>
                <a:ext uri="{FF2B5EF4-FFF2-40B4-BE49-F238E27FC236}">
                  <a16:creationId xmlns:a16="http://schemas.microsoft.com/office/drawing/2014/main" id="{95490509-2A72-4173-BE09-860D7BA2A4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74245" r="67325" b="17573"/>
            <a:stretch/>
          </p:blipFill>
          <p:spPr>
            <a:xfrm>
              <a:off x="805599" y="4430723"/>
              <a:ext cx="1728192" cy="457200"/>
            </a:xfrm>
            <a:prstGeom prst="rect">
              <a:avLst/>
            </a:prstGeom>
            <a:noFill/>
          </p:spPr>
        </p:pic>
        <p:pic>
          <p:nvPicPr>
            <p:cNvPr id="15" name="Content Placeholder 3">
              <a:extLst>
                <a:ext uri="{FF2B5EF4-FFF2-40B4-BE49-F238E27FC236}">
                  <a16:creationId xmlns:a16="http://schemas.microsoft.com/office/drawing/2014/main" id="{7A146289-4B2D-4098-BAD9-E39158CAF6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838" t="80690" r="67325" b="9290"/>
            <a:stretch/>
          </p:blipFill>
          <p:spPr>
            <a:xfrm>
              <a:off x="805599" y="4749083"/>
              <a:ext cx="1728192" cy="55997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950581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the different stages Team development goes through?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the different types of Team roles?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4E09B-A71F-4CB5-98AA-24639AB66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07466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7425B-FDB0-479F-A594-08B4B4680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 the remainder of the session..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8723A-7E52-4D04-8440-357976EE5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work on your portfolio tasks 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7E7016E8-DA6C-4F80-A136-3B6C678A4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860" y="2204864"/>
            <a:ext cx="7092280" cy="340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7047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E0566-4D79-41A5-AFC4-863751320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1CE9F-3E96-4AC0-AFE3-F36205EE5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0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Anon., (2015), </a:t>
            </a:r>
            <a:r>
              <a:rPr lang="en-GB" sz="1100" i="1" dirty="0"/>
              <a:t>The Ebola effect: HCWs working in teams could protect co-workers, patients from other infections.</a:t>
            </a:r>
            <a:r>
              <a:rPr lang="en-GB" sz="1100" dirty="0"/>
              <a:t> Hospital Employee Health, 34(9), p.2015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Avery Healthcare, (2012), </a:t>
            </a:r>
            <a:r>
              <a:rPr lang="en-GB" sz="1100" i="1" dirty="0"/>
              <a:t>Avery Healthcare Care Homes, [video] Available: </a:t>
            </a:r>
            <a:r>
              <a:rPr lang="en-GB" sz="1100" i="1" dirty="0">
                <a:hlinkClick r:id="rId2"/>
              </a:rPr>
              <a:t>https://www.youtube.com/watch?v=zwUfIpI2i9k</a:t>
            </a:r>
            <a:r>
              <a:rPr lang="en-GB" sz="1100" i="1" dirty="0"/>
              <a:t> </a:t>
            </a:r>
            <a:r>
              <a:rPr lang="en-GB" sz="1100" dirty="0"/>
              <a:t>[Accessed; 13/06/2020]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Belbin, M. (2016) </a:t>
            </a:r>
            <a:r>
              <a:rPr lang="en-GB" sz="1100" i="1" dirty="0"/>
              <a:t>Team role circle, </a:t>
            </a:r>
            <a:r>
              <a:rPr lang="en-GB" sz="1100" dirty="0"/>
              <a:t>Available: </a:t>
            </a:r>
            <a:r>
              <a:rPr lang="en-GB" sz="1100" dirty="0">
                <a:hlinkClick r:id="rId3"/>
              </a:rPr>
              <a:t>https://www.belbin.com/media/2302/belbin-team-role-circle.pdf</a:t>
            </a:r>
            <a:r>
              <a:rPr lang="en-GB" sz="1100" dirty="0"/>
              <a:t> [accessed: 19/06/2020]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/>
              <a:t>Geraghty,A</a:t>
            </a:r>
            <a:r>
              <a:rPr lang="en-GB" sz="1100" dirty="0"/>
              <a:t>.&amp; Peterson – </a:t>
            </a:r>
            <a:r>
              <a:rPr lang="en-GB" sz="1100" dirty="0" err="1"/>
              <a:t>Brown,S</a:t>
            </a:r>
            <a:r>
              <a:rPr lang="en-GB" sz="1100" dirty="0"/>
              <a:t>., (2018), </a:t>
            </a:r>
            <a:r>
              <a:rPr lang="en-GB" sz="1100" i="1" dirty="0"/>
              <a:t>Leadership and working in teams, </a:t>
            </a:r>
            <a:r>
              <a:rPr lang="en-GB" sz="1100" dirty="0"/>
              <a:t>Surgery (Oxford), pp.503-208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Martin, V. and Rogers, A. M. (2004) </a:t>
            </a:r>
            <a:r>
              <a:rPr lang="en-GB" sz="1100" i="1" dirty="0"/>
              <a:t>Leading interprofessional teams in health and social care. [electronic resource]</a:t>
            </a:r>
            <a:r>
              <a:rPr lang="en-GB" sz="1100" dirty="0"/>
              <a:t>. Routledge. Available at: </a:t>
            </a:r>
            <a:r>
              <a:rPr lang="en-GB" sz="1100" dirty="0">
                <a:hlinkClick r:id="rId4"/>
              </a:rPr>
              <a:t>http://search.ebscohost.com</a:t>
            </a:r>
            <a:endParaRPr lang="en-GB" sz="1100" dirty="0"/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Miller, R. (2016) </a:t>
            </a:r>
            <a:r>
              <a:rPr lang="en-GB" sz="1100" i="1" dirty="0"/>
              <a:t>Integrated Care in Action : A Practical Guide for Health, Social Care and Housing Support</a:t>
            </a:r>
            <a:r>
              <a:rPr lang="en-GB" sz="1100" dirty="0"/>
              <a:t>.: Jessica Kingsley Publishers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/>
              <a:t>Persily</a:t>
            </a:r>
            <a:r>
              <a:rPr lang="en-GB" sz="1100" dirty="0"/>
              <a:t>, C. A. (2013) </a:t>
            </a:r>
            <a:r>
              <a:rPr lang="en-GB" sz="1100" i="1" dirty="0"/>
              <a:t>Team Leadership and Partnering in Nursing and Health Care</a:t>
            </a:r>
            <a:r>
              <a:rPr lang="en-GB" sz="1100" dirty="0"/>
              <a:t>. New York: Springer Publishing Company.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/>
              <a:t>Tsay,M</a:t>
            </a:r>
            <a:r>
              <a:rPr lang="en-GB" sz="1100" dirty="0"/>
              <a:t>., &amp; </a:t>
            </a:r>
            <a:r>
              <a:rPr lang="en-GB" sz="1100" dirty="0" err="1"/>
              <a:t>Brady,M</a:t>
            </a:r>
            <a:r>
              <a:rPr lang="en-GB" sz="1100" dirty="0"/>
              <a:t>., (2010), </a:t>
            </a:r>
            <a:r>
              <a:rPr lang="en-GB" sz="1100" i="1" dirty="0"/>
              <a:t>A case study of co-operative learning and communication </a:t>
            </a:r>
            <a:r>
              <a:rPr lang="en-GB" sz="1100" i="1" dirty="0" err="1"/>
              <a:t>pedagogy:Does</a:t>
            </a:r>
            <a:r>
              <a:rPr lang="en-GB" sz="1100" i="1" dirty="0"/>
              <a:t> working in teams make a difference?, </a:t>
            </a:r>
            <a:r>
              <a:rPr lang="en-GB" sz="1100" dirty="0"/>
              <a:t> The Journal of Scholarship of teaching and learning, 10(2), p.78</a:t>
            </a:r>
          </a:p>
        </p:txBody>
      </p:sp>
    </p:spTree>
    <p:extLst>
      <p:ext uri="{BB962C8B-B14F-4D97-AF65-F5344CB8AC3E}">
        <p14:creationId xmlns:p14="http://schemas.microsoft.com/office/powerpoint/2010/main" val="5635521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Key Stage -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490</TotalTime>
  <Words>1002</Words>
  <Application>Microsoft Office PowerPoint</Application>
  <PresentationFormat>On-screen Show (4:3)</PresentationFormat>
  <Paragraphs>107</Paragraphs>
  <Slides>25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Myriad Pro</vt:lpstr>
      <vt:lpstr>Rockwell Condensed</vt:lpstr>
      <vt:lpstr>Wingdings</vt:lpstr>
      <vt:lpstr>Wingdings 3</vt:lpstr>
      <vt:lpstr>20140311PresentationUWTSDTemplate</vt:lpstr>
      <vt:lpstr>Certificate of Higher Education in Skills for the Workplace  Week 3   Key Skill – Team Work</vt:lpstr>
      <vt:lpstr>Guest Speaker – Azora Hurd -  Social Worker</vt:lpstr>
      <vt:lpstr>In this session…..</vt:lpstr>
      <vt:lpstr>Group or Team? </vt:lpstr>
      <vt:lpstr>Types of Groups</vt:lpstr>
      <vt:lpstr>Is there a difference between groups and teams?</vt:lpstr>
      <vt:lpstr>Group and Team</vt:lpstr>
      <vt:lpstr>PowerPoint Presentation</vt:lpstr>
      <vt:lpstr>PowerPoint Presentation</vt:lpstr>
      <vt:lpstr>Activity</vt:lpstr>
      <vt:lpstr>Common Problems in Teams</vt:lpstr>
      <vt:lpstr>– Take the test –  What kind of team player are you? </vt:lpstr>
      <vt:lpstr>Creating Effective Teams</vt:lpstr>
      <vt:lpstr>TEAM formation</vt:lpstr>
      <vt:lpstr>Tuckman’s Model</vt:lpstr>
      <vt:lpstr>The stages of team development</vt:lpstr>
      <vt:lpstr>Tuckman’s Model -Summary</vt:lpstr>
      <vt:lpstr>Roles within teams.</vt:lpstr>
      <vt:lpstr>Belbin’s Team Roles</vt:lpstr>
      <vt:lpstr>PowerPoint Presentation</vt:lpstr>
      <vt:lpstr>Which team role fits you best?</vt:lpstr>
      <vt:lpstr>Summary</vt:lpstr>
      <vt:lpstr>Use the remainder of the session..</vt:lpstr>
      <vt:lpstr>Bibliography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Olubukola Adegbite</cp:lastModifiedBy>
  <cp:revision>21</cp:revision>
  <dcterms:created xsi:type="dcterms:W3CDTF">2020-06-13T21:56:47Z</dcterms:created>
  <dcterms:modified xsi:type="dcterms:W3CDTF">2023-04-17T22:54:51Z</dcterms:modified>
</cp:coreProperties>
</file>