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61" r:id="rId4"/>
    <p:sldId id="262" r:id="rId5"/>
    <p:sldId id="263" r:id="rId6"/>
    <p:sldId id="264" r:id="rId7"/>
    <p:sldId id="265" r:id="rId8"/>
    <p:sldId id="257" r:id="rId9"/>
    <p:sldId id="258" r:id="rId10"/>
    <p:sldId id="267" r:id="rId11"/>
    <p:sldId id="268" r:id="rId12"/>
    <p:sldId id="269" r:id="rId13"/>
    <p:sldId id="270" r:id="rId14"/>
    <p:sldId id="272" r:id="rId15"/>
    <p:sldId id="260" r:id="rId16"/>
    <p:sldId id="266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BF4C3"/>
    <a:srgbClr val="94F4D1"/>
    <a:srgbClr val="C0F3DA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43"/>
    <p:restoredTop sz="94635"/>
  </p:normalViewPr>
  <p:slideViewPr>
    <p:cSldViewPr snapToGrid="0">
      <p:cViewPr>
        <p:scale>
          <a:sx n="100" d="100"/>
          <a:sy n="100" d="100"/>
        </p:scale>
        <p:origin x="240" y="4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3B7CF-E198-D586-258C-596FA8B0F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ED83D5-E5C0-B2C9-A21D-D053172309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205515-A2C6-F934-7843-92E7869DA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AD6C9-8BFB-D96C-A9A0-791B2212C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E06B31-B941-FE9F-20F7-E20ED754C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307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8640B-9A79-FB35-5E3F-D550466DB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7BB69-ED8C-F7B3-ED05-818FA0844D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F375C-E256-8FF7-AC7D-173F2E1C0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5FC0AE-C2D9-AFF0-9C76-07EC67CD7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D1FF9-16F3-0A8A-0707-13CE73C4C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92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33E24-197A-BF18-CE76-9CD5866C1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D22974-C591-6438-35FE-A7594C9A5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E1361-3D5F-A392-7469-6450102C9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CBC20A-0FF4-5132-F22F-A6A018E2A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2249AE-5D81-C73A-0D76-B98ECAA6B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167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2550B-D94A-BD8F-DA81-72561FDD4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EB83F-42D1-18F5-F785-72EBD2801A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CDA58D-799B-5FBC-936A-5B201602EF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F1331F-E9D2-29D1-0EB2-B76E30FA7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CD54C3-2EB4-3F77-85AB-32C05F20A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10704E-E996-5E57-15D4-B0E180237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793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6F049-24C1-A446-4A16-9888EB8F24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1AEEBA-6E6B-7AF1-9589-D455357C14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FD32A-2508-7686-3832-4C96BC91AA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64F4AF-CEE9-F7D2-B96E-4D388C55F4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674C8E-3133-D699-2802-3B73A215C4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3B456F-BBEB-AA85-1105-6DD21B3B33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2A5E115-1145-436E-8B80-57BE762C4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486ECE-64D6-CACC-18E3-EDE1E4C2E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98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DF8E-F9EA-AE1D-7AF0-FA9FC0FF0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DD4ABA-E4F3-A603-CA1C-934F8D8BE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1B7C07-361D-E040-645B-564EAED69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DC8F9-5426-3505-09EE-30EA2E44A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937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0DEA90-2045-CB19-7A2E-842DF164D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136920-80B6-8F3D-9E31-04DF6D677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49FC3-A10E-C591-5DFA-4B9C196A0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509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339EE-13D7-D39E-B8CC-1EF0C69A1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23E3C-3656-F909-FB94-2907BC5DB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96B900-5257-9B57-4A5A-58EC545114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91F2F4-6541-4017-52DB-65724B340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4F8B86-C053-41B7-C025-12C389298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DD144A-A65A-A092-418D-6AEBA10B8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169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41107-9AA3-096D-0F87-611122796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60E849-0A1C-3B80-4BAF-F8EE7B14D2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33D039-AEE9-DDEF-D320-A56C8FDA7F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FB4F10-1E01-81FB-10E8-20A562910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3FA853-0CE1-0EDC-6668-91C1E2596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274D41-A4F0-832D-773D-C51A82F8F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869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BA6CB-6F7D-1165-5710-4A0D0D1C2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0481BF-38B3-02EA-1150-DC5F7D8569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A4E8BB-F09F-BF41-372E-65333ECB0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E17CB-9FB4-9CBD-9377-5228C2018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5641A-2679-10F3-C72C-1FF190F2D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69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FCB945-078D-600C-AC19-03530B83D0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AF4AC6-C912-E841-F83F-4E47BC324C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0B8FB1-159B-CEB4-D38F-FCB48AE27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C604A6-6BAA-D888-FB3D-E4D9AC9C9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6D57C-56E4-7311-5C26-A0BD1E548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190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B0802B-6D32-9595-3234-F844C65D3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E33CB5-9B15-5879-1B08-2A8B4D920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CA4845-95E8-D5CD-EB6C-2E5B025DDA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9BF2E4-FA49-9448-B77B-FFAD31B51474}" type="datetimeFigureOut">
              <a:rPr lang="en-GB" smtClean="0"/>
              <a:t>16/01/2026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D909B-2462-C62B-9F1B-0FDCCB36B1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9CAFE-81B1-1AEE-055C-D1CA5B8C52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DCB5A5-6D9A-EE4E-A273-8026ACE567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866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2640515.playcode.io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arwick.ac.uk/fac/cross_fac/heahistory/resources/br_brooks_esd_200604xx_01.pdf" TargetMode="External"/><Relationship Id="rId2" Type="http://schemas.openxmlformats.org/officeDocument/2006/relationships/hyperlink" Target="https://archives.history.ac.uk/makinghistory/resources/articles/teaching_of_history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aa.ac.uk/the-quality-code/subject-benchmark-statements/history" TargetMode="External"/><Relationship Id="rId2" Type="http://schemas.openxmlformats.org/officeDocument/2006/relationships/hyperlink" Target="https://www.qaa.ac.uk/the-quality-code/subject-benchmark-statement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A9976-FC2E-C9FB-E834-87AFDAD5CC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33848"/>
            <a:ext cx="9144000" cy="2387600"/>
          </a:xfrm>
        </p:spPr>
        <p:txBody>
          <a:bodyPr>
            <a:normAutofit/>
          </a:bodyPr>
          <a:lstStyle/>
          <a:p>
            <a:r>
              <a:rPr lang="en-GB" sz="3200" cap="all" dirty="0"/>
              <a:t>Exploring Academics’ perceptions of Education for Sustainable Development and its role in a history degree: policy-driven implementation, or accidental embedding?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3BE801-D854-6EAD-6E36-CCB8E4B15A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ECDE7013 Assessment Component 1</a:t>
            </a:r>
          </a:p>
          <a:p>
            <a:r>
              <a:rPr lang="en-GB" dirty="0"/>
              <a:t>Katy Bernardelli (2311581)</a:t>
            </a:r>
          </a:p>
        </p:txBody>
      </p:sp>
    </p:spTree>
    <p:extLst>
      <p:ext uri="{BB962C8B-B14F-4D97-AF65-F5344CB8AC3E}">
        <p14:creationId xmlns:p14="http://schemas.microsoft.com/office/powerpoint/2010/main" val="26523481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83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52DE76-FD63-F077-36F1-966C66047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3207A24-DE16-DD39-32F7-7DD4F71ED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209" y="1424829"/>
            <a:ext cx="3834363" cy="3505067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/>
              <a:t>UN Decade of Education for Sustainable Development (UN DESD) (2005-2014)</a:t>
            </a:r>
          </a:p>
          <a:p>
            <a:r>
              <a:rPr lang="en-GB" sz="2400" dirty="0"/>
              <a:t>Quality Assurance Agency for Higher Education (QAA) &amp; Advance HE </a:t>
            </a:r>
            <a:r>
              <a:rPr lang="en-GB" sz="2400" i="1" dirty="0"/>
              <a:t>Education for Sustainable Development Guidance 2021</a:t>
            </a:r>
          </a:p>
          <a:p>
            <a:r>
              <a:rPr lang="en-GB" sz="2400" dirty="0"/>
              <a:t>Revised QAA Subject Benchmark Statements</a:t>
            </a:r>
          </a:p>
          <a:p>
            <a:r>
              <a:rPr lang="en-GB" sz="2400" dirty="0"/>
              <a:t>University league tables</a:t>
            </a:r>
          </a:p>
          <a:p>
            <a:pPr marL="0" indent="0" algn="r">
              <a:buNone/>
            </a:pPr>
            <a:r>
              <a:rPr lang="en-GB" sz="1700" dirty="0"/>
              <a:t>(Atici </a:t>
            </a:r>
            <a:r>
              <a:rPr lang="en-GB" sz="1700" i="1" dirty="0"/>
              <a:t>et al.,</a:t>
            </a:r>
            <a:r>
              <a:rPr lang="en-GB" sz="1700" dirty="0"/>
              <a:t> 2020; Bautista-Puig </a:t>
            </a:r>
            <a:r>
              <a:rPr lang="en-GB" sz="1700" i="1" dirty="0"/>
              <a:t>et al.,</a:t>
            </a:r>
            <a:r>
              <a:rPr lang="en-GB" sz="1700" dirty="0"/>
              <a:t> 2022)</a:t>
            </a:r>
            <a:r>
              <a:rPr lang="en-GB" sz="1300" dirty="0">
                <a:effectLst/>
              </a:rPr>
              <a:t> </a:t>
            </a:r>
            <a:endParaRPr lang="en-GB" sz="1300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1CC6A75-A83A-A2BD-8682-382E84F8279F}"/>
              </a:ext>
            </a:extLst>
          </p:cNvPr>
          <p:cNvGrpSpPr/>
          <p:nvPr/>
        </p:nvGrpSpPr>
        <p:grpSpPr>
          <a:xfrm>
            <a:off x="4690538" y="224121"/>
            <a:ext cx="2342327" cy="3059164"/>
            <a:chOff x="5110072" y="570706"/>
            <a:chExt cx="2342327" cy="3059164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37AADC3-35B3-9D27-5105-E3873171CC9B}"/>
                </a:ext>
              </a:extLst>
            </p:cNvPr>
            <p:cNvSpPr/>
            <p:nvPr/>
          </p:nvSpPr>
          <p:spPr>
            <a:xfrm>
              <a:off x="5110072" y="570706"/>
              <a:ext cx="2342327" cy="3059164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Picture 8" descr="A cover of a book&#10;&#10;AI-generated content may be incorrect.">
              <a:extLst>
                <a:ext uri="{FF2B5EF4-FFF2-40B4-BE49-F238E27FC236}">
                  <a16:creationId xmlns:a16="http://schemas.microsoft.com/office/drawing/2014/main" id="{6306CE2C-642C-D772-B5B6-122B231F2BF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5310479" y="751357"/>
              <a:ext cx="1923538" cy="271814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E00C131-65BD-C27D-E8D6-6C06D49A7BCD}"/>
              </a:ext>
            </a:extLst>
          </p:cNvPr>
          <p:cNvGrpSpPr/>
          <p:nvPr/>
        </p:nvGrpSpPr>
        <p:grpSpPr>
          <a:xfrm>
            <a:off x="2668176" y="5036864"/>
            <a:ext cx="4114800" cy="1821136"/>
            <a:chOff x="2552700" y="5036864"/>
            <a:chExt cx="4114800" cy="1821136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0F27E71E-0C94-34A3-E38E-CA02128C38B7}"/>
                </a:ext>
              </a:extLst>
            </p:cNvPr>
            <p:cNvSpPr/>
            <p:nvPr/>
          </p:nvSpPr>
          <p:spPr>
            <a:xfrm>
              <a:off x="2552700" y="5036864"/>
              <a:ext cx="4114800" cy="1821136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5" name="Picture 14" descr="A close-up of a person's face&#10;&#10;AI-generated content may be incorrect.">
              <a:extLst>
                <a:ext uri="{FF2B5EF4-FFF2-40B4-BE49-F238E27FC236}">
                  <a16:creationId xmlns:a16="http://schemas.microsoft.com/office/drawing/2014/main" id="{250A6171-5926-975B-75C6-A4EF75EAB56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58163" y="5250799"/>
              <a:ext cx="3672365" cy="1378662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2076FCC-77DF-FCE7-0A50-BDDADDD40109}"/>
              </a:ext>
            </a:extLst>
          </p:cNvPr>
          <p:cNvGrpSpPr/>
          <p:nvPr/>
        </p:nvGrpSpPr>
        <p:grpSpPr>
          <a:xfrm>
            <a:off x="7859429" y="3690867"/>
            <a:ext cx="3695489" cy="2997159"/>
            <a:chOff x="8198782" y="3690866"/>
            <a:chExt cx="3695489" cy="2997159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EBC7BD32-DBD5-D6AB-17F4-89178FE99140}"/>
                </a:ext>
              </a:extLst>
            </p:cNvPr>
            <p:cNvSpPr/>
            <p:nvPr/>
          </p:nvSpPr>
          <p:spPr>
            <a:xfrm>
              <a:off x="8198782" y="3690866"/>
              <a:ext cx="3695489" cy="2997159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7" name="Picture 16" descr="A screenshot of a website&#10;&#10;AI-generated content may be incorrect.">
              <a:extLst>
                <a:ext uri="{FF2B5EF4-FFF2-40B4-BE49-F238E27FC236}">
                  <a16:creationId xmlns:a16="http://schemas.microsoft.com/office/drawing/2014/main" id="{294023AD-00D7-487C-2245-18B06672C4B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354400" y="3873248"/>
              <a:ext cx="3403882" cy="261962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D911189-C66B-9796-ECC2-C3F041B32748}"/>
              </a:ext>
            </a:extLst>
          </p:cNvPr>
          <p:cNvGrpSpPr/>
          <p:nvPr/>
        </p:nvGrpSpPr>
        <p:grpSpPr>
          <a:xfrm>
            <a:off x="7335466" y="169974"/>
            <a:ext cx="4743417" cy="3167458"/>
            <a:chOff x="7335466" y="644793"/>
            <a:chExt cx="4743417" cy="3167458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C34168B-FB14-4DEE-F15E-1703AED1E929}"/>
                </a:ext>
              </a:extLst>
            </p:cNvPr>
            <p:cNvSpPr/>
            <p:nvPr/>
          </p:nvSpPr>
          <p:spPr>
            <a:xfrm>
              <a:off x="7335466" y="644793"/>
              <a:ext cx="4743417" cy="3167458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79F470B-29DE-77DE-4612-CF7B220BCB66}"/>
                </a:ext>
              </a:extLst>
            </p:cNvPr>
            <p:cNvGrpSpPr/>
            <p:nvPr/>
          </p:nvGrpSpPr>
          <p:grpSpPr>
            <a:xfrm>
              <a:off x="7550793" y="913452"/>
              <a:ext cx="4343479" cy="2716418"/>
              <a:chOff x="7550793" y="913452"/>
              <a:chExt cx="4343479" cy="2716418"/>
            </a:xfrm>
          </p:grpSpPr>
          <p:pic>
            <p:nvPicPr>
              <p:cNvPr id="11" name="Picture 10" descr="A person sitting on a couch&#10;&#10;AI-generated content may be incorrect.">
                <a:extLst>
                  <a:ext uri="{FF2B5EF4-FFF2-40B4-BE49-F238E27FC236}">
                    <a16:creationId xmlns:a16="http://schemas.microsoft.com/office/drawing/2014/main" id="{7D3CCDBE-0B89-0051-DEFF-61CD174E0D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550793" y="913452"/>
                <a:ext cx="1923537" cy="2716418"/>
              </a:xfrm>
              <a:prstGeom prst="rect">
                <a:avLst/>
              </a:prstGeom>
              <a:solidFill>
                <a:srgbClr val="FFFFFF">
                  <a:shade val="85000"/>
                </a:srgbClr>
              </a:solidFill>
              <a:ln w="88900" cap="sq">
                <a:solidFill>
                  <a:srgbClr val="FFFFFF"/>
                </a:solidFill>
                <a:miter lim="800000"/>
              </a:ln>
              <a:effectLst>
                <a:outerShdw blurRad="55000" dist="18000" dir="5400000" algn="tl" rotWithShape="0">
                  <a:srgbClr val="000000">
                    <a:alpha val="40000"/>
                  </a:srgbClr>
                </a:outerShdw>
              </a:effectLst>
              <a:scene3d>
                <a:camera prst="orthographicFront"/>
                <a:lightRig rig="twoPt" dir="t">
                  <a:rot lat="0" lon="0" rev="7200000"/>
                </a:lightRig>
              </a:scene3d>
              <a:sp3d>
                <a:bevelT w="25400" h="19050"/>
                <a:contourClr>
                  <a:srgbClr val="FFFFFF"/>
                </a:contourClr>
              </a:sp3d>
            </p:spPr>
          </p:pic>
          <p:grpSp>
            <p:nvGrpSpPr>
              <p:cNvPr id="20" name="Group 19">
                <a:extLst>
                  <a:ext uri="{FF2B5EF4-FFF2-40B4-BE49-F238E27FC236}">
                    <a16:creationId xmlns:a16="http://schemas.microsoft.com/office/drawing/2014/main" id="{A9BA88FE-9F0B-E55A-6507-FB124ADE83F1}"/>
                  </a:ext>
                </a:extLst>
              </p:cNvPr>
              <p:cNvGrpSpPr/>
              <p:nvPr/>
            </p:nvGrpSpPr>
            <p:grpSpPr>
              <a:xfrm>
                <a:off x="9551945" y="914183"/>
                <a:ext cx="2342327" cy="2715687"/>
                <a:chOff x="9673770" y="1451176"/>
                <a:chExt cx="2342327" cy="2715687"/>
              </a:xfrm>
            </p:grpSpPr>
            <p:pic>
              <p:nvPicPr>
                <p:cNvPr id="13" name="Picture 12" descr="A document with text on it&#10;&#10;AI-generated content may be incorrect.">
                  <a:extLst>
                    <a:ext uri="{FF2B5EF4-FFF2-40B4-BE49-F238E27FC236}">
                      <a16:creationId xmlns:a16="http://schemas.microsoft.com/office/drawing/2014/main" id="{9CF89921-503F-C708-7AFE-5169F18BFA6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/>
                <a:srcRect l="6072" r="6561"/>
                <a:stretch>
                  <a:fillRect/>
                </a:stretch>
              </p:blipFill>
              <p:spPr>
                <a:xfrm>
                  <a:off x="9673770" y="1451176"/>
                  <a:ext cx="2342327" cy="2715687"/>
                </a:xfrm>
                <a:prstGeom prst="rect">
                  <a:avLst/>
                </a:prstGeom>
                <a:solidFill>
                  <a:srgbClr val="FFFFFF">
                    <a:shade val="85000"/>
                  </a:srgbClr>
                </a:solidFill>
                <a:ln w="88900" cap="sq">
                  <a:solidFill>
                    <a:srgbClr val="FFFFFF"/>
                  </a:solidFill>
                  <a:miter lim="800000"/>
                </a:ln>
                <a:effectLst>
                  <a:outerShdw blurRad="55000" dist="18000" dir="5400000" algn="tl" rotWithShape="0">
                    <a:srgbClr val="000000">
                      <a:alpha val="40000"/>
                    </a:srgbClr>
                  </a:outerShdw>
                </a:effectLst>
                <a:scene3d>
                  <a:camera prst="orthographicFront"/>
                  <a:lightRig rig="twoPt" dir="t">
                    <a:rot lat="0" lon="0" rev="7200000"/>
                  </a:lightRig>
                </a:scene3d>
                <a:sp3d>
                  <a:bevelT w="25400" h="19050"/>
                  <a:contourClr>
                    <a:srgbClr val="FFFFFF"/>
                  </a:contourClr>
                </a:sp3d>
              </p:spPr>
            </p:pic>
            <p:sp>
              <p:nvSpPr>
                <p:cNvPr id="18" name="Rectangle 17">
                  <a:extLst>
                    <a:ext uri="{FF2B5EF4-FFF2-40B4-BE49-F238E27FC236}">
                      <a16:creationId xmlns:a16="http://schemas.microsoft.com/office/drawing/2014/main" id="{408503E0-AC36-4618-17CB-AABEB22151E4}"/>
                    </a:ext>
                  </a:extLst>
                </p:cNvPr>
                <p:cNvSpPr/>
                <p:nvPr/>
              </p:nvSpPr>
              <p:spPr>
                <a:xfrm>
                  <a:off x="9829000" y="2320900"/>
                  <a:ext cx="349166" cy="88471"/>
                </a:xfrm>
                <a:prstGeom prst="rect">
                  <a:avLst/>
                </a:prstGeom>
                <a:solidFill>
                  <a:srgbClr val="FFFF00">
                    <a:alpha val="29804"/>
                  </a:srgbClr>
                </a:solidFill>
                <a:ln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4173127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57897-4937-E732-87BA-06A508FE3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0E5E0-DBF5-FBB4-A5F8-AED002DDC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075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83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ECA2E-ADF9-C051-E682-1D6DBA41E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CF785-64B1-20A3-335D-960F5572E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Purpose of Higher Education</a:t>
            </a:r>
          </a:p>
          <a:p>
            <a:r>
              <a:rPr lang="en-GB" dirty="0"/>
              <a:t>How ESD is incorporated into higher education: the U.K. in the international context</a:t>
            </a:r>
          </a:p>
          <a:p>
            <a:r>
              <a:rPr lang="en-GB" dirty="0"/>
              <a:t>Higher education academics’ perceptions of ESD</a:t>
            </a:r>
          </a:p>
          <a:p>
            <a:r>
              <a:rPr lang="en-GB" dirty="0"/>
              <a:t>Approaches to teaching, learning and assessment in History, and a search for an Epistemology of History</a:t>
            </a:r>
          </a:p>
          <a:p>
            <a:r>
              <a:rPr lang="en-GB" dirty="0"/>
              <a:t>ESD and History</a:t>
            </a:r>
          </a:p>
        </p:txBody>
      </p:sp>
    </p:spTree>
    <p:extLst>
      <p:ext uri="{BB962C8B-B14F-4D97-AF65-F5344CB8AC3E}">
        <p14:creationId xmlns:p14="http://schemas.microsoft.com/office/powerpoint/2010/main" val="16823727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EF418B-EBE4-C3A6-65BB-4D25DB5105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563563"/>
            <a:ext cx="5157787" cy="823912"/>
          </a:xfrm>
        </p:spPr>
        <p:txBody>
          <a:bodyPr>
            <a:normAutofit/>
          </a:bodyPr>
          <a:lstStyle/>
          <a:p>
            <a:r>
              <a:rPr lang="en-GB" sz="2300" dirty="0"/>
              <a:t>The Purpose of Higher Education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93D4C3D-FB24-4BED-FE66-E8781E2176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1586706"/>
            <a:ext cx="5157787" cy="3684588"/>
          </a:xfrm>
        </p:spPr>
        <p:txBody>
          <a:bodyPr>
            <a:noAutofit/>
          </a:bodyPr>
          <a:lstStyle/>
          <a:p>
            <a:r>
              <a:rPr lang="en-GB" sz="2100" dirty="0"/>
              <a:t>Competing pressures from external forces (Barnett, 2004; Bryson, 2004; Cribb and Gerwitz, 2013; Christie, 2017; Tomlinson and </a:t>
            </a:r>
            <a:r>
              <a:rPr lang="en-GB" sz="2100" dirty="0" err="1"/>
              <a:t>Watermeyer</a:t>
            </a:r>
            <a:r>
              <a:rPr lang="en-GB" sz="2100" dirty="0"/>
              <a:t>, 2022), leading to ‘hollowed-out’ universities (Cribb &amp; Gerwitz, 2013, p.338)</a:t>
            </a:r>
          </a:p>
          <a:p>
            <a:r>
              <a:rPr lang="en-GB" sz="2100" dirty="0"/>
              <a:t>More positive stance: Barnett, 2004 – universities must embrace the challenges of the future in a world of ‘radical uncertainty’ and ‘</a:t>
            </a:r>
            <a:r>
              <a:rPr lang="en-GB" sz="2100" dirty="0" err="1">
                <a:highlight>
                  <a:srgbClr val="FFFF00"/>
                </a:highlight>
              </a:rPr>
              <a:t>supercomplexity</a:t>
            </a:r>
            <a:r>
              <a:rPr lang="en-GB" sz="2100" dirty="0"/>
              <a:t>’ (ibid., p.71)</a:t>
            </a:r>
          </a:p>
          <a:p>
            <a:r>
              <a:rPr lang="en-GB" sz="2100" dirty="0"/>
              <a:t>Ontological purpose (</a:t>
            </a:r>
            <a:r>
              <a:rPr lang="en-GB" sz="2100" dirty="0" err="1"/>
              <a:t>Dall’Alba</a:t>
            </a:r>
            <a:r>
              <a:rPr lang="en-GB" sz="2100" dirty="0"/>
              <a:t> &amp; Barnacle, 2007; Freire, 1968): </a:t>
            </a:r>
            <a:r>
              <a:rPr lang="en-GB" sz="2100" dirty="0">
                <a:highlight>
                  <a:srgbClr val="FFFF00"/>
                </a:highlight>
              </a:rPr>
              <a:t>transformative</a:t>
            </a:r>
            <a:r>
              <a:rPr lang="en-GB" sz="2100" dirty="0"/>
              <a:t> education, producing individuals with openness &amp; vision to take on global &amp; societal challenges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917E6C8-4AF9-5160-374B-176B79E5FC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8" y="563563"/>
            <a:ext cx="5183188" cy="823912"/>
          </a:xfrm>
        </p:spPr>
        <p:txBody>
          <a:bodyPr>
            <a:normAutofit/>
          </a:bodyPr>
          <a:lstStyle/>
          <a:p>
            <a:r>
              <a:rPr lang="en-GB" sz="2300" dirty="0"/>
              <a:t>The incorporation of ESD into U.K. HE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741693F-3D98-21C2-3452-C6CAF91E35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586706"/>
            <a:ext cx="5183188" cy="3684588"/>
          </a:xfrm>
        </p:spPr>
        <p:txBody>
          <a:bodyPr>
            <a:normAutofit/>
          </a:bodyPr>
          <a:lstStyle/>
          <a:p>
            <a:r>
              <a:rPr lang="en-GB" sz="2100" dirty="0"/>
              <a:t>‘huge momentum during the UN DESD’ (Kagawa, 2007, p.317)</a:t>
            </a:r>
          </a:p>
          <a:p>
            <a:r>
              <a:rPr lang="en-GB" sz="2100" dirty="0"/>
              <a:t>Importance of the QAA/Advance HE </a:t>
            </a:r>
            <a:r>
              <a:rPr lang="en-GB" sz="2100" i="1" dirty="0"/>
              <a:t>Guidance </a:t>
            </a:r>
            <a:r>
              <a:rPr lang="en-GB" sz="2100" dirty="0"/>
              <a:t>(</a:t>
            </a:r>
            <a:r>
              <a:rPr lang="en-GB" sz="2100" dirty="0" err="1"/>
              <a:t>Fiselier</a:t>
            </a:r>
            <a:r>
              <a:rPr lang="en-GB" sz="2100" dirty="0"/>
              <a:t>, 2017; Janssens </a:t>
            </a:r>
            <a:r>
              <a:rPr lang="en-GB" sz="2100" i="1" dirty="0"/>
              <a:t>et al.</a:t>
            </a:r>
            <a:r>
              <a:rPr lang="en-GB" sz="2100" dirty="0"/>
              <a:t>, 2022)</a:t>
            </a:r>
          </a:p>
          <a:p>
            <a:r>
              <a:rPr lang="en-GB" sz="2100" dirty="0"/>
              <a:t>Associations with </a:t>
            </a:r>
            <a:r>
              <a:rPr lang="en-GB" sz="2100" dirty="0">
                <a:highlight>
                  <a:srgbClr val="FFFF00"/>
                </a:highlight>
              </a:rPr>
              <a:t>transformative</a:t>
            </a:r>
            <a:r>
              <a:rPr lang="en-GB" sz="2100" dirty="0"/>
              <a:t> pedagogies e.g. Shephard (2008): affective learning outcomes, transformation of the individual</a:t>
            </a:r>
          </a:p>
        </p:txBody>
      </p:sp>
    </p:spTree>
    <p:extLst>
      <p:ext uri="{BB962C8B-B14F-4D97-AF65-F5344CB8AC3E}">
        <p14:creationId xmlns:p14="http://schemas.microsoft.com/office/powerpoint/2010/main" val="2295077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887C87-2C62-8426-D358-8AB33C3059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C3FF38-C046-F493-97F9-3D4F951E80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563563"/>
            <a:ext cx="5157787" cy="823912"/>
          </a:xfrm>
        </p:spPr>
        <p:txBody>
          <a:bodyPr>
            <a:normAutofit/>
          </a:bodyPr>
          <a:lstStyle/>
          <a:p>
            <a:r>
              <a:rPr lang="en-GB" sz="2300" dirty="0"/>
              <a:t>Academics’ perceptions of ESD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8F7625-9627-8278-6824-0AA9E02FB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1586706"/>
            <a:ext cx="5157787" cy="368458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Cross-university study (Plymouth) (Cotton </a:t>
            </a:r>
            <a:r>
              <a:rPr lang="en-GB" i="1" dirty="0"/>
              <a:t>et al.</a:t>
            </a:r>
            <a:r>
              <a:rPr lang="en-GB" dirty="0"/>
              <a:t>, 2007): association of sustainability with human-nature interconnectedness</a:t>
            </a:r>
          </a:p>
          <a:p>
            <a:r>
              <a:rPr lang="en-GB" dirty="0"/>
              <a:t>Australian country-wide study (Christie </a:t>
            </a:r>
            <a:r>
              <a:rPr lang="en-GB" i="1" dirty="0"/>
              <a:t>et al.</a:t>
            </a:r>
            <a:r>
              <a:rPr lang="en-GB" dirty="0"/>
              <a:t>, 2015): academics in creative disciplines showed more support than those in STEM disciplines</a:t>
            </a:r>
          </a:p>
          <a:p>
            <a:r>
              <a:rPr lang="en-GB" dirty="0"/>
              <a:t>Overall paucity of research into disciplinary differences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3DAC434-7E4B-01F6-65E6-2353119B5E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428" y="563563"/>
            <a:ext cx="5183188" cy="823912"/>
          </a:xfrm>
        </p:spPr>
        <p:txBody>
          <a:bodyPr>
            <a:normAutofit/>
          </a:bodyPr>
          <a:lstStyle/>
          <a:p>
            <a:r>
              <a:rPr lang="en-GB" sz="2300" dirty="0"/>
              <a:t>Pedagogical approaches in History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CE4F56-EE4B-045F-8BD2-6854703B88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586706"/>
            <a:ext cx="5183188" cy="368458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Increased focus from the late 20</a:t>
            </a:r>
            <a:r>
              <a:rPr lang="en-GB" baseline="30000" dirty="0"/>
              <a:t>th</a:t>
            </a:r>
            <a:r>
              <a:rPr lang="en-GB" dirty="0"/>
              <a:t> century on cultural history, meaning, identity, representation; increased use of projects, portfolios, group work – a move away from ‘large-scale narratives of growth and progress’ (Booth, 2008)</a:t>
            </a:r>
          </a:p>
          <a:p>
            <a:r>
              <a:rPr lang="en-GB" dirty="0"/>
              <a:t>Dickinson (2025): history uniquely encourages independent thinking and depth &amp; breadth of enquiry, and prompts acceptance of </a:t>
            </a:r>
            <a:r>
              <a:rPr lang="en-GB" dirty="0">
                <a:highlight>
                  <a:srgbClr val="FFFF00"/>
                </a:highlight>
              </a:rPr>
              <a:t>complexity</a:t>
            </a:r>
            <a:r>
              <a:rPr lang="en-GB" dirty="0"/>
              <a:t> and uncertainty</a:t>
            </a:r>
          </a:p>
        </p:txBody>
      </p:sp>
    </p:spTree>
    <p:extLst>
      <p:ext uri="{BB962C8B-B14F-4D97-AF65-F5344CB8AC3E}">
        <p14:creationId xmlns:p14="http://schemas.microsoft.com/office/powerpoint/2010/main" val="1386527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0A0860-0FB5-CFF5-16BD-566CBA642A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702DB0-CE8C-5743-253E-60D900472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563563"/>
            <a:ext cx="5157787" cy="823912"/>
          </a:xfrm>
        </p:spPr>
        <p:txBody>
          <a:bodyPr>
            <a:normAutofit/>
          </a:bodyPr>
          <a:lstStyle/>
          <a:p>
            <a:r>
              <a:rPr lang="en-GB" sz="2300" dirty="0"/>
              <a:t>History and ESD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CCDF15-3DA7-28B7-6579-2DDEBF7D6B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1586705"/>
            <a:ext cx="5856288" cy="4707731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Revised QAA Subject Benchmark Statement (QAA, 2022): Environmental History; heritage &amp; conservation connections; critical mindsets &amp; flexibility, preparing graduates for complex sustainability challenges</a:t>
            </a:r>
          </a:p>
          <a:p>
            <a:r>
              <a:rPr lang="en-GB" dirty="0"/>
              <a:t>2006 final report on ESD for HEA Subject Centres (</a:t>
            </a:r>
            <a:r>
              <a:rPr lang="en-GB" dirty="0" err="1"/>
              <a:t>Broooks</a:t>
            </a:r>
            <a:r>
              <a:rPr lang="en-GB" dirty="0"/>
              <a:t> and Ryan, 2006): significant numbers of Environmental History modules; approaches looking at human-environment power dynamics; a desire not to make the implicit explicit (very limited study)</a:t>
            </a:r>
          </a:p>
          <a:p>
            <a:r>
              <a:rPr lang="en-GB" dirty="0"/>
              <a:t>Very limited literature since the 2006 report: a small number of case studies of interdisciplinary approaches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A7C8C25-4E7A-7F14-B049-24A9C7F09A1E}"/>
              </a:ext>
            </a:extLst>
          </p:cNvPr>
          <p:cNvSpPr txBox="1"/>
          <p:nvPr/>
        </p:nvSpPr>
        <p:spPr>
          <a:xfrm>
            <a:off x="7469188" y="2412207"/>
            <a:ext cx="3886200" cy="2585323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/>
              <a:t>Future research should delve deeper into the nuances of the differences between disciplines.  By meeting academics within their disciplinary worldviews, the importance and application of </a:t>
            </a:r>
            <a:r>
              <a:rPr lang="en-GB" i="1" dirty="0" err="1"/>
              <a:t>EfS</a:t>
            </a:r>
            <a:r>
              <a:rPr lang="en-GB" i="1" dirty="0"/>
              <a:t> to their teaching and learning can be further developed.</a:t>
            </a:r>
          </a:p>
          <a:p>
            <a:pPr algn="r"/>
            <a:r>
              <a:rPr lang="en-GB" dirty="0"/>
              <a:t>(Christie</a:t>
            </a:r>
            <a:r>
              <a:rPr lang="en-GB" i="1" dirty="0"/>
              <a:t> et al</a:t>
            </a:r>
            <a:r>
              <a:rPr lang="en-GB" dirty="0"/>
              <a:t>., 2015)</a:t>
            </a:r>
          </a:p>
        </p:txBody>
      </p:sp>
    </p:spTree>
    <p:extLst>
      <p:ext uri="{BB962C8B-B14F-4D97-AF65-F5344CB8AC3E}">
        <p14:creationId xmlns:p14="http://schemas.microsoft.com/office/powerpoint/2010/main" val="3002660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CEF84-467C-BCAA-E849-2E6979DEF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FAE4A-5FCE-09EA-B8FB-F4C130E19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/>
              <a:t>How do History lecturers at four United Kingdom (U.K.) universities perceive Education for Sustainable Development and its role within a History degree programme?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5588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8E6F9-6214-566B-D21D-17986BCE3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4913F-FF88-3B1C-7D2E-712837D6B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i="1" dirty="0"/>
              <a:t>To explore the perceptions of History lecturers at four U.K. universities regarding Education for Sustainable Development (ESD) and its compatibility with the discipline, through a Q-Methodological approach using a Q-sort activity followed by semi-structured interviews.</a:t>
            </a:r>
            <a:endParaRPr lang="en-GB" dirty="0"/>
          </a:p>
          <a:p>
            <a:pPr lvl="0"/>
            <a:r>
              <a:rPr lang="en-US" i="1" dirty="0"/>
              <a:t>To explore the perceptions of History lecturers on how explicit ESD needs to be in order to impact student outcomes, through a Q-Methodological approach using a Q-sort activity followed by semi-structured interviews.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604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314ED-0DF5-4FE9-6B5D-B04C422C5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317" y="1487882"/>
            <a:ext cx="3583565" cy="1215235"/>
          </a:xfrm>
        </p:spPr>
        <p:txBody>
          <a:bodyPr>
            <a:normAutofit fontScale="90000"/>
          </a:bodyPr>
          <a:lstStyle/>
          <a:p>
            <a:r>
              <a:rPr lang="en-GB" dirty="0"/>
              <a:t>Q-Methodology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65475-850C-9C23-34AE-59464D4A3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1283" y="5715000"/>
            <a:ext cx="7694034" cy="777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Inspired by 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Shephard, K. and Furnari, M. (2013) ‘Exploring what university teachers think about education for sustainability’, </a:t>
            </a:r>
            <a:r>
              <a:rPr lang="en-GB" sz="1600" i="1" dirty="0">
                <a:solidFill>
                  <a:schemeClr val="accent1">
                    <a:lumMod val="75000"/>
                  </a:schemeClr>
                </a:solidFill>
              </a:rPr>
              <a:t>Studies in Higher Education</a:t>
            </a:r>
            <a:r>
              <a:rPr lang="en-GB" sz="1600" dirty="0">
                <a:solidFill>
                  <a:schemeClr val="accent1">
                    <a:lumMod val="75000"/>
                  </a:schemeClr>
                </a:solidFill>
              </a:rPr>
              <a:t>, 38(10), pp.1-14.</a:t>
            </a:r>
          </a:p>
          <a:p>
            <a:pPr marL="0" indent="0">
              <a:buNone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7" name="Picture 6" descr="A diagram of data analysis&#10;&#10;AI-generated content may be incorrect.">
            <a:extLst>
              <a:ext uri="{FF2B5EF4-FFF2-40B4-BE49-F238E27FC236}">
                <a16:creationId xmlns:a16="http://schemas.microsoft.com/office/drawing/2014/main" id="{596BD3B4-8309-EAF6-EE3B-43F8D44ABD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0235" y="1038225"/>
            <a:ext cx="8056131" cy="424100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F974F2C-E2DD-0AA9-0A56-B83F5EF2DE5B}"/>
              </a:ext>
            </a:extLst>
          </p:cNvPr>
          <p:cNvSpPr txBox="1"/>
          <p:nvPr/>
        </p:nvSpPr>
        <p:spPr>
          <a:xfrm>
            <a:off x="406400" y="3061794"/>
            <a:ext cx="345548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whole methodology (as opposed to a method or tool) (Capdevila and Lazard, 2008; </a:t>
            </a:r>
            <a:r>
              <a:rPr lang="en-GB" dirty="0" err="1"/>
              <a:t>Bashatah</a:t>
            </a:r>
            <a:r>
              <a:rPr lang="en-GB" dirty="0"/>
              <a:t>, 2016; Ramlo,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The scientific study of sub</a:t>
            </a:r>
            <a:r>
              <a:rPr lang="en-GB" dirty="0"/>
              <a:t>jectivity (</a:t>
            </a:r>
            <a:r>
              <a:rPr lang="en-GB" dirty="0" err="1"/>
              <a:t>Bashatah</a:t>
            </a:r>
            <a:r>
              <a:rPr lang="en-GB" dirty="0"/>
              <a:t>, 2016)</a:t>
            </a:r>
            <a:r>
              <a:rPr lang="en-GB" dirty="0">
                <a:effectLst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97996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E7700-EB08-3AC8-B086-8F4853C93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the concourse and developing the Q-set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A213E-8326-8660-25A8-42B4DA481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65913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Gen-AI assisted development of concourse statements: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Being the human in the loop (Mollick, 2024): careful selection of statements for the Q-set</a:t>
            </a:r>
          </a:p>
        </p:txBody>
      </p:sp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11DC05D1-205E-94CA-A68B-3FAEA00427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4"/>
          <a:stretch>
            <a:fillRect/>
          </a:stretch>
        </p:blipFill>
        <p:spPr>
          <a:xfrm>
            <a:off x="939800" y="2648717"/>
            <a:ext cx="5811727" cy="17200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E10B5A1-D8D6-2415-3CDD-9AA9A4788B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79"/>
          <a:stretch>
            <a:fillRect/>
          </a:stretch>
        </p:blipFill>
        <p:spPr>
          <a:xfrm>
            <a:off x="7531100" y="2364293"/>
            <a:ext cx="4114022" cy="43402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12985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C6D42-50E2-C3A3-FC1E-BA1566812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78400" cy="1325563"/>
          </a:xfrm>
        </p:spPr>
        <p:txBody>
          <a:bodyPr/>
          <a:lstStyle/>
          <a:p>
            <a:r>
              <a:rPr lang="en-GB" dirty="0"/>
              <a:t>Developing a Q-sort tool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CDD1D-AC2C-5335-7B71-DFBFD7CF6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800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More use of Gen-AI to develop an interactive online tool for Q-sorting </a:t>
            </a:r>
          </a:p>
          <a:p>
            <a:pPr marL="0" indent="0">
              <a:buNone/>
            </a:pPr>
            <a:r>
              <a:rPr lang="en-GB" dirty="0"/>
              <a:t>Rationale: time &amp; resource constraints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Q-sort: Education for Sustainable Development in History</a:t>
            </a:r>
            <a:endParaRPr lang="en-GB" dirty="0"/>
          </a:p>
        </p:txBody>
      </p:sp>
      <p:pic>
        <p:nvPicPr>
          <p:cNvPr id="5" name="Picture 4" descr="A screenshot of a computer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83E5E9C8-98D4-2BAD-557B-0917724A1A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6600" y="1027906"/>
            <a:ext cx="6079679" cy="49632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81097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D587D-9251-A68F-1F38-6B582E44F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B78E4-A121-7ABF-DBBC-2724F3630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Purposive vs convenience: </a:t>
            </a:r>
          </a:p>
          <a:p>
            <a:r>
              <a:rPr lang="en-GB" dirty="0"/>
              <a:t>Selection of History lecturers from 4 universities in a relatively small geographical area where I have a personal connection</a:t>
            </a:r>
          </a:p>
          <a:p>
            <a:r>
              <a:rPr lang="en-GB" dirty="0"/>
              <a:t>Relying on personal relationships and introductions</a:t>
            </a:r>
          </a:p>
          <a:p>
            <a:r>
              <a:rPr lang="en-GB" dirty="0"/>
              <a:t>Introductory emails &amp; frequent reminders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838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ED2B6-BB7F-6C84-8E48-2682313C2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results for analysis</a:t>
            </a:r>
          </a:p>
        </p:txBody>
      </p:sp>
      <p:pic>
        <p:nvPicPr>
          <p:cNvPr id="5" name="Content Placeholder 4" descr="A screenshot of a web application&#10;&#10;AI-generated content may be incorrect.">
            <a:extLst>
              <a:ext uri="{FF2B5EF4-FFF2-40B4-BE49-F238E27FC236}">
                <a16:creationId xmlns:a16="http://schemas.microsoft.com/office/drawing/2014/main" id="{9E2D5CF5-2650-B45C-99FB-4FBC99C825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173288"/>
            <a:ext cx="5213744" cy="3325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A852560-8CD5-FD1E-3865-820782891B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8893" y="1690688"/>
            <a:ext cx="5592907" cy="40014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43265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0B038-C276-06FD-B3DA-44588BFA2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736A6-3954-26A7-751D-BF5550909F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Atici, K.B., </a:t>
            </a:r>
            <a:r>
              <a:rPr lang="en-GB" dirty="0" err="1"/>
              <a:t>Yasayacak</a:t>
            </a:r>
            <a:r>
              <a:rPr lang="en-GB" dirty="0"/>
              <a:t>, G., Yildiz., Y. and Ulucan, A. (2020) ‘Green University and academic performance: An empirical study on UI </a:t>
            </a:r>
            <a:r>
              <a:rPr lang="en-GB" dirty="0" err="1"/>
              <a:t>GreenMetric</a:t>
            </a:r>
            <a:r>
              <a:rPr lang="en-GB" dirty="0"/>
              <a:t> and World University Rankings’, </a:t>
            </a:r>
            <a:r>
              <a:rPr lang="en-GB" i="1" dirty="0"/>
              <a:t>Journal of Cleaner Production</a:t>
            </a:r>
            <a:r>
              <a:rPr lang="en-GB" dirty="0"/>
              <a:t>, 291. </a:t>
            </a:r>
            <a:r>
              <a:rPr lang="en-GB" dirty="0" err="1"/>
              <a:t>doi</a:t>
            </a:r>
            <a:r>
              <a:rPr lang="en-GB" dirty="0"/>
              <a:t>: 10.1016/j.jclepro.2020.125289</a:t>
            </a:r>
          </a:p>
          <a:p>
            <a:pPr marL="0" indent="0">
              <a:buNone/>
            </a:pPr>
            <a:r>
              <a:rPr lang="en-GB" dirty="0"/>
              <a:t>Barnett, R. (2004) ‘The Purposes of Higher Education and the Changing Face of Academia’, </a:t>
            </a:r>
            <a:r>
              <a:rPr lang="en-GB" i="1" dirty="0"/>
              <a:t>London Review of Education</a:t>
            </a:r>
            <a:r>
              <a:rPr lang="en-GB" dirty="0"/>
              <a:t>, 2(1). </a:t>
            </a:r>
            <a:r>
              <a:rPr lang="en-GB" dirty="0" err="1"/>
              <a:t>doi</a:t>
            </a:r>
            <a:r>
              <a:rPr lang="en-GB" dirty="0"/>
              <a:t>: 10.1080/1474846042000177483</a:t>
            </a:r>
          </a:p>
          <a:p>
            <a:pPr marL="0" indent="0">
              <a:buNone/>
            </a:pPr>
            <a:r>
              <a:rPr lang="en-GB" dirty="0" err="1"/>
              <a:t>Bashatah</a:t>
            </a:r>
            <a:r>
              <a:rPr lang="en-GB" dirty="0"/>
              <a:t>, L.S. (2016) ‘Q-methodology: What and how?’ </a:t>
            </a:r>
            <a:r>
              <a:rPr lang="en-GB" i="1" dirty="0"/>
              <a:t>IOSR Journal of Research &amp; Method in Education</a:t>
            </a:r>
            <a:r>
              <a:rPr lang="en-GB" dirty="0"/>
              <a:t>, 6(5), pp.37-43.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US" dirty="0"/>
              <a:t>10.9790/7388-0605053743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Booth, A. (2008) ‘The making of history teaching in 20</a:t>
            </a:r>
            <a:r>
              <a:rPr lang="en-GB" baseline="30000" dirty="0"/>
              <a:t>th</a:t>
            </a:r>
            <a:r>
              <a:rPr lang="en-GB" dirty="0"/>
              <a:t>-century British higher education’, </a:t>
            </a:r>
            <a:r>
              <a:rPr lang="en-GB" i="1" dirty="0"/>
              <a:t>The Institute of Historical Research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https://archives.history.ac.uk/makinghistory/resources/articles/teaching_of_history.html</a:t>
            </a:r>
            <a:r>
              <a:rPr lang="en-GB" dirty="0"/>
              <a:t> (Accessed: 21 November 2025).</a:t>
            </a:r>
          </a:p>
          <a:p>
            <a:pPr marL="0" indent="0">
              <a:buNone/>
            </a:pPr>
            <a:r>
              <a:rPr lang="en-GB" dirty="0"/>
              <a:t>Brooks, C. and Ryan, A. (2006) </a:t>
            </a:r>
            <a:r>
              <a:rPr lang="en-GB" i="1" dirty="0"/>
              <a:t>C-SAP/HCA Education for Sustainable Development FINAL REPORT</a:t>
            </a:r>
            <a:r>
              <a:rPr lang="en-GB" dirty="0"/>
              <a:t>. Higher Education Academy. Available at: </a:t>
            </a:r>
            <a:r>
              <a:rPr lang="en-GB" u="sng" dirty="0">
                <a:hlinkClick r:id="rId3"/>
              </a:rPr>
              <a:t>https://warwick.ac.uk/fac/cross_fac/heahistory/resources/br_brooks_esd_200604xx_01.pdf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Bryson, C. (2004) ‘What about the workers? The expansion of higher education and the transformation of academic work’, </a:t>
            </a:r>
            <a:r>
              <a:rPr lang="en-GB" i="1" dirty="0"/>
              <a:t>Industrial Relations Journal</a:t>
            </a:r>
            <a:r>
              <a:rPr lang="en-GB" dirty="0"/>
              <a:t>, 35(1), pp.38-57. </a:t>
            </a:r>
            <a:r>
              <a:rPr lang="en-GB" dirty="0" err="1"/>
              <a:t>doi</a:t>
            </a:r>
            <a:r>
              <a:rPr lang="en-GB" dirty="0"/>
              <a:t>: 10.1111/j.1468-2338.2004.00299.x</a:t>
            </a:r>
          </a:p>
          <a:p>
            <a:pPr marL="0" indent="0">
              <a:buNone/>
            </a:pPr>
            <a:r>
              <a:rPr lang="en-GB" dirty="0"/>
              <a:t>Capdevila and Lazard (2008) ‘‘Is it just me…?’ Q Methodology and Representing the Marginal’, </a:t>
            </a:r>
            <a:r>
              <a:rPr lang="en-GB" i="1" dirty="0"/>
              <a:t>Operant Subjectivity</a:t>
            </a:r>
            <a:r>
              <a:rPr lang="en-GB" dirty="0"/>
              <a:t>, 32, pp.70-84. </a:t>
            </a:r>
            <a:r>
              <a:rPr lang="en-GB" dirty="0" err="1"/>
              <a:t>doi</a:t>
            </a:r>
            <a:r>
              <a:rPr lang="en-GB" dirty="0"/>
              <a:t>: 10.22488/okstate.08.100567</a:t>
            </a:r>
          </a:p>
          <a:p>
            <a:pPr marL="0" indent="0">
              <a:buNone/>
            </a:pPr>
            <a:r>
              <a:rPr lang="en-GB" dirty="0"/>
              <a:t>Christie, B.A., Miller, K.K., Cooke, R. and White, J.G. (2015) ‘Environmental sustainability in higher education: what do academics think?’ </a:t>
            </a:r>
            <a:r>
              <a:rPr lang="en-GB" i="1" dirty="0"/>
              <a:t>Environmental Education Research</a:t>
            </a:r>
            <a:r>
              <a:rPr lang="en-GB" dirty="0"/>
              <a:t>, 21(5), pp.655-686.</a:t>
            </a:r>
          </a:p>
          <a:p>
            <a:pPr marL="0" indent="0">
              <a:buNone/>
            </a:pPr>
            <a:r>
              <a:rPr lang="en-GB" dirty="0"/>
              <a:t>Christie, F. (2017) ‘The reporting of university league table employability rankings: a critical review’, </a:t>
            </a:r>
            <a:r>
              <a:rPr lang="en-GB" i="1" dirty="0"/>
              <a:t>Journal of Education and Work</a:t>
            </a:r>
            <a:r>
              <a:rPr lang="en-GB" dirty="0"/>
              <a:t>, 30(4), pp.403-418. </a:t>
            </a:r>
            <a:r>
              <a:rPr lang="en-GB" dirty="0" err="1"/>
              <a:t>doi</a:t>
            </a:r>
            <a:r>
              <a:rPr lang="en-GB" dirty="0"/>
              <a:t>: 10.1080/13639080.2016.1224821</a:t>
            </a:r>
          </a:p>
          <a:p>
            <a:pPr marL="0" indent="0">
              <a:buNone/>
            </a:pPr>
            <a:r>
              <a:rPr lang="en-GB" dirty="0"/>
              <a:t>Cotton, D.R.E., Warren, M.F., </a:t>
            </a:r>
            <a:r>
              <a:rPr lang="en-GB" dirty="0" err="1"/>
              <a:t>Maiboroda</a:t>
            </a:r>
            <a:r>
              <a:rPr lang="en-GB" dirty="0"/>
              <a:t>, O. and Bailey, I. (2007) ‘Sustainable development, higher education and pedagogy: a study of lecturers’ beliefs and attitudes’, </a:t>
            </a:r>
            <a:r>
              <a:rPr lang="en-GB" i="1" dirty="0"/>
              <a:t>Environmental Education Research</a:t>
            </a:r>
            <a:r>
              <a:rPr lang="en-GB" dirty="0"/>
              <a:t>, 13(5), pp.579-597. </a:t>
            </a:r>
            <a:r>
              <a:rPr lang="en-GB" dirty="0" err="1"/>
              <a:t>doi</a:t>
            </a:r>
            <a:r>
              <a:rPr lang="en-GB" dirty="0"/>
              <a:t>: 10.1080/13504620701659061</a:t>
            </a:r>
          </a:p>
          <a:p>
            <a:pPr marL="0" indent="0">
              <a:buNone/>
            </a:pPr>
            <a:r>
              <a:rPr lang="en-GB" dirty="0"/>
              <a:t>Cribb, A., and Gerwitz, S. (2013) ‘The hollowed-out university? A critical analysis of changing institutional and academic norms in UK higher education’, </a:t>
            </a:r>
            <a:r>
              <a:rPr lang="en-GB" i="1" dirty="0"/>
              <a:t>Discourse</a:t>
            </a:r>
            <a:r>
              <a:rPr lang="en-GB" dirty="0"/>
              <a:t>, 34(3), pp.338-350. </a:t>
            </a:r>
            <a:r>
              <a:rPr lang="en-GB" dirty="0" err="1"/>
              <a:t>doi</a:t>
            </a:r>
            <a:r>
              <a:rPr lang="en-GB" dirty="0"/>
              <a:t>: 10.1080/01596306.2012.717188</a:t>
            </a:r>
          </a:p>
          <a:p>
            <a:pPr marL="0" indent="0">
              <a:buNone/>
            </a:pPr>
            <a:r>
              <a:rPr lang="en-GB" dirty="0" err="1"/>
              <a:t>Dall’Alba</a:t>
            </a:r>
            <a:r>
              <a:rPr lang="en-GB" dirty="0"/>
              <a:t>, G. and Barnacle, R. (2007) ‘An ontological turn for higher education’, Studies in Higher Education, 32(6), pp.679-691. </a:t>
            </a:r>
            <a:r>
              <a:rPr lang="en-GB" dirty="0" err="1"/>
              <a:t>doi</a:t>
            </a:r>
            <a:r>
              <a:rPr lang="en-GB" dirty="0"/>
              <a:t>: 10.1080/03075070701685130</a:t>
            </a:r>
          </a:p>
          <a:p>
            <a:pPr marL="0" indent="0">
              <a:buNone/>
            </a:pPr>
            <a:r>
              <a:rPr lang="en-GB" dirty="0"/>
              <a:t>Dickinson, E.R. (2025) </a:t>
            </a:r>
            <a:r>
              <a:rPr lang="en-GB" i="1" dirty="0"/>
              <a:t>Teaching History in Higher Education: ethics, aims, methods</a:t>
            </a:r>
            <a:r>
              <a:rPr lang="en-GB" dirty="0"/>
              <a:t>. Cambridge University Press.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4479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74000">
              <a:srgbClr val="C0F3DA"/>
            </a:gs>
            <a:gs pos="91000">
              <a:srgbClr val="94F4D1"/>
            </a:gs>
            <a:gs pos="100000">
              <a:srgbClr val="7BF4C3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94805-AA71-68EE-B2B5-A175A325A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AE483-A6D1-9E65-5748-418383A1C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 err="1"/>
              <a:t>Fiselier</a:t>
            </a:r>
            <a:r>
              <a:rPr lang="en-GB" dirty="0"/>
              <a:t>, E.S., Longhurst, J.W.S., and Gough, G.K. (2017) ‘Exploring the current position of ESD in higher education institutions’, International Journal of Sustainability in Higher </a:t>
            </a:r>
            <a:r>
              <a:rPr lang="en-GB" dirty="0" err="1"/>
              <a:t>Edcation</a:t>
            </a:r>
            <a:r>
              <a:rPr lang="en-GB" dirty="0"/>
              <a:t>, 19(2), pp.393-412. </a:t>
            </a:r>
            <a:r>
              <a:rPr lang="en-GB" dirty="0" err="1"/>
              <a:t>doi</a:t>
            </a:r>
            <a:r>
              <a:rPr lang="en-GB" dirty="0"/>
              <a:t>: 10.1108/IJSHE-06-2017-0084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Freire, P. (1968)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Pedagogy of the Oppressed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[Apple Books version]. Continuum.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Janssens, L., </a:t>
            </a:r>
            <a:r>
              <a:rPr lang="en-GB" dirty="0" err="1"/>
              <a:t>Kuppens</a:t>
            </a:r>
            <a:r>
              <a:rPr lang="en-GB" dirty="0"/>
              <a:t>, T., </a:t>
            </a:r>
            <a:r>
              <a:rPr lang="en-GB" dirty="0" err="1"/>
              <a:t>Mulà</a:t>
            </a:r>
            <a:r>
              <a:rPr lang="en-GB" dirty="0"/>
              <a:t>, I., </a:t>
            </a:r>
            <a:r>
              <a:rPr lang="en-GB" dirty="0" err="1"/>
              <a:t>Staniskiene</a:t>
            </a:r>
            <a:r>
              <a:rPr lang="en-GB" dirty="0"/>
              <a:t>, E. and Zimmermann, A. (2022) ‘Do European quality assurance frameworks support integration of transformative learning for sustainable development in higher education?’, </a:t>
            </a:r>
            <a:r>
              <a:rPr lang="en-GB" i="1" dirty="0"/>
              <a:t>International Journal of Sustainability in Higher Education</a:t>
            </a:r>
            <a:r>
              <a:rPr lang="en-GB" dirty="0"/>
              <a:t>, 23(8), pp.148-173. </a:t>
            </a:r>
            <a:r>
              <a:rPr lang="en-GB" dirty="0" err="1"/>
              <a:t>doi</a:t>
            </a:r>
            <a:r>
              <a:rPr lang="en-GB" dirty="0"/>
              <a:t>: 10.1108/IJSHE-07-2021-0273</a:t>
            </a:r>
          </a:p>
          <a:p>
            <a:pPr marL="0" indent="0">
              <a:buNone/>
            </a:pPr>
            <a:r>
              <a:rPr lang="en-GB" dirty="0"/>
              <a:t>Kagawa, F. (2007) ‘Dissonance in students’ perceptions of sustainable development and sustainability. Implications for curriculum change’, International Journal of Sustainability in Higher Education, 8(3), pp.317-338. </a:t>
            </a:r>
            <a:r>
              <a:rPr lang="en-GB" dirty="0" err="1"/>
              <a:t>doi</a:t>
            </a:r>
            <a:r>
              <a:rPr lang="en-GB" dirty="0"/>
              <a:t>: </a:t>
            </a:r>
            <a:r>
              <a:rPr lang="en-US" dirty="0"/>
              <a:t>10.1108/14676370710817174</a:t>
            </a:r>
          </a:p>
          <a:p>
            <a:pPr marL="0" indent="0">
              <a:buNone/>
            </a:pPr>
            <a:r>
              <a:rPr lang="en-GB" dirty="0"/>
              <a:t>Mollick, E. (2024) </a:t>
            </a:r>
            <a:r>
              <a:rPr lang="en-GB" i="1" dirty="0"/>
              <a:t>Co-Intelligence: living and working with AI</a:t>
            </a:r>
            <a:r>
              <a:rPr lang="en-GB" dirty="0"/>
              <a:t>.  WH Allen.</a:t>
            </a:r>
          </a:p>
          <a:p>
            <a:pPr marL="0" indent="0">
              <a:buNone/>
            </a:pPr>
            <a:r>
              <a:rPr lang="en-GB" dirty="0"/>
              <a:t>Quality Assurance Agency for Higher Education (n.d.) </a:t>
            </a:r>
            <a:r>
              <a:rPr lang="en-GB" i="1" dirty="0"/>
              <a:t>Subject Benchmark Statements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https://www.qaa.ac.uk/the-quality-code/subject-benchmark-statements</a:t>
            </a:r>
            <a:r>
              <a:rPr lang="en-GB" dirty="0"/>
              <a:t> (Accessed 17 October 2025). </a:t>
            </a:r>
          </a:p>
          <a:p>
            <a:pPr marL="0" indent="0">
              <a:buNone/>
            </a:pPr>
            <a:r>
              <a:rPr lang="en-GB" dirty="0"/>
              <a:t>Quality Assurance Agency for Higher Education (2022) </a:t>
            </a:r>
            <a:r>
              <a:rPr lang="en-GB" i="1" dirty="0"/>
              <a:t>Subject Benchmark Statement. History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https://www.qaa.ac.uk/the-quality-code/subject-benchmark-statements/history</a:t>
            </a:r>
            <a:r>
              <a:rPr lang="en-GB" dirty="0"/>
              <a:t> (Accessed 10 November 2025). </a:t>
            </a:r>
          </a:p>
          <a:p>
            <a:pPr marL="0" indent="0">
              <a:buNone/>
            </a:pPr>
            <a:r>
              <a:rPr lang="en-GB" dirty="0"/>
              <a:t>Ramlo, S. (2023) ‘Using Q methodology in health sciences education to study subjectivity’, </a:t>
            </a:r>
            <a:r>
              <a:rPr lang="en-GB" i="1" dirty="0"/>
              <a:t>Advances in Health Sciences Education</a:t>
            </a:r>
            <a:r>
              <a:rPr lang="en-GB" dirty="0"/>
              <a:t>, 28, pp.1711-1722. </a:t>
            </a:r>
            <a:r>
              <a:rPr lang="en-GB" dirty="0" err="1"/>
              <a:t>doi</a:t>
            </a:r>
            <a:r>
              <a:rPr lang="en-GB" dirty="0"/>
              <a:t>: 10.1007/s10459-023-10214-1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Shephard, K. (2008) ‘Higher education for sustainability: seeking affective learning outcomes’, </a:t>
            </a:r>
            <a:r>
              <a:rPr lang="en-US" i="1" dirty="0"/>
              <a:t>International Journal of Sustainability in Higher Education</a:t>
            </a:r>
            <a:r>
              <a:rPr lang="en-US" dirty="0"/>
              <a:t>, 9(1), pp.87-98. </a:t>
            </a:r>
            <a:r>
              <a:rPr lang="en-GB" dirty="0" err="1"/>
              <a:t>doi</a:t>
            </a:r>
            <a:r>
              <a:rPr lang="en-GB" dirty="0"/>
              <a:t>: 10.1108/14676370810842201</a:t>
            </a:r>
          </a:p>
          <a:p>
            <a:pPr marL="0" indent="0">
              <a:buNone/>
            </a:pPr>
            <a:r>
              <a:rPr lang="en-GB" dirty="0"/>
              <a:t>Shephard, K. and Furnari, M. (2013) ‘Exploring what university teachers think about education for sustainability’, </a:t>
            </a:r>
            <a:r>
              <a:rPr lang="en-GB" i="1" dirty="0"/>
              <a:t>Studies in Higher Education</a:t>
            </a:r>
            <a:r>
              <a:rPr lang="en-GB" dirty="0"/>
              <a:t>, 38(10), pp.1-14.</a:t>
            </a:r>
          </a:p>
          <a:p>
            <a:pPr marL="0" indent="0">
              <a:buNone/>
            </a:pPr>
            <a:r>
              <a:rPr lang="en-GB" dirty="0"/>
              <a:t>Tomlinson, M. and </a:t>
            </a:r>
            <a:r>
              <a:rPr lang="en-GB" dirty="0" err="1"/>
              <a:t>Watermeyer</a:t>
            </a:r>
            <a:r>
              <a:rPr lang="en-GB" dirty="0"/>
              <a:t>, R. (2022) ‘When masses meet markets: credentialism and commodification in twenty-first </a:t>
            </a:r>
            <a:r>
              <a:rPr lang="en-GB" dirty="0" err="1"/>
              <a:t>centurt</a:t>
            </a:r>
            <a:r>
              <a:rPr lang="en-GB" dirty="0"/>
              <a:t> Higher Education’, Discourse, 43(2), pp.173-187. </a:t>
            </a:r>
            <a:r>
              <a:rPr lang="en-GB" dirty="0" err="1"/>
              <a:t>doi</a:t>
            </a:r>
            <a:r>
              <a:rPr lang="en-GB" dirty="0"/>
              <a:t>: 10.1080/01596306.2020.1814996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698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1836</Words>
  <Application>Microsoft Macintosh PowerPoint</Application>
  <PresentationFormat>Widescreen</PresentationFormat>
  <Paragraphs>95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Exploring Academics’ perceptions of Education for Sustainable Development and its role in a history degree: policy-driven implementation, or accidental embedding?</vt:lpstr>
      <vt:lpstr>Background</vt:lpstr>
      <vt:lpstr>Rationale</vt:lpstr>
      <vt:lpstr>Literature Review</vt:lpstr>
      <vt:lpstr>PowerPoint Presentation</vt:lpstr>
      <vt:lpstr>PowerPoint Presentation</vt:lpstr>
      <vt:lpstr>PowerPoint Presentation</vt:lpstr>
      <vt:lpstr>Research question</vt:lpstr>
      <vt:lpstr>Research objectives</vt:lpstr>
      <vt:lpstr>Q-Methodology</vt:lpstr>
      <vt:lpstr>Defining the concourse and developing the Q-set</vt:lpstr>
      <vt:lpstr>Developing a Q-sort tool</vt:lpstr>
      <vt:lpstr>Sampling</vt:lpstr>
      <vt:lpstr>Recording results for analysis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Katy Bernardelli (2311581)</dc:creator>
  <cp:lastModifiedBy>Katy Bernardelli (2311581)</cp:lastModifiedBy>
  <cp:revision>1</cp:revision>
  <dcterms:created xsi:type="dcterms:W3CDTF">2026-01-16T10:21:10Z</dcterms:created>
  <dcterms:modified xsi:type="dcterms:W3CDTF">2026-01-16T13:44:58Z</dcterms:modified>
</cp:coreProperties>
</file>