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299" r:id="rId4"/>
    <p:sldId id="312" r:id="rId5"/>
    <p:sldId id="313" r:id="rId6"/>
    <p:sldId id="314" r:id="rId7"/>
    <p:sldId id="315" r:id="rId8"/>
    <p:sldId id="317" r:id="rId9"/>
    <p:sldId id="318" r:id="rId10"/>
    <p:sldId id="316" r:id="rId11"/>
    <p:sldId id="302" r:id="rId12"/>
    <p:sldId id="334" r:id="rId13"/>
    <p:sldId id="335" r:id="rId14"/>
    <p:sldId id="319" r:id="rId15"/>
    <p:sldId id="331" r:id="rId16"/>
    <p:sldId id="333" r:id="rId17"/>
    <p:sldId id="332" r:id="rId18"/>
    <p:sldId id="266" r:id="rId19"/>
    <p:sldId id="267" r:id="rId20"/>
    <p:sldId id="270" r:id="rId21"/>
    <p:sldId id="271" r:id="rId22"/>
    <p:sldId id="284" r:id="rId23"/>
    <p:sldId id="285" r:id="rId24"/>
    <p:sldId id="264" r:id="rId25"/>
    <p:sldId id="275" r:id="rId26"/>
    <p:sldId id="277" r:id="rId27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73" autoAdjust="0"/>
    <p:restoredTop sz="93372" autoAdjust="0"/>
  </p:normalViewPr>
  <p:slideViewPr>
    <p:cSldViewPr>
      <p:cViewPr varScale="1">
        <p:scale>
          <a:sx n="60" d="100"/>
          <a:sy n="60" d="100"/>
        </p:scale>
        <p:origin x="1620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07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307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74CE1C-5DD0-403A-8053-0157517155B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7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/>
              <a:t>Meridith and Mantel have changed the terminology used.  What used to be referred to as ‘indirect costs’ are now referred to as ‘overheads’</a:t>
            </a:r>
          </a:p>
        </p:txBody>
      </p:sp>
      <p:sp>
        <p:nvSpPr>
          <p:cNvPr id="397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DF23B7-AAB6-4CDA-ADE1-82B4C3485756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47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747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028233-87F4-4934-B0DB-1843AB578532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09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/>
              <a:t>Float is the standard UK term, Slack is the standard US term.</a:t>
            </a:r>
          </a:p>
          <a:p>
            <a:r>
              <a:rPr lang="en-GB"/>
              <a:t>Also, Independent Float - not covered here may refer learners to it</a:t>
            </a:r>
          </a:p>
        </p:txBody>
      </p:sp>
      <p:sp>
        <p:nvSpPr>
          <p:cNvPr id="3809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231400-64B3-4A2D-9590-FB0D45A57027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1412776"/>
            <a:ext cx="8252023" cy="28083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/>
              <a:t>Project Management LCBB5005</a:t>
            </a:r>
            <a:br>
              <a:rPr lang="en-US" sz="3200" dirty="0"/>
            </a:br>
            <a:r>
              <a:rPr lang="en-US" sz="3200" dirty="0"/>
              <a:t>Project Management Tools and Techniques</a:t>
            </a:r>
            <a:br>
              <a:rPr lang="en-US" sz="3200" dirty="0"/>
            </a:br>
            <a:r>
              <a:rPr lang="en-US" sz="3200" dirty="0"/>
              <a:t>Week 4</a:t>
            </a:r>
            <a:br>
              <a:rPr lang="en-US" sz="3200" dirty="0"/>
            </a:br>
            <a:r>
              <a:rPr lang="en-US" sz="3200" dirty="0"/>
              <a:t>Session 2</a:t>
            </a:r>
            <a:br>
              <a:rPr lang="en-GB" dirty="0">
                <a:solidFill>
                  <a:srgbClr val="FFFF00"/>
                </a:solidFill>
              </a:rPr>
            </a:br>
            <a:endParaRPr lang="en-US" sz="2400" dirty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14375" y="5214938"/>
            <a:ext cx="8077200" cy="500062"/>
          </a:xfrm>
          <a:prstGeom prst="rect">
            <a:avLst/>
          </a:prstGeom>
        </p:spPr>
        <p:txBody>
          <a:bodyPr lIns="118872" tIns="0" rIns="45720" bIns="0" anchor="b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en-US" sz="1600" b="1" dirty="0"/>
              <a:t>"Everything should be made as simple as possible, but not simpler."</a:t>
            </a:r>
            <a:endParaRPr lang="en-US" sz="1600" b="1" dirty="0">
              <a:solidFill>
                <a:srgbClr val="FFFFFF"/>
              </a:solidFill>
              <a:latin typeface="+mn-lt"/>
              <a:cs typeface="+mn-cs"/>
            </a:endParaRPr>
          </a:p>
        </p:txBody>
      </p:sp>
      <p:sp>
        <p:nvSpPr>
          <p:cNvPr id="45060" name="Rectangle 3"/>
          <p:cNvSpPr>
            <a:spLocks noChangeArrowheads="1"/>
          </p:cNvSpPr>
          <p:nvPr/>
        </p:nvSpPr>
        <p:spPr bwMode="auto">
          <a:xfrm>
            <a:off x="3286125" y="6211888"/>
            <a:ext cx="5857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/>
              <a:t>Attributed to Albert Einstein ,1879 – 1955 </a:t>
            </a:r>
          </a:p>
          <a:p>
            <a:pPr algn="r"/>
            <a:endParaRPr lang="en-U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E6D55-8314-4042-975E-5AA16FCC4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Recap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958FA-3BBC-44BF-8DE9-949C5E8F82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360" y="1835122"/>
            <a:ext cx="8435280" cy="1143001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Last week we looked at the project Management Knowledge Areas and their relevance within the project phases.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5375E0-5103-4A4D-894F-03E072505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D41884-E887-4F2A-A7F1-AECB208EC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73197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8C9A0-8FA8-4B42-96EF-B6E6ECB3C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778098"/>
          </a:xfrm>
        </p:spPr>
        <p:txBody>
          <a:bodyPr/>
          <a:lstStyle/>
          <a:p>
            <a:r>
              <a:rPr lang="en-GB" sz="3200" b="1" dirty="0"/>
              <a:t>Risk Management Tool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D08F8-13E6-4BEA-B37A-B0AF3137AB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3960441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Risk management tools are used to assist in risk identification, establish root/cause effect analysis and enable effective decision making.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The steps involved in a risk management process.</a:t>
            </a:r>
          </a:p>
          <a:p>
            <a:pPr marL="996696" lvl="2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GB" dirty="0"/>
              <a:t>Evaluated </a:t>
            </a:r>
          </a:p>
          <a:p>
            <a:pPr marL="996696" lvl="2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GB" dirty="0"/>
              <a:t>Exposure</a:t>
            </a:r>
          </a:p>
          <a:p>
            <a:pPr marL="996696" lvl="2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GB" dirty="0"/>
              <a:t>Reduce</a:t>
            </a:r>
          </a:p>
          <a:p>
            <a:pPr marL="996696" lvl="2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GB" dirty="0"/>
              <a:t>Exploit</a:t>
            </a:r>
          </a:p>
          <a:p>
            <a:pPr marL="0" indent="0">
              <a:buNone/>
            </a:pPr>
            <a:endParaRPr lang="en-US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0A29E-E9B0-4053-A344-26C868AF2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9599EC-847E-4576-9F1D-3561868D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80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9805D-1CBB-477E-9D64-3D4D677E2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sz="3200" b="1" dirty="0"/>
              <a:t>Risk Management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5520FA-E946-41C4-B9C8-DC732AE65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260476"/>
            <a:ext cx="8229600" cy="3268959"/>
          </a:xfrm>
        </p:spPr>
        <p:txBody>
          <a:bodyPr/>
          <a:lstStyle/>
          <a:p>
            <a:pPr marL="457200" lvl="1" indent="0" eaLnBrk="1" hangingPunct="1">
              <a:buNone/>
            </a:pPr>
            <a:r>
              <a:rPr lang="en-GB" sz="2400" dirty="0"/>
              <a:t>Risk management is an on-going process:</a:t>
            </a:r>
          </a:p>
          <a:p>
            <a:pPr marL="1200150" lvl="2" indent="-342900" eaLnBrk="1" hangingPunct="1"/>
            <a:r>
              <a:rPr lang="en-GB" sz="2000" dirty="0"/>
              <a:t>Identify</a:t>
            </a:r>
          </a:p>
          <a:p>
            <a:pPr marL="1200150" lvl="2" indent="-342900" eaLnBrk="1" hangingPunct="1"/>
            <a:r>
              <a:rPr lang="en-GB" sz="2000" dirty="0"/>
              <a:t>Prioritise</a:t>
            </a:r>
          </a:p>
          <a:p>
            <a:pPr marL="1200150" lvl="2" indent="-342900" eaLnBrk="1" hangingPunct="1"/>
            <a:r>
              <a:rPr lang="en-GB" sz="2000" dirty="0"/>
              <a:t>Plan response</a:t>
            </a:r>
          </a:p>
          <a:p>
            <a:pPr marL="1200150" lvl="2" indent="-342900" eaLnBrk="1" hangingPunct="1"/>
            <a:r>
              <a:rPr lang="en-GB" sz="2000" dirty="0"/>
              <a:t>Monitor</a:t>
            </a:r>
          </a:p>
          <a:p>
            <a:pPr marL="1200150" lvl="2" indent="-342900" eaLnBrk="1" hangingPunct="1"/>
            <a:r>
              <a:rPr lang="en-GB" sz="2000" dirty="0"/>
              <a:t>Control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691F5F-0AC1-4557-8B1D-8CF01737C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817552-D2D6-4FC0-9995-065101236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2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BFFA8-04CB-4BD1-9D71-0BF94A10A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2526"/>
            <a:ext cx="8229600" cy="778383"/>
          </a:xfrm>
        </p:spPr>
        <p:txBody>
          <a:bodyPr/>
          <a:lstStyle/>
          <a:p>
            <a:r>
              <a:rPr lang="en-GB" sz="3200" b="1" dirty="0"/>
              <a:t>Risk Management Cycle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DE826-E0ED-4CC7-828F-3A419A9E8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6A95CB-7040-46B8-8D7A-8AC9E584D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15D13B8-72EC-4FB9-8718-D065262F8638}"/>
              </a:ext>
            </a:extLst>
          </p:cNvPr>
          <p:cNvGrpSpPr/>
          <p:nvPr/>
        </p:nvGrpSpPr>
        <p:grpSpPr>
          <a:xfrm>
            <a:off x="457200" y="1267556"/>
            <a:ext cx="8363272" cy="4322887"/>
            <a:chOff x="1136352" y="1225858"/>
            <a:chExt cx="6802736" cy="5417830"/>
          </a:xfrm>
        </p:grpSpPr>
        <p:sp>
          <p:nvSpPr>
            <p:cNvPr id="7" name="Line 18">
              <a:extLst>
                <a:ext uri="{FF2B5EF4-FFF2-40B4-BE49-F238E27FC236}">
                  <a16:creationId xmlns:a16="http://schemas.microsoft.com/office/drawing/2014/main" id="{053396F4-BF32-44F4-86DB-059021A079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71600" y="1291071"/>
              <a:ext cx="48051" cy="5149891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 Box 8">
              <a:extLst>
                <a:ext uri="{FF2B5EF4-FFF2-40B4-BE49-F238E27FC236}">
                  <a16:creationId xmlns:a16="http://schemas.microsoft.com/office/drawing/2014/main" id="{5BD3C678-882B-408F-B110-A637050F0D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91248" y="4351444"/>
              <a:ext cx="1815369" cy="65574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dirty="0"/>
                <a:t>Plan</a:t>
              </a:r>
              <a:br>
                <a:rPr lang="en-GB" sz="1400" dirty="0"/>
              </a:br>
              <a:r>
                <a:rPr lang="en-GB" sz="1400" dirty="0"/>
                <a:t>and Resource</a:t>
              </a:r>
            </a:p>
          </p:txBody>
        </p:sp>
        <p:sp>
          <p:nvSpPr>
            <p:cNvPr id="9" name="Text Box 9">
              <a:extLst>
                <a:ext uri="{FF2B5EF4-FFF2-40B4-BE49-F238E27FC236}">
                  <a16:creationId xmlns:a16="http://schemas.microsoft.com/office/drawing/2014/main" id="{464E3D96-0BDD-4B25-A3CC-13FBA762B7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51513" y="2777968"/>
              <a:ext cx="1691705" cy="5232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dirty="0"/>
                <a:t>Monitor and Report</a:t>
              </a:r>
            </a:p>
          </p:txBody>
        </p:sp>
        <p:sp>
          <p:nvSpPr>
            <p:cNvPr id="10" name="Text Box 11">
              <a:extLst>
                <a:ext uri="{FF2B5EF4-FFF2-40B4-BE49-F238E27FC236}">
                  <a16:creationId xmlns:a16="http://schemas.microsoft.com/office/drawing/2014/main" id="{79852A0E-748A-4E4B-9127-8FB404201A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43197" y="1490773"/>
              <a:ext cx="239589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/>
                <a:t>Risk Management</a:t>
              </a:r>
            </a:p>
          </p:txBody>
        </p:sp>
        <p:grpSp>
          <p:nvGrpSpPr>
            <p:cNvPr id="11" name="Group 22">
              <a:extLst>
                <a:ext uri="{FF2B5EF4-FFF2-40B4-BE49-F238E27FC236}">
                  <a16:creationId xmlns:a16="http://schemas.microsoft.com/office/drawing/2014/main" id="{96FE89A0-AB22-4354-9247-07A3F2CC5F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36352" y="1395549"/>
              <a:ext cx="1864023" cy="4533764"/>
              <a:chOff x="1128713" y="1808163"/>
              <a:chExt cx="1620837" cy="3635375"/>
            </a:xfrm>
          </p:grpSpPr>
          <p:sp>
            <p:nvSpPr>
              <p:cNvPr id="15" name="Text Box 4">
                <a:extLst>
                  <a:ext uri="{FF2B5EF4-FFF2-40B4-BE49-F238E27FC236}">
                    <a16:creationId xmlns:a16="http://schemas.microsoft.com/office/drawing/2014/main" id="{4327220E-B5B5-49BB-AB99-86E45DB2E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28713" y="1808163"/>
                <a:ext cx="1620837" cy="5175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GB" sz="1400" dirty="0"/>
                  <a:t>Identify</a:t>
                </a:r>
                <a:br>
                  <a:rPr lang="en-GB" sz="1400" dirty="0"/>
                </a:br>
                <a:r>
                  <a:rPr lang="en-GB" sz="1400" dirty="0"/>
                  <a:t>the risks</a:t>
                </a:r>
              </a:p>
            </p:txBody>
          </p:sp>
          <p:sp>
            <p:nvSpPr>
              <p:cNvPr id="16" name="Text Box 5">
                <a:extLst>
                  <a:ext uri="{FF2B5EF4-FFF2-40B4-BE49-F238E27FC236}">
                    <a16:creationId xmlns:a16="http://schemas.microsoft.com/office/drawing/2014/main" id="{393E5AE4-BFCA-497C-AAE0-86E48C27668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28713" y="2917825"/>
                <a:ext cx="1620837" cy="5175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GB" sz="1400" dirty="0"/>
                  <a:t>Evaluate</a:t>
                </a:r>
                <a:br>
                  <a:rPr lang="en-GB" sz="1400" dirty="0"/>
                </a:br>
                <a:r>
                  <a:rPr lang="en-GB" sz="1400" dirty="0"/>
                  <a:t>the risks</a:t>
                </a:r>
              </a:p>
            </p:txBody>
          </p:sp>
          <p:sp>
            <p:nvSpPr>
              <p:cNvPr id="17" name="Text Box 6">
                <a:extLst>
                  <a:ext uri="{FF2B5EF4-FFF2-40B4-BE49-F238E27FC236}">
                    <a16:creationId xmlns:a16="http://schemas.microsoft.com/office/drawing/2014/main" id="{4EB45FED-0587-4F06-8C39-78BBEFA6487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28713" y="4027488"/>
                <a:ext cx="1620837" cy="5175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GB" sz="1400"/>
                  <a:t>Identify suitable responses to risks</a:t>
                </a:r>
              </a:p>
            </p:txBody>
          </p:sp>
          <p:sp>
            <p:nvSpPr>
              <p:cNvPr id="18" name="Text Box 7">
                <a:extLst>
                  <a:ext uri="{FF2B5EF4-FFF2-40B4-BE49-F238E27FC236}">
                    <a16:creationId xmlns:a16="http://schemas.microsoft.com/office/drawing/2014/main" id="{7642EE40-2D32-4CE3-847B-6BB4B014D19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28713" y="5138738"/>
                <a:ext cx="1620837" cy="304800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GB" sz="1400"/>
                  <a:t>Select Response</a:t>
                </a:r>
              </a:p>
            </p:txBody>
          </p:sp>
          <p:sp>
            <p:nvSpPr>
              <p:cNvPr id="19" name="AutoShape 12">
                <a:extLst>
                  <a:ext uri="{FF2B5EF4-FFF2-40B4-BE49-F238E27FC236}">
                    <a16:creationId xmlns:a16="http://schemas.microsoft.com/office/drawing/2014/main" id="{28EF9602-2A1D-41D8-808F-498ADCC7B2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92275" y="2484438"/>
                <a:ext cx="450850" cy="404812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0" name="AutoShape 13">
                <a:extLst>
                  <a:ext uri="{FF2B5EF4-FFF2-40B4-BE49-F238E27FC236}">
                    <a16:creationId xmlns:a16="http://schemas.microsoft.com/office/drawing/2014/main" id="{925311CF-039B-4D89-8F6B-208BE694E3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92275" y="3563938"/>
                <a:ext cx="450850" cy="404812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1" name="AutoShape 14">
                <a:extLst>
                  <a:ext uri="{FF2B5EF4-FFF2-40B4-BE49-F238E27FC236}">
                    <a16:creationId xmlns:a16="http://schemas.microsoft.com/office/drawing/2014/main" id="{6A4C72F5-7736-4CFE-90CC-FD3AC83E5F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92275" y="4643438"/>
                <a:ext cx="450850" cy="404812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12" name="AutoShape 16">
              <a:extLst>
                <a:ext uri="{FF2B5EF4-FFF2-40B4-BE49-F238E27FC236}">
                  <a16:creationId xmlns:a16="http://schemas.microsoft.com/office/drawing/2014/main" id="{A38F5FC2-C69F-4B76-A3F0-9D650F8C6FD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6313517" y="3458611"/>
              <a:ext cx="470562" cy="767252"/>
            </a:xfrm>
            <a:prstGeom prst="downArrow">
              <a:avLst>
                <a:gd name="adj1" fmla="val 50000"/>
                <a:gd name="adj2" fmla="val 34859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" name="Curved Up Arrow 20">
              <a:extLst>
                <a:ext uri="{FF2B5EF4-FFF2-40B4-BE49-F238E27FC236}">
                  <a16:creationId xmlns:a16="http://schemas.microsoft.com/office/drawing/2014/main" id="{9D0E731E-8CA1-4CCE-8FEB-E4BFC55764C7}"/>
                </a:ext>
              </a:extLst>
            </p:cNvPr>
            <p:cNvSpPr/>
            <p:nvPr/>
          </p:nvSpPr>
          <p:spPr>
            <a:xfrm>
              <a:off x="3347863" y="5858997"/>
              <a:ext cx="2510011" cy="784691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4" name="Curved Down Arrow 21">
              <a:extLst>
                <a:ext uri="{FF2B5EF4-FFF2-40B4-BE49-F238E27FC236}">
                  <a16:creationId xmlns:a16="http://schemas.microsoft.com/office/drawing/2014/main" id="{950CC6AA-A7E8-4F36-B0B3-2344866D48E6}"/>
                </a:ext>
              </a:extLst>
            </p:cNvPr>
            <p:cNvSpPr/>
            <p:nvPr/>
          </p:nvSpPr>
          <p:spPr>
            <a:xfrm rot="10800000" flipV="1">
              <a:off x="3000375" y="1225858"/>
              <a:ext cx="2643188" cy="610315"/>
            </a:xfrm>
            <a:prstGeom prst="curvedDownArrow">
              <a:avLst>
                <a:gd name="adj1" fmla="val 25000"/>
                <a:gd name="adj2" fmla="val 83125"/>
                <a:gd name="adj3" fmla="val 17939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211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38613-80FE-4E91-93EB-524DAD8CB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148"/>
            <a:ext cx="8229600" cy="844203"/>
          </a:xfrm>
        </p:spPr>
        <p:txBody>
          <a:bodyPr/>
          <a:lstStyle/>
          <a:p>
            <a:r>
              <a:rPr lang="en-GB" sz="3200" b="1" dirty="0"/>
              <a:t>Risk Identification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E4B8A-7796-43EA-B188-4F892B9B6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488" y="1235187"/>
            <a:ext cx="8229600" cy="4387626"/>
          </a:xfrm>
        </p:spPr>
        <p:txBody>
          <a:bodyPr/>
          <a:lstStyle/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400" dirty="0"/>
              <a:t>Assumption checking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GB" sz="2400" dirty="0"/>
              <a:t>Identify all assumptions, if they cannot be confirmed they represent a risk</a:t>
            </a:r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400" dirty="0"/>
              <a:t>Dependency identification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GB" sz="2400" dirty="0"/>
              <a:t>Identify all external, internal, and key resource dependencies</a:t>
            </a:r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400" dirty="0"/>
              <a:t>Reference to the WBS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GB" sz="2400" dirty="0"/>
              <a:t>Use the WBS to brainstorm risks specific to an activity</a:t>
            </a:r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400" dirty="0"/>
              <a:t>Checklists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GB" sz="2400" dirty="0"/>
              <a:t>Use checklists of common risk areas to identify potential risks that apply to the project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B42EA-CB48-4044-8DE7-2AFE01B3C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C55009-AA7B-4F38-B6F1-B7E7C8C5B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359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2A66B-C415-42C6-A5E5-BAA22186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085" y="17505"/>
            <a:ext cx="8229600" cy="922114"/>
          </a:xfrm>
        </p:spPr>
        <p:txBody>
          <a:bodyPr/>
          <a:lstStyle/>
          <a:p>
            <a:r>
              <a:rPr lang="en-GB" sz="3200" b="1" dirty="0"/>
              <a:t>Risk Prioritisation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D240D2-7E65-450A-AF45-E098AC74E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057" y="950367"/>
            <a:ext cx="8641655" cy="4462184"/>
          </a:xfrm>
        </p:spPr>
        <p:txBody>
          <a:bodyPr/>
          <a:lstStyle/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400" dirty="0"/>
              <a:t>In order to prioritise risk it is necessary to evaluate the 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GB" sz="2400" dirty="0"/>
              <a:t>Probability or likelihood of the risk occurring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GB" sz="2400" dirty="0"/>
              <a:t>Impact or severity of the risk if it occurs</a:t>
            </a:r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400" dirty="0"/>
              <a:t>Probability can be assessed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GB" sz="2400" dirty="0"/>
              <a:t>Qualitatively using a scale such as ‘High’, ‘Medium’, ‘Low’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GB" sz="2400" dirty="0"/>
              <a:t>Quantitatively using actual probability values such as ‘30%’ or ‘0.5’</a:t>
            </a:r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400" dirty="0"/>
              <a:t>Impact can be assessed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GB" sz="2400" dirty="0"/>
              <a:t>Qualitatively using a scale such as ‘High’, ‘Medium’, ‘Low’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GB" sz="2400" dirty="0"/>
              <a:t>Quantitatively using actual monetary values such as ‘£10,000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272CE1-F39F-4668-A640-B98E14CEF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FA40B0-7995-4C8D-AB82-C703477DD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2560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E3D26-07FE-41FF-A8DC-F69FDB3C5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309"/>
            <a:ext cx="8229600" cy="1143000"/>
          </a:xfrm>
        </p:spPr>
        <p:txBody>
          <a:bodyPr/>
          <a:lstStyle/>
          <a:p>
            <a:r>
              <a:rPr lang="en-GB" sz="3200" b="1" dirty="0"/>
              <a:t>Risks Response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D29D9-A181-4393-9819-3664981080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92461"/>
            <a:ext cx="8229600" cy="288032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GB" sz="2400" dirty="0"/>
              <a:t>After prioritisation the Project Manager should seek to identify suitable, cost effective responses to each priority risk</a:t>
            </a:r>
          </a:p>
          <a:p>
            <a:pPr marL="0" indent="0" eaLnBrk="1" hangingPunct="1">
              <a:buNone/>
            </a:pPr>
            <a:r>
              <a:rPr lang="en-GB" sz="2400" dirty="0"/>
              <a:t>Responses to priority risks are pre-emptive</a:t>
            </a:r>
          </a:p>
          <a:p>
            <a:pPr marL="0" indent="0" eaLnBrk="1" hangingPunct="1">
              <a:buNone/>
            </a:pPr>
            <a:r>
              <a:rPr lang="en-GB" sz="2400" dirty="0"/>
              <a:t>Any response should look to reduce either the probability or impact of the risk or both probability and impact</a:t>
            </a:r>
            <a:r>
              <a:rPr lang="en-GB" dirty="0"/>
              <a:t>.</a:t>
            </a:r>
            <a:endParaRPr lang="en-GB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AF6B2-D354-41D0-8934-8417F775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E98C34-BF1A-4FBF-B74E-CB3A06B73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8374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BC8C3-D2B2-431A-98E7-F0C203A74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434" y="21991"/>
            <a:ext cx="8229600" cy="922114"/>
          </a:xfrm>
        </p:spPr>
        <p:txBody>
          <a:bodyPr/>
          <a:lstStyle/>
          <a:p>
            <a:r>
              <a:rPr lang="en-GB" sz="3200" b="1" dirty="0"/>
              <a:t>Risk Response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A8FA64-341D-4DF2-9BB8-10552640F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935484"/>
            <a:ext cx="8574819" cy="4725764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000" dirty="0"/>
              <a:t>Avoid/Exploit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Eliminate  a negative risk or the impact by doing things differently.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Ensure that a positive risk occurs and realise the opportunity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/>
              <a:t>Reduce/Enhance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Reduce the probability/impact of a negative risk to acceptable levels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Increase the probability/impact of a positive risk 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/>
              <a:t>Transfer/Share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Pass the management or impact of a negative risk to a third party to reduce or avoid the risk , i.e. an insurance policy or penalty clause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 As above for positive risks to exploit or enhance the risk, </a:t>
            </a:r>
            <a:r>
              <a:rPr lang="en-GB" sz="2000" dirty="0" err="1"/>
              <a:t>i.e</a:t>
            </a:r>
            <a:r>
              <a:rPr lang="en-GB" sz="2000" dirty="0"/>
              <a:t> form a an alliance or joint venture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/>
              <a:t>Acceptance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Tolerate, but monitor the risk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/>
              <a:t>Contingency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Do nothing now, but devise a risk response which will be initiated should the risk occur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83F72-8510-4356-A55C-BF647B93F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F188F5-B198-420B-B244-538836921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473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E7A48-C4DF-4CD3-A7FD-5CB67F80B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48644"/>
          </a:xfrm>
        </p:spPr>
        <p:txBody>
          <a:bodyPr/>
          <a:lstStyle/>
          <a:p>
            <a:r>
              <a:rPr lang="en-GB" sz="3200" b="1" dirty="0"/>
              <a:t>Risk Priority Graph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27816A-EA9C-4B2D-A5AC-7E922A321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511FEE-2B77-4966-B4DD-27B073AA0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A9EDD5A-3F16-463B-846C-4785FFAAF237}"/>
              </a:ext>
            </a:extLst>
          </p:cNvPr>
          <p:cNvGrpSpPr/>
          <p:nvPr/>
        </p:nvGrpSpPr>
        <p:grpSpPr>
          <a:xfrm>
            <a:off x="242887" y="1340767"/>
            <a:ext cx="8658225" cy="4081561"/>
            <a:chOff x="1185863" y="1512788"/>
            <a:chExt cx="7958137" cy="5348387"/>
          </a:xfrm>
        </p:grpSpPr>
        <p:sp>
          <p:nvSpPr>
            <p:cNvPr id="7" name="TextBox 12">
              <a:extLst>
                <a:ext uri="{FF2B5EF4-FFF2-40B4-BE49-F238E27FC236}">
                  <a16:creationId xmlns:a16="http://schemas.microsoft.com/office/drawing/2014/main" id="{0FC0656C-9663-44FD-A5AA-960295677B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6125" y="6215063"/>
              <a:ext cx="3506788" cy="646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/>
                <a:t>Low           Medium              High</a:t>
              </a:r>
            </a:p>
            <a:p>
              <a:r>
                <a:rPr lang="en-GB"/>
                <a:t>                  </a:t>
              </a:r>
              <a:r>
                <a:rPr lang="en-GB" b="1"/>
                <a:t>Impact</a:t>
              </a: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C7B6A51D-2903-45F9-8282-4D5C0FA4FA10}"/>
                </a:ext>
              </a:extLst>
            </p:cNvPr>
            <p:cNvGrpSpPr/>
            <p:nvPr/>
          </p:nvGrpSpPr>
          <p:grpSpPr>
            <a:xfrm>
              <a:off x="1185863" y="1512788"/>
              <a:ext cx="6715125" cy="4071937"/>
              <a:chOff x="1285875" y="2071688"/>
              <a:chExt cx="6715125" cy="4071937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69C58599-28D9-4B07-877F-9BD50A6D47F2}"/>
                  </a:ext>
                </a:extLst>
              </p:cNvPr>
              <p:cNvSpPr/>
              <p:nvPr/>
            </p:nvSpPr>
            <p:spPr>
              <a:xfrm>
                <a:off x="2643188" y="3571875"/>
                <a:ext cx="1571625" cy="1285875"/>
              </a:xfrm>
              <a:prstGeom prst="rect">
                <a:avLst/>
              </a:prstGeom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27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7568B6EC-C0A2-4F92-A20D-4001EDA8DF4C}"/>
                  </a:ext>
                </a:extLst>
              </p:cNvPr>
              <p:cNvSpPr/>
              <p:nvPr/>
            </p:nvSpPr>
            <p:spPr>
              <a:xfrm>
                <a:off x="2643188" y="4857750"/>
                <a:ext cx="1571625" cy="1285875"/>
              </a:xfrm>
              <a:prstGeom prst="rect">
                <a:avLst/>
              </a:prstGeom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27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dirty="0">
                    <a:solidFill>
                      <a:schemeClr val="tx1"/>
                    </a:solidFill>
                  </a:rPr>
                  <a:t>6</a:t>
                </a:r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BAC0C713-1CCD-48E5-8E71-8C6C57E9D402}"/>
                  </a:ext>
                </a:extLst>
              </p:cNvPr>
              <p:cNvSpPr/>
              <p:nvPr/>
            </p:nvSpPr>
            <p:spPr>
              <a:xfrm>
                <a:off x="4214813" y="4857750"/>
                <a:ext cx="1571625" cy="1285875"/>
              </a:xfrm>
              <a:prstGeom prst="rect">
                <a:avLst/>
              </a:prstGeom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27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dirty="0">
                    <a:solidFill>
                      <a:schemeClr val="tx1"/>
                    </a:solidFill>
                  </a:rPr>
                  <a:t>5, 10</a:t>
                </a: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2ABC05FD-9E58-4F63-ABCC-16357FDDBA2D}"/>
                  </a:ext>
                </a:extLst>
              </p:cNvPr>
              <p:cNvSpPr/>
              <p:nvPr/>
            </p:nvSpPr>
            <p:spPr>
              <a:xfrm>
                <a:off x="4214813" y="3571875"/>
                <a:ext cx="1571625" cy="1285875"/>
              </a:xfrm>
              <a:prstGeom prst="rect">
                <a:avLst/>
              </a:prstGeom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27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dirty="0">
                    <a:solidFill>
                      <a:schemeClr val="tx1"/>
                    </a:solidFill>
                  </a:rPr>
                  <a:t>8</a:t>
                </a: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1B0026F6-D67E-4025-A74D-8C0DCC1D7681}"/>
                  </a:ext>
                </a:extLst>
              </p:cNvPr>
              <p:cNvSpPr/>
              <p:nvPr/>
            </p:nvSpPr>
            <p:spPr>
              <a:xfrm>
                <a:off x="2643188" y="2286000"/>
                <a:ext cx="1571625" cy="1285875"/>
              </a:xfrm>
              <a:prstGeom prst="rect">
                <a:avLst/>
              </a:prstGeom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27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4A73634-4817-43A3-8758-7E92D9314A18}"/>
                  </a:ext>
                </a:extLst>
              </p:cNvPr>
              <p:cNvSpPr/>
              <p:nvPr/>
            </p:nvSpPr>
            <p:spPr>
              <a:xfrm>
                <a:off x="5786438" y="4857750"/>
                <a:ext cx="1571625" cy="1285875"/>
              </a:xfrm>
              <a:prstGeom prst="rect">
                <a:avLst/>
              </a:prstGeom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27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dirty="0">
                    <a:solidFill>
                      <a:schemeClr val="tx1"/>
                    </a:solidFill>
                  </a:rPr>
                  <a:t>1, 9, 11, 12</a:t>
                </a:r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1C907B0-1FA2-49EE-942F-83098B38EB01}"/>
                  </a:ext>
                </a:extLst>
              </p:cNvPr>
              <p:cNvSpPr/>
              <p:nvPr/>
            </p:nvSpPr>
            <p:spPr>
              <a:xfrm>
                <a:off x="4214813" y="2286000"/>
                <a:ext cx="1571625" cy="1285875"/>
              </a:xfrm>
              <a:prstGeom prst="rect">
                <a:avLst/>
              </a:prstGeom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dirty="0">
                    <a:solidFill>
                      <a:schemeClr val="tx1"/>
                    </a:solidFill>
                  </a:rPr>
                  <a:t>2, 3</a:t>
                </a:r>
              </a:p>
              <a:p>
                <a:pPr algn="ctr">
                  <a:defRPr/>
                </a:pP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18BEEA0-719D-4527-B030-B225DAB44B9D}"/>
                  </a:ext>
                </a:extLst>
              </p:cNvPr>
              <p:cNvSpPr/>
              <p:nvPr/>
            </p:nvSpPr>
            <p:spPr>
              <a:xfrm>
                <a:off x="5786438" y="2286000"/>
                <a:ext cx="1571625" cy="1285875"/>
              </a:xfrm>
              <a:prstGeom prst="rect">
                <a:avLst/>
              </a:prstGeom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dirty="0">
                    <a:solidFill>
                      <a:schemeClr val="tx1"/>
                    </a:solidFill>
                  </a:rPr>
                  <a:t>4</a:t>
                </a:r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7BFAAB34-81E9-4DD6-B7D0-43BF2A4C9A03}"/>
                  </a:ext>
                </a:extLst>
              </p:cNvPr>
              <p:cNvSpPr/>
              <p:nvPr/>
            </p:nvSpPr>
            <p:spPr>
              <a:xfrm>
                <a:off x="5786438" y="3571875"/>
                <a:ext cx="1571625" cy="1285875"/>
              </a:xfrm>
              <a:prstGeom prst="rect">
                <a:avLst/>
              </a:prstGeom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dirty="0">
                    <a:solidFill>
                      <a:schemeClr val="tx1"/>
                    </a:solidFill>
                  </a:rPr>
                  <a:t>7</a:t>
                </a:r>
              </a:p>
            </p:txBody>
          </p:sp>
          <p:sp>
            <p:nvSpPr>
              <p:cNvPr id="19" name="TextBox 13">
                <a:extLst>
                  <a:ext uri="{FF2B5EF4-FFF2-40B4-BE49-F238E27FC236}">
                    <a16:creationId xmlns:a16="http://schemas.microsoft.com/office/drawing/2014/main" id="{FED31062-74FA-4F46-81A3-611F0E1D450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85875" y="2071688"/>
                <a:ext cx="1377950" cy="39703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b="1" dirty="0"/>
                  <a:t>Probability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r>
                  <a:rPr lang="en-GB" dirty="0"/>
                  <a:t>High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r>
                  <a:rPr lang="en-GB" dirty="0"/>
                  <a:t>Medium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r>
                  <a:rPr lang="en-GB" dirty="0"/>
                  <a:t>Low</a:t>
                </a:r>
              </a:p>
              <a:p>
                <a:endParaRPr lang="en-GB" dirty="0"/>
              </a:p>
            </p:txBody>
          </p:sp>
          <p:cxnSp>
            <p:nvCxnSpPr>
              <p:cNvPr id="20" name="Elbow Connector 15">
                <a:extLst>
                  <a:ext uri="{FF2B5EF4-FFF2-40B4-BE49-F238E27FC236}">
                    <a16:creationId xmlns:a16="http://schemas.microsoft.com/office/drawing/2014/main" id="{4DB75A63-7EC4-4B96-97DD-B8EE2F514C1B}"/>
                  </a:ext>
                </a:extLst>
              </p:cNvPr>
              <p:cNvCxnSpPr/>
              <p:nvPr/>
            </p:nvCxnSpPr>
            <p:spPr>
              <a:xfrm>
                <a:off x="4214813" y="3571875"/>
                <a:ext cx="3786187" cy="1285875"/>
              </a:xfrm>
              <a:prstGeom prst="bentConnector3">
                <a:avLst>
                  <a:gd name="adj1" fmla="val 42333"/>
                </a:avLst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AB4F6899-1DBC-47A1-A009-59892CF45ECB}"/>
                  </a:ext>
                </a:extLst>
              </p:cNvPr>
              <p:cNvCxnSpPr/>
              <p:nvPr/>
            </p:nvCxnSpPr>
            <p:spPr>
              <a:xfrm rot="5400000">
                <a:off x="3570287" y="2928938"/>
                <a:ext cx="1287463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TextBox 34">
              <a:extLst>
                <a:ext uri="{FF2B5EF4-FFF2-40B4-BE49-F238E27FC236}">
                  <a16:creationId xmlns:a16="http://schemas.microsoft.com/office/drawing/2014/main" id="{01531FF3-8097-4CD3-AC3E-1D2EB4F9A6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29563" y="4429125"/>
              <a:ext cx="1214437" cy="923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/>
                <a:t>Risk Tolerance Line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97604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F7CC9-DE66-4803-85BF-93C225420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Cost Management Tool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AE98A2-08E6-44FE-8288-69BFB5018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54888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All projects are constrained by cost and time; hence, having robust cost and time estimates are essential to ensure that the project meets it’s objectives.</a:t>
            </a:r>
          </a:p>
          <a:p>
            <a:pPr marL="0" indent="0">
              <a:buNone/>
            </a:pPr>
            <a:r>
              <a:rPr lang="en-GB" sz="2400" dirty="0"/>
              <a:t>There are different types of estimating cost and time in projects: Analogous, Expert Judgement, Parametric and Three-Points estimating.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7C5996-B433-4D00-A33B-F171B85E0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0FE48E-D8BE-4281-AFB4-781E26A38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84476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647C0-3BF8-43AD-AF56-C20DE4BBB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3127"/>
            <a:ext cx="8229600" cy="706090"/>
          </a:xfrm>
        </p:spPr>
        <p:txBody>
          <a:bodyPr/>
          <a:lstStyle/>
          <a:p>
            <a:r>
              <a:rPr lang="en-GB" sz="3200" b="1" dirty="0"/>
              <a:t>Project Budget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2BF02-FAAC-4579-ADA4-22ABA462E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850098"/>
            <a:ext cx="8712967" cy="4451110"/>
          </a:xfrm>
        </p:spPr>
        <p:txBody>
          <a:bodyPr/>
          <a:lstStyle/>
          <a:p>
            <a:pPr eaLnBrk="1" hangingPunct="1">
              <a:buNone/>
            </a:pPr>
            <a:r>
              <a:rPr lang="en-GB" sz="2400" dirty="0"/>
              <a:t>Meredith and Mantel (2009, p.293) “A budget is a plan for allocating resources”. </a:t>
            </a:r>
          </a:p>
          <a:p>
            <a:pPr eaLnBrk="1" hangingPunct="1">
              <a:buNone/>
            </a:pPr>
            <a:r>
              <a:rPr lang="en-GB" sz="2400" dirty="0"/>
              <a:t>It can be determined by the top-down and bottom-up approach: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b="1" dirty="0"/>
              <a:t>Top Down</a:t>
            </a:r>
            <a:r>
              <a:rPr lang="en-GB" sz="2400" dirty="0"/>
              <a:t>: Pre-determined by management based on what it is considered </a:t>
            </a:r>
            <a:r>
              <a:rPr lang="en-GB" sz="2400" i="1" dirty="0"/>
              <a:t>worth</a:t>
            </a:r>
            <a:r>
              <a:rPr lang="en-GB" sz="2400" dirty="0"/>
              <a:t> spending on the project to achieve the desired benefit.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b="1" dirty="0"/>
              <a:t>Bottom Up</a:t>
            </a:r>
            <a:r>
              <a:rPr lang="en-GB" sz="2400" dirty="0"/>
              <a:t>:  Determined by estimating the cost of activities on the work breakdown structure.</a:t>
            </a:r>
          </a:p>
          <a:p>
            <a:pPr marL="457200" lvl="1" indent="0" eaLnBrk="1" hangingPunct="1">
              <a:buNone/>
            </a:pPr>
            <a:r>
              <a:rPr lang="en-GB" sz="2400" dirty="0"/>
              <a:t>It is also important to plan for the contingency, which is the sum kept aside to cover any unforeseen cost related risks.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DE2097-664F-4486-9ABB-CA785D83C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77D924-A7E7-4834-8357-5EE2F7CC7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57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b="1" dirty="0"/>
              <a:t>Developing a Bottom-up Budget</a:t>
            </a:r>
          </a:p>
        </p:txBody>
      </p:sp>
      <p:sp>
        <p:nvSpPr>
          <p:cNvPr id="183299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528392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GB" sz="2400" dirty="0"/>
              <a:t>Bottom-up budgets are determined by estimating the cost of each individual WBS activity.</a:t>
            </a:r>
          </a:p>
          <a:p>
            <a:pPr marL="0" indent="0" eaLnBrk="1" hangingPunct="1">
              <a:buNone/>
            </a:pPr>
            <a:r>
              <a:rPr lang="en-GB" sz="2400" dirty="0"/>
              <a:t>The cost estimates are developed using: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Direct Costs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Indirect Costs (Overheads)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Resource Costs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Capital Costs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Material Costs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19386-93B1-4447-9C1E-1685682F5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14300"/>
            <a:ext cx="8229600" cy="864096"/>
          </a:xfrm>
        </p:spPr>
        <p:txBody>
          <a:bodyPr/>
          <a:lstStyle/>
          <a:p>
            <a:r>
              <a:rPr lang="en-GB" sz="3200" b="1" dirty="0"/>
              <a:t>Analogous Estimating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C947B-12D6-4938-A764-96CA2FB0C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2776"/>
            <a:ext cx="8363272" cy="2764903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According to PMI (2006), “analogous duration estimating utilises the actual duration of a previous or similar schedule as the basis of estimating the duration of a future schedule activity”</a:t>
            </a:r>
          </a:p>
          <a:p>
            <a:pPr marL="0" indent="0">
              <a:buNone/>
            </a:pPr>
            <a:r>
              <a:rPr lang="en-GB" sz="2400" dirty="0"/>
              <a:t>It relies on previous experience and knowledge of similar task.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CF950A-7E04-4C28-BC83-4A3BB9632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3E053C-7148-4698-B173-AAB39D175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519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1F532-04F5-47EC-923F-0B8DAFAA4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5258"/>
            <a:ext cx="8229600" cy="883462"/>
          </a:xfrm>
        </p:spPr>
        <p:txBody>
          <a:bodyPr/>
          <a:lstStyle/>
          <a:p>
            <a:r>
              <a:rPr lang="en-GB" sz="3200" b="1" dirty="0"/>
              <a:t> Expert Judgement Estimating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55B9B7-5210-437B-A6B4-B9B1156FF9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3845023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Expert judgement estimating deploys experts in related field to assist determine the estimate.</a:t>
            </a:r>
          </a:p>
          <a:p>
            <a:pPr marL="0" indent="0">
              <a:buNone/>
            </a:pPr>
            <a:r>
              <a:rPr lang="en-GB" sz="2400" dirty="0"/>
              <a:t>It is often adopted in radical innovation or cutting edge technology projects.</a:t>
            </a:r>
          </a:p>
          <a:p>
            <a:pPr marL="0" indent="0">
              <a:buNone/>
            </a:pPr>
            <a:r>
              <a:rPr lang="en-GB" sz="2400" dirty="0"/>
              <a:t>For instance:</a:t>
            </a:r>
          </a:p>
          <a:p>
            <a:pPr marL="0" indent="0">
              <a:buNone/>
            </a:pPr>
            <a:r>
              <a:rPr lang="en-GB" sz="2400" dirty="0"/>
              <a:t>Aircraft designers</a:t>
            </a:r>
          </a:p>
          <a:p>
            <a:pPr marL="0" indent="0">
              <a:buNone/>
            </a:pPr>
            <a:r>
              <a:rPr lang="en-GB" sz="2400" dirty="0"/>
              <a:t>Astronauts</a:t>
            </a:r>
          </a:p>
          <a:p>
            <a:pPr marL="0" indent="0">
              <a:buNone/>
            </a:pPr>
            <a:r>
              <a:rPr lang="en-GB" sz="2400" dirty="0"/>
              <a:t>Rocket scientist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582C2-2600-47C1-9B4D-F03995C9F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D2F0CA-E708-472E-83C4-ABE78B39C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0463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E0D99-92B4-4864-B5C0-9DDAF6C0E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605059"/>
          </a:xfrm>
        </p:spPr>
        <p:txBody>
          <a:bodyPr/>
          <a:lstStyle/>
          <a:p>
            <a:r>
              <a:rPr lang="en-GB" sz="3200" b="1" dirty="0"/>
              <a:t>Parametric Estimating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1D10C7-1BEF-49E1-B34E-620EBC3E2D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771" y="908720"/>
            <a:ext cx="8229600" cy="432048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 err="1"/>
              <a:t>Meridith</a:t>
            </a:r>
            <a:r>
              <a:rPr lang="en-GB" sz="2400" dirty="0"/>
              <a:t> and Mantel (2009)“an estimating </a:t>
            </a:r>
            <a:r>
              <a:rPr lang="en-GB" sz="2400" i="1" dirty="0"/>
              <a:t>technique</a:t>
            </a:r>
            <a:r>
              <a:rPr lang="en-GB" sz="2400" dirty="0"/>
              <a:t> that uses a statistical relationship between historical data and other variables (square footage in construction, lines of code in software development) to calculate an </a:t>
            </a:r>
            <a:r>
              <a:rPr lang="en-GB" sz="2400" i="1" dirty="0"/>
              <a:t>estimate</a:t>
            </a:r>
            <a:r>
              <a:rPr lang="en-GB" sz="2400" dirty="0"/>
              <a:t> for activity parameters, such as </a:t>
            </a:r>
            <a:r>
              <a:rPr lang="en-GB" sz="2400" i="1" dirty="0"/>
              <a:t>scope, cost, budge</a:t>
            </a:r>
            <a:r>
              <a:rPr lang="en-GB" sz="2400" dirty="0"/>
              <a:t>t, and </a:t>
            </a:r>
            <a:r>
              <a:rPr lang="en-GB" sz="2400" i="1" dirty="0"/>
              <a:t>duration</a:t>
            </a:r>
            <a:r>
              <a:rPr lang="en-GB" sz="2400" dirty="0"/>
              <a:t>” </a:t>
            </a:r>
            <a:endParaRPr lang="en-GB" sz="2800" dirty="0"/>
          </a:p>
          <a:p>
            <a:pPr marL="118872" indent="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  <a:defRPr/>
            </a:pPr>
            <a:r>
              <a:rPr lang="en-GB" sz="2400" dirty="0"/>
              <a:t>It relies on</a:t>
            </a:r>
            <a:r>
              <a:rPr lang="en-US" sz="2400" dirty="0"/>
              <a:t>:</a:t>
            </a:r>
            <a:endParaRPr lang="en-GB" sz="2400" dirty="0"/>
          </a:p>
          <a:p>
            <a:pPr marL="918972" lvl="1" indent="-342900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Previous experience</a:t>
            </a:r>
          </a:p>
          <a:p>
            <a:pPr marL="918972" lvl="1" indent="-342900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Accurate metrics</a:t>
            </a:r>
          </a:p>
          <a:p>
            <a:pPr marL="918972" lvl="1" indent="-342900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Scaling metrics</a:t>
            </a:r>
          </a:p>
          <a:p>
            <a:pPr marL="918972" lvl="1" indent="-342900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Often referred to as ‘count and compute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0D298D-423C-4FC2-B37E-A9C3FA15C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286CA2-2F93-463C-8CAB-28C820465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16747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28339-E19A-4B2F-B5D7-F238C4238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794420"/>
          </a:xfrm>
        </p:spPr>
        <p:txBody>
          <a:bodyPr/>
          <a:lstStyle/>
          <a:p>
            <a:r>
              <a:rPr lang="en-GB" sz="3200" b="1" dirty="0"/>
              <a:t>Time Management Tools and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DFE65-2666-4762-BA81-EF9498101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98563"/>
            <a:ext cx="8435975" cy="3888432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Identify project activities in groups and the possible sequence within and between the activity groups.</a:t>
            </a:r>
          </a:p>
          <a:p>
            <a:pPr marL="0" indent="0">
              <a:buNone/>
            </a:pPr>
            <a:r>
              <a:rPr lang="en-GB" sz="2800" dirty="0"/>
              <a:t>There different dependencies:</a:t>
            </a:r>
          </a:p>
          <a:p>
            <a:pPr marL="400050" lvl="1" indent="0">
              <a:buNone/>
            </a:pPr>
            <a:r>
              <a:rPr lang="en-GB" sz="2400" dirty="0"/>
              <a:t>Mandatory: Inherent in nature of the work to be done.</a:t>
            </a:r>
          </a:p>
          <a:p>
            <a:pPr marL="400050" lvl="1" indent="0">
              <a:buNone/>
            </a:pPr>
            <a:r>
              <a:rPr lang="en-GB" sz="2400" dirty="0"/>
              <a:t>Discretional: Established based on best practice and methodology.</a:t>
            </a:r>
          </a:p>
          <a:p>
            <a:pPr marL="400050" lvl="1" indent="0">
              <a:buNone/>
            </a:pPr>
            <a:r>
              <a:rPr lang="en-GB" sz="2400" dirty="0"/>
              <a:t>External: Relationship to other non project activities.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9B24C4-1FC6-41A8-8031-294179B2F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6B1FAB-C726-4C5F-A253-90A6C4D98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131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017" y="-1322"/>
            <a:ext cx="8229600" cy="60784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b="1" dirty="0"/>
              <a:t>Dependency:  Rules of Precedence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776" y="606521"/>
            <a:ext cx="8498024" cy="5135467"/>
          </a:xfrm>
        </p:spPr>
        <p:txBody>
          <a:bodyPr rtlCol="0">
            <a:normAutofit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GB" sz="2000" dirty="0"/>
              <a:t>Finish to Start (FS)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GB" sz="2000" dirty="0"/>
              <a:t>Task B </a:t>
            </a:r>
            <a:r>
              <a:rPr lang="en-GB" sz="2000" b="1" dirty="0"/>
              <a:t>must not start before  </a:t>
            </a:r>
            <a:r>
              <a:rPr lang="en-GB" sz="2000" dirty="0"/>
              <a:t> task A </a:t>
            </a:r>
            <a:r>
              <a:rPr lang="en-GB" sz="2000" b="1" dirty="0"/>
              <a:t>has completed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en-GB" sz="2000" b="1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en-GB" sz="2000" b="1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GB" sz="2000" dirty="0"/>
              <a:t>Start to Start (SS)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GB" sz="2000" dirty="0"/>
              <a:t>Task B </a:t>
            </a:r>
            <a:r>
              <a:rPr lang="en-GB" sz="2000" b="1" dirty="0"/>
              <a:t>must not start before  </a:t>
            </a:r>
            <a:r>
              <a:rPr lang="en-GB" sz="2000" dirty="0"/>
              <a:t> task A </a:t>
            </a:r>
            <a:r>
              <a:rPr lang="en-GB" sz="2000" b="1" dirty="0"/>
              <a:t>has started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en-GB" sz="2000" b="1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en-GB" sz="2000" b="1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GB" sz="2000" dirty="0"/>
              <a:t>Finish to Finish (FF)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GB" sz="2000" dirty="0"/>
              <a:t>Task B </a:t>
            </a:r>
            <a:r>
              <a:rPr lang="en-GB" sz="2000" b="1" dirty="0"/>
              <a:t>must not complete before</a:t>
            </a:r>
            <a:r>
              <a:rPr lang="en-GB" sz="2000" dirty="0"/>
              <a:t> task A </a:t>
            </a:r>
            <a:r>
              <a:rPr lang="en-GB" sz="2000" b="1" dirty="0"/>
              <a:t>has completed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en-GB" sz="2000" b="1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GB" sz="2000" dirty="0"/>
              <a:t>Start to Finish (SF)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GB" sz="2000" dirty="0"/>
              <a:t>Task B </a:t>
            </a:r>
            <a:r>
              <a:rPr lang="en-GB" sz="2000" b="1" dirty="0"/>
              <a:t>must not complete before</a:t>
            </a:r>
            <a:r>
              <a:rPr lang="en-GB" sz="2000" dirty="0"/>
              <a:t> task A </a:t>
            </a:r>
            <a:r>
              <a:rPr lang="en-GB" sz="2000" b="1" dirty="0"/>
              <a:t>has </a:t>
            </a:r>
            <a:r>
              <a:rPr lang="en-GB" sz="2400" b="1" dirty="0"/>
              <a:t>started</a:t>
            </a:r>
          </a:p>
        </p:txBody>
      </p:sp>
      <p:grpSp>
        <p:nvGrpSpPr>
          <p:cNvPr id="4" name="Group 70"/>
          <p:cNvGrpSpPr>
            <a:grpSpLocks/>
          </p:cNvGrpSpPr>
          <p:nvPr/>
        </p:nvGrpSpPr>
        <p:grpSpPr bwMode="auto">
          <a:xfrm>
            <a:off x="6411440" y="1457501"/>
            <a:ext cx="2389188" cy="227012"/>
            <a:chOff x="171" y="990"/>
            <a:chExt cx="1721" cy="203"/>
          </a:xfrm>
        </p:grpSpPr>
        <p:sp>
          <p:nvSpPr>
            <p:cNvPr id="122909" name="Rectangle 31"/>
            <p:cNvSpPr>
              <a:spLocks noChangeArrowheads="1"/>
            </p:cNvSpPr>
            <p:nvPr/>
          </p:nvSpPr>
          <p:spPr bwMode="blackWhite">
            <a:xfrm>
              <a:off x="171" y="990"/>
              <a:ext cx="744" cy="2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n-GB" sz="1400"/>
                <a:t>A</a:t>
              </a:r>
              <a:endParaRPr lang="en-US" sz="1400"/>
            </a:p>
          </p:txBody>
        </p:sp>
        <p:sp>
          <p:nvSpPr>
            <p:cNvPr id="122910" name="Rectangle 32"/>
            <p:cNvSpPr>
              <a:spLocks noChangeArrowheads="1"/>
            </p:cNvSpPr>
            <p:nvPr/>
          </p:nvSpPr>
          <p:spPr bwMode="blackWhite">
            <a:xfrm>
              <a:off x="1148" y="993"/>
              <a:ext cx="744" cy="2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n-GB" sz="1400"/>
                <a:t>B</a:t>
              </a:r>
              <a:endParaRPr lang="en-US" sz="1400"/>
            </a:p>
          </p:txBody>
        </p:sp>
        <p:sp>
          <p:nvSpPr>
            <p:cNvPr id="122911" name="Line 40"/>
            <p:cNvSpPr>
              <a:spLocks noChangeShapeType="1"/>
            </p:cNvSpPr>
            <p:nvPr/>
          </p:nvSpPr>
          <p:spPr bwMode="blackWhite">
            <a:xfrm>
              <a:off x="914" y="1091"/>
              <a:ext cx="23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</p:grp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5920047" y="5310344"/>
            <a:ext cx="3070225" cy="398463"/>
            <a:chOff x="5370518" y="5816618"/>
            <a:chExt cx="3649662" cy="503238"/>
          </a:xfrm>
        </p:grpSpPr>
        <p:sp>
          <p:nvSpPr>
            <p:cNvPr id="122902" name="Rectangle 37"/>
            <p:cNvSpPr>
              <a:spLocks noChangeArrowheads="1"/>
            </p:cNvSpPr>
            <p:nvPr/>
          </p:nvSpPr>
          <p:spPr bwMode="blackWhite">
            <a:xfrm>
              <a:off x="5616580" y="6000768"/>
              <a:ext cx="1271588" cy="319088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n-GB" sz="1400"/>
                <a:t>A</a:t>
              </a:r>
              <a:endParaRPr lang="en-US" sz="1400"/>
            </a:p>
          </p:txBody>
        </p:sp>
        <p:sp>
          <p:nvSpPr>
            <p:cNvPr id="122903" name="Rectangle 38"/>
            <p:cNvSpPr>
              <a:spLocks noChangeArrowheads="1"/>
            </p:cNvSpPr>
            <p:nvPr/>
          </p:nvSpPr>
          <p:spPr bwMode="blackWhite">
            <a:xfrm>
              <a:off x="7318380" y="6000768"/>
              <a:ext cx="1271588" cy="319088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n-GB" sz="1400"/>
                <a:t>B</a:t>
              </a:r>
              <a:endParaRPr lang="en-US" sz="1400"/>
            </a:p>
          </p:txBody>
        </p:sp>
        <p:sp>
          <p:nvSpPr>
            <p:cNvPr id="122904" name="Line 41"/>
            <p:cNvSpPr>
              <a:spLocks noChangeShapeType="1"/>
            </p:cNvSpPr>
            <p:nvPr/>
          </p:nvSpPr>
          <p:spPr bwMode="blackWhite">
            <a:xfrm flipH="1">
              <a:off x="5370518" y="6180156"/>
              <a:ext cx="2492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  <p:sp>
          <p:nvSpPr>
            <p:cNvPr id="122905" name="Line 42"/>
            <p:cNvSpPr>
              <a:spLocks noChangeShapeType="1"/>
            </p:cNvSpPr>
            <p:nvPr/>
          </p:nvSpPr>
          <p:spPr bwMode="blackWhite">
            <a:xfrm flipV="1">
              <a:off x="5375280" y="5818206"/>
              <a:ext cx="0" cy="3698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  <p:sp>
          <p:nvSpPr>
            <p:cNvPr id="122906" name="Line 43"/>
            <p:cNvSpPr>
              <a:spLocks noChangeShapeType="1"/>
            </p:cNvSpPr>
            <p:nvPr/>
          </p:nvSpPr>
          <p:spPr bwMode="blackWhite">
            <a:xfrm>
              <a:off x="5378455" y="5822968"/>
              <a:ext cx="363537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  <p:sp>
          <p:nvSpPr>
            <p:cNvPr id="122907" name="Line 44"/>
            <p:cNvSpPr>
              <a:spLocks noChangeShapeType="1"/>
            </p:cNvSpPr>
            <p:nvPr/>
          </p:nvSpPr>
          <p:spPr bwMode="blackWhite">
            <a:xfrm flipH="1">
              <a:off x="9013830" y="5816618"/>
              <a:ext cx="0" cy="3651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  <p:sp>
          <p:nvSpPr>
            <p:cNvPr id="122908" name="Line 46"/>
            <p:cNvSpPr>
              <a:spLocks noChangeShapeType="1"/>
            </p:cNvSpPr>
            <p:nvPr/>
          </p:nvSpPr>
          <p:spPr bwMode="blackWhite">
            <a:xfrm flipH="1">
              <a:off x="8583618" y="6181743"/>
              <a:ext cx="4365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</p:grpSp>
      <p:grpSp>
        <p:nvGrpSpPr>
          <p:cNvPr id="6" name="Group 69"/>
          <p:cNvGrpSpPr>
            <a:grpSpLocks/>
          </p:cNvGrpSpPr>
          <p:nvPr/>
        </p:nvGrpSpPr>
        <p:grpSpPr bwMode="auto">
          <a:xfrm>
            <a:off x="6516216" y="4077072"/>
            <a:ext cx="2270125" cy="696912"/>
            <a:chOff x="124" y="1562"/>
            <a:chExt cx="1731" cy="554"/>
          </a:xfrm>
        </p:grpSpPr>
        <p:sp>
          <p:nvSpPr>
            <p:cNvPr id="122897" name="Rectangle 33"/>
            <p:cNvSpPr>
              <a:spLocks noChangeArrowheads="1"/>
            </p:cNvSpPr>
            <p:nvPr/>
          </p:nvSpPr>
          <p:spPr bwMode="blackWhite">
            <a:xfrm>
              <a:off x="124" y="1562"/>
              <a:ext cx="870" cy="2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n-GB" sz="1400" dirty="0"/>
                <a:t>A</a:t>
              </a:r>
              <a:endParaRPr lang="en-US" sz="1400" dirty="0"/>
            </a:p>
          </p:txBody>
        </p:sp>
        <p:sp>
          <p:nvSpPr>
            <p:cNvPr id="122898" name="Rectangle 34"/>
            <p:cNvSpPr>
              <a:spLocks noChangeArrowheads="1"/>
            </p:cNvSpPr>
            <p:nvPr/>
          </p:nvSpPr>
          <p:spPr bwMode="blackWhite">
            <a:xfrm>
              <a:off x="700" y="1916"/>
              <a:ext cx="870" cy="2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n-GB" sz="1400"/>
                <a:t>B</a:t>
              </a:r>
              <a:endParaRPr lang="en-US" sz="1400"/>
            </a:p>
          </p:txBody>
        </p:sp>
        <p:sp>
          <p:nvSpPr>
            <p:cNvPr id="122899" name="Line 47"/>
            <p:cNvSpPr>
              <a:spLocks noChangeShapeType="1"/>
            </p:cNvSpPr>
            <p:nvPr/>
          </p:nvSpPr>
          <p:spPr bwMode="blackWhite">
            <a:xfrm>
              <a:off x="993" y="1652"/>
              <a:ext cx="8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  <p:sp>
          <p:nvSpPr>
            <p:cNvPr id="122900" name="Line 48"/>
            <p:cNvSpPr>
              <a:spLocks noChangeShapeType="1"/>
            </p:cNvSpPr>
            <p:nvPr/>
          </p:nvSpPr>
          <p:spPr bwMode="blackWhite">
            <a:xfrm>
              <a:off x="1853" y="1649"/>
              <a:ext cx="0" cy="3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  <p:sp>
          <p:nvSpPr>
            <p:cNvPr id="122901" name="Line 49"/>
            <p:cNvSpPr>
              <a:spLocks noChangeShapeType="1"/>
            </p:cNvSpPr>
            <p:nvPr/>
          </p:nvSpPr>
          <p:spPr bwMode="blackWhite">
            <a:xfrm flipH="1" flipV="1">
              <a:off x="1568" y="2020"/>
              <a:ext cx="2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</p:grpSp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6516216" y="2677535"/>
            <a:ext cx="2284412" cy="755650"/>
            <a:chOff x="5499109" y="3143248"/>
            <a:chExt cx="2765425" cy="954087"/>
          </a:xfrm>
        </p:grpSpPr>
        <p:sp>
          <p:nvSpPr>
            <p:cNvPr id="122892" name="Rectangle 35"/>
            <p:cNvSpPr>
              <a:spLocks noChangeArrowheads="1"/>
            </p:cNvSpPr>
            <p:nvPr/>
          </p:nvSpPr>
          <p:spPr bwMode="blackWhite">
            <a:xfrm>
              <a:off x="5929322" y="3143248"/>
              <a:ext cx="1412875" cy="315912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n-GB" sz="1400"/>
                <a:t>A</a:t>
              </a:r>
              <a:endParaRPr lang="en-US" sz="1400"/>
            </a:p>
          </p:txBody>
        </p:sp>
        <p:sp>
          <p:nvSpPr>
            <p:cNvPr id="122893" name="Rectangle 36"/>
            <p:cNvSpPr>
              <a:spLocks noChangeArrowheads="1"/>
            </p:cNvSpPr>
            <p:nvPr/>
          </p:nvSpPr>
          <p:spPr bwMode="blackWhite">
            <a:xfrm>
              <a:off x="6846897" y="3781423"/>
              <a:ext cx="1417637" cy="315912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n-GB" sz="1400"/>
                <a:t>B</a:t>
              </a:r>
              <a:endParaRPr lang="en-US" sz="1400"/>
            </a:p>
          </p:txBody>
        </p:sp>
        <p:sp>
          <p:nvSpPr>
            <p:cNvPr id="122894" name="Line 50"/>
            <p:cNvSpPr>
              <a:spLocks noChangeShapeType="1"/>
            </p:cNvSpPr>
            <p:nvPr/>
          </p:nvSpPr>
          <p:spPr bwMode="blackWhite">
            <a:xfrm flipH="1">
              <a:off x="5500697" y="3303585"/>
              <a:ext cx="42703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  <p:sp>
          <p:nvSpPr>
            <p:cNvPr id="122895" name="Line 51"/>
            <p:cNvSpPr>
              <a:spLocks noChangeShapeType="1"/>
            </p:cNvSpPr>
            <p:nvPr/>
          </p:nvSpPr>
          <p:spPr bwMode="blackWhite">
            <a:xfrm>
              <a:off x="5503872" y="3298823"/>
              <a:ext cx="0" cy="6318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  <p:sp>
          <p:nvSpPr>
            <p:cNvPr id="122896" name="Line 52"/>
            <p:cNvSpPr>
              <a:spLocks noChangeShapeType="1"/>
            </p:cNvSpPr>
            <p:nvPr/>
          </p:nvSpPr>
          <p:spPr bwMode="blackWhite">
            <a:xfrm>
              <a:off x="5499109" y="3930648"/>
              <a:ext cx="13398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en-GB"/>
            </a:p>
          </p:txBody>
        </p:sp>
      </p:grpSp>
      <p:sp>
        <p:nvSpPr>
          <p:cNvPr id="122891" name="Rectangle 28"/>
          <p:cNvSpPr>
            <a:spLocks noChangeArrowheads="1"/>
          </p:cNvSpPr>
          <p:nvPr/>
        </p:nvSpPr>
        <p:spPr bwMode="auto">
          <a:xfrm>
            <a:off x="571500" y="6519863"/>
            <a:ext cx="4929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400"/>
              <a:t>Adapted from Meridith and Mantel, 2009, pp 350-351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6624"/>
            <a:ext cx="8579296" cy="77809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b="1" dirty="0"/>
              <a:t>Dependency: Lead and Lag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2223" y="1116012"/>
            <a:ext cx="8785698" cy="4625975"/>
          </a:xfrm>
        </p:spPr>
        <p:txBody>
          <a:bodyPr rtlCol="0">
            <a:normAutofit fontScale="92500" lnSpcReduction="20000"/>
          </a:bodyPr>
          <a:lstStyle/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800" dirty="0"/>
              <a:t>Task precedence can be subject to a time differential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Activity B cannot start until two days after activity A has completed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Activity B may start five days after activity A has completed</a:t>
            </a:r>
          </a:p>
          <a:p>
            <a:pPr marL="576072" indent="-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/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800" dirty="0"/>
              <a:t>SS, FF and SF all have implied time differentials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although these may be agreed at zero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2400" dirty="0"/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800" dirty="0"/>
              <a:t>FS has an </a:t>
            </a:r>
            <a:r>
              <a:rPr lang="en-GB" sz="2800" u="sng" dirty="0"/>
              <a:t>optional</a:t>
            </a:r>
            <a:r>
              <a:rPr lang="en-GB" sz="2800" dirty="0"/>
              <a:t> time differential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the default assumption is a zero time differential</a:t>
            </a:r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 sz="2800" dirty="0"/>
          </a:p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GB" sz="2800" dirty="0"/>
              <a:t>The time differential may be defined as a: 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Lead time</a:t>
            </a:r>
            <a:r>
              <a:rPr lang="en-GB" sz="2000" dirty="0"/>
              <a:t> – if allows for the acceleration of a subsequent activity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Lag time</a:t>
            </a:r>
            <a:r>
              <a:rPr lang="en-GB" sz="2000" dirty="0"/>
              <a:t> – if imposes a delay in a subsequent activity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itle 1"/>
          <p:cNvSpPr>
            <a:spLocks noGrp="1"/>
          </p:cNvSpPr>
          <p:nvPr>
            <p:ph type="title"/>
          </p:nvPr>
        </p:nvSpPr>
        <p:spPr>
          <a:xfrm>
            <a:off x="285750" y="274638"/>
            <a:ext cx="8401050" cy="850106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b="1" dirty="0"/>
              <a:t>Precedence Relationships Diagramming</a:t>
            </a:r>
          </a:p>
        </p:txBody>
      </p:sp>
      <p:sp>
        <p:nvSpPr>
          <p:cNvPr id="126979" name="Content Placeholder 2"/>
          <p:cNvSpPr>
            <a:spLocks noGrp="1"/>
          </p:cNvSpPr>
          <p:nvPr>
            <p:ph idx="1"/>
          </p:nvPr>
        </p:nvSpPr>
        <p:spPr>
          <a:xfrm>
            <a:off x="266984" y="1268760"/>
            <a:ext cx="8229600" cy="3829492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GB" sz="2400" dirty="0"/>
              <a:t>A key aspect of project planning to organise activities into the correct sequence for completion.</a:t>
            </a:r>
          </a:p>
          <a:p>
            <a:pPr marL="0" indent="0" eaLnBrk="1" hangingPunct="1">
              <a:buNone/>
            </a:pPr>
            <a:r>
              <a:rPr lang="en-GB" sz="2400" dirty="0"/>
              <a:t>The primary tool used to accomplish this and present the sequence is the Project Network Diagram which is defined as:</a:t>
            </a:r>
          </a:p>
          <a:p>
            <a:pPr marL="0" indent="0" eaLnBrk="1" hangingPunct="1">
              <a:buNone/>
            </a:pPr>
            <a:r>
              <a:rPr lang="en-GB" sz="2400" dirty="0"/>
              <a:t>“The arrangement of all activities (and in some cases, events) in a project arrayed in their logical sequence and represented by arcs and nodes” (</a:t>
            </a:r>
            <a:r>
              <a:rPr lang="en-GB" sz="2400" dirty="0" err="1"/>
              <a:t>Meridith</a:t>
            </a:r>
            <a:r>
              <a:rPr lang="en-GB" sz="2400" dirty="0"/>
              <a:t> and Mantel, 2009, p338).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Oval 4"/>
          <p:cNvSpPr>
            <a:spLocks noChangeArrowheads="1"/>
          </p:cNvSpPr>
          <p:nvPr/>
        </p:nvSpPr>
        <p:spPr bwMode="auto">
          <a:xfrm>
            <a:off x="5572125" y="4643438"/>
            <a:ext cx="863600" cy="8572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9304"/>
            <a:ext cx="9036496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b="1" dirty="0"/>
              <a:t>Network Diagrams: Activity-on-Arrow (AOA)</a:t>
            </a:r>
          </a:p>
        </p:txBody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3448" y="1346604"/>
            <a:ext cx="8229600" cy="4386652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GB" sz="2800" dirty="0"/>
              <a:t>Under this convention the following rules apply: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Time and activities flow from left to right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Activities are represented by arrows and link events</a:t>
            </a:r>
          </a:p>
          <a:p>
            <a:pPr lvl="2" eaLnBrk="1" hangingPunct="1"/>
            <a:r>
              <a:rPr lang="en-GB" sz="2000" dirty="0"/>
              <a:t>Such as ‘Start Activity’ and ‘Finish Activity’ or ‘1’ and ‘2’ etc.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Events and activities are given unique identifiers or labels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Activity durations are also shown</a:t>
            </a:r>
          </a:p>
        </p:txBody>
      </p:sp>
      <p:sp>
        <p:nvSpPr>
          <p:cNvPr id="128005" name="Oval 4"/>
          <p:cNvSpPr>
            <a:spLocks noChangeArrowheads="1"/>
          </p:cNvSpPr>
          <p:nvPr/>
        </p:nvSpPr>
        <p:spPr bwMode="auto">
          <a:xfrm>
            <a:off x="2143125" y="4643438"/>
            <a:ext cx="863600" cy="8572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28006" name="Text Box 7"/>
          <p:cNvSpPr txBox="1">
            <a:spLocks noChangeArrowheads="1"/>
          </p:cNvSpPr>
          <p:nvPr/>
        </p:nvSpPr>
        <p:spPr bwMode="auto">
          <a:xfrm>
            <a:off x="2220913" y="4857750"/>
            <a:ext cx="7080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600"/>
              <a:t>Start</a:t>
            </a:r>
          </a:p>
        </p:txBody>
      </p:sp>
      <p:sp>
        <p:nvSpPr>
          <p:cNvPr id="128007" name="Text Box 8"/>
          <p:cNvSpPr txBox="1">
            <a:spLocks noChangeArrowheads="1"/>
          </p:cNvSpPr>
          <p:nvPr/>
        </p:nvSpPr>
        <p:spPr bwMode="auto">
          <a:xfrm>
            <a:off x="5653088" y="4872038"/>
            <a:ext cx="7762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600"/>
              <a:t>Finish</a:t>
            </a:r>
          </a:p>
        </p:txBody>
      </p:sp>
      <p:sp>
        <p:nvSpPr>
          <p:cNvPr id="128008" name="Text Box 9"/>
          <p:cNvSpPr txBox="1">
            <a:spLocks noChangeArrowheads="1"/>
          </p:cNvSpPr>
          <p:nvPr/>
        </p:nvSpPr>
        <p:spPr bwMode="auto">
          <a:xfrm>
            <a:off x="3000375" y="4643438"/>
            <a:ext cx="25717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600"/>
              <a:t>Write user requirements </a:t>
            </a:r>
          </a:p>
        </p:txBody>
      </p:sp>
      <p:cxnSp>
        <p:nvCxnSpPr>
          <p:cNvPr id="17" name="Straight Arrow Connector 16"/>
          <p:cNvCxnSpPr>
            <a:stCxn id="128005" idx="6"/>
            <a:endCxn id="128002" idx="2"/>
          </p:cNvCxnSpPr>
          <p:nvPr/>
        </p:nvCxnSpPr>
        <p:spPr>
          <a:xfrm>
            <a:off x="3006725" y="5072063"/>
            <a:ext cx="2565400" cy="15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010" name="TextBox 19"/>
          <p:cNvSpPr txBox="1">
            <a:spLocks noChangeArrowheads="1"/>
          </p:cNvSpPr>
          <p:nvPr/>
        </p:nvSpPr>
        <p:spPr bwMode="auto">
          <a:xfrm>
            <a:off x="3071813" y="5072063"/>
            <a:ext cx="25003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600"/>
              <a:t>25 days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 animBg="1"/>
      <p:bldP spid="167938" grpId="0"/>
      <p:bldP spid="128005" grpId="0" animBg="1"/>
      <p:bldP spid="128006" grpId="0"/>
      <p:bldP spid="128007" grpId="0"/>
      <p:bldP spid="128008" grpId="0"/>
      <p:bldP spid="1280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7809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b="1" dirty="0"/>
              <a:t>Calculating the Critical Path Terms Explained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01" y="1052736"/>
            <a:ext cx="3643313" cy="4625975"/>
          </a:xfrm>
        </p:spPr>
        <p:txBody>
          <a:bodyPr rtlCol="0">
            <a:normAutofit fontScale="700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arly </a:t>
            </a:r>
            <a:r>
              <a:rPr lang="en-US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tart (ES)</a:t>
            </a:r>
            <a:r>
              <a:rPr lang="en-US" sz="2600" dirty="0"/>
              <a:t>: earliest time an activity can begin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z="2600" dirty="0"/>
              <a:t>Without interfering with the completion of preceding activities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arly </a:t>
            </a:r>
            <a:r>
              <a:rPr lang="en-US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inish (EF)</a:t>
            </a:r>
            <a:r>
              <a:rPr lang="en-US" sz="2600" dirty="0"/>
              <a:t>: earliest time an activity can finish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z="2600" dirty="0"/>
              <a:t>Early start + activity duration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 </a:t>
            </a:r>
            <a:r>
              <a:rPr lang="en-US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inish (LF)</a:t>
            </a:r>
            <a:r>
              <a:rPr lang="en-US" sz="2600" dirty="0"/>
              <a:t>: latest time an activity can finish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z="2600" dirty="0"/>
              <a:t>Without delaying the completion of the project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 </a:t>
            </a:r>
            <a:r>
              <a:rPr lang="en-US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tart (LS)</a:t>
            </a:r>
            <a:r>
              <a:rPr lang="en-US" sz="2600" dirty="0"/>
              <a:t>: latest time an activity can start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z="2600" dirty="0"/>
              <a:t>Late finish – activity duration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GB" dirty="0"/>
          </a:p>
        </p:txBody>
      </p:sp>
      <p:pic>
        <p:nvPicPr>
          <p:cNvPr id="13926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0125" y="1772816"/>
            <a:ext cx="476250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850106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800" b="1" dirty="0"/>
              <a:t>Calculating the Critical Path Terms Explained:  Float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24744"/>
            <a:ext cx="3714750" cy="4268063"/>
          </a:xfrm>
        </p:spPr>
        <p:txBody>
          <a:bodyPr rtlCol="0">
            <a:normAutofit fontScale="850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GB" sz="2800" dirty="0"/>
              <a:t>Float (</a:t>
            </a:r>
            <a:r>
              <a:rPr lang="en-GB" sz="2800" dirty="0" err="1"/>
              <a:t>aka</a:t>
            </a:r>
            <a:r>
              <a:rPr lang="en-GB" sz="2800" dirty="0"/>
              <a:t> Slack)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 Float</a:t>
            </a:r>
            <a:r>
              <a:rPr lang="en-GB" sz="2400" dirty="0"/>
              <a:t>:  The time by which an </a:t>
            </a:r>
            <a:r>
              <a:rPr lang="en-GB" sz="2400" b="1" i="1" dirty="0"/>
              <a:t>activity</a:t>
            </a:r>
            <a:r>
              <a:rPr lang="en-GB" sz="2400" dirty="0"/>
              <a:t> can be delayed without impacting the </a:t>
            </a:r>
            <a:r>
              <a:rPr lang="en-GB" sz="2400" b="1" dirty="0"/>
              <a:t>project end date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GB" sz="2200" dirty="0"/>
              <a:t>LF-EF or LS-LS can be used to derive total float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Free Float</a:t>
            </a:r>
            <a:r>
              <a:rPr lang="en-GB" sz="2400" dirty="0"/>
              <a:t>:  The time by which an </a:t>
            </a:r>
            <a:r>
              <a:rPr lang="en-GB" sz="2400" b="1" i="1" dirty="0"/>
              <a:t>activity</a:t>
            </a:r>
            <a:r>
              <a:rPr lang="en-GB" sz="2400" dirty="0"/>
              <a:t> can be delayed without impacting the start time of </a:t>
            </a:r>
            <a:r>
              <a:rPr lang="en-GB" sz="2400" b="1" dirty="0"/>
              <a:t>any successor activity</a:t>
            </a:r>
          </a:p>
        </p:txBody>
      </p:sp>
      <p:pic>
        <p:nvPicPr>
          <p:cNvPr id="14029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38682" y="1844824"/>
            <a:ext cx="476250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630" y="0"/>
            <a:ext cx="8229600" cy="778098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b="1" dirty="0"/>
              <a:t>Gantt Chart</a:t>
            </a:r>
          </a:p>
        </p:txBody>
      </p:sp>
      <p:sp>
        <p:nvSpPr>
          <p:cNvPr id="218115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608513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GB" sz="2400" dirty="0"/>
              <a:t>A Gantt chart is a form of bar chart</a:t>
            </a:r>
          </a:p>
          <a:p>
            <a:pPr marL="0" indent="0" eaLnBrk="1" hangingPunct="1">
              <a:buNone/>
            </a:pPr>
            <a:r>
              <a:rPr lang="en-GB" sz="2400" dirty="0"/>
              <a:t>Project activities are listed vertically</a:t>
            </a:r>
          </a:p>
          <a:p>
            <a:pPr marL="0" indent="0" eaLnBrk="1" hangingPunct="1">
              <a:buNone/>
            </a:pPr>
            <a:r>
              <a:rPr lang="en-GB" sz="2400" dirty="0"/>
              <a:t>Time is measured horizontally from left to right</a:t>
            </a:r>
          </a:p>
          <a:p>
            <a:pPr marL="0" indent="0" eaLnBrk="1" hangingPunct="1">
              <a:buNone/>
            </a:pPr>
            <a:r>
              <a:rPr lang="en-GB" sz="2400" dirty="0"/>
              <a:t>Each activity is plotted as a bar against time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The bar starts on the correct start day according to the sequence of activities determined using the precedence network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GB" sz="2400" dirty="0"/>
              <a:t>The length of the bar corresponds to the duration of the task</a:t>
            </a:r>
          </a:p>
          <a:p>
            <a:pPr marL="0" indent="0" eaLnBrk="1" hangingPunct="1">
              <a:buNone/>
            </a:pPr>
            <a:r>
              <a:rPr lang="en-GB" sz="2400" dirty="0"/>
              <a:t>Gantt charts can be built manually or can be automated within a tool such as Microsoft Project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A8210-94E1-4CAF-BC64-134641C13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n-GB" sz="3200" b="1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5B782-1A8B-42D9-A5F8-BCFA1A7E0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84783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Effective application of the tools and techniques fosters success and ensures that the project meets it’s objective.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A8BB99-93A7-41BD-9E29-3A3D9FF83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26E41F-33BE-4847-89B6-D7D94EB9C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1932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F9AD7-9854-44CC-ABC0-EE5DE3BC0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18D07-3892-4A6D-AAC1-4E1A006756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Meredith, J. and Mantel, S. (2009) </a:t>
            </a:r>
            <a:r>
              <a:rPr lang="en-GB" sz="2400" i="1" dirty="0"/>
              <a:t>Project Management: A Managerial Approach</a:t>
            </a:r>
            <a:r>
              <a:rPr lang="en-GB" sz="2400" dirty="0"/>
              <a:t>, Asia: John Wiley and Sons.</a:t>
            </a:r>
          </a:p>
          <a:p>
            <a:pPr marL="0" indent="0">
              <a:buNone/>
            </a:pPr>
            <a:r>
              <a:rPr lang="en-GB" altLang="en-US" sz="2400" dirty="0"/>
              <a:t>Wysocki, R.K (2003) </a:t>
            </a:r>
            <a:r>
              <a:rPr lang="en-GB" altLang="en-US" sz="2400" i="1" dirty="0"/>
              <a:t>Effective Project Management, Traditional, Extreme, Indianapolis</a:t>
            </a:r>
            <a:r>
              <a:rPr lang="en-GB" altLang="en-US" sz="2400" dirty="0"/>
              <a:t>: Wiley Publishing Inc.</a:t>
            </a:r>
            <a:endParaRPr lang="en-US" altLang="en-US" sz="2400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1954ED-7761-4E9E-984C-F8D386242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21/06/2024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B49CD5-90BD-40B4-9BB5-176941016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9602300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8879</TotalTime>
  <Words>1618</Words>
  <Application>Microsoft Office PowerPoint</Application>
  <PresentationFormat>On-screen Show (4:3)</PresentationFormat>
  <Paragraphs>249</Paragraphs>
  <Slides>26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Myriad Pro</vt:lpstr>
      <vt:lpstr>Verdana</vt:lpstr>
      <vt:lpstr>Wingdings</vt:lpstr>
      <vt:lpstr>Wingdings 2</vt:lpstr>
      <vt:lpstr>20140311PresentationUWTSDTemplate</vt:lpstr>
      <vt:lpstr>Project Management LCBB5005 Project Management Tools and Techniques Week 4 Session 2 </vt:lpstr>
      <vt:lpstr>Recap </vt:lpstr>
      <vt:lpstr>Risk Management Tool</vt:lpstr>
      <vt:lpstr>Risk Management Process</vt:lpstr>
      <vt:lpstr>Risk Management Cycle</vt:lpstr>
      <vt:lpstr>Risk Identification</vt:lpstr>
      <vt:lpstr>Risk Prioritisation</vt:lpstr>
      <vt:lpstr>Risks Response Planning</vt:lpstr>
      <vt:lpstr>Risk Response Strategies</vt:lpstr>
      <vt:lpstr>Risk Priority Graph</vt:lpstr>
      <vt:lpstr>Cost Management Tool </vt:lpstr>
      <vt:lpstr>Project Budget </vt:lpstr>
      <vt:lpstr>Developing a Bottom-up Budget</vt:lpstr>
      <vt:lpstr>Analogous Estimating</vt:lpstr>
      <vt:lpstr> Expert Judgement Estimating</vt:lpstr>
      <vt:lpstr>Parametric Estimating</vt:lpstr>
      <vt:lpstr>Time Management Tools and Techniques</vt:lpstr>
      <vt:lpstr>Dependency:  Rules of Precedence</vt:lpstr>
      <vt:lpstr>Dependency: Lead and Lag Time</vt:lpstr>
      <vt:lpstr>Precedence Relationships Diagramming</vt:lpstr>
      <vt:lpstr>Network Diagrams: Activity-on-Arrow (AOA)</vt:lpstr>
      <vt:lpstr>Calculating the Critical Path Terms Explained</vt:lpstr>
      <vt:lpstr>Calculating the Critical Path Terms Explained:  Float</vt:lpstr>
      <vt:lpstr>Gantt Chart</vt:lpstr>
      <vt:lpstr>Conclusion</vt:lpstr>
      <vt:lpstr>Reference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Sadeque</cp:lastModifiedBy>
  <cp:revision>283</cp:revision>
  <cp:lastPrinted>2018-07-09T15:27:01Z</cp:lastPrinted>
  <dcterms:created xsi:type="dcterms:W3CDTF">2002-10-07T19:43:58Z</dcterms:created>
  <dcterms:modified xsi:type="dcterms:W3CDTF">2024-06-21T21:33:20Z</dcterms:modified>
</cp:coreProperties>
</file>