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7" r:id="rId3"/>
    <p:sldId id="299" r:id="rId4"/>
    <p:sldId id="300" r:id="rId5"/>
    <p:sldId id="308" r:id="rId6"/>
    <p:sldId id="322" r:id="rId7"/>
    <p:sldId id="323" r:id="rId8"/>
    <p:sldId id="318" r:id="rId9"/>
    <p:sldId id="310" r:id="rId10"/>
    <p:sldId id="269" r:id="rId11"/>
    <p:sldId id="312" r:id="rId12"/>
    <p:sldId id="306" r:id="rId13"/>
    <p:sldId id="271" r:id="rId14"/>
    <p:sldId id="304" r:id="rId15"/>
    <p:sldId id="302" r:id="rId16"/>
    <p:sldId id="301" r:id="rId17"/>
    <p:sldId id="257" r:id="rId18"/>
    <p:sldId id="288" r:id="rId19"/>
    <p:sldId id="303" r:id="rId20"/>
    <p:sldId id="276" r:id="rId21"/>
    <p:sldId id="280" r:id="rId22"/>
    <p:sldId id="278" r:id="rId23"/>
    <p:sldId id="291" r:id="rId24"/>
    <p:sldId id="284" r:id="rId25"/>
    <p:sldId id="314" r:id="rId26"/>
    <p:sldId id="267" r:id="rId27"/>
    <p:sldId id="324" r:id="rId28"/>
    <p:sldId id="289" r:id="rId29"/>
    <p:sldId id="285" r:id="rId30"/>
    <p:sldId id="287" r:id="rId31"/>
    <p:sldId id="320" r:id="rId32"/>
    <p:sldId id="321" r:id="rId33"/>
    <p:sldId id="316" r:id="rId34"/>
    <p:sldId id="261"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343" autoAdjust="0"/>
  </p:normalViewPr>
  <p:slideViewPr>
    <p:cSldViewPr snapToGrid="0">
      <p:cViewPr varScale="1">
        <p:scale>
          <a:sx n="69" d="100"/>
          <a:sy n="69" d="100"/>
        </p:scale>
        <p:origin x="78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Times New Roman" panose="02020603050405020304" pitchFamily="18" charset="0"/>
              </a:defRPr>
            </a:pPr>
            <a:r>
              <a:rPr lang="en-US" sz="2000"/>
              <a:t>Happiness Levels (%) - UK Young People</a:t>
            </a:r>
          </a:p>
        </c:rich>
      </c:tx>
      <c:layout>
        <c:manualLayout>
          <c:xMode val="edge"/>
          <c:yMode val="edge"/>
          <c:x val="0.13220822397200349"/>
          <c:y val="2.7777777777777776E-2"/>
        </c:manualLayout>
      </c:layout>
      <c:overlay val="0"/>
      <c:spPr>
        <a:noFill/>
        <a:ln>
          <a:noFill/>
        </a:ln>
        <a:effectLst/>
      </c:spPr>
      <c:txPr>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Times New Roman" panose="02020603050405020304" pitchFamily="18" charset="0"/>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Sheet1!$A$1:$C$1</c:f>
              <c:strCache>
                <c:ptCount val="3"/>
                <c:pt idx="0">
                  <c:v>15-16 year olds</c:v>
                </c:pt>
                <c:pt idx="1">
                  <c:v>17-18 year olds</c:v>
                </c:pt>
                <c:pt idx="2">
                  <c:v>19-21 year olds</c:v>
                </c:pt>
              </c:strCache>
            </c:strRef>
          </c:cat>
          <c:val>
            <c:numRef>
              <c:f>Sheet1!$A$2:$C$2</c:f>
              <c:numCache>
                <c:formatCode>General</c:formatCode>
                <c:ptCount val="3"/>
                <c:pt idx="0">
                  <c:v>69</c:v>
                </c:pt>
                <c:pt idx="1">
                  <c:v>59</c:v>
                </c:pt>
                <c:pt idx="2">
                  <c:v>52</c:v>
                </c:pt>
              </c:numCache>
            </c:numRef>
          </c:val>
          <c:extLst>
            <c:ext xmlns:c16="http://schemas.microsoft.com/office/drawing/2014/chart" uri="{C3380CC4-5D6E-409C-BE32-E72D297353CC}">
              <c16:uniqueId val="{00000000-A0D8-4089-AC98-442EFC41A31F}"/>
            </c:ext>
          </c:extLst>
        </c:ser>
        <c:dLbls>
          <c:showLegendKey val="0"/>
          <c:showVal val="0"/>
          <c:showCatName val="0"/>
          <c:showSerName val="0"/>
          <c:showPercent val="0"/>
          <c:showBubbleSize val="0"/>
        </c:dLbls>
        <c:gapWidth val="182"/>
        <c:axId val="461103968"/>
        <c:axId val="461104296"/>
      </c:barChart>
      <c:catAx>
        <c:axId val="46110396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Times New Roman" panose="02020603050405020304" pitchFamily="18" charset="0"/>
              </a:defRPr>
            </a:pPr>
            <a:endParaRPr lang="en-US"/>
          </a:p>
        </c:txPr>
        <c:crossAx val="461104296"/>
        <c:crosses val="autoZero"/>
        <c:auto val="1"/>
        <c:lblAlgn val="ctr"/>
        <c:lblOffset val="100"/>
        <c:noMultiLvlLbl val="0"/>
      </c:catAx>
      <c:valAx>
        <c:axId val="461104296"/>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Times New Roman" panose="02020603050405020304" pitchFamily="18" charset="0"/>
              </a:defRPr>
            </a:pPr>
            <a:endParaRPr lang="en-US"/>
          </a:p>
        </c:txPr>
        <c:crossAx val="461103968"/>
        <c:crosses val="autoZero"/>
        <c:crossBetween val="between"/>
      </c:valAx>
      <c:spPr>
        <a:noFill/>
        <a:ln>
          <a:noFill/>
        </a:ln>
        <a:effectLst/>
      </c:spPr>
    </c:plotArea>
    <c:plotVisOnly val="1"/>
    <c:dispBlanksAs val="gap"/>
    <c:showDLblsOverMax val="0"/>
  </c:chart>
  <c:spPr>
    <a:noFill/>
    <a:ln>
      <a:noFill/>
    </a:ln>
    <a:effectLst/>
  </c:spPr>
  <c:txPr>
    <a:bodyPr/>
    <a:lstStyle/>
    <a:p>
      <a:pPr>
        <a:defRPr sz="2000">
          <a:latin typeface="+mn-lt"/>
          <a:cs typeface="Times New Roman" panose="02020603050405020304" pitchFamily="18" charset="0"/>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741B1C-BE6F-47D5-B2E9-EC044DF8FFF8}"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US"/>
        </a:p>
      </dgm:t>
    </dgm:pt>
    <dgm:pt modelId="{588F5E28-718B-45AF-8C29-9332FC88CE8B}">
      <dgm:prSet phldrT="[Text]" custT="1"/>
      <dgm:spPr/>
      <dgm:t>
        <a:bodyPr/>
        <a:lstStyle/>
        <a:p>
          <a:r>
            <a:rPr lang="en-US" sz="2400" dirty="0" smtClean="0"/>
            <a:t>Power</a:t>
          </a:r>
          <a:endParaRPr lang="en-US" sz="2400" dirty="0"/>
        </a:p>
      </dgm:t>
    </dgm:pt>
    <dgm:pt modelId="{06F24E62-CD9E-4CC9-AFEF-150F90130D6F}" type="parTrans" cxnId="{30A042F1-4B3C-43E5-8759-8D19A266F7C7}">
      <dgm:prSet/>
      <dgm:spPr/>
      <dgm:t>
        <a:bodyPr/>
        <a:lstStyle/>
        <a:p>
          <a:endParaRPr lang="en-US"/>
        </a:p>
      </dgm:t>
    </dgm:pt>
    <dgm:pt modelId="{0C2CC62F-5279-4C95-A4E5-0876446558DD}" type="sibTrans" cxnId="{30A042F1-4B3C-43E5-8759-8D19A266F7C7}">
      <dgm:prSet/>
      <dgm:spPr/>
      <dgm:t>
        <a:bodyPr/>
        <a:lstStyle/>
        <a:p>
          <a:endParaRPr lang="en-US"/>
        </a:p>
      </dgm:t>
    </dgm:pt>
    <dgm:pt modelId="{9EFA74DC-7D48-4202-AC4A-43AA27E293EB}">
      <dgm:prSet phldrT="[Text]" custT="1"/>
      <dgm:spPr/>
      <dgm:t>
        <a:bodyPr/>
        <a:lstStyle/>
        <a:p>
          <a:r>
            <a:rPr lang="en-US" sz="2400" dirty="0" smtClean="0"/>
            <a:t>Use of Knowledge</a:t>
          </a:r>
          <a:endParaRPr lang="en-US" sz="2400" dirty="0"/>
        </a:p>
      </dgm:t>
    </dgm:pt>
    <dgm:pt modelId="{A2AC64EB-2D52-4BC8-9309-D9F874D1831E}" type="parTrans" cxnId="{100510ED-39A8-4B52-A84A-E6F94ADF2E1B}">
      <dgm:prSet/>
      <dgm:spPr/>
      <dgm:t>
        <a:bodyPr/>
        <a:lstStyle/>
        <a:p>
          <a:endParaRPr lang="en-US"/>
        </a:p>
      </dgm:t>
    </dgm:pt>
    <dgm:pt modelId="{F952013B-25EB-4773-A0A0-0263CF6F7F4F}" type="sibTrans" cxnId="{100510ED-39A8-4B52-A84A-E6F94ADF2E1B}">
      <dgm:prSet/>
      <dgm:spPr/>
      <dgm:t>
        <a:bodyPr/>
        <a:lstStyle/>
        <a:p>
          <a:endParaRPr lang="en-US"/>
        </a:p>
      </dgm:t>
    </dgm:pt>
    <dgm:pt modelId="{2D62B563-CC39-43AF-88FF-ECA108BFFC64}">
      <dgm:prSet phldrT="[Text]" custT="1"/>
      <dgm:spPr/>
      <dgm:t>
        <a:bodyPr/>
        <a:lstStyle/>
        <a:p>
          <a:r>
            <a:rPr lang="en-US" sz="2400" dirty="0" smtClean="0"/>
            <a:t>Strategic</a:t>
          </a:r>
          <a:r>
            <a:rPr lang="en-US" sz="1800" dirty="0" smtClean="0"/>
            <a:t> </a:t>
          </a:r>
          <a:r>
            <a:rPr lang="en-US" sz="2400" dirty="0" smtClean="0"/>
            <a:t>Brokerage</a:t>
          </a:r>
          <a:endParaRPr lang="en-US" sz="2400" dirty="0"/>
        </a:p>
      </dgm:t>
    </dgm:pt>
    <dgm:pt modelId="{1D56D641-515B-43B8-9FAC-32BF95446356}" type="parTrans" cxnId="{624F24DF-B496-4296-80AC-CC80E363057B}">
      <dgm:prSet/>
      <dgm:spPr/>
      <dgm:t>
        <a:bodyPr/>
        <a:lstStyle/>
        <a:p>
          <a:endParaRPr lang="en-US"/>
        </a:p>
      </dgm:t>
    </dgm:pt>
    <dgm:pt modelId="{014D2B65-B2CB-4EEB-A63F-9156FE59D3D4}" type="sibTrans" cxnId="{624F24DF-B496-4296-80AC-CC80E363057B}">
      <dgm:prSet/>
      <dgm:spPr/>
      <dgm:t>
        <a:bodyPr/>
        <a:lstStyle/>
        <a:p>
          <a:endParaRPr lang="en-US"/>
        </a:p>
      </dgm:t>
    </dgm:pt>
    <dgm:pt modelId="{8F64CB3E-4FD0-43CE-A720-FF5A533C5FF9}">
      <dgm:prSet phldrT="[Text]" custT="1"/>
      <dgm:spPr/>
      <dgm:t>
        <a:bodyPr/>
        <a:lstStyle/>
        <a:p>
          <a:r>
            <a:rPr lang="en-US" sz="2400" dirty="0" smtClean="0"/>
            <a:t>Political Lobbying &amp; Advocacy</a:t>
          </a:r>
          <a:endParaRPr lang="en-US" sz="2400" dirty="0"/>
        </a:p>
      </dgm:t>
    </dgm:pt>
    <dgm:pt modelId="{A4ED48CC-26C2-449B-B9FC-E116C5384F06}" type="parTrans" cxnId="{14D3B8C4-C9E7-4100-8AD2-64DAE8510F09}">
      <dgm:prSet/>
      <dgm:spPr/>
      <dgm:t>
        <a:bodyPr/>
        <a:lstStyle/>
        <a:p>
          <a:endParaRPr lang="en-US"/>
        </a:p>
      </dgm:t>
    </dgm:pt>
    <dgm:pt modelId="{E8A1C9DC-8AA3-44E9-9B33-AC591ED11084}" type="sibTrans" cxnId="{14D3B8C4-C9E7-4100-8AD2-64DAE8510F09}">
      <dgm:prSet/>
      <dgm:spPr/>
      <dgm:t>
        <a:bodyPr/>
        <a:lstStyle/>
        <a:p>
          <a:endParaRPr lang="en-US"/>
        </a:p>
      </dgm:t>
    </dgm:pt>
    <dgm:pt modelId="{66D078A2-1EE2-4116-B449-DFCE219EC774}" type="pres">
      <dgm:prSet presAssocID="{A2741B1C-BE6F-47D5-B2E9-EC044DF8FFF8}" presName="Name0" presStyleCnt="0">
        <dgm:presLayoutVars>
          <dgm:chMax val="1"/>
          <dgm:chPref val="1"/>
          <dgm:dir/>
          <dgm:animOne val="branch"/>
          <dgm:animLvl val="lvl"/>
        </dgm:presLayoutVars>
      </dgm:prSet>
      <dgm:spPr/>
      <dgm:t>
        <a:bodyPr/>
        <a:lstStyle/>
        <a:p>
          <a:endParaRPr lang="en-US"/>
        </a:p>
      </dgm:t>
    </dgm:pt>
    <dgm:pt modelId="{01214AB8-ECA2-4F8C-BF7D-21CCDA94D6D0}" type="pres">
      <dgm:prSet presAssocID="{588F5E28-718B-45AF-8C29-9332FC88CE8B}" presName="singleCycle" presStyleCnt="0"/>
      <dgm:spPr/>
    </dgm:pt>
    <dgm:pt modelId="{4BB5F1FC-3C82-412E-A444-A32BB7F0FE78}" type="pres">
      <dgm:prSet presAssocID="{588F5E28-718B-45AF-8C29-9332FC88CE8B}" presName="singleCenter" presStyleLbl="node1" presStyleIdx="0" presStyleCnt="4" custScaleX="82636" custScaleY="72770" custLinFactNeighborX="1188" custLinFactNeighborY="-13856">
        <dgm:presLayoutVars>
          <dgm:chMax val="7"/>
          <dgm:chPref val="7"/>
        </dgm:presLayoutVars>
      </dgm:prSet>
      <dgm:spPr/>
      <dgm:t>
        <a:bodyPr/>
        <a:lstStyle/>
        <a:p>
          <a:endParaRPr lang="en-US"/>
        </a:p>
      </dgm:t>
    </dgm:pt>
    <dgm:pt modelId="{22058611-CBBB-4BA4-877B-BCA66C6A77E4}" type="pres">
      <dgm:prSet presAssocID="{A2AC64EB-2D52-4BC8-9309-D9F874D1831E}" presName="Name56" presStyleLbl="parChTrans1D2" presStyleIdx="0" presStyleCnt="3"/>
      <dgm:spPr/>
      <dgm:t>
        <a:bodyPr/>
        <a:lstStyle/>
        <a:p>
          <a:endParaRPr lang="en-US"/>
        </a:p>
      </dgm:t>
    </dgm:pt>
    <dgm:pt modelId="{DB00BBAB-2CCE-4B92-A696-AE66200A335E}" type="pres">
      <dgm:prSet presAssocID="{9EFA74DC-7D48-4202-AC4A-43AA27E293EB}" presName="text0" presStyleLbl="node1" presStyleIdx="1" presStyleCnt="4" custScaleX="181694" custRadScaleRad="88917">
        <dgm:presLayoutVars>
          <dgm:bulletEnabled val="1"/>
        </dgm:presLayoutVars>
      </dgm:prSet>
      <dgm:spPr/>
      <dgm:t>
        <a:bodyPr/>
        <a:lstStyle/>
        <a:p>
          <a:endParaRPr lang="en-US"/>
        </a:p>
      </dgm:t>
    </dgm:pt>
    <dgm:pt modelId="{C6C7738A-70E2-485B-8726-4161BC17C08F}" type="pres">
      <dgm:prSet presAssocID="{1D56D641-515B-43B8-9FAC-32BF95446356}" presName="Name56" presStyleLbl="parChTrans1D2" presStyleIdx="1" presStyleCnt="3"/>
      <dgm:spPr/>
      <dgm:t>
        <a:bodyPr/>
        <a:lstStyle/>
        <a:p>
          <a:endParaRPr lang="en-US"/>
        </a:p>
      </dgm:t>
    </dgm:pt>
    <dgm:pt modelId="{C126A05A-7F1A-4870-BB65-8BDB14E231D6}" type="pres">
      <dgm:prSet presAssocID="{2D62B563-CC39-43AF-88FF-ECA108BFFC64}" presName="text0" presStyleLbl="node1" presStyleIdx="2" presStyleCnt="4" custScaleX="155996" custRadScaleRad="59303" custRadScaleInc="-13205">
        <dgm:presLayoutVars>
          <dgm:bulletEnabled val="1"/>
        </dgm:presLayoutVars>
      </dgm:prSet>
      <dgm:spPr/>
      <dgm:t>
        <a:bodyPr/>
        <a:lstStyle/>
        <a:p>
          <a:endParaRPr lang="en-US"/>
        </a:p>
      </dgm:t>
    </dgm:pt>
    <dgm:pt modelId="{59862B00-1FD4-4685-909C-DCA0366C298D}" type="pres">
      <dgm:prSet presAssocID="{A4ED48CC-26C2-449B-B9FC-E116C5384F06}" presName="Name56" presStyleLbl="parChTrans1D2" presStyleIdx="2" presStyleCnt="3"/>
      <dgm:spPr/>
      <dgm:t>
        <a:bodyPr/>
        <a:lstStyle/>
        <a:p>
          <a:endParaRPr lang="en-US"/>
        </a:p>
      </dgm:t>
    </dgm:pt>
    <dgm:pt modelId="{36FF0797-3491-447D-A332-8EB8786AB723}" type="pres">
      <dgm:prSet presAssocID="{8F64CB3E-4FD0-43CE-A720-FF5A533C5FF9}" presName="text0" presStyleLbl="node1" presStyleIdx="3" presStyleCnt="4" custScaleX="148525" custRadScaleRad="59282" custRadScaleInc="13192">
        <dgm:presLayoutVars>
          <dgm:bulletEnabled val="1"/>
        </dgm:presLayoutVars>
      </dgm:prSet>
      <dgm:spPr/>
      <dgm:t>
        <a:bodyPr/>
        <a:lstStyle/>
        <a:p>
          <a:endParaRPr lang="en-US"/>
        </a:p>
      </dgm:t>
    </dgm:pt>
  </dgm:ptLst>
  <dgm:cxnLst>
    <dgm:cxn modelId="{8905ABAB-7D85-4A21-9208-64416596ACAC}" type="presOf" srcId="{A2741B1C-BE6F-47D5-B2E9-EC044DF8FFF8}" destId="{66D078A2-1EE2-4116-B449-DFCE219EC774}" srcOrd="0" destOrd="0" presId="urn:microsoft.com/office/officeart/2008/layout/RadialCluster"/>
    <dgm:cxn modelId="{934A1A1E-5EBA-4D4F-A69B-03DE1EA3FC95}" type="presOf" srcId="{2D62B563-CC39-43AF-88FF-ECA108BFFC64}" destId="{C126A05A-7F1A-4870-BB65-8BDB14E231D6}" srcOrd="0" destOrd="0" presId="urn:microsoft.com/office/officeart/2008/layout/RadialCluster"/>
    <dgm:cxn modelId="{F4679BD9-7D55-4209-8544-711D88AC4369}" type="presOf" srcId="{A2AC64EB-2D52-4BC8-9309-D9F874D1831E}" destId="{22058611-CBBB-4BA4-877B-BCA66C6A77E4}" srcOrd="0" destOrd="0" presId="urn:microsoft.com/office/officeart/2008/layout/RadialCluster"/>
    <dgm:cxn modelId="{8E8E8C4B-D543-450D-9929-C1AC7EDB0443}" type="presOf" srcId="{9EFA74DC-7D48-4202-AC4A-43AA27E293EB}" destId="{DB00BBAB-2CCE-4B92-A696-AE66200A335E}" srcOrd="0" destOrd="0" presId="urn:microsoft.com/office/officeart/2008/layout/RadialCluster"/>
    <dgm:cxn modelId="{9592C8C4-F572-4778-BA2F-C5E6CF030009}" type="presOf" srcId="{8F64CB3E-4FD0-43CE-A720-FF5A533C5FF9}" destId="{36FF0797-3491-447D-A332-8EB8786AB723}" srcOrd="0" destOrd="0" presId="urn:microsoft.com/office/officeart/2008/layout/RadialCluster"/>
    <dgm:cxn modelId="{100510ED-39A8-4B52-A84A-E6F94ADF2E1B}" srcId="{588F5E28-718B-45AF-8C29-9332FC88CE8B}" destId="{9EFA74DC-7D48-4202-AC4A-43AA27E293EB}" srcOrd="0" destOrd="0" parTransId="{A2AC64EB-2D52-4BC8-9309-D9F874D1831E}" sibTransId="{F952013B-25EB-4773-A0A0-0263CF6F7F4F}"/>
    <dgm:cxn modelId="{30A042F1-4B3C-43E5-8759-8D19A266F7C7}" srcId="{A2741B1C-BE6F-47D5-B2E9-EC044DF8FFF8}" destId="{588F5E28-718B-45AF-8C29-9332FC88CE8B}" srcOrd="0" destOrd="0" parTransId="{06F24E62-CD9E-4CC9-AFEF-150F90130D6F}" sibTransId="{0C2CC62F-5279-4C95-A4E5-0876446558DD}"/>
    <dgm:cxn modelId="{624F24DF-B496-4296-80AC-CC80E363057B}" srcId="{588F5E28-718B-45AF-8C29-9332FC88CE8B}" destId="{2D62B563-CC39-43AF-88FF-ECA108BFFC64}" srcOrd="1" destOrd="0" parTransId="{1D56D641-515B-43B8-9FAC-32BF95446356}" sibTransId="{014D2B65-B2CB-4EEB-A63F-9156FE59D3D4}"/>
    <dgm:cxn modelId="{3F6C35FB-FFD1-475C-9B53-8BC992FDFD27}" type="presOf" srcId="{1D56D641-515B-43B8-9FAC-32BF95446356}" destId="{C6C7738A-70E2-485B-8726-4161BC17C08F}" srcOrd="0" destOrd="0" presId="urn:microsoft.com/office/officeart/2008/layout/RadialCluster"/>
    <dgm:cxn modelId="{00BB772A-9417-4110-BBF2-175039B1C1BC}" type="presOf" srcId="{A4ED48CC-26C2-449B-B9FC-E116C5384F06}" destId="{59862B00-1FD4-4685-909C-DCA0366C298D}" srcOrd="0" destOrd="0" presId="urn:microsoft.com/office/officeart/2008/layout/RadialCluster"/>
    <dgm:cxn modelId="{EBD311A3-B09D-42DE-817C-602AC1326CFE}" type="presOf" srcId="{588F5E28-718B-45AF-8C29-9332FC88CE8B}" destId="{4BB5F1FC-3C82-412E-A444-A32BB7F0FE78}" srcOrd="0" destOrd="0" presId="urn:microsoft.com/office/officeart/2008/layout/RadialCluster"/>
    <dgm:cxn modelId="{14D3B8C4-C9E7-4100-8AD2-64DAE8510F09}" srcId="{588F5E28-718B-45AF-8C29-9332FC88CE8B}" destId="{8F64CB3E-4FD0-43CE-A720-FF5A533C5FF9}" srcOrd="2" destOrd="0" parTransId="{A4ED48CC-26C2-449B-B9FC-E116C5384F06}" sibTransId="{E8A1C9DC-8AA3-44E9-9B33-AC591ED11084}"/>
    <dgm:cxn modelId="{4D7A4F00-CE0D-4B6B-AAB2-D17481197CB0}" type="presParOf" srcId="{66D078A2-1EE2-4116-B449-DFCE219EC774}" destId="{01214AB8-ECA2-4F8C-BF7D-21CCDA94D6D0}" srcOrd="0" destOrd="0" presId="urn:microsoft.com/office/officeart/2008/layout/RadialCluster"/>
    <dgm:cxn modelId="{636A9DD3-926F-439D-A649-51CD05E5E2F5}" type="presParOf" srcId="{01214AB8-ECA2-4F8C-BF7D-21CCDA94D6D0}" destId="{4BB5F1FC-3C82-412E-A444-A32BB7F0FE78}" srcOrd="0" destOrd="0" presId="urn:microsoft.com/office/officeart/2008/layout/RadialCluster"/>
    <dgm:cxn modelId="{DBB797E9-F408-4853-B7E5-85921DE5FE3C}" type="presParOf" srcId="{01214AB8-ECA2-4F8C-BF7D-21CCDA94D6D0}" destId="{22058611-CBBB-4BA4-877B-BCA66C6A77E4}" srcOrd="1" destOrd="0" presId="urn:microsoft.com/office/officeart/2008/layout/RadialCluster"/>
    <dgm:cxn modelId="{6E746063-12FD-4B60-9BD6-D4798B7295E5}" type="presParOf" srcId="{01214AB8-ECA2-4F8C-BF7D-21CCDA94D6D0}" destId="{DB00BBAB-2CCE-4B92-A696-AE66200A335E}" srcOrd="2" destOrd="0" presId="urn:microsoft.com/office/officeart/2008/layout/RadialCluster"/>
    <dgm:cxn modelId="{50568A2C-DF17-4CDD-822E-C62FD5BB8A58}" type="presParOf" srcId="{01214AB8-ECA2-4F8C-BF7D-21CCDA94D6D0}" destId="{C6C7738A-70E2-485B-8726-4161BC17C08F}" srcOrd="3" destOrd="0" presId="urn:microsoft.com/office/officeart/2008/layout/RadialCluster"/>
    <dgm:cxn modelId="{82F4D921-6A5E-4D6F-9A08-5C6CAEB4C525}" type="presParOf" srcId="{01214AB8-ECA2-4F8C-BF7D-21CCDA94D6D0}" destId="{C126A05A-7F1A-4870-BB65-8BDB14E231D6}" srcOrd="4" destOrd="0" presId="urn:microsoft.com/office/officeart/2008/layout/RadialCluster"/>
    <dgm:cxn modelId="{C1A49D35-3E94-4721-8052-4C21A8A2C643}" type="presParOf" srcId="{01214AB8-ECA2-4F8C-BF7D-21CCDA94D6D0}" destId="{59862B00-1FD4-4685-909C-DCA0366C298D}" srcOrd="5" destOrd="0" presId="urn:microsoft.com/office/officeart/2008/layout/RadialCluster"/>
    <dgm:cxn modelId="{6464214D-0D41-4A55-9D90-35B623423761}" type="presParOf" srcId="{01214AB8-ECA2-4F8C-BF7D-21CCDA94D6D0}" destId="{36FF0797-3491-447D-A332-8EB8786AB723}"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F2FA3D-6C40-4304-88C3-33CACB8E70CE}"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GB"/>
        </a:p>
      </dgm:t>
    </dgm:pt>
    <dgm:pt modelId="{FEB6489A-8950-46BA-A185-C43C04450724}">
      <dgm:prSet phldrT="[Text]"/>
      <dgm:spPr/>
      <dgm:t>
        <a:bodyPr/>
        <a:lstStyle/>
        <a:p>
          <a:r>
            <a:rPr lang="en-GB" dirty="0" smtClean="0"/>
            <a:t>Former Industrial</a:t>
          </a:r>
          <a:endParaRPr lang="en-GB" dirty="0"/>
        </a:p>
      </dgm:t>
    </dgm:pt>
    <dgm:pt modelId="{D07F8C2E-65AD-4DA0-A82B-E07566714742}" type="parTrans" cxnId="{0B03FA1E-5D45-45B8-82CB-64D6C198F5F0}">
      <dgm:prSet/>
      <dgm:spPr/>
      <dgm:t>
        <a:bodyPr/>
        <a:lstStyle/>
        <a:p>
          <a:endParaRPr lang="en-GB"/>
        </a:p>
      </dgm:t>
    </dgm:pt>
    <dgm:pt modelId="{99FACFB3-CF1D-4498-B056-E541AB9E5BA3}" type="sibTrans" cxnId="{0B03FA1E-5D45-45B8-82CB-64D6C198F5F0}">
      <dgm:prSet/>
      <dgm:spPr/>
      <dgm:t>
        <a:bodyPr/>
        <a:lstStyle/>
        <a:p>
          <a:endParaRPr lang="en-GB"/>
        </a:p>
      </dgm:t>
    </dgm:pt>
    <dgm:pt modelId="{7DD17790-7A25-40F0-8616-AC162410EC61}">
      <dgm:prSet phldrT="[Text]"/>
      <dgm:spPr/>
      <dgm:t>
        <a:bodyPr/>
        <a:lstStyle/>
        <a:p>
          <a:r>
            <a:rPr lang="en-GB" dirty="0" smtClean="0"/>
            <a:t>1. Growing up</a:t>
          </a:r>
          <a:endParaRPr lang="en-GB" dirty="0"/>
        </a:p>
      </dgm:t>
    </dgm:pt>
    <dgm:pt modelId="{FCF692E8-3C91-4C3C-9074-4C3A77243C08}" type="parTrans" cxnId="{C1BF3B79-2A22-46A4-91FD-CEEE4DCBADB4}">
      <dgm:prSet/>
      <dgm:spPr/>
      <dgm:t>
        <a:bodyPr/>
        <a:lstStyle/>
        <a:p>
          <a:endParaRPr lang="en-GB"/>
        </a:p>
      </dgm:t>
    </dgm:pt>
    <dgm:pt modelId="{8D91DEAE-C827-4B2D-A3A9-ECD580F79C31}" type="sibTrans" cxnId="{C1BF3B79-2A22-46A4-91FD-CEEE4DCBADB4}">
      <dgm:prSet/>
      <dgm:spPr/>
      <dgm:t>
        <a:bodyPr/>
        <a:lstStyle/>
        <a:p>
          <a:endParaRPr lang="en-GB"/>
        </a:p>
      </dgm:t>
    </dgm:pt>
    <dgm:pt modelId="{C4119FA4-2943-4811-9F38-F7D5E030DB2F}">
      <dgm:prSet phldrT="[Text]"/>
      <dgm:spPr/>
      <dgm:t>
        <a:bodyPr/>
        <a:lstStyle/>
        <a:p>
          <a:r>
            <a:rPr lang="en-GB" dirty="0" smtClean="0"/>
            <a:t>2. Youth Work</a:t>
          </a:r>
          <a:endParaRPr lang="en-GB" dirty="0"/>
        </a:p>
      </dgm:t>
    </dgm:pt>
    <dgm:pt modelId="{A4B59507-0697-47D6-8EF8-686936CEC0BB}" type="parTrans" cxnId="{7D1DAC6F-CF91-4270-B7C8-E29519198A0E}">
      <dgm:prSet/>
      <dgm:spPr/>
      <dgm:t>
        <a:bodyPr/>
        <a:lstStyle/>
        <a:p>
          <a:endParaRPr lang="en-GB"/>
        </a:p>
      </dgm:t>
    </dgm:pt>
    <dgm:pt modelId="{B79A4548-2091-4000-B4C7-9ACE20EBF4C3}" type="sibTrans" cxnId="{7D1DAC6F-CF91-4270-B7C8-E29519198A0E}">
      <dgm:prSet/>
      <dgm:spPr/>
      <dgm:t>
        <a:bodyPr/>
        <a:lstStyle/>
        <a:p>
          <a:endParaRPr lang="en-GB"/>
        </a:p>
      </dgm:t>
    </dgm:pt>
    <dgm:pt modelId="{5CD92A7A-1120-4328-B764-F0882809DB13}">
      <dgm:prSet phldrT="[Text]"/>
      <dgm:spPr/>
      <dgm:t>
        <a:bodyPr/>
        <a:lstStyle/>
        <a:p>
          <a:r>
            <a:rPr lang="en-GB" dirty="0" smtClean="0"/>
            <a:t>Rural</a:t>
          </a:r>
          <a:endParaRPr lang="en-GB" dirty="0"/>
        </a:p>
      </dgm:t>
    </dgm:pt>
    <dgm:pt modelId="{730A92BE-AC9C-4D4E-98A9-6C80892CA067}" type="parTrans" cxnId="{C1D25705-E092-4324-BF75-9931D7339F54}">
      <dgm:prSet/>
      <dgm:spPr/>
      <dgm:t>
        <a:bodyPr/>
        <a:lstStyle/>
        <a:p>
          <a:endParaRPr lang="en-GB"/>
        </a:p>
      </dgm:t>
    </dgm:pt>
    <dgm:pt modelId="{F9AFC999-C53B-4F31-8CE8-C92A858E4BF1}" type="sibTrans" cxnId="{C1D25705-E092-4324-BF75-9931D7339F54}">
      <dgm:prSet/>
      <dgm:spPr/>
      <dgm:t>
        <a:bodyPr/>
        <a:lstStyle/>
        <a:p>
          <a:endParaRPr lang="en-GB"/>
        </a:p>
      </dgm:t>
    </dgm:pt>
    <dgm:pt modelId="{BB541A7C-EA23-4EE7-968B-531F04FB2F8F}">
      <dgm:prSet phldrT="[Text]"/>
      <dgm:spPr/>
      <dgm:t>
        <a:bodyPr/>
        <a:lstStyle/>
        <a:p>
          <a:r>
            <a:rPr lang="en-GB" dirty="0" smtClean="0"/>
            <a:t>1. Growing up</a:t>
          </a:r>
          <a:endParaRPr lang="en-GB" dirty="0"/>
        </a:p>
      </dgm:t>
    </dgm:pt>
    <dgm:pt modelId="{24AEA69B-93B9-417A-A65C-90221853471D}" type="parTrans" cxnId="{0904E7C5-EFD8-424F-A26C-B8E35F59C2C2}">
      <dgm:prSet/>
      <dgm:spPr/>
      <dgm:t>
        <a:bodyPr/>
        <a:lstStyle/>
        <a:p>
          <a:endParaRPr lang="en-GB"/>
        </a:p>
      </dgm:t>
    </dgm:pt>
    <dgm:pt modelId="{0181ADFA-3EE7-48BE-8362-37996A50535F}" type="sibTrans" cxnId="{0904E7C5-EFD8-424F-A26C-B8E35F59C2C2}">
      <dgm:prSet/>
      <dgm:spPr/>
      <dgm:t>
        <a:bodyPr/>
        <a:lstStyle/>
        <a:p>
          <a:endParaRPr lang="en-GB"/>
        </a:p>
      </dgm:t>
    </dgm:pt>
    <dgm:pt modelId="{DB5E812F-78BE-454B-AA5A-D7B33D54C755}">
      <dgm:prSet phldrT="[Text]"/>
      <dgm:spPr/>
      <dgm:t>
        <a:bodyPr/>
        <a:lstStyle/>
        <a:p>
          <a:r>
            <a:rPr lang="en-GB" dirty="0" smtClean="0"/>
            <a:t>Urban</a:t>
          </a:r>
          <a:endParaRPr lang="en-GB" dirty="0"/>
        </a:p>
      </dgm:t>
    </dgm:pt>
    <dgm:pt modelId="{1F461374-DCB2-486D-9C33-94F031826D48}" type="parTrans" cxnId="{E88EDDC0-15CF-4538-BF8D-CD540E0A0E7B}">
      <dgm:prSet/>
      <dgm:spPr/>
      <dgm:t>
        <a:bodyPr/>
        <a:lstStyle/>
        <a:p>
          <a:endParaRPr lang="en-GB"/>
        </a:p>
      </dgm:t>
    </dgm:pt>
    <dgm:pt modelId="{D02219AB-09F0-4B15-86AE-72BDEEBD0F50}" type="sibTrans" cxnId="{E88EDDC0-15CF-4538-BF8D-CD540E0A0E7B}">
      <dgm:prSet/>
      <dgm:spPr/>
      <dgm:t>
        <a:bodyPr/>
        <a:lstStyle/>
        <a:p>
          <a:endParaRPr lang="en-GB"/>
        </a:p>
      </dgm:t>
    </dgm:pt>
    <dgm:pt modelId="{E5B5C3A9-DE2C-4551-8C1B-8600B486DC32}">
      <dgm:prSet phldrT="[Text]"/>
      <dgm:spPr/>
      <dgm:t>
        <a:bodyPr/>
        <a:lstStyle/>
        <a:p>
          <a:r>
            <a:rPr lang="en-GB" dirty="0" smtClean="0"/>
            <a:t>1. Growing up</a:t>
          </a:r>
          <a:endParaRPr lang="en-GB" dirty="0"/>
        </a:p>
      </dgm:t>
    </dgm:pt>
    <dgm:pt modelId="{C71B0C41-C417-46A5-86A7-96F9E026E657}" type="parTrans" cxnId="{6698D347-84B4-4B26-AC65-7CA830519F4D}">
      <dgm:prSet/>
      <dgm:spPr/>
      <dgm:t>
        <a:bodyPr/>
        <a:lstStyle/>
        <a:p>
          <a:endParaRPr lang="en-GB"/>
        </a:p>
      </dgm:t>
    </dgm:pt>
    <dgm:pt modelId="{67901584-3AAA-431A-A633-B72A9F43ADDA}" type="sibTrans" cxnId="{6698D347-84B4-4B26-AC65-7CA830519F4D}">
      <dgm:prSet/>
      <dgm:spPr/>
      <dgm:t>
        <a:bodyPr/>
        <a:lstStyle/>
        <a:p>
          <a:endParaRPr lang="en-GB"/>
        </a:p>
      </dgm:t>
    </dgm:pt>
    <dgm:pt modelId="{659488CF-7B7F-4CB9-81A7-6853F70D42AB}">
      <dgm:prSet phldrT="[Text]"/>
      <dgm:spPr/>
      <dgm:t>
        <a:bodyPr/>
        <a:lstStyle/>
        <a:p>
          <a:r>
            <a:rPr lang="en-GB" dirty="0" smtClean="0"/>
            <a:t>3. Benefits</a:t>
          </a:r>
          <a:endParaRPr lang="en-GB" dirty="0"/>
        </a:p>
      </dgm:t>
    </dgm:pt>
    <dgm:pt modelId="{AC817C32-8D48-4FB2-BAA5-AA04C0E65269}" type="parTrans" cxnId="{3613C34B-3C9E-4377-9164-70D3CD51F638}">
      <dgm:prSet/>
      <dgm:spPr/>
      <dgm:t>
        <a:bodyPr/>
        <a:lstStyle/>
        <a:p>
          <a:endParaRPr lang="en-GB"/>
        </a:p>
      </dgm:t>
    </dgm:pt>
    <dgm:pt modelId="{A321595A-BAF0-4BFC-8D75-01CBD13FC9D1}" type="sibTrans" cxnId="{3613C34B-3C9E-4377-9164-70D3CD51F638}">
      <dgm:prSet/>
      <dgm:spPr/>
      <dgm:t>
        <a:bodyPr/>
        <a:lstStyle/>
        <a:p>
          <a:endParaRPr lang="en-GB"/>
        </a:p>
      </dgm:t>
    </dgm:pt>
    <dgm:pt modelId="{E150841C-8C75-428A-BD88-7478BFC1FC23}">
      <dgm:prSet/>
      <dgm:spPr/>
      <dgm:t>
        <a:bodyPr/>
        <a:lstStyle/>
        <a:p>
          <a:r>
            <a:rPr lang="en-GB" dirty="0" smtClean="0"/>
            <a:t>2. Youth Work</a:t>
          </a:r>
          <a:endParaRPr lang="en-GB" dirty="0"/>
        </a:p>
      </dgm:t>
    </dgm:pt>
    <dgm:pt modelId="{F405DC12-5B73-4FF9-8DBF-31D9BD2B5A1E}" type="parTrans" cxnId="{46F2D7D8-FE99-49F6-8BF3-9ACAA5537DB8}">
      <dgm:prSet/>
      <dgm:spPr/>
      <dgm:t>
        <a:bodyPr/>
        <a:lstStyle/>
        <a:p>
          <a:endParaRPr lang="en-GB"/>
        </a:p>
      </dgm:t>
    </dgm:pt>
    <dgm:pt modelId="{40EC26F8-E0D3-4283-A050-70D58F16534D}" type="sibTrans" cxnId="{46F2D7D8-FE99-49F6-8BF3-9ACAA5537DB8}">
      <dgm:prSet/>
      <dgm:spPr/>
      <dgm:t>
        <a:bodyPr/>
        <a:lstStyle/>
        <a:p>
          <a:endParaRPr lang="en-GB"/>
        </a:p>
      </dgm:t>
    </dgm:pt>
    <dgm:pt modelId="{4C2BCF98-3DAB-4606-A316-7158248C6D1D}">
      <dgm:prSet/>
      <dgm:spPr/>
      <dgm:t>
        <a:bodyPr/>
        <a:lstStyle/>
        <a:p>
          <a:r>
            <a:rPr lang="en-GB" dirty="0" smtClean="0"/>
            <a:t>3. Benefits</a:t>
          </a:r>
          <a:endParaRPr lang="en-GB" dirty="0"/>
        </a:p>
      </dgm:t>
    </dgm:pt>
    <dgm:pt modelId="{9AFF895A-BDA4-47D1-9043-DF9161100A18}" type="parTrans" cxnId="{C290EAA7-4AF3-4CB9-AB29-EDDD2E48CD3C}">
      <dgm:prSet/>
      <dgm:spPr/>
      <dgm:t>
        <a:bodyPr/>
        <a:lstStyle/>
        <a:p>
          <a:endParaRPr lang="en-GB"/>
        </a:p>
      </dgm:t>
    </dgm:pt>
    <dgm:pt modelId="{171F9B9F-FCBE-437B-BB79-CD4852134AD3}" type="sibTrans" cxnId="{C290EAA7-4AF3-4CB9-AB29-EDDD2E48CD3C}">
      <dgm:prSet/>
      <dgm:spPr/>
      <dgm:t>
        <a:bodyPr/>
        <a:lstStyle/>
        <a:p>
          <a:endParaRPr lang="en-GB"/>
        </a:p>
      </dgm:t>
    </dgm:pt>
    <dgm:pt modelId="{3B1E17E7-43A4-41D3-A066-71DB4B436992}">
      <dgm:prSet/>
      <dgm:spPr/>
      <dgm:t>
        <a:bodyPr/>
        <a:lstStyle/>
        <a:p>
          <a:r>
            <a:rPr lang="en-GB" dirty="0" smtClean="0"/>
            <a:t>2. Youth Work</a:t>
          </a:r>
          <a:endParaRPr lang="en-GB" dirty="0"/>
        </a:p>
      </dgm:t>
    </dgm:pt>
    <dgm:pt modelId="{2951CAFE-A7AC-400A-BD6C-1D5D2B6BD60E}" type="parTrans" cxnId="{6B688204-C7E0-4D83-B29B-D871FD9CDC7F}">
      <dgm:prSet/>
      <dgm:spPr/>
      <dgm:t>
        <a:bodyPr/>
        <a:lstStyle/>
        <a:p>
          <a:endParaRPr lang="en-GB"/>
        </a:p>
      </dgm:t>
    </dgm:pt>
    <dgm:pt modelId="{FD8846FD-5298-40CF-993F-AE5945C092D4}" type="sibTrans" cxnId="{6B688204-C7E0-4D83-B29B-D871FD9CDC7F}">
      <dgm:prSet/>
      <dgm:spPr/>
      <dgm:t>
        <a:bodyPr/>
        <a:lstStyle/>
        <a:p>
          <a:endParaRPr lang="en-GB"/>
        </a:p>
      </dgm:t>
    </dgm:pt>
    <dgm:pt modelId="{9DE84421-D85F-47D6-B731-63D294801AF6}">
      <dgm:prSet/>
      <dgm:spPr/>
      <dgm:t>
        <a:bodyPr/>
        <a:lstStyle/>
        <a:p>
          <a:r>
            <a:rPr lang="en-GB" dirty="0" smtClean="0"/>
            <a:t>3. Benefits</a:t>
          </a:r>
          <a:endParaRPr lang="en-GB" dirty="0"/>
        </a:p>
      </dgm:t>
    </dgm:pt>
    <dgm:pt modelId="{1FB4CAEB-3330-4826-8B04-E9BFB9BD270D}" type="parTrans" cxnId="{766FB7B0-80D4-4D45-A916-6FDB087B8133}">
      <dgm:prSet/>
      <dgm:spPr/>
      <dgm:t>
        <a:bodyPr/>
        <a:lstStyle/>
        <a:p>
          <a:endParaRPr lang="en-GB"/>
        </a:p>
      </dgm:t>
    </dgm:pt>
    <dgm:pt modelId="{67A32194-E6F7-48DB-900F-023302627DAA}" type="sibTrans" cxnId="{766FB7B0-80D4-4D45-A916-6FDB087B8133}">
      <dgm:prSet/>
      <dgm:spPr/>
      <dgm:t>
        <a:bodyPr/>
        <a:lstStyle/>
        <a:p>
          <a:endParaRPr lang="en-GB"/>
        </a:p>
      </dgm:t>
    </dgm:pt>
    <dgm:pt modelId="{0B9C7253-C0DB-4482-9188-4A6B7CC94037}" type="pres">
      <dgm:prSet presAssocID="{5AF2FA3D-6C40-4304-88C3-33CACB8E70CE}" presName="list" presStyleCnt="0">
        <dgm:presLayoutVars>
          <dgm:dir/>
          <dgm:animLvl val="lvl"/>
        </dgm:presLayoutVars>
      </dgm:prSet>
      <dgm:spPr/>
      <dgm:t>
        <a:bodyPr/>
        <a:lstStyle/>
        <a:p>
          <a:endParaRPr lang="en-GB"/>
        </a:p>
      </dgm:t>
    </dgm:pt>
    <dgm:pt modelId="{B40A35C1-ABDF-49FD-86BB-116D0E4BF2B3}" type="pres">
      <dgm:prSet presAssocID="{FEB6489A-8950-46BA-A185-C43C04450724}" presName="posSpace" presStyleCnt="0"/>
      <dgm:spPr/>
    </dgm:pt>
    <dgm:pt modelId="{B38BAB75-BFFA-4D0E-A449-4B8A99DDAB8C}" type="pres">
      <dgm:prSet presAssocID="{FEB6489A-8950-46BA-A185-C43C04450724}" presName="vertFlow" presStyleCnt="0"/>
      <dgm:spPr/>
    </dgm:pt>
    <dgm:pt modelId="{6099E953-B4A8-4A6D-A9DA-21F4E135FE6B}" type="pres">
      <dgm:prSet presAssocID="{FEB6489A-8950-46BA-A185-C43C04450724}" presName="topSpace" presStyleCnt="0"/>
      <dgm:spPr/>
    </dgm:pt>
    <dgm:pt modelId="{7E41B0B4-859B-4B9D-AC47-85FA58D5E405}" type="pres">
      <dgm:prSet presAssocID="{FEB6489A-8950-46BA-A185-C43C04450724}" presName="firstComp" presStyleCnt="0"/>
      <dgm:spPr/>
    </dgm:pt>
    <dgm:pt modelId="{5FAC46BD-F4A1-4432-8F15-C0C997EDB23F}" type="pres">
      <dgm:prSet presAssocID="{FEB6489A-8950-46BA-A185-C43C04450724}" presName="firstChild" presStyleLbl="bgAccFollowNode1" presStyleIdx="0" presStyleCnt="9"/>
      <dgm:spPr/>
      <dgm:t>
        <a:bodyPr/>
        <a:lstStyle/>
        <a:p>
          <a:endParaRPr lang="en-GB"/>
        </a:p>
      </dgm:t>
    </dgm:pt>
    <dgm:pt modelId="{CEBA2312-2B43-477B-84D6-6BD659E38E1D}" type="pres">
      <dgm:prSet presAssocID="{FEB6489A-8950-46BA-A185-C43C04450724}" presName="firstChildTx" presStyleLbl="bgAccFollowNode1" presStyleIdx="0" presStyleCnt="9">
        <dgm:presLayoutVars>
          <dgm:bulletEnabled val="1"/>
        </dgm:presLayoutVars>
      </dgm:prSet>
      <dgm:spPr/>
      <dgm:t>
        <a:bodyPr/>
        <a:lstStyle/>
        <a:p>
          <a:endParaRPr lang="en-GB"/>
        </a:p>
      </dgm:t>
    </dgm:pt>
    <dgm:pt modelId="{8F546F84-5AB3-46B4-9CE8-0AD42418BA77}" type="pres">
      <dgm:prSet presAssocID="{C4119FA4-2943-4811-9F38-F7D5E030DB2F}" presName="comp" presStyleCnt="0"/>
      <dgm:spPr/>
    </dgm:pt>
    <dgm:pt modelId="{1B823A9C-E16B-41B7-8DB2-03ACF8F16DBD}" type="pres">
      <dgm:prSet presAssocID="{C4119FA4-2943-4811-9F38-F7D5E030DB2F}" presName="child" presStyleLbl="bgAccFollowNode1" presStyleIdx="1" presStyleCnt="9"/>
      <dgm:spPr/>
      <dgm:t>
        <a:bodyPr/>
        <a:lstStyle/>
        <a:p>
          <a:endParaRPr lang="en-GB"/>
        </a:p>
      </dgm:t>
    </dgm:pt>
    <dgm:pt modelId="{512961C4-78F6-4B52-9CF5-E9848464BC90}" type="pres">
      <dgm:prSet presAssocID="{C4119FA4-2943-4811-9F38-F7D5E030DB2F}" presName="childTx" presStyleLbl="bgAccFollowNode1" presStyleIdx="1" presStyleCnt="9">
        <dgm:presLayoutVars>
          <dgm:bulletEnabled val="1"/>
        </dgm:presLayoutVars>
      </dgm:prSet>
      <dgm:spPr/>
      <dgm:t>
        <a:bodyPr/>
        <a:lstStyle/>
        <a:p>
          <a:endParaRPr lang="en-GB"/>
        </a:p>
      </dgm:t>
    </dgm:pt>
    <dgm:pt modelId="{EDA51F9D-6DBB-4339-9BCE-0295017AED2B}" type="pres">
      <dgm:prSet presAssocID="{659488CF-7B7F-4CB9-81A7-6853F70D42AB}" presName="comp" presStyleCnt="0"/>
      <dgm:spPr/>
    </dgm:pt>
    <dgm:pt modelId="{846CDA7D-08F5-4069-A65C-44955812815C}" type="pres">
      <dgm:prSet presAssocID="{659488CF-7B7F-4CB9-81A7-6853F70D42AB}" presName="child" presStyleLbl="bgAccFollowNode1" presStyleIdx="2" presStyleCnt="9"/>
      <dgm:spPr/>
      <dgm:t>
        <a:bodyPr/>
        <a:lstStyle/>
        <a:p>
          <a:endParaRPr lang="en-GB"/>
        </a:p>
      </dgm:t>
    </dgm:pt>
    <dgm:pt modelId="{1FBBE781-6037-4EB6-B904-17D6EA5E6118}" type="pres">
      <dgm:prSet presAssocID="{659488CF-7B7F-4CB9-81A7-6853F70D42AB}" presName="childTx" presStyleLbl="bgAccFollowNode1" presStyleIdx="2" presStyleCnt="9">
        <dgm:presLayoutVars>
          <dgm:bulletEnabled val="1"/>
        </dgm:presLayoutVars>
      </dgm:prSet>
      <dgm:spPr/>
      <dgm:t>
        <a:bodyPr/>
        <a:lstStyle/>
        <a:p>
          <a:endParaRPr lang="en-GB"/>
        </a:p>
      </dgm:t>
    </dgm:pt>
    <dgm:pt modelId="{3B975B38-752F-4FE8-86E0-1565C47990B3}" type="pres">
      <dgm:prSet presAssocID="{FEB6489A-8950-46BA-A185-C43C04450724}" presName="negSpace" presStyleCnt="0"/>
      <dgm:spPr/>
    </dgm:pt>
    <dgm:pt modelId="{CDB75B82-317F-49CA-81BC-2C5A6B6221F4}" type="pres">
      <dgm:prSet presAssocID="{FEB6489A-8950-46BA-A185-C43C04450724}" presName="circle" presStyleLbl="node1" presStyleIdx="0" presStyleCnt="3"/>
      <dgm:spPr/>
      <dgm:t>
        <a:bodyPr/>
        <a:lstStyle/>
        <a:p>
          <a:endParaRPr lang="en-GB"/>
        </a:p>
      </dgm:t>
    </dgm:pt>
    <dgm:pt modelId="{78F4A24B-F3B9-4884-9D58-A79DF1D27EC8}" type="pres">
      <dgm:prSet presAssocID="{99FACFB3-CF1D-4498-B056-E541AB9E5BA3}" presName="transSpace" presStyleCnt="0"/>
      <dgm:spPr/>
    </dgm:pt>
    <dgm:pt modelId="{D92EAFC8-EEB6-4716-A871-F5480F882E53}" type="pres">
      <dgm:prSet presAssocID="{5CD92A7A-1120-4328-B764-F0882809DB13}" presName="posSpace" presStyleCnt="0"/>
      <dgm:spPr/>
    </dgm:pt>
    <dgm:pt modelId="{070B60E8-F684-4355-BB7F-210FE790CDCB}" type="pres">
      <dgm:prSet presAssocID="{5CD92A7A-1120-4328-B764-F0882809DB13}" presName="vertFlow" presStyleCnt="0"/>
      <dgm:spPr/>
    </dgm:pt>
    <dgm:pt modelId="{2C9C0CAA-F63D-4AED-A41E-DE37DC3AACB6}" type="pres">
      <dgm:prSet presAssocID="{5CD92A7A-1120-4328-B764-F0882809DB13}" presName="topSpace" presStyleCnt="0"/>
      <dgm:spPr/>
    </dgm:pt>
    <dgm:pt modelId="{0F263306-7077-48A9-8024-1B52A87C4031}" type="pres">
      <dgm:prSet presAssocID="{5CD92A7A-1120-4328-B764-F0882809DB13}" presName="firstComp" presStyleCnt="0"/>
      <dgm:spPr/>
    </dgm:pt>
    <dgm:pt modelId="{296F916E-A071-479A-894A-2E5E4D63C620}" type="pres">
      <dgm:prSet presAssocID="{5CD92A7A-1120-4328-B764-F0882809DB13}" presName="firstChild" presStyleLbl="bgAccFollowNode1" presStyleIdx="3" presStyleCnt="9"/>
      <dgm:spPr/>
      <dgm:t>
        <a:bodyPr/>
        <a:lstStyle/>
        <a:p>
          <a:endParaRPr lang="en-GB"/>
        </a:p>
      </dgm:t>
    </dgm:pt>
    <dgm:pt modelId="{E89C2F92-1DFB-4CCA-BB01-9948C2BDD3D4}" type="pres">
      <dgm:prSet presAssocID="{5CD92A7A-1120-4328-B764-F0882809DB13}" presName="firstChildTx" presStyleLbl="bgAccFollowNode1" presStyleIdx="3" presStyleCnt="9">
        <dgm:presLayoutVars>
          <dgm:bulletEnabled val="1"/>
        </dgm:presLayoutVars>
      </dgm:prSet>
      <dgm:spPr/>
      <dgm:t>
        <a:bodyPr/>
        <a:lstStyle/>
        <a:p>
          <a:endParaRPr lang="en-GB"/>
        </a:p>
      </dgm:t>
    </dgm:pt>
    <dgm:pt modelId="{A38A6B64-6606-41C2-820C-6CB8452FFC99}" type="pres">
      <dgm:prSet presAssocID="{E150841C-8C75-428A-BD88-7478BFC1FC23}" presName="comp" presStyleCnt="0"/>
      <dgm:spPr/>
    </dgm:pt>
    <dgm:pt modelId="{4F1E9390-DCCD-483A-97FD-5AAD28181C29}" type="pres">
      <dgm:prSet presAssocID="{E150841C-8C75-428A-BD88-7478BFC1FC23}" presName="child" presStyleLbl="bgAccFollowNode1" presStyleIdx="4" presStyleCnt="9"/>
      <dgm:spPr/>
      <dgm:t>
        <a:bodyPr/>
        <a:lstStyle/>
        <a:p>
          <a:endParaRPr lang="en-GB"/>
        </a:p>
      </dgm:t>
    </dgm:pt>
    <dgm:pt modelId="{D0485203-64B1-4380-A2D3-EC6A11A26A26}" type="pres">
      <dgm:prSet presAssocID="{E150841C-8C75-428A-BD88-7478BFC1FC23}" presName="childTx" presStyleLbl="bgAccFollowNode1" presStyleIdx="4" presStyleCnt="9">
        <dgm:presLayoutVars>
          <dgm:bulletEnabled val="1"/>
        </dgm:presLayoutVars>
      </dgm:prSet>
      <dgm:spPr/>
      <dgm:t>
        <a:bodyPr/>
        <a:lstStyle/>
        <a:p>
          <a:endParaRPr lang="en-GB"/>
        </a:p>
      </dgm:t>
    </dgm:pt>
    <dgm:pt modelId="{191F2AA1-149F-4632-A315-BC4441523184}" type="pres">
      <dgm:prSet presAssocID="{4C2BCF98-3DAB-4606-A316-7158248C6D1D}" presName="comp" presStyleCnt="0"/>
      <dgm:spPr/>
    </dgm:pt>
    <dgm:pt modelId="{5AAFD81A-08F4-41B8-8236-1AC5F10E2016}" type="pres">
      <dgm:prSet presAssocID="{4C2BCF98-3DAB-4606-A316-7158248C6D1D}" presName="child" presStyleLbl="bgAccFollowNode1" presStyleIdx="5" presStyleCnt="9"/>
      <dgm:spPr/>
      <dgm:t>
        <a:bodyPr/>
        <a:lstStyle/>
        <a:p>
          <a:endParaRPr lang="en-GB"/>
        </a:p>
      </dgm:t>
    </dgm:pt>
    <dgm:pt modelId="{81AB4D1E-7AFF-4406-936C-CD3B6B0EACD6}" type="pres">
      <dgm:prSet presAssocID="{4C2BCF98-3DAB-4606-A316-7158248C6D1D}" presName="childTx" presStyleLbl="bgAccFollowNode1" presStyleIdx="5" presStyleCnt="9">
        <dgm:presLayoutVars>
          <dgm:bulletEnabled val="1"/>
        </dgm:presLayoutVars>
      </dgm:prSet>
      <dgm:spPr/>
      <dgm:t>
        <a:bodyPr/>
        <a:lstStyle/>
        <a:p>
          <a:endParaRPr lang="en-GB"/>
        </a:p>
      </dgm:t>
    </dgm:pt>
    <dgm:pt modelId="{410503BC-452E-489C-8F46-357A7DD5154A}" type="pres">
      <dgm:prSet presAssocID="{5CD92A7A-1120-4328-B764-F0882809DB13}" presName="negSpace" presStyleCnt="0"/>
      <dgm:spPr/>
    </dgm:pt>
    <dgm:pt modelId="{07468968-C8E5-4548-B441-FE3C7CEA13FD}" type="pres">
      <dgm:prSet presAssocID="{5CD92A7A-1120-4328-B764-F0882809DB13}" presName="circle" presStyleLbl="node1" presStyleIdx="1" presStyleCnt="3"/>
      <dgm:spPr/>
      <dgm:t>
        <a:bodyPr/>
        <a:lstStyle/>
        <a:p>
          <a:endParaRPr lang="en-GB"/>
        </a:p>
      </dgm:t>
    </dgm:pt>
    <dgm:pt modelId="{9DC41A2F-4284-4743-93FB-C60A47138284}" type="pres">
      <dgm:prSet presAssocID="{F9AFC999-C53B-4F31-8CE8-C92A858E4BF1}" presName="transSpace" presStyleCnt="0"/>
      <dgm:spPr/>
    </dgm:pt>
    <dgm:pt modelId="{34164FAA-55BA-4300-BF55-805232C6FFB3}" type="pres">
      <dgm:prSet presAssocID="{DB5E812F-78BE-454B-AA5A-D7B33D54C755}" presName="posSpace" presStyleCnt="0"/>
      <dgm:spPr/>
    </dgm:pt>
    <dgm:pt modelId="{DE53BBD1-65F7-4B9F-A73E-3B8EDDFC2878}" type="pres">
      <dgm:prSet presAssocID="{DB5E812F-78BE-454B-AA5A-D7B33D54C755}" presName="vertFlow" presStyleCnt="0"/>
      <dgm:spPr/>
    </dgm:pt>
    <dgm:pt modelId="{A23869CB-9337-4D21-9831-B26794E0F109}" type="pres">
      <dgm:prSet presAssocID="{DB5E812F-78BE-454B-AA5A-D7B33D54C755}" presName="topSpace" presStyleCnt="0"/>
      <dgm:spPr/>
    </dgm:pt>
    <dgm:pt modelId="{ABC87877-1DF4-43AA-B950-A906C01D0059}" type="pres">
      <dgm:prSet presAssocID="{DB5E812F-78BE-454B-AA5A-D7B33D54C755}" presName="firstComp" presStyleCnt="0"/>
      <dgm:spPr/>
    </dgm:pt>
    <dgm:pt modelId="{9ABE3B1C-7C24-4184-AEB9-0A8E8635F2A9}" type="pres">
      <dgm:prSet presAssocID="{DB5E812F-78BE-454B-AA5A-D7B33D54C755}" presName="firstChild" presStyleLbl="bgAccFollowNode1" presStyleIdx="6" presStyleCnt="9"/>
      <dgm:spPr/>
      <dgm:t>
        <a:bodyPr/>
        <a:lstStyle/>
        <a:p>
          <a:endParaRPr lang="en-GB"/>
        </a:p>
      </dgm:t>
    </dgm:pt>
    <dgm:pt modelId="{5364AF85-8749-4D34-998B-0741C219CF94}" type="pres">
      <dgm:prSet presAssocID="{DB5E812F-78BE-454B-AA5A-D7B33D54C755}" presName="firstChildTx" presStyleLbl="bgAccFollowNode1" presStyleIdx="6" presStyleCnt="9">
        <dgm:presLayoutVars>
          <dgm:bulletEnabled val="1"/>
        </dgm:presLayoutVars>
      </dgm:prSet>
      <dgm:spPr/>
      <dgm:t>
        <a:bodyPr/>
        <a:lstStyle/>
        <a:p>
          <a:endParaRPr lang="en-GB"/>
        </a:p>
      </dgm:t>
    </dgm:pt>
    <dgm:pt modelId="{85AD2D07-C149-4D0C-B855-F61152415711}" type="pres">
      <dgm:prSet presAssocID="{3B1E17E7-43A4-41D3-A066-71DB4B436992}" presName="comp" presStyleCnt="0"/>
      <dgm:spPr/>
    </dgm:pt>
    <dgm:pt modelId="{FDF10983-360F-4C2B-B50E-11B70830584D}" type="pres">
      <dgm:prSet presAssocID="{3B1E17E7-43A4-41D3-A066-71DB4B436992}" presName="child" presStyleLbl="bgAccFollowNode1" presStyleIdx="7" presStyleCnt="9"/>
      <dgm:spPr/>
      <dgm:t>
        <a:bodyPr/>
        <a:lstStyle/>
        <a:p>
          <a:endParaRPr lang="en-GB"/>
        </a:p>
      </dgm:t>
    </dgm:pt>
    <dgm:pt modelId="{6A7F47E5-7A6B-4CD9-AB1D-BDC9F01E1D3B}" type="pres">
      <dgm:prSet presAssocID="{3B1E17E7-43A4-41D3-A066-71DB4B436992}" presName="childTx" presStyleLbl="bgAccFollowNode1" presStyleIdx="7" presStyleCnt="9">
        <dgm:presLayoutVars>
          <dgm:bulletEnabled val="1"/>
        </dgm:presLayoutVars>
      </dgm:prSet>
      <dgm:spPr/>
      <dgm:t>
        <a:bodyPr/>
        <a:lstStyle/>
        <a:p>
          <a:endParaRPr lang="en-GB"/>
        </a:p>
      </dgm:t>
    </dgm:pt>
    <dgm:pt modelId="{3509C020-92FB-46DF-A478-8152F7D8C68D}" type="pres">
      <dgm:prSet presAssocID="{9DE84421-D85F-47D6-B731-63D294801AF6}" presName="comp" presStyleCnt="0"/>
      <dgm:spPr/>
    </dgm:pt>
    <dgm:pt modelId="{EB96384F-57BD-469C-9E6F-D47CFD0DAAA4}" type="pres">
      <dgm:prSet presAssocID="{9DE84421-D85F-47D6-B731-63D294801AF6}" presName="child" presStyleLbl="bgAccFollowNode1" presStyleIdx="8" presStyleCnt="9"/>
      <dgm:spPr/>
      <dgm:t>
        <a:bodyPr/>
        <a:lstStyle/>
        <a:p>
          <a:endParaRPr lang="en-GB"/>
        </a:p>
      </dgm:t>
    </dgm:pt>
    <dgm:pt modelId="{94A3699D-C408-45F4-959F-A2EBFD136E01}" type="pres">
      <dgm:prSet presAssocID="{9DE84421-D85F-47D6-B731-63D294801AF6}" presName="childTx" presStyleLbl="bgAccFollowNode1" presStyleIdx="8" presStyleCnt="9">
        <dgm:presLayoutVars>
          <dgm:bulletEnabled val="1"/>
        </dgm:presLayoutVars>
      </dgm:prSet>
      <dgm:spPr/>
      <dgm:t>
        <a:bodyPr/>
        <a:lstStyle/>
        <a:p>
          <a:endParaRPr lang="en-GB"/>
        </a:p>
      </dgm:t>
    </dgm:pt>
    <dgm:pt modelId="{76007B40-14F3-4FA2-ABF0-77D59CA9871B}" type="pres">
      <dgm:prSet presAssocID="{DB5E812F-78BE-454B-AA5A-D7B33D54C755}" presName="negSpace" presStyleCnt="0"/>
      <dgm:spPr/>
    </dgm:pt>
    <dgm:pt modelId="{905FB1B7-9BBF-4BE7-9DCC-8169457B2795}" type="pres">
      <dgm:prSet presAssocID="{DB5E812F-78BE-454B-AA5A-D7B33D54C755}" presName="circle" presStyleLbl="node1" presStyleIdx="2" presStyleCnt="3"/>
      <dgm:spPr/>
      <dgm:t>
        <a:bodyPr/>
        <a:lstStyle/>
        <a:p>
          <a:endParaRPr lang="en-GB"/>
        </a:p>
      </dgm:t>
    </dgm:pt>
  </dgm:ptLst>
  <dgm:cxnLst>
    <dgm:cxn modelId="{6F3E0733-A08C-411A-909A-4801B5F9D480}" type="presOf" srcId="{7DD17790-7A25-40F0-8616-AC162410EC61}" destId="{5FAC46BD-F4A1-4432-8F15-C0C997EDB23F}" srcOrd="0" destOrd="0" presId="urn:microsoft.com/office/officeart/2005/8/layout/hList9"/>
    <dgm:cxn modelId="{0E430E18-7B0C-4398-B8A6-DB0BEE98D3BE}" type="presOf" srcId="{7DD17790-7A25-40F0-8616-AC162410EC61}" destId="{CEBA2312-2B43-477B-84D6-6BD659E38E1D}" srcOrd="1" destOrd="0" presId="urn:microsoft.com/office/officeart/2005/8/layout/hList9"/>
    <dgm:cxn modelId="{1D9C28AB-593E-4E4A-BE40-B9CF30439849}" type="presOf" srcId="{4C2BCF98-3DAB-4606-A316-7158248C6D1D}" destId="{5AAFD81A-08F4-41B8-8236-1AC5F10E2016}" srcOrd="0" destOrd="0" presId="urn:microsoft.com/office/officeart/2005/8/layout/hList9"/>
    <dgm:cxn modelId="{69039134-CF5F-4620-A6D4-52F608E2BE8A}" type="presOf" srcId="{9DE84421-D85F-47D6-B731-63D294801AF6}" destId="{94A3699D-C408-45F4-959F-A2EBFD136E01}" srcOrd="1" destOrd="0" presId="urn:microsoft.com/office/officeart/2005/8/layout/hList9"/>
    <dgm:cxn modelId="{7D1DAC6F-CF91-4270-B7C8-E29519198A0E}" srcId="{FEB6489A-8950-46BA-A185-C43C04450724}" destId="{C4119FA4-2943-4811-9F38-F7D5E030DB2F}" srcOrd="1" destOrd="0" parTransId="{A4B59507-0697-47D6-8EF8-686936CEC0BB}" sibTransId="{B79A4548-2091-4000-B4C7-9ACE20EBF4C3}"/>
    <dgm:cxn modelId="{13B49087-BC01-4549-A5B4-461379E5E323}" type="presOf" srcId="{5AF2FA3D-6C40-4304-88C3-33CACB8E70CE}" destId="{0B9C7253-C0DB-4482-9188-4A6B7CC94037}" srcOrd="0" destOrd="0" presId="urn:microsoft.com/office/officeart/2005/8/layout/hList9"/>
    <dgm:cxn modelId="{683F5F96-9750-4A44-9C94-30C69E41DA6C}" type="presOf" srcId="{DB5E812F-78BE-454B-AA5A-D7B33D54C755}" destId="{905FB1B7-9BBF-4BE7-9DCC-8169457B2795}" srcOrd="0" destOrd="0" presId="urn:microsoft.com/office/officeart/2005/8/layout/hList9"/>
    <dgm:cxn modelId="{EE04814A-B2D8-4087-973F-DCE5DE46D99C}" type="presOf" srcId="{9DE84421-D85F-47D6-B731-63D294801AF6}" destId="{EB96384F-57BD-469C-9E6F-D47CFD0DAAA4}" srcOrd="0" destOrd="0" presId="urn:microsoft.com/office/officeart/2005/8/layout/hList9"/>
    <dgm:cxn modelId="{0904E7C5-EFD8-424F-A26C-B8E35F59C2C2}" srcId="{5CD92A7A-1120-4328-B764-F0882809DB13}" destId="{BB541A7C-EA23-4EE7-968B-531F04FB2F8F}" srcOrd="0" destOrd="0" parTransId="{24AEA69B-93B9-417A-A65C-90221853471D}" sibTransId="{0181ADFA-3EE7-48BE-8362-37996A50535F}"/>
    <dgm:cxn modelId="{C290EAA7-4AF3-4CB9-AB29-EDDD2E48CD3C}" srcId="{5CD92A7A-1120-4328-B764-F0882809DB13}" destId="{4C2BCF98-3DAB-4606-A316-7158248C6D1D}" srcOrd="2" destOrd="0" parTransId="{9AFF895A-BDA4-47D1-9043-DF9161100A18}" sibTransId="{171F9B9F-FCBE-437B-BB79-CD4852134AD3}"/>
    <dgm:cxn modelId="{0771BEC6-BB5C-450E-AA16-80ACFC5F8E60}" type="presOf" srcId="{4C2BCF98-3DAB-4606-A316-7158248C6D1D}" destId="{81AB4D1E-7AFF-4406-936C-CD3B6B0EACD6}" srcOrd="1" destOrd="0" presId="urn:microsoft.com/office/officeart/2005/8/layout/hList9"/>
    <dgm:cxn modelId="{68D08A82-9FFA-48FA-B395-7C13B9817DC2}" type="presOf" srcId="{BB541A7C-EA23-4EE7-968B-531F04FB2F8F}" destId="{296F916E-A071-479A-894A-2E5E4D63C620}" srcOrd="0" destOrd="0" presId="urn:microsoft.com/office/officeart/2005/8/layout/hList9"/>
    <dgm:cxn modelId="{670F3126-75A2-48E8-9A0D-3DEEADA60759}" type="presOf" srcId="{3B1E17E7-43A4-41D3-A066-71DB4B436992}" destId="{FDF10983-360F-4C2B-B50E-11B70830584D}" srcOrd="0" destOrd="0" presId="urn:microsoft.com/office/officeart/2005/8/layout/hList9"/>
    <dgm:cxn modelId="{C66C6334-1709-49E6-9486-6770B657190D}" type="presOf" srcId="{659488CF-7B7F-4CB9-81A7-6853F70D42AB}" destId="{846CDA7D-08F5-4069-A65C-44955812815C}" srcOrd="0" destOrd="0" presId="urn:microsoft.com/office/officeart/2005/8/layout/hList9"/>
    <dgm:cxn modelId="{6698D347-84B4-4B26-AC65-7CA830519F4D}" srcId="{DB5E812F-78BE-454B-AA5A-D7B33D54C755}" destId="{E5B5C3A9-DE2C-4551-8C1B-8600B486DC32}" srcOrd="0" destOrd="0" parTransId="{C71B0C41-C417-46A5-86A7-96F9E026E657}" sibTransId="{67901584-3AAA-431A-A633-B72A9F43ADDA}"/>
    <dgm:cxn modelId="{2E54F744-492D-43D2-8D97-1620162D8515}" type="presOf" srcId="{659488CF-7B7F-4CB9-81A7-6853F70D42AB}" destId="{1FBBE781-6037-4EB6-B904-17D6EA5E6118}" srcOrd="1" destOrd="0" presId="urn:microsoft.com/office/officeart/2005/8/layout/hList9"/>
    <dgm:cxn modelId="{0B20661E-5C45-4B22-9764-9D450CC721B9}" type="presOf" srcId="{E150841C-8C75-428A-BD88-7478BFC1FC23}" destId="{4F1E9390-DCCD-483A-97FD-5AAD28181C29}" srcOrd="0" destOrd="0" presId="urn:microsoft.com/office/officeart/2005/8/layout/hList9"/>
    <dgm:cxn modelId="{0B03FA1E-5D45-45B8-82CB-64D6C198F5F0}" srcId="{5AF2FA3D-6C40-4304-88C3-33CACB8E70CE}" destId="{FEB6489A-8950-46BA-A185-C43C04450724}" srcOrd="0" destOrd="0" parTransId="{D07F8C2E-65AD-4DA0-A82B-E07566714742}" sibTransId="{99FACFB3-CF1D-4498-B056-E541AB9E5BA3}"/>
    <dgm:cxn modelId="{EAE242A0-19E1-4E70-B953-5285A151D0CA}" type="presOf" srcId="{5CD92A7A-1120-4328-B764-F0882809DB13}" destId="{07468968-C8E5-4548-B441-FE3C7CEA13FD}" srcOrd="0" destOrd="0" presId="urn:microsoft.com/office/officeart/2005/8/layout/hList9"/>
    <dgm:cxn modelId="{C1BF3B79-2A22-46A4-91FD-CEEE4DCBADB4}" srcId="{FEB6489A-8950-46BA-A185-C43C04450724}" destId="{7DD17790-7A25-40F0-8616-AC162410EC61}" srcOrd="0" destOrd="0" parTransId="{FCF692E8-3C91-4C3C-9074-4C3A77243C08}" sibTransId="{8D91DEAE-C827-4B2D-A3A9-ECD580F79C31}"/>
    <dgm:cxn modelId="{E5427B69-8BEB-4BA6-8FE5-3307B492D34B}" type="presOf" srcId="{E5B5C3A9-DE2C-4551-8C1B-8600B486DC32}" destId="{9ABE3B1C-7C24-4184-AEB9-0A8E8635F2A9}" srcOrd="0" destOrd="0" presId="urn:microsoft.com/office/officeart/2005/8/layout/hList9"/>
    <dgm:cxn modelId="{9B7E711B-DF53-4128-83B5-B120DFF1C4F5}" type="presOf" srcId="{FEB6489A-8950-46BA-A185-C43C04450724}" destId="{CDB75B82-317F-49CA-81BC-2C5A6B6221F4}" srcOrd="0" destOrd="0" presId="urn:microsoft.com/office/officeart/2005/8/layout/hList9"/>
    <dgm:cxn modelId="{541BA512-C1BD-430B-8907-C945EE02F165}" type="presOf" srcId="{3B1E17E7-43A4-41D3-A066-71DB4B436992}" destId="{6A7F47E5-7A6B-4CD9-AB1D-BDC9F01E1D3B}" srcOrd="1" destOrd="0" presId="urn:microsoft.com/office/officeart/2005/8/layout/hList9"/>
    <dgm:cxn modelId="{6B688204-C7E0-4D83-B29B-D871FD9CDC7F}" srcId="{DB5E812F-78BE-454B-AA5A-D7B33D54C755}" destId="{3B1E17E7-43A4-41D3-A066-71DB4B436992}" srcOrd="1" destOrd="0" parTransId="{2951CAFE-A7AC-400A-BD6C-1D5D2B6BD60E}" sibTransId="{FD8846FD-5298-40CF-993F-AE5945C092D4}"/>
    <dgm:cxn modelId="{C1D25705-E092-4324-BF75-9931D7339F54}" srcId="{5AF2FA3D-6C40-4304-88C3-33CACB8E70CE}" destId="{5CD92A7A-1120-4328-B764-F0882809DB13}" srcOrd="1" destOrd="0" parTransId="{730A92BE-AC9C-4D4E-98A9-6C80892CA067}" sibTransId="{F9AFC999-C53B-4F31-8CE8-C92A858E4BF1}"/>
    <dgm:cxn modelId="{F8DF33F2-0F63-4633-A151-231071735ABA}" type="presOf" srcId="{C4119FA4-2943-4811-9F38-F7D5E030DB2F}" destId="{512961C4-78F6-4B52-9CF5-E9848464BC90}" srcOrd="1" destOrd="0" presId="urn:microsoft.com/office/officeart/2005/8/layout/hList9"/>
    <dgm:cxn modelId="{3613C34B-3C9E-4377-9164-70D3CD51F638}" srcId="{FEB6489A-8950-46BA-A185-C43C04450724}" destId="{659488CF-7B7F-4CB9-81A7-6853F70D42AB}" srcOrd="2" destOrd="0" parTransId="{AC817C32-8D48-4FB2-BAA5-AA04C0E65269}" sibTransId="{A321595A-BAF0-4BFC-8D75-01CBD13FC9D1}"/>
    <dgm:cxn modelId="{A9F97BD2-CF22-4DD2-936F-994EBA3E6D19}" type="presOf" srcId="{BB541A7C-EA23-4EE7-968B-531F04FB2F8F}" destId="{E89C2F92-1DFB-4CCA-BB01-9948C2BDD3D4}" srcOrd="1" destOrd="0" presId="urn:microsoft.com/office/officeart/2005/8/layout/hList9"/>
    <dgm:cxn modelId="{8A073268-AC2B-4623-94B6-3521CE16CD5C}" type="presOf" srcId="{E150841C-8C75-428A-BD88-7478BFC1FC23}" destId="{D0485203-64B1-4380-A2D3-EC6A11A26A26}" srcOrd="1" destOrd="0" presId="urn:microsoft.com/office/officeart/2005/8/layout/hList9"/>
    <dgm:cxn modelId="{46F2D7D8-FE99-49F6-8BF3-9ACAA5537DB8}" srcId="{5CD92A7A-1120-4328-B764-F0882809DB13}" destId="{E150841C-8C75-428A-BD88-7478BFC1FC23}" srcOrd="1" destOrd="0" parTransId="{F405DC12-5B73-4FF9-8DBF-31D9BD2B5A1E}" sibTransId="{40EC26F8-E0D3-4283-A050-70D58F16534D}"/>
    <dgm:cxn modelId="{766FB7B0-80D4-4D45-A916-6FDB087B8133}" srcId="{DB5E812F-78BE-454B-AA5A-D7B33D54C755}" destId="{9DE84421-D85F-47D6-B731-63D294801AF6}" srcOrd="2" destOrd="0" parTransId="{1FB4CAEB-3330-4826-8B04-E9BFB9BD270D}" sibTransId="{67A32194-E6F7-48DB-900F-023302627DAA}"/>
    <dgm:cxn modelId="{E88EDDC0-15CF-4538-BF8D-CD540E0A0E7B}" srcId="{5AF2FA3D-6C40-4304-88C3-33CACB8E70CE}" destId="{DB5E812F-78BE-454B-AA5A-D7B33D54C755}" srcOrd="2" destOrd="0" parTransId="{1F461374-DCB2-486D-9C33-94F031826D48}" sibTransId="{D02219AB-09F0-4B15-86AE-72BDEEBD0F50}"/>
    <dgm:cxn modelId="{02AF55BB-92BA-4DBE-8F82-36CE03CB43E0}" type="presOf" srcId="{E5B5C3A9-DE2C-4551-8C1B-8600B486DC32}" destId="{5364AF85-8749-4D34-998B-0741C219CF94}" srcOrd="1" destOrd="0" presId="urn:microsoft.com/office/officeart/2005/8/layout/hList9"/>
    <dgm:cxn modelId="{640C28F9-B037-4938-A45E-D717537AF05F}" type="presOf" srcId="{C4119FA4-2943-4811-9F38-F7D5E030DB2F}" destId="{1B823A9C-E16B-41B7-8DB2-03ACF8F16DBD}" srcOrd="0" destOrd="0" presId="urn:microsoft.com/office/officeart/2005/8/layout/hList9"/>
    <dgm:cxn modelId="{28C724A4-4D1A-46BD-BF1E-11D19EE533B5}" type="presParOf" srcId="{0B9C7253-C0DB-4482-9188-4A6B7CC94037}" destId="{B40A35C1-ABDF-49FD-86BB-116D0E4BF2B3}" srcOrd="0" destOrd="0" presId="urn:microsoft.com/office/officeart/2005/8/layout/hList9"/>
    <dgm:cxn modelId="{0BA281EB-B0DC-4768-8058-C5D7BE4EAAAB}" type="presParOf" srcId="{0B9C7253-C0DB-4482-9188-4A6B7CC94037}" destId="{B38BAB75-BFFA-4D0E-A449-4B8A99DDAB8C}" srcOrd="1" destOrd="0" presId="urn:microsoft.com/office/officeart/2005/8/layout/hList9"/>
    <dgm:cxn modelId="{09460238-DAB1-45E7-A3C0-523A69C8DC07}" type="presParOf" srcId="{B38BAB75-BFFA-4D0E-A449-4B8A99DDAB8C}" destId="{6099E953-B4A8-4A6D-A9DA-21F4E135FE6B}" srcOrd="0" destOrd="0" presId="urn:microsoft.com/office/officeart/2005/8/layout/hList9"/>
    <dgm:cxn modelId="{1F0E29EC-4B2B-4F1D-9FD4-265A824CEB04}" type="presParOf" srcId="{B38BAB75-BFFA-4D0E-A449-4B8A99DDAB8C}" destId="{7E41B0B4-859B-4B9D-AC47-85FA58D5E405}" srcOrd="1" destOrd="0" presId="urn:microsoft.com/office/officeart/2005/8/layout/hList9"/>
    <dgm:cxn modelId="{1675569A-1B24-4564-B560-2E055A4264DD}" type="presParOf" srcId="{7E41B0B4-859B-4B9D-AC47-85FA58D5E405}" destId="{5FAC46BD-F4A1-4432-8F15-C0C997EDB23F}" srcOrd="0" destOrd="0" presId="urn:microsoft.com/office/officeart/2005/8/layout/hList9"/>
    <dgm:cxn modelId="{521CCDF6-F5C7-4FB1-9482-9B854977A9FB}" type="presParOf" srcId="{7E41B0B4-859B-4B9D-AC47-85FA58D5E405}" destId="{CEBA2312-2B43-477B-84D6-6BD659E38E1D}" srcOrd="1" destOrd="0" presId="urn:microsoft.com/office/officeart/2005/8/layout/hList9"/>
    <dgm:cxn modelId="{5C81AA1B-B84B-4523-9680-0C519A30EE05}" type="presParOf" srcId="{B38BAB75-BFFA-4D0E-A449-4B8A99DDAB8C}" destId="{8F546F84-5AB3-46B4-9CE8-0AD42418BA77}" srcOrd="2" destOrd="0" presId="urn:microsoft.com/office/officeart/2005/8/layout/hList9"/>
    <dgm:cxn modelId="{1B1840B2-81B7-43ED-95BC-7DB4DAC6F291}" type="presParOf" srcId="{8F546F84-5AB3-46B4-9CE8-0AD42418BA77}" destId="{1B823A9C-E16B-41B7-8DB2-03ACF8F16DBD}" srcOrd="0" destOrd="0" presId="urn:microsoft.com/office/officeart/2005/8/layout/hList9"/>
    <dgm:cxn modelId="{D31E0D89-BF39-4969-B88A-B78F31762EF1}" type="presParOf" srcId="{8F546F84-5AB3-46B4-9CE8-0AD42418BA77}" destId="{512961C4-78F6-4B52-9CF5-E9848464BC90}" srcOrd="1" destOrd="0" presId="urn:microsoft.com/office/officeart/2005/8/layout/hList9"/>
    <dgm:cxn modelId="{EFBF4D87-04A3-4C80-B353-986D4B106172}" type="presParOf" srcId="{B38BAB75-BFFA-4D0E-A449-4B8A99DDAB8C}" destId="{EDA51F9D-6DBB-4339-9BCE-0295017AED2B}" srcOrd="3" destOrd="0" presId="urn:microsoft.com/office/officeart/2005/8/layout/hList9"/>
    <dgm:cxn modelId="{B227DCC6-2D3E-4235-9829-673B81BD229F}" type="presParOf" srcId="{EDA51F9D-6DBB-4339-9BCE-0295017AED2B}" destId="{846CDA7D-08F5-4069-A65C-44955812815C}" srcOrd="0" destOrd="0" presId="urn:microsoft.com/office/officeart/2005/8/layout/hList9"/>
    <dgm:cxn modelId="{41EA0EC0-3045-4891-9C0E-B110CEE8DA32}" type="presParOf" srcId="{EDA51F9D-6DBB-4339-9BCE-0295017AED2B}" destId="{1FBBE781-6037-4EB6-B904-17D6EA5E6118}" srcOrd="1" destOrd="0" presId="urn:microsoft.com/office/officeart/2005/8/layout/hList9"/>
    <dgm:cxn modelId="{E641740D-116E-4A5B-83D3-CF73F5B4DDDB}" type="presParOf" srcId="{0B9C7253-C0DB-4482-9188-4A6B7CC94037}" destId="{3B975B38-752F-4FE8-86E0-1565C47990B3}" srcOrd="2" destOrd="0" presId="urn:microsoft.com/office/officeart/2005/8/layout/hList9"/>
    <dgm:cxn modelId="{D836E034-F706-40E5-BBB2-1D8DB113B6E6}" type="presParOf" srcId="{0B9C7253-C0DB-4482-9188-4A6B7CC94037}" destId="{CDB75B82-317F-49CA-81BC-2C5A6B6221F4}" srcOrd="3" destOrd="0" presId="urn:microsoft.com/office/officeart/2005/8/layout/hList9"/>
    <dgm:cxn modelId="{014E50AA-C009-4E9F-BEE3-EDBAD12F5BD4}" type="presParOf" srcId="{0B9C7253-C0DB-4482-9188-4A6B7CC94037}" destId="{78F4A24B-F3B9-4884-9D58-A79DF1D27EC8}" srcOrd="4" destOrd="0" presId="urn:microsoft.com/office/officeart/2005/8/layout/hList9"/>
    <dgm:cxn modelId="{E0849D2C-A1CD-4166-87EB-815C928025DD}" type="presParOf" srcId="{0B9C7253-C0DB-4482-9188-4A6B7CC94037}" destId="{D92EAFC8-EEB6-4716-A871-F5480F882E53}" srcOrd="5" destOrd="0" presId="urn:microsoft.com/office/officeart/2005/8/layout/hList9"/>
    <dgm:cxn modelId="{DCBC9F14-91DD-4230-8618-A31C0461FEB2}" type="presParOf" srcId="{0B9C7253-C0DB-4482-9188-4A6B7CC94037}" destId="{070B60E8-F684-4355-BB7F-210FE790CDCB}" srcOrd="6" destOrd="0" presId="urn:microsoft.com/office/officeart/2005/8/layout/hList9"/>
    <dgm:cxn modelId="{7D6F697A-7512-49DB-85BB-7363F0A5A8BD}" type="presParOf" srcId="{070B60E8-F684-4355-BB7F-210FE790CDCB}" destId="{2C9C0CAA-F63D-4AED-A41E-DE37DC3AACB6}" srcOrd="0" destOrd="0" presId="urn:microsoft.com/office/officeart/2005/8/layout/hList9"/>
    <dgm:cxn modelId="{16611363-BC21-4171-98E8-D51D2D6CAA93}" type="presParOf" srcId="{070B60E8-F684-4355-BB7F-210FE790CDCB}" destId="{0F263306-7077-48A9-8024-1B52A87C4031}" srcOrd="1" destOrd="0" presId="urn:microsoft.com/office/officeart/2005/8/layout/hList9"/>
    <dgm:cxn modelId="{343CBC6A-A1B2-466A-A179-650D7272EFAF}" type="presParOf" srcId="{0F263306-7077-48A9-8024-1B52A87C4031}" destId="{296F916E-A071-479A-894A-2E5E4D63C620}" srcOrd="0" destOrd="0" presId="urn:microsoft.com/office/officeart/2005/8/layout/hList9"/>
    <dgm:cxn modelId="{2B8BE435-8D0E-4B42-843F-27A30F3C2D01}" type="presParOf" srcId="{0F263306-7077-48A9-8024-1B52A87C4031}" destId="{E89C2F92-1DFB-4CCA-BB01-9948C2BDD3D4}" srcOrd="1" destOrd="0" presId="urn:microsoft.com/office/officeart/2005/8/layout/hList9"/>
    <dgm:cxn modelId="{35B3D43C-D179-4B99-974E-B007487BF88C}" type="presParOf" srcId="{070B60E8-F684-4355-BB7F-210FE790CDCB}" destId="{A38A6B64-6606-41C2-820C-6CB8452FFC99}" srcOrd="2" destOrd="0" presId="urn:microsoft.com/office/officeart/2005/8/layout/hList9"/>
    <dgm:cxn modelId="{7A31C58F-6EDD-483B-A397-5BFBCE3224C8}" type="presParOf" srcId="{A38A6B64-6606-41C2-820C-6CB8452FFC99}" destId="{4F1E9390-DCCD-483A-97FD-5AAD28181C29}" srcOrd="0" destOrd="0" presId="urn:microsoft.com/office/officeart/2005/8/layout/hList9"/>
    <dgm:cxn modelId="{D7653F49-249C-459E-B185-D4514F70C4B7}" type="presParOf" srcId="{A38A6B64-6606-41C2-820C-6CB8452FFC99}" destId="{D0485203-64B1-4380-A2D3-EC6A11A26A26}" srcOrd="1" destOrd="0" presId="urn:microsoft.com/office/officeart/2005/8/layout/hList9"/>
    <dgm:cxn modelId="{49E0D335-9747-4E03-93C2-BF99E54987B2}" type="presParOf" srcId="{070B60E8-F684-4355-BB7F-210FE790CDCB}" destId="{191F2AA1-149F-4632-A315-BC4441523184}" srcOrd="3" destOrd="0" presId="urn:microsoft.com/office/officeart/2005/8/layout/hList9"/>
    <dgm:cxn modelId="{DC97EF04-AE5D-48D4-BDC5-ACE1DD52AC10}" type="presParOf" srcId="{191F2AA1-149F-4632-A315-BC4441523184}" destId="{5AAFD81A-08F4-41B8-8236-1AC5F10E2016}" srcOrd="0" destOrd="0" presId="urn:microsoft.com/office/officeart/2005/8/layout/hList9"/>
    <dgm:cxn modelId="{9520386D-93A5-41D5-A94A-3CE6BE1ECE4C}" type="presParOf" srcId="{191F2AA1-149F-4632-A315-BC4441523184}" destId="{81AB4D1E-7AFF-4406-936C-CD3B6B0EACD6}" srcOrd="1" destOrd="0" presId="urn:microsoft.com/office/officeart/2005/8/layout/hList9"/>
    <dgm:cxn modelId="{0ABDE91B-AC01-4AA4-8076-54F353A9362C}" type="presParOf" srcId="{0B9C7253-C0DB-4482-9188-4A6B7CC94037}" destId="{410503BC-452E-489C-8F46-357A7DD5154A}" srcOrd="7" destOrd="0" presId="urn:microsoft.com/office/officeart/2005/8/layout/hList9"/>
    <dgm:cxn modelId="{D555FEA5-6B3C-4C07-8D4E-BFA5F2EF5277}" type="presParOf" srcId="{0B9C7253-C0DB-4482-9188-4A6B7CC94037}" destId="{07468968-C8E5-4548-B441-FE3C7CEA13FD}" srcOrd="8" destOrd="0" presId="urn:microsoft.com/office/officeart/2005/8/layout/hList9"/>
    <dgm:cxn modelId="{5D8AC44A-1AB4-407B-9FDD-1DA50618A26E}" type="presParOf" srcId="{0B9C7253-C0DB-4482-9188-4A6B7CC94037}" destId="{9DC41A2F-4284-4743-93FB-C60A47138284}" srcOrd="9" destOrd="0" presId="urn:microsoft.com/office/officeart/2005/8/layout/hList9"/>
    <dgm:cxn modelId="{ED3A9E1E-D19F-46BB-AC93-1AC67D240C02}" type="presParOf" srcId="{0B9C7253-C0DB-4482-9188-4A6B7CC94037}" destId="{34164FAA-55BA-4300-BF55-805232C6FFB3}" srcOrd="10" destOrd="0" presId="urn:microsoft.com/office/officeart/2005/8/layout/hList9"/>
    <dgm:cxn modelId="{417AC064-C1F9-461E-ADDC-DCCF24EE786E}" type="presParOf" srcId="{0B9C7253-C0DB-4482-9188-4A6B7CC94037}" destId="{DE53BBD1-65F7-4B9F-A73E-3B8EDDFC2878}" srcOrd="11" destOrd="0" presId="urn:microsoft.com/office/officeart/2005/8/layout/hList9"/>
    <dgm:cxn modelId="{A68EB156-6C71-42A8-B3DC-049E6E2240C3}" type="presParOf" srcId="{DE53BBD1-65F7-4B9F-A73E-3B8EDDFC2878}" destId="{A23869CB-9337-4D21-9831-B26794E0F109}" srcOrd="0" destOrd="0" presId="urn:microsoft.com/office/officeart/2005/8/layout/hList9"/>
    <dgm:cxn modelId="{11BC2F6F-8FEF-4215-9134-3D0F1966F899}" type="presParOf" srcId="{DE53BBD1-65F7-4B9F-A73E-3B8EDDFC2878}" destId="{ABC87877-1DF4-43AA-B950-A906C01D0059}" srcOrd="1" destOrd="0" presId="urn:microsoft.com/office/officeart/2005/8/layout/hList9"/>
    <dgm:cxn modelId="{CF875827-AB8D-4481-B2E6-F0C9428D316E}" type="presParOf" srcId="{ABC87877-1DF4-43AA-B950-A906C01D0059}" destId="{9ABE3B1C-7C24-4184-AEB9-0A8E8635F2A9}" srcOrd="0" destOrd="0" presId="urn:microsoft.com/office/officeart/2005/8/layout/hList9"/>
    <dgm:cxn modelId="{A2025765-01F2-4A8D-85E8-08E9FE429E95}" type="presParOf" srcId="{ABC87877-1DF4-43AA-B950-A906C01D0059}" destId="{5364AF85-8749-4D34-998B-0741C219CF94}" srcOrd="1" destOrd="0" presId="urn:microsoft.com/office/officeart/2005/8/layout/hList9"/>
    <dgm:cxn modelId="{1B5C9B41-D7A4-4D85-9AA0-647A33C8DD87}" type="presParOf" srcId="{DE53BBD1-65F7-4B9F-A73E-3B8EDDFC2878}" destId="{85AD2D07-C149-4D0C-B855-F61152415711}" srcOrd="2" destOrd="0" presId="urn:microsoft.com/office/officeart/2005/8/layout/hList9"/>
    <dgm:cxn modelId="{ADF726ED-2B01-4C19-BCA2-21BAAC3020B4}" type="presParOf" srcId="{85AD2D07-C149-4D0C-B855-F61152415711}" destId="{FDF10983-360F-4C2B-B50E-11B70830584D}" srcOrd="0" destOrd="0" presId="urn:microsoft.com/office/officeart/2005/8/layout/hList9"/>
    <dgm:cxn modelId="{46260804-BDCB-479F-82B9-EDD1E30233FD}" type="presParOf" srcId="{85AD2D07-C149-4D0C-B855-F61152415711}" destId="{6A7F47E5-7A6B-4CD9-AB1D-BDC9F01E1D3B}" srcOrd="1" destOrd="0" presId="urn:microsoft.com/office/officeart/2005/8/layout/hList9"/>
    <dgm:cxn modelId="{B7C1124A-9B36-441D-9F38-86B9225166A3}" type="presParOf" srcId="{DE53BBD1-65F7-4B9F-A73E-3B8EDDFC2878}" destId="{3509C020-92FB-46DF-A478-8152F7D8C68D}" srcOrd="3" destOrd="0" presId="urn:microsoft.com/office/officeart/2005/8/layout/hList9"/>
    <dgm:cxn modelId="{C73E6432-F81C-4234-8F69-0CF97BCFFAEE}" type="presParOf" srcId="{3509C020-92FB-46DF-A478-8152F7D8C68D}" destId="{EB96384F-57BD-469C-9E6F-D47CFD0DAAA4}" srcOrd="0" destOrd="0" presId="urn:microsoft.com/office/officeart/2005/8/layout/hList9"/>
    <dgm:cxn modelId="{71FE16D6-C5B5-4B89-9452-1703DC7AC638}" type="presParOf" srcId="{3509C020-92FB-46DF-A478-8152F7D8C68D}" destId="{94A3699D-C408-45F4-959F-A2EBFD136E01}" srcOrd="1" destOrd="0" presId="urn:microsoft.com/office/officeart/2005/8/layout/hList9"/>
    <dgm:cxn modelId="{55C22831-9634-4585-8A44-ECB815F3F0D5}" type="presParOf" srcId="{0B9C7253-C0DB-4482-9188-4A6B7CC94037}" destId="{76007B40-14F3-4FA2-ABF0-77D59CA9871B}" srcOrd="12" destOrd="0" presId="urn:microsoft.com/office/officeart/2005/8/layout/hList9"/>
    <dgm:cxn modelId="{B1AC0027-256B-45A3-83CD-150BED6573AB}" type="presParOf" srcId="{0B9C7253-C0DB-4482-9188-4A6B7CC94037}" destId="{905FB1B7-9BBF-4BE7-9DCC-8169457B2795}" srcOrd="13"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5F1FC-3C82-412E-A444-A32BB7F0FE78}">
      <dsp:nvSpPr>
        <dsp:cNvPr id="0" name=""/>
        <dsp:cNvSpPr/>
      </dsp:nvSpPr>
      <dsp:spPr>
        <a:xfrm>
          <a:off x="2182383" y="2185801"/>
          <a:ext cx="1411713" cy="124316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066800">
            <a:lnSpc>
              <a:spcPct val="90000"/>
            </a:lnSpc>
            <a:spcBef>
              <a:spcPct val="0"/>
            </a:spcBef>
            <a:spcAft>
              <a:spcPct val="35000"/>
            </a:spcAft>
          </a:pPr>
          <a:r>
            <a:rPr lang="en-US" sz="2400" kern="1200" dirty="0" smtClean="0"/>
            <a:t>Power</a:t>
          </a:r>
          <a:endParaRPr lang="en-US" sz="2400" kern="1200" dirty="0"/>
        </a:p>
      </dsp:txBody>
      <dsp:txXfrm>
        <a:off x="2243069" y="2246487"/>
        <a:ext cx="1290341" cy="1121795"/>
      </dsp:txXfrm>
    </dsp:sp>
    <dsp:sp modelId="{22058611-CBBB-4BA4-877B-BCA66C6A77E4}">
      <dsp:nvSpPr>
        <dsp:cNvPr id="0" name=""/>
        <dsp:cNvSpPr/>
      </dsp:nvSpPr>
      <dsp:spPr>
        <a:xfrm rot="16066612">
          <a:off x="2649628" y="1979484"/>
          <a:ext cx="412945" cy="0"/>
        </a:xfrm>
        <a:custGeom>
          <a:avLst/>
          <a:gdLst/>
          <a:ahLst/>
          <a:cxnLst/>
          <a:rect l="0" t="0" r="0" b="0"/>
          <a:pathLst>
            <a:path>
              <a:moveTo>
                <a:pt x="0" y="0"/>
              </a:moveTo>
              <a:lnTo>
                <a:pt x="412945"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B00BBAB-2CCE-4B92-A696-AE66200A335E}">
      <dsp:nvSpPr>
        <dsp:cNvPr id="0" name=""/>
        <dsp:cNvSpPr/>
      </dsp:nvSpPr>
      <dsp:spPr>
        <a:xfrm>
          <a:off x="1786044" y="628571"/>
          <a:ext cx="2079662"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066800">
            <a:lnSpc>
              <a:spcPct val="90000"/>
            </a:lnSpc>
            <a:spcBef>
              <a:spcPct val="0"/>
            </a:spcBef>
            <a:spcAft>
              <a:spcPct val="35000"/>
            </a:spcAft>
          </a:pPr>
          <a:r>
            <a:rPr lang="en-US" sz="2400" kern="1200" dirty="0" smtClean="0"/>
            <a:t>Use of Knowledge</a:t>
          </a:r>
          <a:endParaRPr lang="en-US" sz="2400" kern="1200" dirty="0"/>
        </a:p>
      </dsp:txBody>
      <dsp:txXfrm>
        <a:off x="1841919" y="684446"/>
        <a:ext cx="1967912" cy="1032845"/>
      </dsp:txXfrm>
    </dsp:sp>
    <dsp:sp modelId="{C6C7738A-70E2-485B-8726-4161BC17C08F}">
      <dsp:nvSpPr>
        <dsp:cNvPr id="0" name=""/>
        <dsp:cNvSpPr/>
      </dsp:nvSpPr>
      <dsp:spPr>
        <a:xfrm rot="2613632">
          <a:off x="3518183" y="3488246"/>
          <a:ext cx="172037" cy="0"/>
        </a:xfrm>
        <a:custGeom>
          <a:avLst/>
          <a:gdLst/>
          <a:ahLst/>
          <a:cxnLst/>
          <a:rect l="0" t="0" r="0" b="0"/>
          <a:pathLst>
            <a:path>
              <a:moveTo>
                <a:pt x="0" y="0"/>
              </a:moveTo>
              <a:lnTo>
                <a:pt x="172037"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26A05A-7F1A-4870-BB65-8BDB14E231D6}">
      <dsp:nvSpPr>
        <dsp:cNvPr id="0" name=""/>
        <dsp:cNvSpPr/>
      </dsp:nvSpPr>
      <dsp:spPr>
        <a:xfrm>
          <a:off x="3375575" y="3547524"/>
          <a:ext cx="1785523"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066800">
            <a:lnSpc>
              <a:spcPct val="90000"/>
            </a:lnSpc>
            <a:spcBef>
              <a:spcPct val="0"/>
            </a:spcBef>
            <a:spcAft>
              <a:spcPct val="35000"/>
            </a:spcAft>
          </a:pPr>
          <a:r>
            <a:rPr lang="en-US" sz="2400" kern="1200" dirty="0" smtClean="0"/>
            <a:t>Strategic</a:t>
          </a:r>
          <a:r>
            <a:rPr lang="en-US" sz="1800" kern="1200" dirty="0" smtClean="0"/>
            <a:t> </a:t>
          </a:r>
          <a:r>
            <a:rPr lang="en-US" sz="2400" kern="1200" dirty="0" smtClean="0"/>
            <a:t>Brokerage</a:t>
          </a:r>
          <a:endParaRPr lang="en-US" sz="2400" kern="1200" dirty="0"/>
        </a:p>
      </dsp:txBody>
      <dsp:txXfrm>
        <a:off x="3431450" y="3603399"/>
        <a:ext cx="1673773" cy="1032845"/>
      </dsp:txXfrm>
    </dsp:sp>
    <dsp:sp modelId="{59862B00-1FD4-4685-909C-DCA0366C298D}">
      <dsp:nvSpPr>
        <dsp:cNvPr id="0" name=""/>
        <dsp:cNvSpPr/>
      </dsp:nvSpPr>
      <dsp:spPr>
        <a:xfrm rot="8333746">
          <a:off x="2016645" y="3485374"/>
          <a:ext cx="189035" cy="0"/>
        </a:xfrm>
        <a:custGeom>
          <a:avLst/>
          <a:gdLst/>
          <a:ahLst/>
          <a:cxnLst/>
          <a:rect l="0" t="0" r="0" b="0"/>
          <a:pathLst>
            <a:path>
              <a:moveTo>
                <a:pt x="0" y="0"/>
              </a:moveTo>
              <a:lnTo>
                <a:pt x="189035"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6FF0797-3491-447D-A332-8EB8786AB723}">
      <dsp:nvSpPr>
        <dsp:cNvPr id="0" name=""/>
        <dsp:cNvSpPr/>
      </dsp:nvSpPr>
      <dsp:spPr>
        <a:xfrm>
          <a:off x="533998" y="3547513"/>
          <a:ext cx="1700011"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066800">
            <a:lnSpc>
              <a:spcPct val="90000"/>
            </a:lnSpc>
            <a:spcBef>
              <a:spcPct val="0"/>
            </a:spcBef>
            <a:spcAft>
              <a:spcPct val="35000"/>
            </a:spcAft>
          </a:pPr>
          <a:r>
            <a:rPr lang="en-US" sz="2400" kern="1200" dirty="0" smtClean="0"/>
            <a:t>Political Lobbying &amp; Advocacy</a:t>
          </a:r>
          <a:endParaRPr lang="en-US" sz="2400" kern="1200" dirty="0"/>
        </a:p>
      </dsp:txBody>
      <dsp:txXfrm>
        <a:off x="589873" y="3603388"/>
        <a:ext cx="1588261" cy="10328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AC46BD-F4A1-4432-8F15-C0C997EDB23F}">
      <dsp:nvSpPr>
        <dsp:cNvPr id="0" name=""/>
        <dsp:cNvSpPr/>
      </dsp:nvSpPr>
      <dsp:spPr>
        <a:xfrm>
          <a:off x="752019" y="1013416"/>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1. Growing up</a:t>
          </a:r>
          <a:endParaRPr lang="en-GB" sz="1800" kern="1200" dirty="0"/>
        </a:p>
      </dsp:txBody>
      <dsp:txXfrm>
        <a:off x="977449" y="1013416"/>
        <a:ext cx="1183507" cy="939761"/>
      </dsp:txXfrm>
    </dsp:sp>
    <dsp:sp modelId="{1B823A9C-E16B-41B7-8DB2-03ACF8F16DBD}">
      <dsp:nvSpPr>
        <dsp:cNvPr id="0" name=""/>
        <dsp:cNvSpPr/>
      </dsp:nvSpPr>
      <dsp:spPr>
        <a:xfrm>
          <a:off x="752019" y="1953177"/>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2. Youth Work</a:t>
          </a:r>
          <a:endParaRPr lang="en-GB" sz="1800" kern="1200" dirty="0"/>
        </a:p>
      </dsp:txBody>
      <dsp:txXfrm>
        <a:off x="977449" y="1953177"/>
        <a:ext cx="1183507" cy="939761"/>
      </dsp:txXfrm>
    </dsp:sp>
    <dsp:sp modelId="{846CDA7D-08F5-4069-A65C-44955812815C}">
      <dsp:nvSpPr>
        <dsp:cNvPr id="0" name=""/>
        <dsp:cNvSpPr/>
      </dsp:nvSpPr>
      <dsp:spPr>
        <a:xfrm>
          <a:off x="752019" y="2892938"/>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3. Benefits</a:t>
          </a:r>
          <a:endParaRPr lang="en-GB" sz="1800" kern="1200" dirty="0"/>
        </a:p>
      </dsp:txBody>
      <dsp:txXfrm>
        <a:off x="977449" y="2892938"/>
        <a:ext cx="1183507" cy="939761"/>
      </dsp:txXfrm>
    </dsp:sp>
    <dsp:sp modelId="{CDB75B82-317F-49CA-81BC-2C5A6B6221F4}">
      <dsp:nvSpPr>
        <dsp:cNvPr id="0" name=""/>
        <dsp:cNvSpPr/>
      </dsp:nvSpPr>
      <dsp:spPr>
        <a:xfrm>
          <a:off x="586" y="637699"/>
          <a:ext cx="939291" cy="9392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r>
            <a:rPr lang="en-GB" sz="1300" kern="1200" dirty="0" smtClean="0"/>
            <a:t>Former Industrial</a:t>
          </a:r>
          <a:endParaRPr lang="en-GB" sz="1300" kern="1200" dirty="0"/>
        </a:p>
      </dsp:txBody>
      <dsp:txXfrm>
        <a:off x="138142" y="775255"/>
        <a:ext cx="664179" cy="664179"/>
      </dsp:txXfrm>
    </dsp:sp>
    <dsp:sp modelId="{296F916E-A071-479A-894A-2E5E4D63C620}">
      <dsp:nvSpPr>
        <dsp:cNvPr id="0" name=""/>
        <dsp:cNvSpPr/>
      </dsp:nvSpPr>
      <dsp:spPr>
        <a:xfrm>
          <a:off x="3100247" y="1013416"/>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1. Growing up</a:t>
          </a:r>
          <a:endParaRPr lang="en-GB" sz="1800" kern="1200" dirty="0"/>
        </a:p>
      </dsp:txBody>
      <dsp:txXfrm>
        <a:off x="3325677" y="1013416"/>
        <a:ext cx="1183507" cy="939761"/>
      </dsp:txXfrm>
    </dsp:sp>
    <dsp:sp modelId="{4F1E9390-DCCD-483A-97FD-5AAD28181C29}">
      <dsp:nvSpPr>
        <dsp:cNvPr id="0" name=""/>
        <dsp:cNvSpPr/>
      </dsp:nvSpPr>
      <dsp:spPr>
        <a:xfrm>
          <a:off x="3100247" y="1953177"/>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2. Youth Work</a:t>
          </a:r>
          <a:endParaRPr lang="en-GB" sz="1800" kern="1200" dirty="0"/>
        </a:p>
      </dsp:txBody>
      <dsp:txXfrm>
        <a:off x="3325677" y="1953177"/>
        <a:ext cx="1183507" cy="939761"/>
      </dsp:txXfrm>
    </dsp:sp>
    <dsp:sp modelId="{5AAFD81A-08F4-41B8-8236-1AC5F10E2016}">
      <dsp:nvSpPr>
        <dsp:cNvPr id="0" name=""/>
        <dsp:cNvSpPr/>
      </dsp:nvSpPr>
      <dsp:spPr>
        <a:xfrm>
          <a:off x="3100247" y="2892938"/>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3. Benefits</a:t>
          </a:r>
          <a:endParaRPr lang="en-GB" sz="1800" kern="1200" dirty="0"/>
        </a:p>
      </dsp:txBody>
      <dsp:txXfrm>
        <a:off x="3325677" y="2892938"/>
        <a:ext cx="1183507" cy="939761"/>
      </dsp:txXfrm>
    </dsp:sp>
    <dsp:sp modelId="{07468968-C8E5-4548-B441-FE3C7CEA13FD}">
      <dsp:nvSpPr>
        <dsp:cNvPr id="0" name=""/>
        <dsp:cNvSpPr/>
      </dsp:nvSpPr>
      <dsp:spPr>
        <a:xfrm>
          <a:off x="2348814" y="637699"/>
          <a:ext cx="939291" cy="9392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r>
            <a:rPr lang="en-GB" sz="1300" kern="1200" dirty="0" smtClean="0"/>
            <a:t>Rural</a:t>
          </a:r>
          <a:endParaRPr lang="en-GB" sz="1300" kern="1200" dirty="0"/>
        </a:p>
      </dsp:txBody>
      <dsp:txXfrm>
        <a:off x="2486370" y="775255"/>
        <a:ext cx="664179" cy="664179"/>
      </dsp:txXfrm>
    </dsp:sp>
    <dsp:sp modelId="{9ABE3B1C-7C24-4184-AEB9-0A8E8635F2A9}">
      <dsp:nvSpPr>
        <dsp:cNvPr id="0" name=""/>
        <dsp:cNvSpPr/>
      </dsp:nvSpPr>
      <dsp:spPr>
        <a:xfrm>
          <a:off x="5448476" y="1013416"/>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1. Growing up</a:t>
          </a:r>
          <a:endParaRPr lang="en-GB" sz="1800" kern="1200" dirty="0"/>
        </a:p>
      </dsp:txBody>
      <dsp:txXfrm>
        <a:off x="5673906" y="1013416"/>
        <a:ext cx="1183507" cy="939761"/>
      </dsp:txXfrm>
    </dsp:sp>
    <dsp:sp modelId="{FDF10983-360F-4C2B-B50E-11B70830584D}">
      <dsp:nvSpPr>
        <dsp:cNvPr id="0" name=""/>
        <dsp:cNvSpPr/>
      </dsp:nvSpPr>
      <dsp:spPr>
        <a:xfrm>
          <a:off x="5448476" y="1953177"/>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2. Youth Work</a:t>
          </a:r>
          <a:endParaRPr lang="en-GB" sz="1800" kern="1200" dirty="0"/>
        </a:p>
      </dsp:txBody>
      <dsp:txXfrm>
        <a:off x="5673906" y="1953177"/>
        <a:ext cx="1183507" cy="939761"/>
      </dsp:txXfrm>
    </dsp:sp>
    <dsp:sp modelId="{EB96384F-57BD-469C-9E6F-D47CFD0DAAA4}">
      <dsp:nvSpPr>
        <dsp:cNvPr id="0" name=""/>
        <dsp:cNvSpPr/>
      </dsp:nvSpPr>
      <dsp:spPr>
        <a:xfrm>
          <a:off x="5448476" y="2892938"/>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lvl="0" algn="l" defTabSz="800100">
            <a:lnSpc>
              <a:spcPct val="90000"/>
            </a:lnSpc>
            <a:spcBef>
              <a:spcPct val="0"/>
            </a:spcBef>
            <a:spcAft>
              <a:spcPct val="35000"/>
            </a:spcAft>
          </a:pPr>
          <a:r>
            <a:rPr lang="en-GB" sz="1800" kern="1200" dirty="0" smtClean="0"/>
            <a:t>3. Benefits</a:t>
          </a:r>
          <a:endParaRPr lang="en-GB" sz="1800" kern="1200" dirty="0"/>
        </a:p>
      </dsp:txBody>
      <dsp:txXfrm>
        <a:off x="5673906" y="2892938"/>
        <a:ext cx="1183507" cy="939761"/>
      </dsp:txXfrm>
    </dsp:sp>
    <dsp:sp modelId="{905FB1B7-9BBF-4BE7-9DCC-8169457B2795}">
      <dsp:nvSpPr>
        <dsp:cNvPr id="0" name=""/>
        <dsp:cNvSpPr/>
      </dsp:nvSpPr>
      <dsp:spPr>
        <a:xfrm>
          <a:off x="4697043" y="637699"/>
          <a:ext cx="939291" cy="9392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r>
            <a:rPr lang="en-GB" sz="1300" kern="1200" dirty="0" smtClean="0"/>
            <a:t>Urban</a:t>
          </a:r>
          <a:endParaRPr lang="en-GB" sz="1300" kern="1200" dirty="0"/>
        </a:p>
      </dsp:txBody>
      <dsp:txXfrm>
        <a:off x="4834599" y="775255"/>
        <a:ext cx="664179" cy="664179"/>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C6912A5-A1D4-466E-8020-AB92572E1C7F}"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2053984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6912A5-A1D4-466E-8020-AB92572E1C7F}"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3943395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C6912A5-A1D4-466E-8020-AB92572E1C7F}"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3014429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C6912A5-A1D4-466E-8020-AB92572E1C7F}" type="datetimeFigureOut">
              <a:rPr lang="en-GB" smtClean="0"/>
              <a:t>27/11/2018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3062661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C6912A5-A1D4-466E-8020-AB92572E1C7F}" type="datetimeFigureOut">
              <a:rPr lang="en-GB" smtClean="0"/>
              <a:t>27/11/2018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3117168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C6912A5-A1D4-466E-8020-AB92572E1C7F}" type="datetimeFigureOut">
              <a:rPr lang="en-GB" smtClean="0"/>
              <a:t>27/11/2018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1350753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6912A5-A1D4-466E-8020-AB92572E1C7F}" type="datetimeFigureOut">
              <a:rPr lang="en-GB" smtClean="0"/>
              <a:t>27/11/2018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1685974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C6912A5-A1D4-466E-8020-AB92572E1C7F}" type="datetimeFigureOut">
              <a:rPr lang="en-GB" smtClean="0"/>
              <a:t>27/11/2018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628478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C6912A5-A1D4-466E-8020-AB92572E1C7F}" type="datetimeFigureOut">
              <a:rPr lang="en-GB" smtClean="0"/>
              <a:t>27/11/2018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157355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6912A5-A1D4-466E-8020-AB92572E1C7F}"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2827868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6912A5-A1D4-466E-8020-AB92572E1C7F}"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3184430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B8D6AEE0-60B5-4FD7-9736-51D1180AE8DE}" type="slidenum">
              <a:rPr lang="en-GB" altLang="en-US"/>
              <a:pPr>
                <a:defRPr/>
              </a:pPr>
              <a:t>‹#›</a:t>
            </a:fld>
            <a:endParaRPr lang="en-GB" altLang="en-US"/>
          </a:p>
        </p:txBody>
      </p:sp>
    </p:spTree>
    <p:extLst>
      <p:ext uri="{BB962C8B-B14F-4D97-AF65-F5344CB8AC3E}">
        <p14:creationId xmlns:p14="http://schemas.microsoft.com/office/powerpoint/2010/main" val="2081501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6912A5-A1D4-466E-8020-AB92572E1C7F}" type="datetimeFigureOut">
              <a:rPr lang="en-GB" smtClean="0"/>
              <a:t>27/11/2018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BD1AC5-4BF1-4331-8D96-31FB3C038056}" type="slidenum">
              <a:rPr lang="en-GB" smtClean="0"/>
              <a:t>‹#›</a:t>
            </a:fld>
            <a:endParaRPr lang="en-GB"/>
          </a:p>
        </p:txBody>
      </p:sp>
    </p:spTree>
    <p:extLst>
      <p:ext uri="{BB962C8B-B14F-4D97-AF65-F5344CB8AC3E}">
        <p14:creationId xmlns:p14="http://schemas.microsoft.com/office/powerpoint/2010/main" val="31851030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hyperlink" Target="https://www.ted.com/talks/robert_waldinger_what_makes_a_good_life_lessons_from_the_longest_study_on_happiness?language=en&amp;utm_campaign=tedspread&amp;utm_medium=referral&amp;utm_source=tedcomshare"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8" Type="http://schemas.openxmlformats.org/officeDocument/2006/relationships/hyperlink" Target="https://www.triplep-parenting.uk.net/uk-en/blog-and-videos/blogs-and-news/post/dept-for-education-announces-expansion-of-support-for-families-in-hastings/" TargetMode="External"/><Relationship Id="rId3" Type="http://schemas.openxmlformats.org/officeDocument/2006/relationships/hyperlink" Target="https://www.eif.org.uk/" TargetMode="External"/><Relationship Id="rId7" Type="http://schemas.openxmlformats.org/officeDocument/2006/relationships/hyperlink" Target="https://www.sheffield.ac.uk/socstudies/staff/staff-profiles/sue-white#tab03" TargetMode="External"/><Relationship Id="rId2" Type="http://schemas.openxmlformats.org/officeDocument/2006/relationships/hyperlink" Target="http://earlylearning.ubc.ca/edi/" TargetMode="External"/><Relationship Id="rId1" Type="http://schemas.openxmlformats.org/officeDocument/2006/relationships/slideLayout" Target="../slideLayouts/slideLayout4.xml"/><Relationship Id="rId6" Type="http://schemas.openxmlformats.org/officeDocument/2006/relationships/hyperlink" Target="https://warrenlarkinassociates.co.uk/" TargetMode="External"/><Relationship Id="rId5" Type="http://schemas.openxmlformats.org/officeDocument/2006/relationships/hyperlink" Target="https://www.ted.com/talks/michael_merzenich_on_the_elastic_brain?language=en&amp;utm_campaign=tedspread&amp;utm_medium=referral&amp;utm_source=tedcomshare" TargetMode="External"/><Relationship Id="rId4" Type="http://schemas.openxmlformats.org/officeDocument/2006/relationships/hyperlink" Target="https://childbereavementuk.org/" TargetMode="External"/><Relationship Id="rId9" Type="http://schemas.openxmlformats.org/officeDocument/2006/relationships/hyperlink" Target="https://eppi.ioe.ac.uk/cms/Default.aspx?tabid=3681&amp;articleType=ArticleView&amp;articleId=175"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hyperlink" Target="https://www.oecd.org/els/soc/PF1_1_Public_spending_on_family_benefit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89709" y="1122363"/>
            <a:ext cx="10792691" cy="2387600"/>
          </a:xfrm>
        </p:spPr>
        <p:txBody>
          <a:bodyPr>
            <a:normAutofit fontScale="90000"/>
          </a:bodyPr>
          <a:lstStyle/>
          <a:p>
            <a:r>
              <a:rPr lang="en-GB" dirty="0" smtClean="0"/>
              <a:t>Youth Work - A favourable adolescent and childhood experience</a:t>
            </a:r>
            <a:endParaRPr lang="en-GB" dirty="0"/>
          </a:p>
        </p:txBody>
      </p:sp>
      <p:sp>
        <p:nvSpPr>
          <p:cNvPr id="3" name="Subtitle 2"/>
          <p:cNvSpPr>
            <a:spLocks noGrp="1"/>
          </p:cNvSpPr>
          <p:nvPr>
            <p:ph type="subTitle" idx="1"/>
          </p:nvPr>
        </p:nvSpPr>
        <p:spPr/>
        <p:txBody>
          <a:bodyPr>
            <a:normAutofit lnSpcReduction="10000"/>
          </a:bodyPr>
          <a:lstStyle/>
          <a:p>
            <a:endParaRPr lang="en-GB" dirty="0" smtClean="0"/>
          </a:p>
          <a:p>
            <a:r>
              <a:rPr lang="en-GB" dirty="0" smtClean="0"/>
              <a:t>Darrel Williams</a:t>
            </a:r>
          </a:p>
          <a:p>
            <a:r>
              <a:rPr lang="en-GB" dirty="0" smtClean="0"/>
              <a:t>University of Wales Trinity Saint David</a:t>
            </a:r>
          </a:p>
          <a:p>
            <a:r>
              <a:rPr lang="en-GB" dirty="0" smtClean="0"/>
              <a:t>d.g.williams@uwtsd.ac.uk</a:t>
            </a:r>
            <a:endParaRPr lang="en-GB" dirty="0"/>
          </a:p>
        </p:txBody>
      </p:sp>
    </p:spTree>
    <p:extLst>
      <p:ext uri="{BB962C8B-B14F-4D97-AF65-F5344CB8AC3E}">
        <p14:creationId xmlns:p14="http://schemas.microsoft.com/office/powerpoint/2010/main" val="3111485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9739" y="340657"/>
            <a:ext cx="11223812" cy="5898777"/>
          </a:xfrm>
        </p:spPr>
      </p:pic>
    </p:spTree>
    <p:extLst>
      <p:ext uri="{BB962C8B-B14F-4D97-AF65-F5344CB8AC3E}">
        <p14:creationId xmlns:p14="http://schemas.microsoft.com/office/powerpoint/2010/main" val="6874029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591670" y="319880"/>
            <a:ext cx="5385802" cy="4144543"/>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96813" y="4463285"/>
            <a:ext cx="3048000" cy="1862328"/>
          </a:xfrm>
          <a:prstGeom prst="rect">
            <a:avLst/>
          </a:prstGeom>
        </p:spPr>
      </p:pic>
      <p:pic>
        <p:nvPicPr>
          <p:cNvPr id="8" name="Picture 7"/>
          <p:cNvPicPr>
            <a:picLocks noChangeAspect="1"/>
          </p:cNvPicPr>
          <p:nvPr/>
        </p:nvPicPr>
        <p:blipFill>
          <a:blip r:embed="rId4"/>
          <a:stretch>
            <a:fillRect/>
          </a:stretch>
        </p:blipFill>
        <p:spPr>
          <a:xfrm>
            <a:off x="5249956" y="310402"/>
            <a:ext cx="5920068" cy="4152883"/>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33204" y="3617488"/>
            <a:ext cx="3338233" cy="2708125"/>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40520" y="630017"/>
            <a:ext cx="2422152" cy="1761565"/>
          </a:xfrm>
          <a:prstGeom prst="rect">
            <a:avLst/>
          </a:prstGeom>
        </p:spPr>
      </p:pic>
      <p:sp>
        <p:nvSpPr>
          <p:cNvPr id="11" name="TextBox 10"/>
          <p:cNvSpPr txBox="1"/>
          <p:nvPr/>
        </p:nvSpPr>
        <p:spPr>
          <a:xfrm>
            <a:off x="4069974" y="4607858"/>
            <a:ext cx="3765176" cy="1200329"/>
          </a:xfrm>
          <a:prstGeom prst="rect">
            <a:avLst/>
          </a:prstGeom>
          <a:noFill/>
        </p:spPr>
        <p:txBody>
          <a:bodyPr wrap="square" rtlCol="0">
            <a:spAutoFit/>
          </a:bodyPr>
          <a:lstStyle/>
          <a:p>
            <a:pPr algn="ctr"/>
            <a:r>
              <a:rPr lang="en-GB" sz="3600" dirty="0" smtClean="0">
                <a:latin typeface="Arial Black" panose="020B0A04020102020204" pitchFamily="34" charset="0"/>
              </a:rPr>
              <a:t>A few slides on Happiness </a:t>
            </a:r>
            <a:endParaRPr lang="en-GB" sz="3600" dirty="0">
              <a:latin typeface="Arial Black" panose="020B0A04020102020204" pitchFamily="34" charset="0"/>
            </a:endParaRPr>
          </a:p>
        </p:txBody>
      </p:sp>
    </p:spTree>
    <p:extLst>
      <p:ext uri="{BB962C8B-B14F-4D97-AF65-F5344CB8AC3E}">
        <p14:creationId xmlns:p14="http://schemas.microsoft.com/office/powerpoint/2010/main" val="114338574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sz="half" idx="1"/>
          </p:nvPr>
        </p:nvSpPr>
        <p:spPr>
          <a:xfrm>
            <a:off x="838200" y="1590098"/>
            <a:ext cx="5181600" cy="4351338"/>
          </a:xfrm>
        </p:spPr>
        <p:txBody>
          <a:bodyPr>
            <a:noAutofit/>
          </a:bodyPr>
          <a:lstStyle/>
          <a:p>
            <a:r>
              <a:rPr lang="en-GB" sz="2400" dirty="0" smtClean="0"/>
              <a:t>Rights</a:t>
            </a:r>
          </a:p>
          <a:p>
            <a:r>
              <a:rPr lang="en-GB" sz="2400" dirty="0" smtClean="0"/>
              <a:t>Reality</a:t>
            </a:r>
            <a:endParaRPr lang="en-GB" sz="2400" dirty="0" smtClean="0"/>
          </a:p>
          <a:p>
            <a:r>
              <a:rPr lang="en-GB" sz="2400" dirty="0" smtClean="0"/>
              <a:t>Risk</a:t>
            </a:r>
          </a:p>
          <a:p>
            <a:r>
              <a:rPr lang="en-GB" sz="2400" dirty="0" smtClean="0"/>
              <a:t>Resilience</a:t>
            </a:r>
          </a:p>
          <a:p>
            <a:r>
              <a:rPr lang="en-GB" sz="2400" dirty="0" smtClean="0"/>
              <a:t>Subjective Well-being</a:t>
            </a:r>
          </a:p>
          <a:p>
            <a:r>
              <a:rPr lang="en-GB" sz="2400" dirty="0" smtClean="0"/>
              <a:t>Youth Work</a:t>
            </a:r>
          </a:p>
          <a:p>
            <a:r>
              <a:rPr lang="en-GB" sz="2400" dirty="0" smtClean="0"/>
              <a:t>Research Questions</a:t>
            </a:r>
          </a:p>
          <a:p>
            <a:r>
              <a:rPr lang="en-GB" sz="2400" dirty="0" smtClean="0"/>
              <a:t>Evidence for FACEs</a:t>
            </a:r>
          </a:p>
          <a:p>
            <a:r>
              <a:rPr lang="en-GB" sz="2400" dirty="0" smtClean="0"/>
              <a:t>Pragmatism</a:t>
            </a:r>
          </a:p>
          <a:p>
            <a:r>
              <a:rPr lang="en-GB" sz="2400" dirty="0" smtClean="0"/>
              <a:t>Summary</a:t>
            </a:r>
            <a:endParaRPr lang="en-GB" sz="2400" dirty="0"/>
          </a:p>
        </p:txBody>
      </p:sp>
      <p:sp>
        <p:nvSpPr>
          <p:cNvPr id="4" name="Content Placeholder 3"/>
          <p:cNvSpPr>
            <a:spLocks noGrp="1"/>
          </p:cNvSpPr>
          <p:nvPr>
            <p:ph sz="half" idx="2"/>
          </p:nvPr>
        </p:nvSpPr>
        <p:spPr>
          <a:xfrm>
            <a:off x="4862945" y="983673"/>
            <a:ext cx="6490855" cy="5193290"/>
          </a:xfrm>
        </p:spPr>
        <p:txBody>
          <a:bodyPr>
            <a:normAutofit fontScale="85000" lnSpcReduction="20000"/>
          </a:bodyPr>
          <a:lstStyle/>
          <a:p>
            <a:r>
              <a:rPr lang="en-GB" dirty="0"/>
              <a:t>Just coming in here, it made me feel happy. Doing the music, that is the best I’ve felt as a young </a:t>
            </a:r>
            <a:r>
              <a:rPr lang="en-GB" dirty="0" smtClean="0"/>
              <a:t>person.</a:t>
            </a:r>
          </a:p>
          <a:p>
            <a:endParaRPr lang="en-GB" dirty="0" smtClean="0"/>
          </a:p>
          <a:p>
            <a:r>
              <a:rPr lang="en-GB" i="1" dirty="0"/>
              <a:t>Youth work makes me feel happy, it’s a happy place to be and a really comforting place. </a:t>
            </a:r>
            <a:endParaRPr lang="en-GB" i="1" dirty="0" smtClean="0"/>
          </a:p>
          <a:p>
            <a:endParaRPr lang="en-GB" i="1" dirty="0" smtClean="0"/>
          </a:p>
          <a:p>
            <a:r>
              <a:rPr lang="en-GB" i="1" dirty="0"/>
              <a:t>The fact that youth work is mainly free, its confidential, you can trust a youth worker. Just the fact there is someone to talk to, there is no pressure in youth work. </a:t>
            </a:r>
            <a:endParaRPr lang="en-GB" i="1" dirty="0" smtClean="0"/>
          </a:p>
          <a:p>
            <a:endParaRPr lang="en-GB" i="1" dirty="0" smtClean="0"/>
          </a:p>
          <a:p>
            <a:r>
              <a:rPr lang="en-GB" i="1" dirty="0"/>
              <a:t>Youth work makes me feel happy, it’s obvious, it’s a happy environment, in youth work there’s always a solution. Youth work offers a different way of looking at things</a:t>
            </a:r>
            <a:endParaRPr lang="en-GB" dirty="0"/>
          </a:p>
        </p:txBody>
      </p:sp>
    </p:spTree>
    <p:extLst>
      <p:ext uri="{BB962C8B-B14F-4D97-AF65-F5344CB8AC3E}">
        <p14:creationId xmlns:p14="http://schemas.microsoft.com/office/powerpoint/2010/main" val="4028138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News!</a:t>
            </a:r>
            <a:endParaRPr lang="en-GB" dirty="0"/>
          </a:p>
        </p:txBody>
      </p:sp>
      <p:sp>
        <p:nvSpPr>
          <p:cNvPr id="3" name="Content Placeholder 2"/>
          <p:cNvSpPr>
            <a:spLocks noGrp="1"/>
          </p:cNvSpPr>
          <p:nvPr>
            <p:ph idx="1"/>
          </p:nvPr>
        </p:nvSpPr>
        <p:spPr/>
        <p:txBody>
          <a:bodyPr/>
          <a:lstStyle/>
          <a:p>
            <a:r>
              <a:rPr lang="en-GB" dirty="0" smtClean="0"/>
              <a:t>The majority of young people are well</a:t>
            </a:r>
          </a:p>
          <a:p>
            <a:r>
              <a:rPr lang="en-GB" dirty="0" smtClean="0"/>
              <a:t>The majority of young people are not under stress</a:t>
            </a:r>
          </a:p>
          <a:p>
            <a:r>
              <a:rPr lang="en-GB" dirty="0" smtClean="0"/>
              <a:t>Many young people are happy</a:t>
            </a:r>
          </a:p>
          <a:p>
            <a:r>
              <a:rPr lang="en-GB" dirty="0" smtClean="0"/>
              <a:t>Many young people have supportive families or carers</a:t>
            </a:r>
          </a:p>
          <a:p>
            <a:r>
              <a:rPr lang="en-GB" dirty="0" smtClean="0"/>
              <a:t>Many young people achieve their potential</a:t>
            </a:r>
          </a:p>
          <a:p>
            <a:r>
              <a:rPr lang="en-GB" dirty="0" smtClean="0"/>
              <a:t>Many young people show compassion</a:t>
            </a:r>
          </a:p>
          <a:p>
            <a:endParaRPr lang="en-GB" dirty="0"/>
          </a:p>
        </p:txBody>
      </p:sp>
    </p:spTree>
    <p:extLst>
      <p:ext uri="{BB962C8B-B14F-4D97-AF65-F5344CB8AC3E}">
        <p14:creationId xmlns:p14="http://schemas.microsoft.com/office/powerpoint/2010/main" val="34254858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Children’s Rights</a:t>
            </a:r>
            <a:endParaRPr lang="en-GB" dirty="0"/>
          </a:p>
        </p:txBody>
      </p:sp>
      <p:sp>
        <p:nvSpPr>
          <p:cNvPr id="3" name="Content Placeholder 2"/>
          <p:cNvSpPr>
            <a:spLocks noGrp="1"/>
          </p:cNvSpPr>
          <p:nvPr>
            <p:ph idx="1"/>
          </p:nvPr>
        </p:nvSpPr>
        <p:spPr/>
        <p:txBody>
          <a:bodyPr/>
          <a:lstStyle/>
          <a:p>
            <a:r>
              <a:rPr lang="en-GB" dirty="0" smtClean="0"/>
              <a:t>Fundamentally, do children and young people have the right to be happy?</a:t>
            </a:r>
          </a:p>
          <a:p>
            <a:r>
              <a:rPr lang="en-GB" dirty="0" smtClean="0"/>
              <a:t>What is childhood for these days?</a:t>
            </a:r>
          </a:p>
          <a:p>
            <a:r>
              <a:rPr lang="en-GB" dirty="0" smtClean="0"/>
              <a:t>How have childhood and adolescence changed in your lifetime?</a:t>
            </a:r>
          </a:p>
          <a:p>
            <a:r>
              <a:rPr lang="en-GB" dirty="0" smtClean="0"/>
              <a:t>To what extent does society, its systems and structures enable children and young people to live a happy life?</a:t>
            </a:r>
          </a:p>
          <a:p>
            <a:r>
              <a:rPr lang="en-GB" dirty="0" smtClean="0"/>
              <a:t>Is it simply narcissism to be able to expect to be happy all the time?</a:t>
            </a:r>
          </a:p>
          <a:p>
            <a:r>
              <a:rPr lang="en-GB" dirty="0" smtClean="0"/>
              <a:t>What are the alternatives to happiness?  What is life for?</a:t>
            </a:r>
          </a:p>
          <a:p>
            <a:endParaRPr lang="en-GB" dirty="0"/>
          </a:p>
        </p:txBody>
      </p:sp>
    </p:spTree>
    <p:extLst>
      <p:ext uri="{BB962C8B-B14F-4D97-AF65-F5344CB8AC3E}">
        <p14:creationId xmlns:p14="http://schemas.microsoft.com/office/powerpoint/2010/main" val="1112552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Good Childhood Report</a:t>
            </a:r>
            <a:endParaRPr lang="en-GB" dirty="0"/>
          </a:p>
        </p:txBody>
      </p:sp>
      <p:sp>
        <p:nvSpPr>
          <p:cNvPr id="5" name="Content Placeholder 4"/>
          <p:cNvSpPr>
            <a:spLocks noGrp="1"/>
          </p:cNvSpPr>
          <p:nvPr>
            <p:ph sz="half" idx="1"/>
          </p:nvPr>
        </p:nvSpPr>
        <p:spPr/>
        <p:txBody>
          <a:bodyPr>
            <a:normAutofit fontScale="62500" lnSpcReduction="20000"/>
          </a:bodyPr>
          <a:lstStyle/>
          <a:p>
            <a:r>
              <a:rPr lang="en-GB" dirty="0"/>
              <a:t>Key findings in the Good Childhood Report 2012 </a:t>
            </a:r>
            <a:r>
              <a:rPr lang="en-GB" dirty="0" smtClean="0"/>
              <a:t>include</a:t>
            </a:r>
            <a:r>
              <a:rPr lang="en-GB" dirty="0"/>
              <a:t>:</a:t>
            </a:r>
          </a:p>
          <a:p>
            <a:r>
              <a:rPr lang="en-GB" dirty="0"/>
              <a:t>Choice and family have the biggest impact on children's happiness.</a:t>
            </a:r>
          </a:p>
          <a:p>
            <a:r>
              <a:rPr lang="en-GB" dirty="0"/>
              <a:t>It is not the structure, but the relationships within a family that children care about. Loving relationships between a child and their family are ten times more powerful than family structure in increasing well-being.</a:t>
            </a:r>
          </a:p>
          <a:p>
            <a:r>
              <a:rPr lang="en-GB" dirty="0"/>
              <a:t>Stability is important. Children who experience a change in family members they are living with are twice as likely to experience </a:t>
            </a:r>
            <a:r>
              <a:rPr lang="en-GB" dirty="0" smtClean="0"/>
              <a:t>low well-being. </a:t>
            </a:r>
            <a:r>
              <a:rPr lang="en-GB" dirty="0"/>
              <a:t>Almost a quarter (23%) of children who have moved home more than once over the past 12 months have low levels of well-being.</a:t>
            </a:r>
          </a:p>
          <a:p>
            <a:r>
              <a:rPr lang="en-GB" dirty="0"/>
              <a:t>Low well-being increases dramatically with age – doubling from the age of 10 (7%) to the age of 15 (14%).</a:t>
            </a:r>
          </a:p>
          <a:p>
            <a:endParaRPr lang="en-GB" dirty="0"/>
          </a:p>
        </p:txBody>
      </p:sp>
      <p:sp>
        <p:nvSpPr>
          <p:cNvPr id="6" name="Content Placeholder 5"/>
          <p:cNvSpPr>
            <a:spLocks noGrp="1"/>
          </p:cNvSpPr>
          <p:nvPr>
            <p:ph sz="half" idx="2"/>
          </p:nvPr>
        </p:nvSpPr>
        <p:spPr/>
        <p:txBody>
          <a:bodyPr>
            <a:normAutofit fontScale="62500" lnSpcReduction="20000"/>
          </a:bodyPr>
          <a:lstStyle/>
          <a:p>
            <a:r>
              <a:rPr lang="en-GB" dirty="0"/>
              <a:t>Children as young as eight are aware of the financial issues their families face. Children in families who have experienced a reduction in income are more likely to have low well-being.</a:t>
            </a:r>
          </a:p>
          <a:p>
            <a:r>
              <a:rPr lang="en-GB" dirty="0"/>
              <a:t>Children who do not have clothes to 'fit in' with peers are more than three times as likely to be unhappy with their appearance. Around a third say they often worry about the way they look. Unhappiness with appearance increases with age and is greater among girls.</a:t>
            </a:r>
          </a:p>
          <a:p>
            <a:r>
              <a:rPr lang="en-GB" dirty="0"/>
              <a:t>Children who had been bullied more than three times over the last three months were significantly more likely to experience low well-being (36%) than those that had never been bullied (6%).</a:t>
            </a:r>
          </a:p>
          <a:p>
            <a:r>
              <a:rPr lang="en-GB" dirty="0"/>
              <a:t>Children like to be similar to their friends. Children who have a lot less, or even a lot more pocket money than their friends, have lower levels of well-being.</a:t>
            </a:r>
          </a:p>
          <a:p>
            <a:endParaRPr lang="en-GB" dirty="0"/>
          </a:p>
        </p:txBody>
      </p:sp>
    </p:spTree>
    <p:extLst>
      <p:ext uri="{BB962C8B-B14F-4D97-AF65-F5344CB8AC3E}">
        <p14:creationId xmlns:p14="http://schemas.microsoft.com/office/powerpoint/2010/main" val="3049148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Neoliberal Policy Agenda</a:t>
            </a:r>
            <a:endParaRPr lang="en-GB" dirty="0"/>
          </a:p>
        </p:txBody>
      </p:sp>
      <p:sp>
        <p:nvSpPr>
          <p:cNvPr id="5" name="Content Placeholder 4"/>
          <p:cNvSpPr>
            <a:spLocks noGrp="1"/>
          </p:cNvSpPr>
          <p:nvPr>
            <p:ph sz="half" idx="1"/>
          </p:nvPr>
        </p:nvSpPr>
        <p:spPr>
          <a:xfrm>
            <a:off x="942110" y="1825624"/>
            <a:ext cx="4918364" cy="4575175"/>
          </a:xfrm>
        </p:spPr>
        <p:txBody>
          <a:bodyPr/>
          <a:lstStyle/>
          <a:p>
            <a:pPr marL="0" indent="0">
              <a:buNone/>
            </a:pPr>
            <a:r>
              <a:rPr lang="en-GB" dirty="0"/>
              <a:t>There is no such thing as society.  There are individual men and women, and there are families, and no Government can do anything except through the people, and people must look to themselves.  It is our duty to look after ourselves and then to look after our neighbour (Thatcher, 1987)</a:t>
            </a:r>
          </a:p>
          <a:p>
            <a:pPr marL="0" indent="0">
              <a:buNone/>
            </a:pPr>
            <a:endParaRPr lang="en-GB" dirty="0"/>
          </a:p>
        </p:txBody>
      </p:sp>
      <p:pic>
        <p:nvPicPr>
          <p:cNvPr id="8" name="Content Placeholder 7"/>
          <p:cNvPicPr>
            <a:picLocks noGrp="1" noChangeAspect="1"/>
          </p:cNvPicPr>
          <p:nvPr>
            <p:ph sz="half" idx="2"/>
          </p:nvPr>
        </p:nvPicPr>
        <p:blipFill>
          <a:blip r:embed="rId2"/>
          <a:stretch>
            <a:fillRect/>
          </a:stretch>
        </p:blipFill>
        <p:spPr>
          <a:xfrm>
            <a:off x="7130665" y="889750"/>
            <a:ext cx="3966826" cy="5287213"/>
          </a:xfrm>
          <a:prstGeom prst="rect">
            <a:avLst/>
          </a:prstGeom>
        </p:spPr>
      </p:pic>
    </p:spTree>
    <p:extLst>
      <p:ext uri="{BB962C8B-B14F-4D97-AF65-F5344CB8AC3E}">
        <p14:creationId xmlns:p14="http://schemas.microsoft.com/office/powerpoint/2010/main" val="3369991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asking questions? Where does the power lie?</a:t>
            </a:r>
            <a:endParaRPr lang="en-GB" dirty="0"/>
          </a:p>
        </p:txBody>
      </p:sp>
      <p:sp>
        <p:nvSpPr>
          <p:cNvPr id="3" name="Content Placeholder 2"/>
          <p:cNvSpPr>
            <a:spLocks noGrp="1"/>
          </p:cNvSpPr>
          <p:nvPr>
            <p:ph sz="half" idx="1"/>
          </p:nvPr>
        </p:nvSpPr>
        <p:spPr/>
        <p:txBody>
          <a:bodyPr>
            <a:normAutofit/>
          </a:bodyPr>
          <a:lstStyle/>
          <a:p>
            <a:pPr marL="0" indent="0">
              <a:buNone/>
            </a:pPr>
            <a:r>
              <a:rPr lang="en-GB" dirty="0" smtClean="0"/>
              <a:t>Something </a:t>
            </a:r>
            <a:r>
              <a:rPr lang="en-GB" dirty="0"/>
              <a:t>is happening in society, on our watch, which is impacting on the lives of many young people and, that all this despite apparent material progress ‘real GDP in the UK has typically increased every year.. the UK economy experienced sixteen consecutive years of growth before output fell in 2008’ (Office for National Statistics, 2015).</a:t>
            </a:r>
          </a:p>
          <a:p>
            <a:pPr marL="0" indent="0">
              <a:buNone/>
            </a:pPr>
            <a:endParaRPr lang="en-GB" dirty="0"/>
          </a:p>
        </p:txBody>
      </p:sp>
      <p:graphicFrame>
        <p:nvGraphicFramePr>
          <p:cNvPr id="30" name="Content Placeholder 29"/>
          <p:cNvGraphicFramePr>
            <a:graphicFrameLocks noGrp="1"/>
          </p:cNvGraphicFramePr>
          <p:nvPr>
            <p:ph sz="half" idx="2"/>
            <p:extLst/>
          </p:nvPr>
        </p:nvGraphicFramePr>
        <p:xfrm>
          <a:off x="6213475" y="789709"/>
          <a:ext cx="5694507" cy="5757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1" name="TextBox 30"/>
          <p:cNvSpPr txBox="1"/>
          <p:nvPr/>
        </p:nvSpPr>
        <p:spPr>
          <a:xfrm>
            <a:off x="6380018" y="5860473"/>
            <a:ext cx="4973782" cy="877163"/>
          </a:xfrm>
          <a:prstGeom prst="rect">
            <a:avLst/>
          </a:prstGeom>
          <a:noFill/>
        </p:spPr>
        <p:txBody>
          <a:bodyPr wrap="square" rtlCol="0">
            <a:spAutoFit/>
          </a:bodyPr>
          <a:lstStyle/>
          <a:p>
            <a:r>
              <a:rPr lang="en-GB" sz="1100" dirty="0"/>
              <a:t>Adapted from: Stanton-Salazar, R.D. A Social Capital Framework for the Study of Institutional Agents and Their Role in the Empowerment of Low-Status Students and Youth. </a:t>
            </a:r>
            <a:r>
              <a:rPr lang="en-GB" sz="1100" i="1" dirty="0"/>
              <a:t>Youth &amp; Society</a:t>
            </a:r>
            <a:r>
              <a:rPr lang="en-GB" sz="1100" dirty="0"/>
              <a:t>, 2011,</a:t>
            </a:r>
            <a:r>
              <a:rPr lang="en-GB" sz="1100" i="1" dirty="0"/>
              <a:t> </a:t>
            </a:r>
            <a:r>
              <a:rPr lang="en-GB" sz="1100" dirty="0"/>
              <a:t>43(3) 1066–1109.</a:t>
            </a:r>
          </a:p>
          <a:p>
            <a:endParaRPr lang="en-GB" dirty="0"/>
          </a:p>
        </p:txBody>
      </p:sp>
    </p:spTree>
    <p:extLst>
      <p:ext uri="{BB962C8B-B14F-4D97-AF65-F5344CB8AC3E}">
        <p14:creationId xmlns:p14="http://schemas.microsoft.com/office/powerpoint/2010/main" val="1102964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background</a:t>
            </a:r>
            <a:endParaRPr lang="en-GB" dirty="0"/>
          </a:p>
        </p:txBody>
      </p:sp>
      <p:sp>
        <p:nvSpPr>
          <p:cNvPr id="3" name="Content Placeholder 2"/>
          <p:cNvSpPr>
            <a:spLocks noGrp="1"/>
          </p:cNvSpPr>
          <p:nvPr>
            <p:ph idx="1"/>
          </p:nvPr>
        </p:nvSpPr>
        <p:spPr/>
        <p:txBody>
          <a:bodyPr>
            <a:normAutofit/>
          </a:bodyPr>
          <a:lstStyle/>
          <a:p>
            <a:r>
              <a:rPr lang="en-GB" dirty="0"/>
              <a:t>In 2011, there were just under a million children and young people (aged 0-24 years) </a:t>
            </a:r>
            <a:r>
              <a:rPr lang="en-GB" dirty="0" smtClean="0"/>
              <a:t>living in Wales.</a:t>
            </a:r>
          </a:p>
          <a:p>
            <a:r>
              <a:rPr lang="en-GB" dirty="0"/>
              <a:t>Over 1 in 5 (142,600) children and young people aged under 20 live in poverty, ranging </a:t>
            </a:r>
            <a:r>
              <a:rPr lang="en-GB" dirty="0" smtClean="0"/>
              <a:t>from around </a:t>
            </a:r>
            <a:r>
              <a:rPr lang="en-GB" dirty="0"/>
              <a:t>1 in 8 in Monmouthshire and Powys to 1 in 4 in the south Wales </a:t>
            </a:r>
            <a:r>
              <a:rPr lang="en-GB" dirty="0" smtClean="0"/>
              <a:t>valleys.</a:t>
            </a:r>
          </a:p>
          <a:p>
            <a:r>
              <a:rPr lang="en-GB" dirty="0" smtClean="0"/>
              <a:t>17% of children and young people feel lonely most or all of the time during the summer holidays</a:t>
            </a:r>
          </a:p>
          <a:p>
            <a:r>
              <a:rPr lang="en-GB" dirty="0" smtClean="0"/>
              <a:t>10% of young people are bullied on a weekly basis</a:t>
            </a:r>
          </a:p>
          <a:p>
            <a:pPr marL="0" indent="0" algn="r">
              <a:buNone/>
            </a:pPr>
            <a:r>
              <a:rPr lang="en-GB" dirty="0" smtClean="0"/>
              <a:t>(ONS, no date)</a:t>
            </a:r>
            <a:endParaRPr lang="en-GB" dirty="0"/>
          </a:p>
        </p:txBody>
      </p:sp>
    </p:spTree>
    <p:extLst>
      <p:ext uri="{BB962C8B-B14F-4D97-AF65-F5344CB8AC3E}">
        <p14:creationId xmlns:p14="http://schemas.microsoft.com/office/powerpoint/2010/main" val="12602877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makes young people feel unhappy? </a:t>
            </a:r>
            <a:endParaRPr lang="en-GB" dirty="0"/>
          </a:p>
        </p:txBody>
      </p:sp>
      <p:sp>
        <p:nvSpPr>
          <p:cNvPr id="3" name="Content Placeholder 2"/>
          <p:cNvSpPr>
            <a:spLocks noGrp="1"/>
          </p:cNvSpPr>
          <p:nvPr>
            <p:ph sz="half" idx="1"/>
          </p:nvPr>
        </p:nvSpPr>
        <p:spPr>
          <a:xfrm>
            <a:off x="838200" y="1825625"/>
            <a:ext cx="4045527" cy="4351338"/>
          </a:xfrm>
        </p:spPr>
        <p:txBody>
          <a:bodyPr>
            <a:normAutofit/>
          </a:bodyPr>
          <a:lstStyle/>
          <a:p>
            <a:pPr marL="0" indent="0">
              <a:buNone/>
            </a:pPr>
            <a:r>
              <a:rPr lang="en-GB" sz="3200" dirty="0"/>
              <a:t>More than half of young people in the UK (54%) said money worries were among their top three causes of anxiety. </a:t>
            </a:r>
            <a:r>
              <a:rPr lang="en-GB" sz="3200" dirty="0" smtClean="0"/>
              <a:t> Next stressors were school, and health.</a:t>
            </a:r>
          </a:p>
          <a:p>
            <a:pPr marL="0" indent="0" algn="r">
              <a:buNone/>
            </a:pPr>
            <a:r>
              <a:rPr lang="en-GB" dirty="0" smtClean="0"/>
              <a:t>(</a:t>
            </a:r>
            <a:r>
              <a:rPr lang="en-GB" dirty="0" err="1" smtClean="0"/>
              <a:t>Varkey</a:t>
            </a:r>
            <a:r>
              <a:rPr lang="en-GB" dirty="0" smtClean="0"/>
              <a:t> Foundation, 2017)</a:t>
            </a:r>
            <a:endParaRPr lang="en-GB" dirty="0"/>
          </a:p>
        </p:txBody>
      </p:sp>
      <p:graphicFrame>
        <p:nvGraphicFramePr>
          <p:cNvPr id="9" name="Content Placeholder 8"/>
          <p:cNvGraphicFramePr>
            <a:graphicFrameLocks noGrp="1"/>
          </p:cNvGraphicFramePr>
          <p:nvPr>
            <p:ph sz="half" idx="2"/>
            <p:extLst/>
          </p:nvPr>
        </p:nvGraphicFramePr>
        <p:xfrm>
          <a:off x="5278582" y="1825625"/>
          <a:ext cx="6075218" cy="43513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913270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problem?  </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If poverty is the ‘lack of material resources, especially income, necessary to participate in British society’, social exclusion ‘refers to the dynamic process of being shut out, fully or partially, from any of the social, economic, political and cultural systems which determine the social integration of a person in society’ (Walker and Walker, 1997)</a:t>
            </a:r>
            <a:endParaRPr lang="en-GB" dirty="0"/>
          </a:p>
        </p:txBody>
      </p:sp>
      <p:pic>
        <p:nvPicPr>
          <p:cNvPr id="5" name="Content Placeholder 4"/>
          <p:cNvPicPr>
            <a:picLocks noGrp="1" noChangeAspect="1"/>
          </p:cNvPicPr>
          <p:nvPr>
            <p:ph sz="half" idx="2"/>
          </p:nvPr>
        </p:nvPicPr>
        <p:blipFill>
          <a:blip r:embed="rId2"/>
          <a:stretch>
            <a:fillRect/>
          </a:stretch>
        </p:blipFill>
        <p:spPr>
          <a:xfrm>
            <a:off x="6203497" y="2090057"/>
            <a:ext cx="5389200" cy="2694600"/>
          </a:xfrm>
          <a:prstGeom prst="rect">
            <a:avLst/>
          </a:prstGeom>
        </p:spPr>
      </p:pic>
    </p:spTree>
    <p:extLst>
      <p:ext uri="{BB962C8B-B14F-4D97-AF65-F5344CB8AC3E}">
        <p14:creationId xmlns:p14="http://schemas.microsoft.com/office/powerpoint/2010/main" val="20661286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did the study come from?</a:t>
            </a:r>
            <a:endParaRPr lang="en-GB" dirty="0"/>
          </a:p>
        </p:txBody>
      </p:sp>
      <p:sp>
        <p:nvSpPr>
          <p:cNvPr id="3" name="Content Placeholder 2"/>
          <p:cNvSpPr>
            <a:spLocks noGrp="1"/>
          </p:cNvSpPr>
          <p:nvPr>
            <p:ph idx="1"/>
          </p:nvPr>
        </p:nvSpPr>
        <p:spPr/>
        <p:txBody>
          <a:bodyPr>
            <a:normAutofit lnSpcReduction="10000"/>
          </a:bodyPr>
          <a:lstStyle/>
          <a:p>
            <a:r>
              <a:rPr lang="en-GB" dirty="0"/>
              <a:t>The 1989 United Nations Convention on the Rights of the Child highlighted the importance of the concept of child well-being, repeating the vision of promoting social progress and better standards of life in larger freedom.. ‘considering that the child should be fully prepared to live an individual life in society’ (United Nations, 1989). </a:t>
            </a:r>
            <a:endParaRPr lang="en-GB" dirty="0" smtClean="0"/>
          </a:p>
          <a:p>
            <a:pPr marL="0" indent="0">
              <a:buNone/>
            </a:pPr>
            <a:endParaRPr lang="en-GB" dirty="0" smtClean="0"/>
          </a:p>
          <a:p>
            <a:r>
              <a:rPr lang="en-GB" dirty="0" smtClean="0"/>
              <a:t>In 2007 UNICEF concluded that the United Kingdom was bottom of a group of 16 </a:t>
            </a:r>
            <a:r>
              <a:rPr lang="en-GB" i="1" dirty="0" smtClean="0"/>
              <a:t>more developed </a:t>
            </a:r>
            <a:r>
              <a:rPr lang="en-GB" dirty="0" smtClean="0"/>
              <a:t>countries in its levels of child well-being (UNICEF, 2007), later results show that the UK improved to 14</a:t>
            </a:r>
            <a:r>
              <a:rPr lang="en-GB" baseline="30000" dirty="0" smtClean="0"/>
              <a:t>th</a:t>
            </a:r>
            <a:r>
              <a:rPr lang="en-GB" dirty="0" smtClean="0"/>
              <a:t> in child well-being (UNICEF, 2011).</a:t>
            </a:r>
            <a:endParaRPr lang="en-GB" dirty="0"/>
          </a:p>
        </p:txBody>
      </p:sp>
    </p:spTree>
    <p:extLst>
      <p:ext uri="{BB962C8B-B14F-4D97-AF65-F5344CB8AC3E}">
        <p14:creationId xmlns:p14="http://schemas.microsoft.com/office/powerpoint/2010/main" val="11600156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Key Purpose of Youth Work</a:t>
            </a:r>
            <a:endParaRPr lang="en-GB" dirty="0"/>
          </a:p>
        </p:txBody>
      </p:sp>
      <p:sp>
        <p:nvSpPr>
          <p:cNvPr id="5" name="Content Placeholder 4"/>
          <p:cNvSpPr>
            <a:spLocks noGrp="1"/>
          </p:cNvSpPr>
          <p:nvPr>
            <p:ph sz="half" idx="1"/>
          </p:nvPr>
        </p:nvSpPr>
        <p:spPr>
          <a:xfrm>
            <a:off x="838199" y="1825624"/>
            <a:ext cx="5992092" cy="4575175"/>
          </a:xfrm>
        </p:spPr>
        <p:txBody>
          <a:bodyPr/>
          <a:lstStyle/>
          <a:p>
            <a:pPr marL="0" indent="0">
              <a:buNone/>
            </a:pPr>
            <a:r>
              <a:rPr lang="en-GB" sz="3200" dirty="0"/>
              <a:t>Enabling young people to develop holistically, working with them to facilitate their personal, social and educational development, to enable them to develop their voice, influence and place in society and to reach their full potential (Learning and Skills Improvement Service, 2012)</a:t>
            </a:r>
          </a:p>
          <a:p>
            <a:pPr marL="0" indent="0">
              <a:buNone/>
            </a:pPr>
            <a:endParaRPr lang="en-GB" dirty="0"/>
          </a:p>
        </p:txBody>
      </p:sp>
      <p:pic>
        <p:nvPicPr>
          <p:cNvPr id="5122" name="Picture 2" descr="Image may contain: one or more people and outdoo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370622" y="329840"/>
            <a:ext cx="3990109" cy="6256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01612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Questions</a:t>
            </a:r>
            <a:endParaRPr lang="en-GB" dirty="0"/>
          </a:p>
        </p:txBody>
      </p:sp>
      <p:sp>
        <p:nvSpPr>
          <p:cNvPr id="3" name="Content Placeholder 2"/>
          <p:cNvSpPr>
            <a:spLocks noGrp="1"/>
          </p:cNvSpPr>
          <p:nvPr>
            <p:ph idx="1"/>
          </p:nvPr>
        </p:nvSpPr>
        <p:spPr/>
        <p:txBody>
          <a:bodyPr>
            <a:normAutofit lnSpcReduction="10000"/>
          </a:bodyPr>
          <a:lstStyle/>
          <a:p>
            <a:pPr lvl="0"/>
            <a:r>
              <a:rPr lang="en-GB" dirty="0"/>
              <a:t>What are the meanings of youth work to young people</a:t>
            </a:r>
            <a:r>
              <a:rPr lang="en-GB" dirty="0" smtClean="0"/>
              <a:t>?</a:t>
            </a:r>
          </a:p>
          <a:p>
            <a:pPr marL="0" lvl="0" indent="0">
              <a:buNone/>
            </a:pPr>
            <a:endParaRPr lang="en-GB" dirty="0"/>
          </a:p>
          <a:p>
            <a:pPr lvl="0"/>
            <a:r>
              <a:rPr lang="en-GB" dirty="0"/>
              <a:t>What are the underlying themes and contexts which account for this view of youth work</a:t>
            </a:r>
            <a:r>
              <a:rPr lang="en-GB" dirty="0" smtClean="0"/>
              <a:t>?</a:t>
            </a:r>
          </a:p>
          <a:p>
            <a:pPr marL="0" lvl="0" indent="0">
              <a:buNone/>
            </a:pPr>
            <a:endParaRPr lang="en-GB" dirty="0"/>
          </a:p>
          <a:p>
            <a:pPr lvl="0"/>
            <a:r>
              <a:rPr lang="en-GB" dirty="0"/>
              <a:t>What are the universal structures that precipitate feelings and thoughts about well-being through youth work</a:t>
            </a:r>
            <a:r>
              <a:rPr lang="en-GB" dirty="0" smtClean="0"/>
              <a:t>?</a:t>
            </a:r>
          </a:p>
          <a:p>
            <a:pPr marL="0" lvl="0" indent="0">
              <a:buNone/>
            </a:pPr>
            <a:endParaRPr lang="en-GB" dirty="0"/>
          </a:p>
          <a:p>
            <a:pPr lvl="0"/>
            <a:r>
              <a:rPr lang="en-GB" dirty="0"/>
              <a:t>What are the invariant structural themes that facilitate a description of well-being as it is experienced by young people?</a:t>
            </a:r>
          </a:p>
          <a:p>
            <a:endParaRPr lang="en-GB" dirty="0"/>
          </a:p>
        </p:txBody>
      </p:sp>
    </p:spTree>
    <p:extLst>
      <p:ext uri="{BB962C8B-B14F-4D97-AF65-F5344CB8AC3E}">
        <p14:creationId xmlns:p14="http://schemas.microsoft.com/office/powerpoint/2010/main" val="125577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process of Social and Economic Change</a:t>
            </a:r>
            <a:endParaRPr lang="en-GB" dirty="0"/>
          </a:p>
        </p:txBody>
      </p:sp>
      <p:sp>
        <p:nvSpPr>
          <p:cNvPr id="3" name="Content Placeholder 2"/>
          <p:cNvSpPr>
            <a:spLocks noGrp="1"/>
          </p:cNvSpPr>
          <p:nvPr>
            <p:ph idx="1"/>
          </p:nvPr>
        </p:nvSpPr>
        <p:spPr>
          <a:xfrm>
            <a:off x="838200" y="1690688"/>
            <a:ext cx="10515600" cy="4848657"/>
          </a:xfrm>
        </p:spPr>
        <p:txBody>
          <a:bodyPr>
            <a:normAutofit/>
          </a:bodyPr>
          <a:lstStyle/>
          <a:p>
            <a:r>
              <a:rPr lang="en-GB" dirty="0" smtClean="0"/>
              <a:t>Social </a:t>
            </a:r>
            <a:r>
              <a:rPr lang="en-GB" dirty="0"/>
              <a:t>changes have been consistently maintained through ‘unities of ideology and policies that want to implement a particular model of society and for doing so, these are organised along three dimensions: the economy, politics, and culture’ (Fuchs, 2016, p. 163). </a:t>
            </a:r>
            <a:endParaRPr lang="en-GB" dirty="0" smtClean="0"/>
          </a:p>
          <a:p>
            <a:pPr marL="0" indent="0">
              <a:buNone/>
            </a:pPr>
            <a:endParaRPr lang="en-GB" dirty="0"/>
          </a:p>
          <a:p>
            <a:r>
              <a:rPr lang="en-GB" dirty="0" smtClean="0"/>
              <a:t>Neoliberal </a:t>
            </a:r>
            <a:r>
              <a:rPr lang="en-GB" dirty="0"/>
              <a:t>societies move from national government to public-private governance and entrepreneurial citizenship. Those who cannot compete—such as the homeless, the incarcerated, or the formerly incarcerated - are excluded from full citizenship, abandoned (</a:t>
            </a:r>
            <a:r>
              <a:rPr lang="en-GB" dirty="0" err="1"/>
              <a:t>Bockman</a:t>
            </a:r>
            <a:r>
              <a:rPr lang="en-GB" dirty="0"/>
              <a:t>, 2013, p. 15).</a:t>
            </a:r>
          </a:p>
          <a:p>
            <a:endParaRPr lang="en-GB" dirty="0"/>
          </a:p>
        </p:txBody>
      </p:sp>
    </p:spTree>
    <p:extLst>
      <p:ext uri="{BB962C8B-B14F-4D97-AF65-F5344CB8AC3E}">
        <p14:creationId xmlns:p14="http://schemas.microsoft.com/office/powerpoint/2010/main" val="6897712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Perspectives on the </a:t>
            </a:r>
            <a:r>
              <a:rPr lang="en-GB" dirty="0"/>
              <a:t>R</a:t>
            </a:r>
            <a:r>
              <a:rPr lang="en-GB" dirty="0" smtClean="0"/>
              <a:t>isk Discourse</a:t>
            </a:r>
            <a:endParaRPr lang="en-GB" dirty="0"/>
          </a:p>
        </p:txBody>
      </p:sp>
      <p:sp>
        <p:nvSpPr>
          <p:cNvPr id="3" name="Content Placeholder 2"/>
          <p:cNvSpPr>
            <a:spLocks noGrp="1"/>
          </p:cNvSpPr>
          <p:nvPr>
            <p:ph idx="1"/>
          </p:nvPr>
        </p:nvSpPr>
        <p:spPr>
          <a:xfrm>
            <a:off x="838200" y="1690688"/>
            <a:ext cx="10515600" cy="4486275"/>
          </a:xfrm>
        </p:spPr>
        <p:txBody>
          <a:bodyPr>
            <a:normAutofit/>
          </a:bodyPr>
          <a:lstStyle/>
          <a:p>
            <a:pPr marL="0" indent="0">
              <a:buNone/>
            </a:pPr>
            <a:r>
              <a:rPr lang="en-GB" dirty="0"/>
              <a:t>In recent years the discussion of </a:t>
            </a:r>
            <a:r>
              <a:rPr lang="en-GB" i="1" dirty="0"/>
              <a:t>risk </a:t>
            </a:r>
            <a:r>
              <a:rPr lang="en-GB" dirty="0"/>
              <a:t>– </a:t>
            </a:r>
            <a:r>
              <a:rPr lang="en-GB" dirty="0" smtClean="0"/>
              <a:t>including risk </a:t>
            </a:r>
            <a:r>
              <a:rPr lang="en-GB" dirty="0"/>
              <a:t>based, risk averse, acceptable risk, risk </a:t>
            </a:r>
            <a:r>
              <a:rPr lang="en-GB" dirty="0" smtClean="0"/>
              <a:t>assessment </a:t>
            </a:r>
            <a:r>
              <a:rPr lang="en-GB" dirty="0"/>
              <a:t>have become aspects of </a:t>
            </a:r>
            <a:r>
              <a:rPr lang="en-GB" dirty="0" smtClean="0"/>
              <a:t>public </a:t>
            </a:r>
            <a:r>
              <a:rPr lang="en-GB" dirty="0"/>
              <a:t>discourse</a:t>
            </a:r>
            <a:r>
              <a:rPr lang="en-GB" dirty="0" smtClean="0"/>
              <a:t>.  </a:t>
            </a:r>
          </a:p>
          <a:p>
            <a:pPr marL="0" indent="0">
              <a:buNone/>
            </a:pPr>
            <a:endParaRPr lang="en-GB" dirty="0"/>
          </a:p>
          <a:p>
            <a:pPr marL="0" indent="0">
              <a:buNone/>
            </a:pPr>
            <a:r>
              <a:rPr lang="en-GB" dirty="0" smtClean="0"/>
              <a:t>These notions of risk (rather than human need) have increasingly been utilised to ration the resources of social and welfare programmes.  </a:t>
            </a:r>
          </a:p>
          <a:p>
            <a:pPr marL="0" indent="0">
              <a:buNone/>
            </a:pPr>
            <a:endParaRPr lang="en-GB" dirty="0"/>
          </a:p>
          <a:p>
            <a:pPr marL="0" indent="0">
              <a:buNone/>
            </a:pPr>
            <a:r>
              <a:rPr lang="en-GB" dirty="0" smtClean="0"/>
              <a:t>The </a:t>
            </a:r>
            <a:r>
              <a:rPr lang="en-GB" dirty="0"/>
              <a:t>pursuit of </a:t>
            </a:r>
            <a:r>
              <a:rPr lang="en-GB" dirty="0" smtClean="0"/>
              <a:t>maximum safety </a:t>
            </a:r>
            <a:r>
              <a:rPr lang="en-GB" dirty="0"/>
              <a:t>and of </a:t>
            </a:r>
            <a:r>
              <a:rPr lang="en-GB" dirty="0" smtClean="0"/>
              <a:t>the elimination of all </a:t>
            </a:r>
            <a:r>
              <a:rPr lang="en-GB" dirty="0"/>
              <a:t>risk has become pervasive across society</a:t>
            </a:r>
            <a:r>
              <a:rPr lang="en-GB" dirty="0" smtClean="0"/>
              <a: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140410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Resilience </a:t>
            </a:r>
            <a:r>
              <a:rPr lang="en-GB" dirty="0"/>
              <a:t>Discourse</a:t>
            </a:r>
          </a:p>
        </p:txBody>
      </p:sp>
      <p:sp>
        <p:nvSpPr>
          <p:cNvPr id="3" name="Content Placeholder 2"/>
          <p:cNvSpPr>
            <a:spLocks noGrp="1"/>
          </p:cNvSpPr>
          <p:nvPr>
            <p:ph idx="1"/>
          </p:nvPr>
        </p:nvSpPr>
        <p:spPr/>
        <p:txBody>
          <a:bodyPr/>
          <a:lstStyle/>
          <a:p>
            <a:r>
              <a:rPr lang="en-GB" dirty="0"/>
              <a:t>‘when individuals have the psychological, social and physical resources they need to meet a particular psychological, social and/or physical challenge. When individuals have more challenges than resources, the see-saw dips, along with their wellbeing, and vice-versa</a:t>
            </a:r>
            <a:r>
              <a:rPr lang="en-GB" dirty="0" smtClean="0"/>
              <a:t>’ (</a:t>
            </a:r>
            <a:r>
              <a:rPr lang="en-GB" dirty="0"/>
              <a:t>Dodge, Daly, </a:t>
            </a:r>
            <a:r>
              <a:rPr lang="en-GB" dirty="0" err="1"/>
              <a:t>Huyton</a:t>
            </a:r>
            <a:r>
              <a:rPr lang="en-GB" dirty="0"/>
              <a:t> and Sanders, 2012, </a:t>
            </a:r>
            <a:r>
              <a:rPr lang="en-GB" dirty="0" smtClean="0"/>
              <a:t>p. 230)</a:t>
            </a:r>
          </a:p>
          <a:p>
            <a:endParaRPr lang="en-GB" dirty="0"/>
          </a:p>
          <a:p>
            <a:r>
              <a:rPr lang="en-GB" dirty="0" smtClean="0"/>
              <a:t>As a result of Austerity - psychological, social and physical resources are increasingly rationed for marginalised groups, including children and young people.  Therefore this limits the capacity of communities to bolster against adversity. </a:t>
            </a:r>
            <a:endParaRPr lang="en-GB" dirty="0"/>
          </a:p>
          <a:p>
            <a:endParaRPr lang="en-GB" dirty="0"/>
          </a:p>
        </p:txBody>
      </p:sp>
    </p:spTree>
    <p:extLst>
      <p:ext uri="{BB962C8B-B14F-4D97-AF65-F5344CB8AC3E}">
        <p14:creationId xmlns:p14="http://schemas.microsoft.com/office/powerpoint/2010/main" val="27055155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Components of Subjective Well-being</a:t>
            </a:r>
            <a:endParaRPr lang="en-GB" dirty="0"/>
          </a:p>
        </p:txBody>
      </p:sp>
      <p:sp>
        <p:nvSpPr>
          <p:cNvPr id="3" name="Content Placeholder 2"/>
          <p:cNvSpPr>
            <a:spLocks noGrp="1"/>
          </p:cNvSpPr>
          <p:nvPr>
            <p:ph sz="half" idx="1"/>
          </p:nvPr>
        </p:nvSpPr>
        <p:spPr/>
        <p:txBody>
          <a:bodyPr/>
          <a:lstStyle/>
          <a:p>
            <a:pPr marL="0" indent="0">
              <a:buNone/>
            </a:pPr>
            <a:r>
              <a:rPr lang="en-GB" dirty="0" smtClean="0"/>
              <a:t>The </a:t>
            </a:r>
            <a:r>
              <a:rPr lang="en-GB" dirty="0"/>
              <a:t>model adopted in </a:t>
            </a:r>
            <a:r>
              <a:rPr lang="en-GB" dirty="0" smtClean="0"/>
              <a:t>the </a:t>
            </a:r>
            <a:r>
              <a:rPr lang="en-GB" dirty="0"/>
              <a:t>study takes into account three aspects of subjective well-being, these are</a:t>
            </a:r>
            <a:r>
              <a:rPr lang="en-GB" dirty="0" smtClean="0"/>
              <a:t>:</a:t>
            </a:r>
          </a:p>
          <a:p>
            <a:pPr marL="0" indent="0">
              <a:buNone/>
            </a:pPr>
            <a:endParaRPr lang="en-GB" dirty="0"/>
          </a:p>
          <a:p>
            <a:pPr lvl="0"/>
            <a:r>
              <a:rPr lang="en-GB" dirty="0"/>
              <a:t>Life satisfaction</a:t>
            </a:r>
          </a:p>
          <a:p>
            <a:pPr lvl="0"/>
            <a:r>
              <a:rPr lang="en-GB" dirty="0"/>
              <a:t>Life meaning</a:t>
            </a:r>
          </a:p>
          <a:p>
            <a:pPr lvl="0"/>
            <a:r>
              <a:rPr lang="en-GB" dirty="0"/>
              <a:t>Happiness </a:t>
            </a:r>
          </a:p>
          <a:p>
            <a:pPr marL="0" lvl="0" indent="0" algn="r">
              <a:buNone/>
            </a:pPr>
            <a:r>
              <a:rPr lang="en-GB" dirty="0" smtClean="0"/>
              <a:t>(OECD, 2013)</a:t>
            </a:r>
            <a:endParaRPr lang="en-GB" dirty="0"/>
          </a:p>
          <a:p>
            <a:endParaRPr lang="en-GB" dirty="0"/>
          </a:p>
        </p:txBody>
      </p:sp>
      <p:pic>
        <p:nvPicPr>
          <p:cNvPr id="2050" name="Picture 2" descr="Image result for HAPPY CHILDREN"/>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019800" y="1825625"/>
            <a:ext cx="5466452" cy="3954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63433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800" dirty="0" smtClean="0"/>
              <a:t>UK Public Investment in Children and Young People</a:t>
            </a:r>
            <a:endParaRPr lang="en-GB" sz="3800" dirty="0"/>
          </a:p>
        </p:txBody>
      </p:sp>
      <p:sp>
        <p:nvSpPr>
          <p:cNvPr id="3" name="Content Placeholder 2"/>
          <p:cNvSpPr>
            <a:spLocks noGrp="1"/>
          </p:cNvSpPr>
          <p:nvPr>
            <p:ph idx="1"/>
          </p:nvPr>
        </p:nvSpPr>
        <p:spPr>
          <a:xfrm>
            <a:off x="838200" y="2050213"/>
            <a:ext cx="10515600" cy="4351338"/>
          </a:xfrm>
        </p:spPr>
        <p:txBody>
          <a:bodyPr>
            <a:normAutofit lnSpcReduction="10000"/>
          </a:bodyPr>
          <a:lstStyle/>
          <a:p>
            <a:r>
              <a:rPr lang="en-GB" dirty="0" smtClean="0"/>
              <a:t>OECD Doing better for families study found that: </a:t>
            </a:r>
          </a:p>
          <a:p>
            <a:endParaRPr lang="en-GB" dirty="0"/>
          </a:p>
          <a:p>
            <a:r>
              <a:rPr lang="en-GB" dirty="0" smtClean="0"/>
              <a:t>The UK spends more on each child than most other OECD countries, more than £138,000 from birth up to the age of 18, compared to an OECD average of £95,000 (OECD, 2011).</a:t>
            </a:r>
          </a:p>
          <a:p>
            <a:pPr marL="0" indent="0">
              <a:buNone/>
            </a:pPr>
            <a:endParaRPr lang="en-GB" dirty="0" smtClean="0"/>
          </a:p>
          <a:p>
            <a:r>
              <a:rPr lang="en-GB" dirty="0" smtClean="0"/>
              <a:t>The spending though is skewed, in terms of ranking, the UK is 4</a:t>
            </a:r>
            <a:r>
              <a:rPr lang="en-GB" baseline="30000" dirty="0" smtClean="0"/>
              <a:t>th</a:t>
            </a:r>
            <a:r>
              <a:rPr lang="en-GB" dirty="0" smtClean="0"/>
              <a:t> on public spending in relation to 0-5 year olds, 7</a:t>
            </a:r>
            <a:r>
              <a:rPr lang="en-GB" baseline="30000" dirty="0" smtClean="0"/>
              <a:t>th</a:t>
            </a:r>
            <a:r>
              <a:rPr lang="en-GB" dirty="0" smtClean="0"/>
              <a:t> in spending on 6-11 year olds and slips to 10</a:t>
            </a:r>
            <a:r>
              <a:rPr lang="en-GB" baseline="30000" dirty="0" smtClean="0"/>
              <a:t>th</a:t>
            </a:r>
            <a:r>
              <a:rPr lang="en-GB" dirty="0" smtClean="0"/>
              <a:t> position for spending on 12-17 year olds (OECD, 2011).</a:t>
            </a:r>
            <a:endParaRPr lang="en-GB" dirty="0"/>
          </a:p>
        </p:txBody>
      </p:sp>
    </p:spTree>
    <p:extLst>
      <p:ext uri="{BB962C8B-B14F-4D97-AF65-F5344CB8AC3E}">
        <p14:creationId xmlns:p14="http://schemas.microsoft.com/office/powerpoint/2010/main" val="28130236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to investigate?</a:t>
            </a:r>
            <a:endParaRPr lang="en-GB" dirty="0"/>
          </a:p>
        </p:txBody>
      </p:sp>
      <p:sp>
        <p:nvSpPr>
          <p:cNvPr id="3" name="Content Placeholder 2"/>
          <p:cNvSpPr>
            <a:spLocks noGrp="1"/>
          </p:cNvSpPr>
          <p:nvPr>
            <p:ph idx="1"/>
          </p:nvPr>
        </p:nvSpPr>
        <p:spPr>
          <a:xfrm>
            <a:off x="838200" y="1413164"/>
            <a:ext cx="10515600" cy="4763799"/>
          </a:xfrm>
        </p:spPr>
        <p:txBody>
          <a:bodyPr>
            <a:normAutofit fontScale="92500" lnSpcReduction="10000"/>
          </a:bodyPr>
          <a:lstStyle/>
          <a:p>
            <a:r>
              <a:rPr lang="en-GB" sz="2600" dirty="0" smtClean="0"/>
              <a:t>Coming from a youth work background with its focus on informal and non-formal learning I became increasingly interested in exploring how our society values childhood for its own sake and was preparing young people, not merely to be economic contributors but as good people with the capacity to flourish and lead a good life.</a:t>
            </a:r>
          </a:p>
          <a:p>
            <a:pPr marL="0" indent="0">
              <a:buNone/>
            </a:pPr>
            <a:endParaRPr lang="en-GB" dirty="0" smtClean="0"/>
          </a:p>
          <a:p>
            <a:r>
              <a:rPr lang="en-GB" dirty="0" smtClean="0"/>
              <a:t>In relation to young people: </a:t>
            </a:r>
          </a:p>
          <a:p>
            <a:pPr marL="0" indent="0">
              <a:buNone/>
            </a:pPr>
            <a:endParaRPr lang="en-GB" dirty="0" smtClean="0"/>
          </a:p>
          <a:p>
            <a:pPr lvl="1" algn="just"/>
            <a:r>
              <a:rPr lang="en-GB" sz="2600" dirty="0"/>
              <a:t>T</a:t>
            </a:r>
            <a:r>
              <a:rPr lang="en-GB" sz="2600" dirty="0" smtClean="0"/>
              <a:t>he </a:t>
            </a:r>
            <a:r>
              <a:rPr lang="en-GB" sz="2600" dirty="0"/>
              <a:t>whole of the social complex of which they're part makes them the persons they are. And that is true whether we like it or not, whether we notice it or not. When a culture ignores or </a:t>
            </a:r>
            <a:r>
              <a:rPr lang="en-GB" sz="2600" dirty="0" err="1"/>
              <a:t>sidelines</a:t>
            </a:r>
            <a:r>
              <a:rPr lang="en-GB" sz="2600" dirty="0"/>
              <a:t> the question of what it actually wants to produce, what kind of human beings it actually wants to nurture, when it assumes indifference, it still </a:t>
            </a:r>
            <a:r>
              <a:rPr lang="en-GB" sz="2600" dirty="0" smtClean="0"/>
              <a:t>educates (Williams, 2005, p. 1).  </a:t>
            </a:r>
          </a:p>
        </p:txBody>
      </p:sp>
    </p:spTree>
    <p:extLst>
      <p:ext uri="{BB962C8B-B14F-4D97-AF65-F5344CB8AC3E}">
        <p14:creationId xmlns:p14="http://schemas.microsoft.com/office/powerpoint/2010/main" val="22174171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Paradox	</a:t>
            </a:r>
            <a:endParaRPr lang="en-GB" dirty="0"/>
          </a:p>
        </p:txBody>
      </p:sp>
      <p:sp>
        <p:nvSpPr>
          <p:cNvPr id="3" name="Content Placeholder 2"/>
          <p:cNvSpPr>
            <a:spLocks noGrp="1"/>
          </p:cNvSpPr>
          <p:nvPr>
            <p:ph idx="1"/>
          </p:nvPr>
        </p:nvSpPr>
        <p:spPr>
          <a:xfrm>
            <a:off x="838200" y="1473200"/>
            <a:ext cx="10515600" cy="4978400"/>
          </a:xfrm>
        </p:spPr>
        <p:txBody>
          <a:bodyPr>
            <a:normAutofit fontScale="92500" lnSpcReduction="20000"/>
          </a:bodyPr>
          <a:lstStyle/>
          <a:p>
            <a:pPr marL="0" indent="0">
              <a:buNone/>
            </a:pPr>
            <a:r>
              <a:rPr lang="en-GB" dirty="0" smtClean="0"/>
              <a:t>So what I became interested in was the notion that with a focus on measurability, as a nation we now know what we spend on our children and young people.  </a:t>
            </a:r>
            <a:endParaRPr lang="en-GB" dirty="0"/>
          </a:p>
          <a:p>
            <a:pPr marL="0" indent="0">
              <a:buNone/>
            </a:pPr>
            <a:endParaRPr lang="en-GB" dirty="0" smtClean="0"/>
          </a:p>
          <a:p>
            <a:pPr marL="0" indent="0">
              <a:buNone/>
            </a:pPr>
            <a:r>
              <a:rPr lang="en-GB" dirty="0" smtClean="0"/>
              <a:t>We increasingly </a:t>
            </a:r>
            <a:r>
              <a:rPr lang="en-GB" i="1" dirty="0" smtClean="0"/>
              <a:t>know</a:t>
            </a:r>
            <a:r>
              <a:rPr lang="en-GB" dirty="0" smtClean="0"/>
              <a:t> what impact this is having on our children and young people.</a:t>
            </a:r>
          </a:p>
          <a:p>
            <a:pPr marL="0" indent="0">
              <a:buNone/>
            </a:pPr>
            <a:endParaRPr lang="en-GB" dirty="0" smtClean="0"/>
          </a:p>
          <a:p>
            <a:pPr marL="0" indent="0">
              <a:buNone/>
            </a:pPr>
            <a:r>
              <a:rPr lang="en-GB" dirty="0" smtClean="0"/>
              <a:t>There is a gap between our </a:t>
            </a:r>
            <a:r>
              <a:rPr lang="en-GB" i="1" dirty="0" smtClean="0"/>
              <a:t>investment </a:t>
            </a:r>
            <a:r>
              <a:rPr lang="en-GB" dirty="0" smtClean="0"/>
              <a:t>in children and young people and the return on that investment (PISA, ONS, Young Minds). </a:t>
            </a:r>
          </a:p>
          <a:p>
            <a:pPr marL="0" indent="0">
              <a:buNone/>
            </a:pPr>
            <a:endParaRPr lang="en-GB" dirty="0" smtClean="0"/>
          </a:p>
          <a:p>
            <a:pPr marL="0" indent="0">
              <a:buNone/>
            </a:pPr>
            <a:r>
              <a:rPr lang="en-GB" dirty="0"/>
              <a:t>I</a:t>
            </a:r>
            <a:r>
              <a:rPr lang="en-GB" dirty="0" smtClean="0"/>
              <a:t>n relation to both the well-being of our children and young people and also their educational attainment, evidence </a:t>
            </a:r>
            <a:r>
              <a:rPr lang="en-GB" dirty="0" smtClean="0">
                <a:effectLst/>
              </a:rPr>
              <a:t>shows how Wales' PISA scores have failed to improve in Maths and Reading for 10 years, while falling back significantly in Science </a:t>
            </a:r>
            <a:r>
              <a:rPr lang="en-GB" dirty="0" smtClean="0"/>
              <a:t>(OECD, 2011; OECD, 2016). </a:t>
            </a:r>
            <a:endParaRPr lang="en-GB" dirty="0"/>
          </a:p>
        </p:txBody>
      </p:sp>
    </p:spTree>
    <p:extLst>
      <p:ext uri="{BB962C8B-B14F-4D97-AF65-F5344CB8AC3E}">
        <p14:creationId xmlns:p14="http://schemas.microsoft.com/office/powerpoint/2010/main" val="139212799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An approach to prioritising Risks</a:t>
            </a:r>
          </a:p>
        </p:txBody>
      </p:sp>
      <p:sp>
        <p:nvSpPr>
          <p:cNvPr id="18435" name="Rectangle 3"/>
          <p:cNvSpPr>
            <a:spLocks noGrp="1" noChangeArrowheads="1"/>
          </p:cNvSpPr>
          <p:nvPr>
            <p:ph type="body" sz="half" idx="2"/>
          </p:nvPr>
        </p:nvSpPr>
        <p:spPr>
          <a:xfrm>
            <a:off x="7464425" y="1484314"/>
            <a:ext cx="2736850" cy="4924425"/>
          </a:xfrm>
        </p:spPr>
        <p:txBody>
          <a:bodyPr/>
          <a:lstStyle/>
          <a:p>
            <a:pPr eaLnBrk="1" hangingPunct="1">
              <a:lnSpc>
                <a:spcPct val="80000"/>
              </a:lnSpc>
              <a:buFontTx/>
              <a:buNone/>
            </a:pPr>
            <a:r>
              <a:rPr lang="en-GB" altLang="en-US" sz="2200"/>
              <a:t>Key</a:t>
            </a:r>
          </a:p>
          <a:p>
            <a:pPr eaLnBrk="1" hangingPunct="1">
              <a:lnSpc>
                <a:spcPct val="80000"/>
              </a:lnSpc>
              <a:buFontTx/>
              <a:buNone/>
            </a:pPr>
            <a:endParaRPr lang="en-GB" altLang="en-US" sz="2200"/>
          </a:p>
          <a:p>
            <a:pPr eaLnBrk="1" hangingPunct="1">
              <a:lnSpc>
                <a:spcPct val="80000"/>
              </a:lnSpc>
              <a:buFontTx/>
              <a:buNone/>
            </a:pPr>
            <a:r>
              <a:rPr lang="en-GB" altLang="en-US" sz="2200"/>
              <a:t>A: Immediate action needed</a:t>
            </a:r>
          </a:p>
          <a:p>
            <a:pPr eaLnBrk="1" hangingPunct="1">
              <a:lnSpc>
                <a:spcPct val="80000"/>
              </a:lnSpc>
              <a:buFontTx/>
              <a:buNone/>
            </a:pPr>
            <a:endParaRPr lang="en-GB" altLang="en-US" sz="2200"/>
          </a:p>
          <a:p>
            <a:pPr eaLnBrk="1" hangingPunct="1">
              <a:lnSpc>
                <a:spcPct val="80000"/>
              </a:lnSpc>
              <a:buFontTx/>
              <a:buNone/>
            </a:pPr>
            <a:r>
              <a:rPr lang="en-GB" altLang="en-US" sz="2200"/>
              <a:t>B: Consider action and have a contingency plan</a:t>
            </a:r>
          </a:p>
          <a:p>
            <a:pPr eaLnBrk="1" hangingPunct="1">
              <a:lnSpc>
                <a:spcPct val="80000"/>
              </a:lnSpc>
              <a:buFontTx/>
              <a:buNone/>
            </a:pPr>
            <a:endParaRPr lang="en-GB" altLang="en-US" sz="2200"/>
          </a:p>
          <a:p>
            <a:pPr eaLnBrk="1" hangingPunct="1">
              <a:lnSpc>
                <a:spcPct val="80000"/>
              </a:lnSpc>
              <a:buFontTx/>
              <a:buNone/>
            </a:pPr>
            <a:r>
              <a:rPr lang="en-GB" altLang="en-US" sz="2200"/>
              <a:t>C: Consider Action</a:t>
            </a:r>
          </a:p>
          <a:p>
            <a:pPr eaLnBrk="1" hangingPunct="1">
              <a:lnSpc>
                <a:spcPct val="80000"/>
              </a:lnSpc>
              <a:buFontTx/>
              <a:buNone/>
            </a:pPr>
            <a:endParaRPr lang="en-GB" altLang="en-US" sz="2200"/>
          </a:p>
          <a:p>
            <a:pPr eaLnBrk="1" hangingPunct="1">
              <a:lnSpc>
                <a:spcPct val="80000"/>
              </a:lnSpc>
              <a:buFontTx/>
              <a:buNone/>
            </a:pPr>
            <a:r>
              <a:rPr lang="en-GB" altLang="en-US" sz="2200"/>
              <a:t>D: Keep under review</a:t>
            </a:r>
          </a:p>
        </p:txBody>
      </p:sp>
      <p:graphicFrame>
        <p:nvGraphicFramePr>
          <p:cNvPr id="21508" name="Group 4"/>
          <p:cNvGraphicFramePr>
            <a:graphicFrameLocks noGrp="1"/>
          </p:cNvGraphicFramePr>
          <p:nvPr>
            <p:ph sz="half" idx="1"/>
          </p:nvPr>
        </p:nvGraphicFramePr>
        <p:xfrm>
          <a:off x="3071813" y="1484313"/>
          <a:ext cx="4038600" cy="4392612"/>
        </p:xfrm>
        <a:graphic>
          <a:graphicData uri="http://schemas.openxmlformats.org/drawingml/2006/table">
            <a:tbl>
              <a:tblPr/>
              <a:tblGrid>
                <a:gridCol w="2019300">
                  <a:extLst>
                    <a:ext uri="{9D8B030D-6E8A-4147-A177-3AD203B41FA5}">
                      <a16:colId xmlns:a16="http://schemas.microsoft.com/office/drawing/2014/main" val="20000"/>
                    </a:ext>
                  </a:extLst>
                </a:gridCol>
                <a:gridCol w="2019300">
                  <a:extLst>
                    <a:ext uri="{9D8B030D-6E8A-4147-A177-3AD203B41FA5}">
                      <a16:colId xmlns:a16="http://schemas.microsoft.com/office/drawing/2014/main" val="20001"/>
                    </a:ext>
                  </a:extLst>
                </a:gridCol>
              </a:tblGrid>
              <a:tr h="1966913">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smtClean="0">
                        <a:ln>
                          <a:noFill/>
                        </a:ln>
                        <a:solidFill>
                          <a:srgbClr val="C0C0C0"/>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7200" b="0" i="0" u="none" strike="noStrike" cap="none" normalizeH="0" baseline="0" smtClean="0">
                          <a:ln>
                            <a:noFill/>
                          </a:ln>
                          <a:solidFill>
                            <a:srgbClr val="C0C0C0"/>
                          </a:solidFill>
                          <a:effectLst/>
                          <a:latin typeface="Arial" charset="0"/>
                        </a:rPr>
                        <a:t>B</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smtClean="0">
                        <a:ln>
                          <a:noFill/>
                        </a:ln>
                        <a:solidFill>
                          <a:srgbClr val="C0C0C0"/>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7200" b="0" i="0" u="none" strike="noStrike" cap="none" normalizeH="0" baseline="0" smtClean="0">
                          <a:ln>
                            <a:noFill/>
                          </a:ln>
                          <a:solidFill>
                            <a:srgbClr val="C0C0C0"/>
                          </a:solidFill>
                          <a:effectLst/>
                          <a:latin typeface="Arial" charset="0"/>
                        </a:rPr>
                        <a:t>A</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425699">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smtClean="0">
                        <a:ln>
                          <a:noFill/>
                        </a:ln>
                        <a:solidFill>
                          <a:srgbClr val="C0C0C0"/>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7200" b="0" i="0" u="none" strike="noStrike" cap="none" normalizeH="0" baseline="0" smtClean="0">
                          <a:ln>
                            <a:noFill/>
                          </a:ln>
                          <a:solidFill>
                            <a:srgbClr val="C0C0C0"/>
                          </a:solidFill>
                          <a:effectLst/>
                          <a:latin typeface="Arial" charset="0"/>
                        </a:rPr>
                        <a:t>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smtClean="0">
                        <a:ln>
                          <a:noFill/>
                        </a:ln>
                        <a:solidFill>
                          <a:srgbClr val="C0C0C0"/>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7200" b="0" i="0" u="none" strike="noStrike" cap="none" normalizeH="0" baseline="0" smtClean="0">
                          <a:ln>
                            <a:noFill/>
                          </a:ln>
                          <a:solidFill>
                            <a:srgbClr val="C0C0C0"/>
                          </a:solidFill>
                          <a:effectLst/>
                          <a:latin typeface="Arial" charset="0"/>
                        </a:rPr>
                        <a: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18447" name="Text Box 15"/>
          <p:cNvSpPr txBox="1">
            <a:spLocks noChangeArrowheads="1"/>
          </p:cNvSpPr>
          <p:nvPr/>
        </p:nvSpPr>
        <p:spPr bwMode="auto">
          <a:xfrm>
            <a:off x="3143250" y="1989139"/>
            <a:ext cx="17272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000" b="1"/>
              <a:t>High impact</a:t>
            </a:r>
          </a:p>
          <a:p>
            <a:pPr algn="ctr" eaLnBrk="1" hangingPunct="1">
              <a:spcBef>
                <a:spcPct val="50000"/>
              </a:spcBef>
              <a:buFontTx/>
              <a:buNone/>
            </a:pPr>
            <a:r>
              <a:rPr lang="en-GB" altLang="en-US" sz="2000" b="1"/>
              <a:t>Low</a:t>
            </a:r>
          </a:p>
          <a:p>
            <a:pPr algn="ctr" eaLnBrk="1" hangingPunct="1">
              <a:spcBef>
                <a:spcPct val="50000"/>
              </a:spcBef>
              <a:buFontTx/>
              <a:buNone/>
            </a:pPr>
            <a:r>
              <a:rPr lang="en-GB" altLang="en-US" sz="2000" b="1"/>
              <a:t>likelihood</a:t>
            </a:r>
          </a:p>
        </p:txBody>
      </p:sp>
      <p:sp>
        <p:nvSpPr>
          <p:cNvPr id="18448" name="Text Box 16"/>
          <p:cNvSpPr txBox="1">
            <a:spLocks noChangeArrowheads="1"/>
          </p:cNvSpPr>
          <p:nvPr/>
        </p:nvSpPr>
        <p:spPr bwMode="auto">
          <a:xfrm>
            <a:off x="5232400" y="1989139"/>
            <a:ext cx="17272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000" b="1"/>
              <a:t>High impact</a:t>
            </a:r>
          </a:p>
          <a:p>
            <a:pPr algn="ctr" eaLnBrk="1" hangingPunct="1">
              <a:spcBef>
                <a:spcPct val="50000"/>
              </a:spcBef>
              <a:buFontTx/>
              <a:buNone/>
            </a:pPr>
            <a:r>
              <a:rPr lang="en-GB" altLang="en-US" sz="2000" b="1"/>
              <a:t>High</a:t>
            </a:r>
          </a:p>
          <a:p>
            <a:pPr algn="ctr" eaLnBrk="1" hangingPunct="1">
              <a:spcBef>
                <a:spcPct val="50000"/>
              </a:spcBef>
              <a:buFontTx/>
              <a:buNone/>
            </a:pPr>
            <a:r>
              <a:rPr lang="en-GB" altLang="en-US" sz="2000" b="1"/>
              <a:t>likelihood</a:t>
            </a:r>
          </a:p>
        </p:txBody>
      </p:sp>
      <p:sp>
        <p:nvSpPr>
          <p:cNvPr id="18449" name="Text Box 17"/>
          <p:cNvSpPr txBox="1">
            <a:spLocks noChangeArrowheads="1"/>
          </p:cNvSpPr>
          <p:nvPr/>
        </p:nvSpPr>
        <p:spPr bwMode="auto">
          <a:xfrm>
            <a:off x="3071813" y="4149726"/>
            <a:ext cx="17272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000" b="1"/>
              <a:t>Low impact</a:t>
            </a:r>
          </a:p>
          <a:p>
            <a:pPr algn="ctr" eaLnBrk="1" hangingPunct="1">
              <a:spcBef>
                <a:spcPct val="50000"/>
              </a:spcBef>
              <a:buFontTx/>
              <a:buNone/>
            </a:pPr>
            <a:r>
              <a:rPr lang="en-GB" altLang="en-US" sz="2000" b="1"/>
              <a:t>Low</a:t>
            </a:r>
          </a:p>
          <a:p>
            <a:pPr algn="ctr" eaLnBrk="1" hangingPunct="1">
              <a:spcBef>
                <a:spcPct val="50000"/>
              </a:spcBef>
              <a:buFontTx/>
              <a:buNone/>
            </a:pPr>
            <a:r>
              <a:rPr lang="en-GB" altLang="en-US" sz="2000" b="1"/>
              <a:t>likelihood</a:t>
            </a:r>
          </a:p>
        </p:txBody>
      </p:sp>
      <p:sp>
        <p:nvSpPr>
          <p:cNvPr id="18450" name="Text Box 18"/>
          <p:cNvSpPr txBox="1">
            <a:spLocks noChangeArrowheads="1"/>
          </p:cNvSpPr>
          <p:nvPr/>
        </p:nvSpPr>
        <p:spPr bwMode="auto">
          <a:xfrm>
            <a:off x="5232400" y="4221164"/>
            <a:ext cx="17272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000" b="1"/>
              <a:t>Low impact</a:t>
            </a:r>
          </a:p>
          <a:p>
            <a:pPr algn="ctr" eaLnBrk="1" hangingPunct="1">
              <a:spcBef>
                <a:spcPct val="50000"/>
              </a:spcBef>
              <a:buFontTx/>
              <a:buNone/>
            </a:pPr>
            <a:r>
              <a:rPr lang="en-GB" altLang="en-US" sz="2000" b="1"/>
              <a:t>High</a:t>
            </a:r>
          </a:p>
          <a:p>
            <a:pPr algn="ctr" eaLnBrk="1" hangingPunct="1">
              <a:spcBef>
                <a:spcPct val="50000"/>
              </a:spcBef>
              <a:buFontTx/>
              <a:buNone/>
            </a:pPr>
            <a:r>
              <a:rPr lang="en-GB" altLang="en-US" sz="2000" b="1"/>
              <a:t>likelihood</a:t>
            </a:r>
          </a:p>
        </p:txBody>
      </p:sp>
      <p:sp>
        <p:nvSpPr>
          <p:cNvPr id="18451" name="Text Box 19"/>
          <p:cNvSpPr txBox="1">
            <a:spLocks noChangeArrowheads="1"/>
          </p:cNvSpPr>
          <p:nvPr/>
        </p:nvSpPr>
        <p:spPr bwMode="auto">
          <a:xfrm>
            <a:off x="1524001" y="1484313"/>
            <a:ext cx="1547813"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50000"/>
              </a:spcBef>
              <a:buFontTx/>
              <a:buNone/>
            </a:pPr>
            <a:r>
              <a:rPr lang="en-GB" altLang="en-US" sz="1400" b="1"/>
              <a:t>Catastrophe</a:t>
            </a:r>
          </a:p>
        </p:txBody>
      </p:sp>
      <p:sp>
        <p:nvSpPr>
          <p:cNvPr id="18452" name="Text Box 20"/>
          <p:cNvSpPr txBox="1">
            <a:spLocks noChangeArrowheads="1"/>
          </p:cNvSpPr>
          <p:nvPr/>
        </p:nvSpPr>
        <p:spPr bwMode="auto">
          <a:xfrm>
            <a:off x="1774825" y="5373688"/>
            <a:ext cx="1258888"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50000"/>
              </a:spcBef>
              <a:buFontTx/>
              <a:buNone/>
            </a:pPr>
            <a:r>
              <a:rPr lang="en-GB" altLang="en-US" sz="1400" b="1"/>
              <a:t>Minor disturbance</a:t>
            </a:r>
          </a:p>
        </p:txBody>
      </p:sp>
      <p:sp>
        <p:nvSpPr>
          <p:cNvPr id="18453" name="Text Box 21"/>
          <p:cNvSpPr txBox="1">
            <a:spLocks noChangeArrowheads="1"/>
          </p:cNvSpPr>
          <p:nvPr/>
        </p:nvSpPr>
        <p:spPr bwMode="auto">
          <a:xfrm>
            <a:off x="3071813" y="5949950"/>
            <a:ext cx="1547812"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400" b="1"/>
              <a:t>Very unlikely</a:t>
            </a:r>
          </a:p>
        </p:txBody>
      </p:sp>
      <p:sp>
        <p:nvSpPr>
          <p:cNvPr id="18454" name="Text Box 22"/>
          <p:cNvSpPr txBox="1">
            <a:spLocks noChangeArrowheads="1"/>
          </p:cNvSpPr>
          <p:nvPr/>
        </p:nvSpPr>
        <p:spPr bwMode="auto">
          <a:xfrm>
            <a:off x="5591176" y="5949950"/>
            <a:ext cx="1547813"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50000"/>
              </a:spcBef>
              <a:buFontTx/>
              <a:buNone/>
            </a:pPr>
            <a:r>
              <a:rPr lang="en-GB" altLang="en-US" sz="1400" b="1"/>
              <a:t>Very likely</a:t>
            </a:r>
          </a:p>
        </p:txBody>
      </p:sp>
    </p:spTree>
    <p:extLst>
      <p:ext uri="{BB962C8B-B14F-4D97-AF65-F5344CB8AC3E}">
        <p14:creationId xmlns:p14="http://schemas.microsoft.com/office/powerpoint/2010/main" val="289306671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 Schedule</a:t>
            </a:r>
            <a:endParaRPr lang="en-GB" dirty="0"/>
          </a:p>
        </p:txBody>
      </p:sp>
      <p:sp>
        <p:nvSpPr>
          <p:cNvPr id="3" name="Content Placeholder 2"/>
          <p:cNvSpPr>
            <a:spLocks noGrp="1"/>
          </p:cNvSpPr>
          <p:nvPr>
            <p:ph sz="half" idx="1"/>
          </p:nvPr>
        </p:nvSpPr>
        <p:spPr>
          <a:xfrm>
            <a:off x="533400" y="1520824"/>
            <a:ext cx="4572000" cy="4765675"/>
          </a:xfrm>
        </p:spPr>
        <p:txBody>
          <a:bodyPr>
            <a:normAutofit fontScale="92500" lnSpcReduction="10000"/>
          </a:bodyPr>
          <a:lstStyle/>
          <a:p>
            <a:r>
              <a:rPr lang="en-GB" dirty="0" smtClean="0"/>
              <a:t>In order to ‘return to the things themselves’, to draw out the essence of being a young people involved in youth work in Wales, I wanted to look for things that the participants had in common.</a:t>
            </a:r>
          </a:p>
          <a:p>
            <a:r>
              <a:rPr lang="en-GB" dirty="0" smtClean="0"/>
              <a:t>To develop a deeper understanding of the participants lived experiences, I set out to interview each on three occasions, with a different primary focus during each interview.</a:t>
            </a:r>
          </a:p>
        </p:txBody>
      </p:sp>
      <p:graphicFrame>
        <p:nvGraphicFramePr>
          <p:cNvPr id="5" name="Content Placeholder 4"/>
          <p:cNvGraphicFramePr>
            <a:graphicFrameLocks noGrp="1"/>
          </p:cNvGraphicFramePr>
          <p:nvPr>
            <p:ph sz="half" idx="2"/>
            <p:extLst/>
          </p:nvPr>
        </p:nvGraphicFramePr>
        <p:xfrm>
          <a:off x="5105400" y="800100"/>
          <a:ext cx="6858000" cy="447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111202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Subjective well-being</a:t>
            </a:r>
            <a:endParaRPr lang="en-GB" dirty="0"/>
          </a:p>
        </p:txBody>
      </p:sp>
      <p:sp>
        <p:nvSpPr>
          <p:cNvPr id="3" name="Content Placeholder 2"/>
          <p:cNvSpPr>
            <a:spLocks noGrp="1"/>
          </p:cNvSpPr>
          <p:nvPr>
            <p:ph sz="half" idx="1"/>
          </p:nvPr>
        </p:nvSpPr>
        <p:spPr>
          <a:xfrm>
            <a:off x="838200" y="1825625"/>
            <a:ext cx="3858491" cy="4351338"/>
          </a:xfrm>
        </p:spPr>
        <p:txBody>
          <a:bodyPr>
            <a:normAutofit lnSpcReduction="10000"/>
          </a:bodyPr>
          <a:lstStyle/>
          <a:p>
            <a:r>
              <a:rPr lang="en-GB" sz="4400" dirty="0" smtClean="0"/>
              <a:t>What does the evidence say about improving young people’s subjective well-being?</a:t>
            </a:r>
            <a:endParaRPr lang="en-GB" sz="4400" dirty="0"/>
          </a:p>
        </p:txBody>
      </p:sp>
      <p:sp>
        <p:nvSpPr>
          <p:cNvPr id="4" name="Content Placeholder 3"/>
          <p:cNvSpPr>
            <a:spLocks noGrp="1"/>
          </p:cNvSpPr>
          <p:nvPr>
            <p:ph sz="half" idx="2"/>
          </p:nvPr>
        </p:nvSpPr>
        <p:spPr>
          <a:xfrm>
            <a:off x="5049982" y="1825625"/>
            <a:ext cx="6303818" cy="4351338"/>
          </a:xfrm>
        </p:spPr>
        <p:txBody>
          <a:bodyPr>
            <a:normAutofit lnSpcReduction="10000"/>
          </a:bodyPr>
          <a:lstStyle/>
          <a:p>
            <a:r>
              <a:rPr lang="en-GB" dirty="0"/>
              <a:t>Key Theme 1. Consistency, reliability and caring</a:t>
            </a:r>
          </a:p>
          <a:p>
            <a:r>
              <a:rPr lang="en-GB" dirty="0"/>
              <a:t>Key Theme 2. Youth workers and the unique relationship they offer young people</a:t>
            </a:r>
          </a:p>
          <a:p>
            <a:r>
              <a:rPr lang="en-GB" dirty="0"/>
              <a:t>Key Theme 3. The places in which youth work takes place are special to young people</a:t>
            </a:r>
          </a:p>
          <a:p>
            <a:r>
              <a:rPr lang="en-GB" dirty="0"/>
              <a:t>Key Theme 4. Youth Work offers young people experiences which impact positively on their well-being.</a:t>
            </a:r>
          </a:p>
        </p:txBody>
      </p:sp>
    </p:spTree>
    <p:extLst>
      <p:ext uri="{BB962C8B-B14F-4D97-AF65-F5344CB8AC3E}">
        <p14:creationId xmlns:p14="http://schemas.microsoft.com/office/powerpoint/2010/main" val="7180242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600" dirty="0" smtClean="0"/>
              <a:t>One young person told me how much youth work meant to her</a:t>
            </a:r>
            <a:endParaRPr lang="en-GB" sz="3600" dirty="0"/>
          </a:p>
        </p:txBody>
      </p:sp>
      <p:sp>
        <p:nvSpPr>
          <p:cNvPr id="5" name="Content Placeholder 4"/>
          <p:cNvSpPr>
            <a:spLocks noGrp="1"/>
          </p:cNvSpPr>
          <p:nvPr>
            <p:ph sz="half" idx="1"/>
          </p:nvPr>
        </p:nvSpPr>
        <p:spPr>
          <a:xfrm>
            <a:off x="838200" y="2358189"/>
            <a:ext cx="4664242" cy="3818774"/>
          </a:xfrm>
        </p:spPr>
        <p:txBody>
          <a:bodyPr/>
          <a:lstStyle/>
          <a:p>
            <a:pPr marL="0" indent="0">
              <a:buNone/>
            </a:pPr>
            <a:r>
              <a:rPr lang="en-GB" sz="3600" dirty="0"/>
              <a:t>‘Without youth work I don’t know where I would be. </a:t>
            </a:r>
            <a:r>
              <a:rPr lang="en-GB" sz="3600" dirty="0" smtClean="0"/>
              <a:t>I’d </a:t>
            </a:r>
            <a:r>
              <a:rPr lang="en-GB" sz="3600" dirty="0"/>
              <a:t>be a completely different person, I see the world as a much better place.’</a:t>
            </a:r>
          </a:p>
          <a:p>
            <a:pPr marL="0" indent="0">
              <a:buNone/>
            </a:pPr>
            <a:endParaRPr lang="en-GB" dirty="0"/>
          </a:p>
        </p:txBody>
      </p:sp>
      <p:pic>
        <p:nvPicPr>
          <p:cNvPr id="7" name="Content Placeholder 6"/>
          <p:cNvPicPr>
            <a:picLocks noGrp="1" noChangeAspect="1"/>
          </p:cNvPicPr>
          <p:nvPr>
            <p:ph sz="half" idx="2"/>
          </p:nvPr>
        </p:nvPicPr>
        <p:blipFill>
          <a:blip r:embed="rId2"/>
          <a:stretch>
            <a:fillRect/>
          </a:stretch>
        </p:blipFill>
        <p:spPr>
          <a:xfrm>
            <a:off x="6587331" y="2112335"/>
            <a:ext cx="4064628" cy="4064628"/>
          </a:xfrm>
          <a:prstGeom prst="rect">
            <a:avLst/>
          </a:prstGeom>
        </p:spPr>
      </p:pic>
    </p:spTree>
    <p:extLst>
      <p:ext uri="{BB962C8B-B14F-4D97-AF65-F5344CB8AC3E}">
        <p14:creationId xmlns:p14="http://schemas.microsoft.com/office/powerpoint/2010/main" val="144130376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Harvard Study - Happiness</a:t>
            </a:r>
            <a:endParaRPr lang="en-GB" dirty="0"/>
          </a:p>
        </p:txBody>
      </p:sp>
      <p:sp>
        <p:nvSpPr>
          <p:cNvPr id="3" name="Content Placeholder 2"/>
          <p:cNvSpPr>
            <a:spLocks noGrp="1"/>
          </p:cNvSpPr>
          <p:nvPr>
            <p:ph sz="half" idx="1"/>
          </p:nvPr>
        </p:nvSpPr>
        <p:spPr/>
        <p:txBody>
          <a:bodyPr/>
          <a:lstStyle/>
          <a:p>
            <a:r>
              <a:rPr lang="en-GB" dirty="0">
                <a:hlinkClick r:id="rId2"/>
              </a:rPr>
              <a:t>https://</a:t>
            </a:r>
            <a:r>
              <a:rPr lang="en-GB" dirty="0" smtClean="0">
                <a:hlinkClick r:id="rId2"/>
              </a:rPr>
              <a:t>www.ted.com/talks/robert_waldinger_what_makes_a_good_life_lessons_from_the_longest_study_on_happiness?language=en&amp;utm_campaign=tedspread&amp;utm_medium=referral&amp;utm_source=tedcomshare</a:t>
            </a:r>
            <a:r>
              <a:rPr lang="en-GB" dirty="0" smtClean="0"/>
              <a:t> </a:t>
            </a:r>
            <a:endParaRPr lang="en-GB" dirty="0"/>
          </a:p>
        </p:txBody>
      </p:sp>
      <p:sp>
        <p:nvSpPr>
          <p:cNvPr id="4" name="Content Placeholder 3"/>
          <p:cNvSpPr>
            <a:spLocks noGrp="1"/>
          </p:cNvSpPr>
          <p:nvPr>
            <p:ph sz="half" idx="2"/>
          </p:nvPr>
        </p:nvSpPr>
        <p:spPr/>
        <p:txBody>
          <a:bodyPr>
            <a:normAutofit/>
          </a:bodyPr>
          <a:lstStyle/>
          <a:p>
            <a:r>
              <a:rPr lang="en-GB" sz="3200" dirty="0" smtClean="0"/>
              <a:t>The Work of Harvard is instructive in helping us understand the importance of equipping children and young people with the disposition to foster loving and supportive relationships. </a:t>
            </a:r>
            <a:endParaRPr lang="en-GB" sz="3200" dirty="0"/>
          </a:p>
        </p:txBody>
      </p:sp>
    </p:spTree>
    <p:extLst>
      <p:ext uri="{BB962C8B-B14F-4D97-AF65-F5344CB8AC3E}">
        <p14:creationId xmlns:p14="http://schemas.microsoft.com/office/powerpoint/2010/main" val="39282334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1077756235"/>
              </p:ext>
            </p:extLst>
          </p:nvPr>
        </p:nvGraphicFramePr>
        <p:xfrm>
          <a:off x="96981" y="39190"/>
          <a:ext cx="11998036" cy="6697254"/>
        </p:xfrm>
        <a:graphic>
          <a:graphicData uri="http://schemas.openxmlformats.org/drawingml/2006/table">
            <a:tbl>
              <a:tblPr firstRow="1" firstCol="1" bandRow="1">
                <a:tableStyleId>{5C22544A-7EE6-4342-B048-85BDC9FD1C3A}</a:tableStyleId>
              </a:tblPr>
              <a:tblGrid>
                <a:gridCol w="1352329">
                  <a:extLst>
                    <a:ext uri="{9D8B030D-6E8A-4147-A177-3AD203B41FA5}">
                      <a16:colId xmlns:a16="http://schemas.microsoft.com/office/drawing/2014/main" val="2979172093"/>
                    </a:ext>
                  </a:extLst>
                </a:gridCol>
                <a:gridCol w="2341887">
                  <a:extLst>
                    <a:ext uri="{9D8B030D-6E8A-4147-A177-3AD203B41FA5}">
                      <a16:colId xmlns:a16="http://schemas.microsoft.com/office/drawing/2014/main" val="2639326438"/>
                    </a:ext>
                  </a:extLst>
                </a:gridCol>
                <a:gridCol w="2765118">
                  <a:extLst>
                    <a:ext uri="{9D8B030D-6E8A-4147-A177-3AD203B41FA5}">
                      <a16:colId xmlns:a16="http://schemas.microsoft.com/office/drawing/2014/main" val="3378235679"/>
                    </a:ext>
                  </a:extLst>
                </a:gridCol>
                <a:gridCol w="2680473">
                  <a:extLst>
                    <a:ext uri="{9D8B030D-6E8A-4147-A177-3AD203B41FA5}">
                      <a16:colId xmlns:a16="http://schemas.microsoft.com/office/drawing/2014/main" val="3574329734"/>
                    </a:ext>
                  </a:extLst>
                </a:gridCol>
                <a:gridCol w="2858229">
                  <a:extLst>
                    <a:ext uri="{9D8B030D-6E8A-4147-A177-3AD203B41FA5}">
                      <a16:colId xmlns:a16="http://schemas.microsoft.com/office/drawing/2014/main" val="402798411"/>
                    </a:ext>
                  </a:extLst>
                </a:gridCol>
              </a:tblGrid>
              <a:tr h="764374">
                <a:tc rowSpan="2">
                  <a:txBody>
                    <a:bodyPr/>
                    <a:lstStyle/>
                    <a:p>
                      <a:pPr algn="ctr">
                        <a:lnSpc>
                          <a:spcPct val="150000"/>
                        </a:lnSpc>
                        <a:spcAft>
                          <a:spcPts val="0"/>
                        </a:spcAft>
                      </a:pPr>
                      <a:r>
                        <a:rPr lang="en-GB" sz="20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gridSpan="4">
                  <a:txBody>
                    <a:bodyPr/>
                    <a:lstStyle/>
                    <a:p>
                      <a:pPr algn="ctr">
                        <a:lnSpc>
                          <a:spcPct val="150000"/>
                        </a:lnSpc>
                        <a:spcAft>
                          <a:spcPts val="0"/>
                        </a:spcAft>
                      </a:pPr>
                      <a:r>
                        <a:rPr lang="en-GB" sz="2400" dirty="0">
                          <a:effectLst/>
                        </a:rPr>
                        <a:t>Key </a:t>
                      </a:r>
                      <a:r>
                        <a:rPr lang="en-GB" sz="2400" dirty="0" smtClean="0">
                          <a:effectLst/>
                        </a:rPr>
                        <a:t>Themes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288071452"/>
                  </a:ext>
                </a:extLst>
              </a:tr>
              <a:tr h="385828">
                <a:tc vMerge="1">
                  <a:txBody>
                    <a:bodyPr/>
                    <a:lstStyle/>
                    <a:p>
                      <a:endParaRPr lang="en-GB"/>
                    </a:p>
                  </a:txBody>
                  <a:tcPr/>
                </a:tc>
                <a:tc>
                  <a:txBody>
                    <a:bodyPr/>
                    <a:lstStyle/>
                    <a:p>
                      <a:pPr algn="ctr">
                        <a:lnSpc>
                          <a:spcPct val="150000"/>
                        </a:lnSpc>
                        <a:spcAft>
                          <a:spcPts val="0"/>
                        </a:spcAft>
                      </a:pPr>
                      <a:r>
                        <a:rPr lang="en-GB" sz="2000" b="1" dirty="0" smtClean="0">
                          <a:effectLst/>
                        </a:rPr>
                        <a:t>Consistency</a:t>
                      </a:r>
                      <a:endParaRPr lang="en-GB" sz="2000" b="1" dirty="0" smtClean="0">
                        <a:effectLst/>
                        <a:latin typeface="Calibri" panose="020F0502020204030204" pitchFamily="34" charset="0"/>
                        <a:cs typeface="Times New Roman" panose="02020603050405020304" pitchFamily="18" charset="0"/>
                      </a:endParaRPr>
                    </a:p>
                    <a:p>
                      <a:pPr algn="ctr">
                        <a:lnSpc>
                          <a:spcPct val="150000"/>
                        </a:lnSpc>
                        <a:spcAft>
                          <a:spcPts val="0"/>
                        </a:spcAft>
                      </a:pPr>
                      <a:endParaRPr lang="en-GB" sz="2000" b="1" dirty="0" smtClean="0">
                        <a:effectLst/>
                      </a:endParaRPr>
                    </a:p>
                  </a:txBody>
                  <a:tcPr marL="49447" marR="49447" marT="0" marB="0"/>
                </a:tc>
                <a:tc>
                  <a:txBody>
                    <a:bodyPr/>
                    <a:lstStyle/>
                    <a:p>
                      <a:pPr algn="ctr">
                        <a:lnSpc>
                          <a:spcPct val="150000"/>
                        </a:lnSpc>
                        <a:spcAft>
                          <a:spcPts val="0"/>
                        </a:spcAft>
                      </a:pPr>
                      <a:r>
                        <a:rPr lang="en-GB" sz="2000" b="1">
                          <a:effectLst/>
                        </a:rPr>
                        <a:t>People</a:t>
                      </a:r>
                      <a:endParaRPr lang="en-GB" sz="2000" b="1">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ctr">
                        <a:lnSpc>
                          <a:spcPct val="150000"/>
                        </a:lnSpc>
                        <a:spcAft>
                          <a:spcPts val="0"/>
                        </a:spcAft>
                      </a:pPr>
                      <a:r>
                        <a:rPr lang="en-GB" sz="2000" b="1">
                          <a:effectLst/>
                        </a:rPr>
                        <a:t>Places</a:t>
                      </a:r>
                      <a:endParaRPr lang="en-GB" sz="2000" b="1">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ctr">
                        <a:lnSpc>
                          <a:spcPct val="150000"/>
                        </a:lnSpc>
                        <a:spcAft>
                          <a:spcPts val="0"/>
                        </a:spcAft>
                      </a:pPr>
                      <a:r>
                        <a:rPr lang="en-GB" sz="2000" b="1" dirty="0">
                          <a:effectLst/>
                        </a:rPr>
                        <a:t>Experiences</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extLst>
                  <a:ext uri="{0D108BD9-81ED-4DB2-BD59-A6C34878D82A}">
                    <a16:rowId xmlns:a16="http://schemas.microsoft.com/office/drawing/2014/main" val="1611081487"/>
                  </a:ext>
                </a:extLst>
              </a:tr>
              <a:tr h="816120">
                <a:tc rowSpan="6">
                  <a:txBody>
                    <a:bodyPr/>
                    <a:lstStyle/>
                    <a:p>
                      <a:pPr algn="just">
                        <a:lnSpc>
                          <a:spcPct val="150000"/>
                        </a:lnSpc>
                        <a:spcAft>
                          <a:spcPts val="0"/>
                        </a:spcAft>
                      </a:pPr>
                      <a:r>
                        <a:rPr lang="en-GB" sz="2000" dirty="0">
                          <a:effectLst/>
                        </a:rPr>
                        <a:t> </a:t>
                      </a:r>
                    </a:p>
                    <a:p>
                      <a:pPr algn="just">
                        <a:lnSpc>
                          <a:spcPct val="150000"/>
                        </a:lnSpc>
                        <a:spcAft>
                          <a:spcPts val="0"/>
                        </a:spcAft>
                      </a:pPr>
                      <a:r>
                        <a:rPr lang="en-GB" sz="2000" dirty="0">
                          <a:effectLst/>
                        </a:rPr>
                        <a:t> </a:t>
                      </a:r>
                    </a:p>
                    <a:p>
                      <a:pPr algn="just">
                        <a:lnSpc>
                          <a:spcPct val="150000"/>
                        </a:lnSpc>
                        <a:spcAft>
                          <a:spcPts val="0"/>
                        </a:spcAft>
                      </a:pPr>
                      <a:r>
                        <a:rPr lang="en-GB" sz="2000" dirty="0">
                          <a:effectLst/>
                        </a:rPr>
                        <a:t> </a:t>
                      </a:r>
                    </a:p>
                    <a:p>
                      <a:pPr algn="just">
                        <a:lnSpc>
                          <a:spcPct val="150000"/>
                        </a:lnSpc>
                        <a:spcAft>
                          <a:spcPts val="0"/>
                        </a:spcAft>
                      </a:pPr>
                      <a:r>
                        <a:rPr lang="en-GB" sz="2000" dirty="0" smtClean="0">
                          <a:effectLst/>
                        </a:rPr>
                        <a:t>Emergent </a:t>
                      </a:r>
                      <a:r>
                        <a:rPr lang="en-GB" sz="2000" dirty="0">
                          <a:effectLst/>
                        </a:rPr>
                        <a:t>Themes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Being there (LM)</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The connected worker (LM)</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Familiarity (H)</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New experiences (LS)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extLst>
                  <a:ext uri="{0D108BD9-81ED-4DB2-BD59-A6C34878D82A}">
                    <a16:rowId xmlns:a16="http://schemas.microsoft.com/office/drawing/2014/main" val="2546089494"/>
                  </a:ext>
                </a:extLst>
              </a:tr>
              <a:tr h="816120">
                <a:tc vMerge="1">
                  <a:txBody>
                    <a:bodyPr/>
                    <a:lstStyle/>
                    <a:p>
                      <a:endParaRPr lang="en-GB"/>
                    </a:p>
                  </a:txBody>
                  <a:tcPr/>
                </a:tc>
                <a:tc>
                  <a:txBody>
                    <a:bodyPr/>
                    <a:lstStyle/>
                    <a:p>
                      <a:pPr algn="just">
                        <a:lnSpc>
                          <a:spcPct val="100000"/>
                        </a:lnSpc>
                        <a:spcAft>
                          <a:spcPts val="0"/>
                        </a:spcAft>
                      </a:pPr>
                      <a:r>
                        <a:rPr lang="en-GB" sz="2200" dirty="0">
                          <a:effectLst/>
                        </a:rPr>
                        <a:t>Feeling valued (LS)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a:effectLst/>
                        </a:rPr>
                        <a:t>The moral educator (LM)</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Community (LS, LM, H)</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Movement/ physical experiences (LS, LM, H)</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extLst>
                  <a:ext uri="{0D108BD9-81ED-4DB2-BD59-A6C34878D82A}">
                    <a16:rowId xmlns:a16="http://schemas.microsoft.com/office/drawing/2014/main" val="3871431539"/>
                  </a:ext>
                </a:extLst>
              </a:tr>
              <a:tr h="1246411">
                <a:tc vMerge="1">
                  <a:txBody>
                    <a:bodyPr/>
                    <a:lstStyle/>
                    <a:p>
                      <a:endParaRPr lang="en-GB"/>
                    </a:p>
                  </a:txBody>
                  <a:tcPr/>
                </a:tc>
                <a:tc>
                  <a:txBody>
                    <a:bodyPr/>
                    <a:lstStyle/>
                    <a:p>
                      <a:pPr algn="just">
                        <a:lnSpc>
                          <a:spcPct val="100000"/>
                        </a:lnSpc>
                        <a:spcAft>
                          <a:spcPts val="0"/>
                        </a:spcAft>
                      </a:pPr>
                      <a:r>
                        <a:rPr lang="en-GB" sz="2200">
                          <a:effectLst/>
                        </a:rPr>
                        <a:t>Being dependable, offering practical help (LS)</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a:effectLst/>
                        </a:rPr>
                        <a:t>Having expectations (LM)</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a:effectLst/>
                        </a:rPr>
                        <a:t>Sense of belonging (LM)</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Sense of freedom to experiment (LM)</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extLst>
                  <a:ext uri="{0D108BD9-81ED-4DB2-BD59-A6C34878D82A}">
                    <a16:rowId xmlns:a16="http://schemas.microsoft.com/office/drawing/2014/main" val="1351077510"/>
                  </a:ext>
                </a:extLst>
              </a:tr>
              <a:tr h="816120">
                <a:tc vMerge="1">
                  <a:txBody>
                    <a:bodyPr/>
                    <a:lstStyle/>
                    <a:p>
                      <a:endParaRPr lang="en-GB"/>
                    </a:p>
                  </a:txBody>
                  <a:tcPr/>
                </a:tc>
                <a:tc>
                  <a:txBody>
                    <a:bodyPr/>
                    <a:lstStyle/>
                    <a:p>
                      <a:pPr algn="just">
                        <a:lnSpc>
                          <a:spcPct val="100000"/>
                        </a:lnSpc>
                        <a:spcAft>
                          <a:spcPts val="0"/>
                        </a:spcAft>
                      </a:pPr>
                      <a:r>
                        <a:rPr lang="en-GB" sz="2200">
                          <a:effectLst/>
                        </a:rPr>
                        <a:t>Friendships (LS, LM, H)</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Being friendly (H)</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a:effectLst/>
                        </a:rPr>
                        <a:t>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Having fun (LS, LM, H)</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extLst>
                  <a:ext uri="{0D108BD9-81ED-4DB2-BD59-A6C34878D82A}">
                    <a16:rowId xmlns:a16="http://schemas.microsoft.com/office/drawing/2014/main" val="3898440655"/>
                  </a:ext>
                </a:extLst>
              </a:tr>
              <a:tr h="816120">
                <a:tc vMerge="1">
                  <a:txBody>
                    <a:bodyPr/>
                    <a:lstStyle/>
                    <a:p>
                      <a:endParaRPr lang="en-GB"/>
                    </a:p>
                  </a:txBody>
                  <a:tcPr/>
                </a:tc>
                <a:tc>
                  <a:txBody>
                    <a:bodyPr/>
                    <a:lstStyle/>
                    <a:p>
                      <a:pPr algn="just">
                        <a:lnSpc>
                          <a:spcPct val="100000"/>
                        </a:lnSpc>
                        <a:spcAft>
                          <a:spcPts val="0"/>
                        </a:spcAft>
                      </a:pPr>
                      <a:r>
                        <a:rPr lang="en-GB" sz="2200">
                          <a:effectLst/>
                        </a:rPr>
                        <a:t>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a:effectLst/>
                        </a:rPr>
                        <a:t>The unique relationship (LS)</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a:effectLst/>
                        </a:rPr>
                        <a:t>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Adversity and trauma (LM)</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extLst>
                  <a:ext uri="{0D108BD9-81ED-4DB2-BD59-A6C34878D82A}">
                    <a16:rowId xmlns:a16="http://schemas.microsoft.com/office/drawing/2014/main" val="2736064775"/>
                  </a:ext>
                </a:extLst>
              </a:tr>
              <a:tr h="554833">
                <a:tc vMerge="1">
                  <a:txBody>
                    <a:bodyPr/>
                    <a:lstStyle/>
                    <a:p>
                      <a:endParaRPr lang="en-GB"/>
                    </a:p>
                  </a:txBody>
                  <a:tcPr/>
                </a:tc>
                <a:tc>
                  <a:txBody>
                    <a:bodyPr/>
                    <a:lstStyle/>
                    <a:p>
                      <a:pPr algn="just">
                        <a:lnSpc>
                          <a:spcPct val="100000"/>
                        </a:lnSpc>
                        <a:spcAft>
                          <a:spcPts val="0"/>
                        </a:spcAft>
                      </a:pPr>
                      <a:r>
                        <a:rPr lang="en-GB" sz="2200">
                          <a:effectLst/>
                        </a:rPr>
                        <a:t>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a:effectLst/>
                        </a:rPr>
                        <a:t>Giving hope (LS, LM)</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a:effectLst/>
                        </a:rPr>
                        <a:t>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extLst>
                  <a:ext uri="{0D108BD9-81ED-4DB2-BD59-A6C34878D82A}">
                    <a16:rowId xmlns:a16="http://schemas.microsoft.com/office/drawing/2014/main" val="1058706055"/>
                  </a:ext>
                </a:extLst>
              </a:tr>
            </a:tbl>
          </a:graphicData>
        </a:graphic>
      </p:graphicFrame>
    </p:spTree>
    <p:extLst>
      <p:ext uri="{BB962C8B-B14F-4D97-AF65-F5344CB8AC3E}">
        <p14:creationId xmlns:p14="http://schemas.microsoft.com/office/powerpoint/2010/main" val="27055739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84114" y="-470263"/>
            <a:ext cx="9268366" cy="7184572"/>
          </a:xfrm>
          <a:prstGeom prst="rect">
            <a:avLst/>
          </a:prstGeom>
        </p:spPr>
      </p:pic>
      <p:sp>
        <p:nvSpPr>
          <p:cNvPr id="5" name="Rectangle 4"/>
          <p:cNvSpPr/>
          <p:nvPr/>
        </p:nvSpPr>
        <p:spPr>
          <a:xfrm>
            <a:off x="4261046" y="2623513"/>
            <a:ext cx="3705497" cy="1263166"/>
          </a:xfrm>
          <a:prstGeom prst="rect">
            <a:avLst/>
          </a:prstGeom>
        </p:spPr>
        <p:txBody>
          <a:bodyPr wrap="square">
            <a:spAutoFit/>
          </a:bodyPr>
          <a:lstStyle/>
          <a:p>
            <a:pPr algn="ctr">
              <a:lnSpc>
                <a:spcPct val="107000"/>
              </a:lnSpc>
              <a:spcAft>
                <a:spcPts val="0"/>
              </a:spcAft>
            </a:pPr>
            <a:r>
              <a:rPr lang="en-GB" dirty="0" smtClean="0">
                <a:effectLst/>
                <a:latin typeface="Times New Roman" panose="02020603050405020304" pitchFamily="18" charset="0"/>
                <a:ea typeface="Calibri" panose="020F0502020204030204" pitchFamily="34" charset="0"/>
                <a:cs typeface="Times New Roman" panose="02020603050405020304" pitchFamily="18" charset="0"/>
              </a:rPr>
              <a:t>Integrated model of human attachment and place attachment</a:t>
            </a:r>
            <a:endParaRPr lang="en-GB" dirty="0" smtClean="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0"/>
              </a:spcAft>
            </a:pPr>
            <a:r>
              <a:rPr lang="en-GB" dirty="0" smtClean="0">
                <a:effectLst/>
                <a:latin typeface="Times New Roman" panose="02020603050405020304" pitchFamily="18" charset="0"/>
                <a:ea typeface="Calibri" panose="020F0502020204030204" pitchFamily="34" charset="0"/>
                <a:cs typeface="Times New Roman" panose="02020603050405020304" pitchFamily="18" charset="0"/>
              </a:rPr>
              <a:t>MOTIVATIONAL SYSTEM (Adapted to the Youth Work context)</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p:cNvSpPr/>
          <p:nvPr/>
        </p:nvSpPr>
        <p:spPr>
          <a:xfrm>
            <a:off x="5686697" y="6174489"/>
            <a:ext cx="6096000" cy="487569"/>
          </a:xfrm>
          <a:prstGeom prst="rect">
            <a:avLst/>
          </a:prstGeom>
        </p:spPr>
        <p:txBody>
          <a:bodyPr>
            <a:spAutoFit/>
          </a:bodyPr>
          <a:lstStyle/>
          <a:p>
            <a:pPr>
              <a:lnSpc>
                <a:spcPct val="107000"/>
              </a:lnSpc>
              <a:spcAft>
                <a:spcPts val="0"/>
              </a:spcAft>
            </a:pPr>
            <a:r>
              <a:rPr lang="en-GB" sz="1200" dirty="0" smtClean="0">
                <a:effectLst/>
                <a:latin typeface="Times New Roman" panose="02020603050405020304" pitchFamily="18" charset="0"/>
                <a:ea typeface="Calibri" panose="020F0502020204030204" pitchFamily="34" charset="0"/>
                <a:cs typeface="Times New Roman" panose="02020603050405020304" pitchFamily="18" charset="0"/>
              </a:rPr>
              <a:t>Adapted from: Morgan, P. (2010) Towards a developmental theory of place attachment.  </a:t>
            </a:r>
            <a:r>
              <a:rPr lang="en-GB" sz="1200" i="1" dirty="0" smtClean="0">
                <a:effectLst/>
                <a:latin typeface="Times New Roman" panose="02020603050405020304" pitchFamily="18" charset="0"/>
                <a:ea typeface="Calibri" panose="020F0502020204030204" pitchFamily="34" charset="0"/>
                <a:cs typeface="Times New Roman" panose="02020603050405020304" pitchFamily="18" charset="0"/>
              </a:rPr>
              <a:t>Journal of Environmental Psychology. </a:t>
            </a:r>
            <a:r>
              <a:rPr lang="en-GB" sz="1200" dirty="0" smtClean="0">
                <a:effectLst/>
                <a:latin typeface="Times New Roman" panose="02020603050405020304" pitchFamily="18" charset="0"/>
                <a:ea typeface="Calibri" panose="020F0502020204030204" pitchFamily="34" charset="0"/>
                <a:cs typeface="Times New Roman" panose="02020603050405020304" pitchFamily="18" charset="0"/>
              </a:rPr>
              <a:t>30 11-22.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742482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718457" y="266700"/>
            <a:ext cx="8856617" cy="6591300"/>
            <a:chOff x="0" y="0"/>
            <a:chExt cx="5281295" cy="6591869"/>
          </a:xfrm>
        </p:grpSpPr>
        <p:sp>
          <p:nvSpPr>
            <p:cNvPr id="5" name="Oval 4"/>
            <p:cNvSpPr/>
            <p:nvPr/>
          </p:nvSpPr>
          <p:spPr>
            <a:xfrm>
              <a:off x="0" y="1678675"/>
              <a:ext cx="5281295" cy="4913194"/>
            </a:xfrm>
            <a:prstGeom prst="ellipse">
              <a:avLst/>
            </a:prstGeom>
            <a:noFill/>
            <a:ln w="381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grpSp>
          <p:nvGrpSpPr>
            <p:cNvPr id="6" name="Group 5"/>
            <p:cNvGrpSpPr/>
            <p:nvPr/>
          </p:nvGrpSpPr>
          <p:grpSpPr>
            <a:xfrm>
              <a:off x="54591" y="0"/>
              <a:ext cx="5213350" cy="6319326"/>
              <a:chOff x="0" y="0"/>
              <a:chExt cx="5213350" cy="6319326"/>
            </a:xfrm>
          </p:grpSpPr>
          <p:sp>
            <p:nvSpPr>
              <p:cNvPr id="7" name="Round Diagonal Corner Rectangle 6"/>
              <p:cNvSpPr/>
              <p:nvPr/>
            </p:nvSpPr>
            <p:spPr>
              <a:xfrm>
                <a:off x="2671741" y="5568285"/>
                <a:ext cx="1244949" cy="751040"/>
              </a:xfrm>
              <a:prstGeom prst="round2Diag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8" name="Round Diagonal Corner Rectangle 7"/>
              <p:cNvSpPr/>
              <p:nvPr/>
            </p:nvSpPr>
            <p:spPr>
              <a:xfrm>
                <a:off x="846162" y="5336275"/>
                <a:ext cx="1050877" cy="559084"/>
              </a:xfrm>
              <a:prstGeom prst="round2Diag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9" name="Rounded Rectangle 8"/>
              <p:cNvSpPr/>
              <p:nvPr/>
            </p:nvSpPr>
            <p:spPr>
              <a:xfrm>
                <a:off x="1241947" y="4339988"/>
                <a:ext cx="859809" cy="753441"/>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0" name="Rounded Rectangle 9"/>
              <p:cNvSpPr/>
              <p:nvPr/>
            </p:nvSpPr>
            <p:spPr>
              <a:xfrm>
                <a:off x="1214651" y="3509579"/>
                <a:ext cx="982620" cy="748381"/>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1" name="Rounded Rectangle 10"/>
              <p:cNvSpPr/>
              <p:nvPr/>
            </p:nvSpPr>
            <p:spPr>
              <a:xfrm>
                <a:off x="3289111" y="4271748"/>
                <a:ext cx="941695" cy="821680"/>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2" name="Rounded Rectangle 11"/>
              <p:cNvSpPr/>
              <p:nvPr/>
            </p:nvSpPr>
            <p:spPr>
              <a:xfrm>
                <a:off x="3766782" y="3343701"/>
                <a:ext cx="1173509" cy="868831"/>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3" name="Rounded Rectangle 12"/>
              <p:cNvSpPr/>
              <p:nvPr/>
            </p:nvSpPr>
            <p:spPr>
              <a:xfrm>
                <a:off x="2866030" y="2060812"/>
                <a:ext cx="900752" cy="1392336"/>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4" name="Rounded Rectangle 13"/>
              <p:cNvSpPr/>
              <p:nvPr/>
            </p:nvSpPr>
            <p:spPr>
              <a:xfrm>
                <a:off x="1514902" y="2019869"/>
                <a:ext cx="859809" cy="504967"/>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5" name="Rounded Rectangle 14"/>
              <p:cNvSpPr/>
              <p:nvPr/>
            </p:nvSpPr>
            <p:spPr>
              <a:xfrm>
                <a:off x="627797" y="2647666"/>
                <a:ext cx="859809" cy="504967"/>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6" name="Rounded Rectangle 15"/>
              <p:cNvSpPr/>
              <p:nvPr/>
            </p:nvSpPr>
            <p:spPr>
              <a:xfrm>
                <a:off x="259308" y="3234519"/>
                <a:ext cx="859790" cy="709770"/>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7" name="Rounded Rectangle 16"/>
              <p:cNvSpPr/>
              <p:nvPr/>
            </p:nvSpPr>
            <p:spPr>
              <a:xfrm>
                <a:off x="2169994" y="4831307"/>
                <a:ext cx="927735" cy="504825"/>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8" name="Rounded Rectangle 17"/>
              <p:cNvSpPr/>
              <p:nvPr/>
            </p:nvSpPr>
            <p:spPr>
              <a:xfrm>
                <a:off x="2347415" y="3548418"/>
                <a:ext cx="859809" cy="736979"/>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9" name="Oval 18"/>
              <p:cNvSpPr/>
              <p:nvPr/>
            </p:nvSpPr>
            <p:spPr>
              <a:xfrm>
                <a:off x="3548418" y="1419367"/>
                <a:ext cx="1323833" cy="57320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20" name="Oval 19"/>
              <p:cNvSpPr/>
              <p:nvPr/>
            </p:nvSpPr>
            <p:spPr>
              <a:xfrm>
                <a:off x="3207224" y="664116"/>
                <a:ext cx="1214120" cy="686549"/>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21" name="Oval 20"/>
              <p:cNvSpPr/>
              <p:nvPr/>
            </p:nvSpPr>
            <p:spPr>
              <a:xfrm>
                <a:off x="1719618" y="914400"/>
                <a:ext cx="1296537" cy="710095"/>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22" name="Oval 21"/>
              <p:cNvSpPr/>
              <p:nvPr/>
            </p:nvSpPr>
            <p:spPr>
              <a:xfrm>
                <a:off x="341194" y="990872"/>
                <a:ext cx="1475636" cy="865138"/>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23" name="Oval 22"/>
              <p:cNvSpPr/>
              <p:nvPr/>
            </p:nvSpPr>
            <p:spPr>
              <a:xfrm>
                <a:off x="1760562" y="122830"/>
                <a:ext cx="1719580" cy="813863"/>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24" name="Oval 23"/>
              <p:cNvSpPr/>
              <p:nvPr/>
            </p:nvSpPr>
            <p:spPr>
              <a:xfrm>
                <a:off x="0" y="0"/>
                <a:ext cx="5213350" cy="5417753"/>
              </a:xfrm>
              <a:prstGeom prst="ellipse">
                <a:avLst/>
              </a:prstGeom>
              <a:noFill/>
              <a:ln w="381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25" name="AutoShape 2"/>
              <p:cNvSpPr>
                <a:spLocks noChangeArrowheads="1"/>
              </p:cNvSpPr>
              <p:nvPr/>
            </p:nvSpPr>
            <p:spPr bwMode="auto">
              <a:xfrm rot="5400000">
                <a:off x="2013045" y="2545308"/>
                <a:ext cx="600075" cy="992505"/>
              </a:xfrm>
              <a:prstGeom prst="roundRect">
                <a:avLst>
                  <a:gd name="adj" fmla="val 13032"/>
                </a:avLst>
              </a:prstGeom>
              <a:ln w="28575">
                <a:solidFill>
                  <a:schemeClr val="tx1"/>
                </a:solidFill>
              </a:ln>
              <a:extLst/>
            </p:spPr>
            <p:style>
              <a:lnRef idx="2">
                <a:schemeClr val="accent2">
                  <a:shade val="50000"/>
                </a:schemeClr>
              </a:lnRef>
              <a:fillRef idx="1">
                <a:schemeClr val="accent2"/>
              </a:fillRef>
              <a:effectRef idx="0">
                <a:schemeClr val="accent2"/>
              </a:effectRef>
              <a:fontRef idx="minor">
                <a:schemeClr val="lt1"/>
              </a:fontRef>
            </p:style>
            <p:txBody>
              <a:bodyPr rot="0" vert="horz" wrap="square" lIns="91440" tIns="45720" rIns="91440" bIns="45720" anchor="ctr" anchorCtr="0" upright="1">
                <a:noAutofit/>
              </a:bodyPr>
              <a:lstStyle/>
              <a:p>
                <a:pPr algn="ctr">
                  <a:lnSpc>
                    <a:spcPct val="107000"/>
                  </a:lnSpc>
                  <a:spcAft>
                    <a:spcPts val="800"/>
                  </a:spcAft>
                </a:pPr>
                <a:r>
                  <a:rPr lang="en-GB" sz="2000" i="1">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Young Person</a:t>
                </a:r>
                <a:endParaRPr lang="en-GB" sz="2000">
                  <a:effectLst/>
                  <a:ea typeface="Calibri" panose="020F0502020204030204" pitchFamily="34" charset="0"/>
                  <a:cs typeface="Times New Roman" panose="02020603050405020304" pitchFamily="18" charset="0"/>
                </a:endParaRPr>
              </a:p>
            </p:txBody>
          </p:sp>
          <p:sp>
            <p:nvSpPr>
              <p:cNvPr id="26" name="Text Box 2"/>
              <p:cNvSpPr txBox="1">
                <a:spLocks noChangeArrowheads="1"/>
              </p:cNvSpPr>
              <p:nvPr/>
            </p:nvSpPr>
            <p:spPr bwMode="auto">
              <a:xfrm>
                <a:off x="2169994" y="4913194"/>
                <a:ext cx="927735" cy="421690"/>
              </a:xfrm>
              <a:prstGeom prst="rect">
                <a:avLst/>
              </a:prstGeom>
              <a:noFill/>
              <a:ln w="9525">
                <a:noFill/>
                <a:miter lim="800000"/>
                <a:headEnd/>
                <a:tailEnd/>
              </a:ln>
            </p:spPr>
            <p:txBody>
              <a:bodyPr rot="0" vert="horz" wrap="square" lIns="91440" tIns="45720" rIns="91440" bIns="45720" anchor="t" anchorCtr="0">
                <a:spAutoFit/>
              </a:bodyPr>
              <a:lstStyle/>
              <a:p>
                <a:pPr>
                  <a:lnSpc>
                    <a:spcPct val="107000"/>
                  </a:lnSpc>
                  <a:spcAft>
                    <a:spcPts val="800"/>
                  </a:spcAft>
                </a:pPr>
                <a:r>
                  <a:rPr lang="en-GB" sz="2000">
                    <a:effectLst/>
                    <a:latin typeface="Times New Roman" panose="02020603050405020304" pitchFamily="18" charset="0"/>
                    <a:ea typeface="Calibri" panose="020F0502020204030204" pitchFamily="34" charset="0"/>
                    <a:cs typeface="Times New Roman" panose="02020603050405020304" pitchFamily="18" charset="0"/>
                  </a:rPr>
                  <a:t>Being there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7" name="Text Box 2"/>
              <p:cNvSpPr txBox="1">
                <a:spLocks noChangeArrowheads="1"/>
              </p:cNvSpPr>
              <p:nvPr/>
            </p:nvSpPr>
            <p:spPr bwMode="auto">
              <a:xfrm>
                <a:off x="382138" y="3207224"/>
                <a:ext cx="927735" cy="751040"/>
              </a:xfrm>
              <a:prstGeom prst="rect">
                <a:avLst/>
              </a:prstGeom>
              <a:noFill/>
              <a:ln w="9525">
                <a:noFill/>
                <a:miter lim="800000"/>
                <a:headEnd/>
                <a:tailEnd/>
              </a:ln>
            </p:spPr>
            <p:txBody>
              <a:bodyPr rot="0" vert="horz" wrap="square" lIns="91440" tIns="45720" rIns="91440" bIns="45720" anchor="t" anchorCtr="0">
                <a:spAutoFit/>
              </a:bodyPr>
              <a:lstStyle/>
              <a:p>
                <a:pPr>
                  <a:lnSpc>
                    <a:spcPct val="107000"/>
                  </a:lnSpc>
                  <a:spcAft>
                    <a:spcPts val="800"/>
                  </a:spcAft>
                </a:pPr>
                <a:r>
                  <a:rPr lang="en-GB" sz="2000">
                    <a:effectLst/>
                    <a:latin typeface="Times New Roman" panose="02020603050405020304" pitchFamily="18" charset="0"/>
                    <a:ea typeface="Calibri" panose="020F0502020204030204" pitchFamily="34" charset="0"/>
                    <a:cs typeface="Times New Roman" panose="02020603050405020304" pitchFamily="18" charset="0"/>
                  </a:rPr>
                  <a:t>Feeling Valued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8" name="Text Box 2"/>
              <p:cNvSpPr txBox="1">
                <a:spLocks noChangeArrowheads="1"/>
              </p:cNvSpPr>
              <p:nvPr/>
            </p:nvSpPr>
            <p:spPr bwMode="auto">
              <a:xfrm>
                <a:off x="2845945" y="2049969"/>
                <a:ext cx="955040" cy="1409739"/>
              </a:xfrm>
              <a:prstGeom prst="rect">
                <a:avLst/>
              </a:prstGeom>
              <a:noFill/>
              <a:ln w="9525">
                <a:no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Being dependable, offering practical help</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9" name="Text Box 2"/>
              <p:cNvSpPr txBox="1">
                <a:spLocks noChangeArrowheads="1"/>
              </p:cNvSpPr>
              <p:nvPr/>
            </p:nvSpPr>
            <p:spPr bwMode="auto">
              <a:xfrm>
                <a:off x="3794078" y="1569492"/>
                <a:ext cx="927735" cy="421690"/>
              </a:xfrm>
              <a:prstGeom prst="rect">
                <a:avLst/>
              </a:prstGeom>
              <a:noFill/>
              <a:ln w="9525" cap="rnd">
                <a:noFill/>
                <a:round/>
                <a:headEnd/>
                <a:tailEnd/>
              </a:ln>
            </p:spPr>
            <p:txBody>
              <a:bodyPr rot="0" vert="horz" wrap="square" lIns="91440" tIns="45720" rIns="91440" bIns="45720" anchor="t" anchorCtr="0">
                <a:spAutoFit/>
              </a:bodyPr>
              <a:lstStyle/>
              <a:p>
                <a:pPr>
                  <a:lnSpc>
                    <a:spcPct val="107000"/>
                  </a:lnSpc>
                  <a:spcAft>
                    <a:spcPts val="800"/>
                  </a:spcAft>
                </a:pPr>
                <a:r>
                  <a:rPr lang="en-GB" sz="2000">
                    <a:effectLst/>
                    <a:latin typeface="Times New Roman" panose="02020603050405020304" pitchFamily="18" charset="0"/>
                    <a:ea typeface="Calibri" panose="020F0502020204030204" pitchFamily="34" charset="0"/>
                    <a:cs typeface="Times New Roman" panose="02020603050405020304" pitchFamily="18" charset="0"/>
                  </a:rPr>
                  <a:t>Friendships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0" name="Text Box 2"/>
              <p:cNvSpPr txBox="1">
                <a:spLocks noChangeArrowheads="1"/>
              </p:cNvSpPr>
              <p:nvPr/>
            </p:nvSpPr>
            <p:spPr bwMode="auto">
              <a:xfrm>
                <a:off x="3357662" y="665648"/>
                <a:ext cx="927735" cy="751040"/>
              </a:xfrm>
              <a:prstGeom prst="rect">
                <a:avLst/>
              </a:prstGeom>
              <a:noFill/>
              <a:ln w="9525" cap="rnd">
                <a:noFill/>
                <a:round/>
                <a:headEnd/>
                <a:tailEnd/>
              </a:ln>
            </p:spPr>
            <p:txBody>
              <a:bodyPr rot="0" vert="horz" wrap="square" lIns="91440" tIns="45720" rIns="91440" bIns="45720" anchor="t" anchorCtr="0">
                <a:sp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Connected worker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31" name="Group 30"/>
              <p:cNvGrpSpPr/>
              <p:nvPr/>
            </p:nvGrpSpPr>
            <p:grpSpPr>
              <a:xfrm>
                <a:off x="3807726" y="2531247"/>
                <a:ext cx="859809" cy="751040"/>
                <a:chOff x="0" y="-75474"/>
                <a:chExt cx="859809" cy="751040"/>
              </a:xfrm>
            </p:grpSpPr>
            <p:sp>
              <p:nvSpPr>
                <p:cNvPr id="44" name="Rounded Rectangle 43"/>
                <p:cNvSpPr/>
                <p:nvPr/>
              </p:nvSpPr>
              <p:spPr>
                <a:xfrm>
                  <a:off x="0" y="-14110"/>
                  <a:ext cx="859809" cy="600965"/>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45" name="Text Box 2"/>
                <p:cNvSpPr txBox="1">
                  <a:spLocks noChangeArrowheads="1"/>
                </p:cNvSpPr>
                <p:nvPr/>
              </p:nvSpPr>
              <p:spPr bwMode="auto">
                <a:xfrm>
                  <a:off x="68134" y="-75474"/>
                  <a:ext cx="723265" cy="751040"/>
                </a:xfrm>
                <a:prstGeom prst="rect">
                  <a:avLst/>
                </a:prstGeom>
                <a:noFill/>
                <a:ln w="9525">
                  <a:no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Moral educator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grpSp>
          <p:sp>
            <p:nvSpPr>
              <p:cNvPr id="32" name="Text Box 2"/>
              <p:cNvSpPr txBox="1">
                <a:spLocks noChangeArrowheads="1"/>
              </p:cNvSpPr>
              <p:nvPr/>
            </p:nvSpPr>
            <p:spPr bwMode="auto">
              <a:xfrm>
                <a:off x="1156178" y="4298555"/>
                <a:ext cx="1022985" cy="751040"/>
              </a:xfrm>
              <a:prstGeom prst="rect">
                <a:avLst/>
              </a:prstGeom>
              <a:noFill/>
              <a:ln w="9525">
                <a:no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Having expectations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3" name="Text Box 2"/>
              <p:cNvSpPr txBox="1">
                <a:spLocks noChangeArrowheads="1"/>
              </p:cNvSpPr>
              <p:nvPr/>
            </p:nvSpPr>
            <p:spPr bwMode="auto">
              <a:xfrm>
                <a:off x="1910687" y="941695"/>
                <a:ext cx="927735" cy="751040"/>
              </a:xfrm>
              <a:prstGeom prst="rect">
                <a:avLst/>
              </a:prstGeom>
              <a:noFill/>
              <a:ln w="9525" cap="rnd">
                <a:noFill/>
                <a:round/>
                <a:headEnd/>
                <a:tailEnd/>
              </a:ln>
            </p:spPr>
            <p:txBody>
              <a:bodyPr rot="0" vert="horz" wrap="square" lIns="91440" tIns="45720" rIns="91440" bIns="45720" anchor="t" anchorCtr="0">
                <a:spAutoFit/>
              </a:bodyPr>
              <a:lstStyle/>
              <a:p>
                <a:pPr algn="ctr">
                  <a:lnSpc>
                    <a:spcPct val="107000"/>
                  </a:lnSpc>
                  <a:spcAft>
                    <a:spcPts val="800"/>
                  </a:spcAft>
                </a:pPr>
                <a:r>
                  <a:rPr lang="en-GB" sz="2000">
                    <a:effectLst/>
                    <a:latin typeface="Times New Roman" panose="02020603050405020304" pitchFamily="18" charset="0"/>
                    <a:ea typeface="Calibri" panose="020F0502020204030204" pitchFamily="34" charset="0"/>
                    <a:cs typeface="Times New Roman" panose="02020603050405020304" pitchFamily="18" charset="0"/>
                  </a:rPr>
                  <a:t>Being friendly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4" name="Text Box 2"/>
              <p:cNvSpPr txBox="1">
                <a:spLocks noChangeArrowheads="1"/>
              </p:cNvSpPr>
              <p:nvPr/>
            </p:nvSpPr>
            <p:spPr bwMode="auto">
              <a:xfrm>
                <a:off x="532547" y="1047920"/>
                <a:ext cx="1022985" cy="751040"/>
              </a:xfrm>
              <a:prstGeom prst="rect">
                <a:avLst/>
              </a:prstGeom>
              <a:noFill/>
              <a:ln w="9525" cap="rnd">
                <a:noFill/>
                <a:round/>
                <a:headEnd/>
                <a:tailEnd/>
              </a:ln>
            </p:spPr>
            <p:txBody>
              <a:bodyPr rot="0" vert="horz" wrap="square" lIns="91440" tIns="45720" rIns="91440" bIns="45720" anchor="t" anchorCtr="0">
                <a:sp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unique relationship</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5" name="Text Box 2"/>
              <p:cNvSpPr txBox="1">
                <a:spLocks noChangeArrowheads="1"/>
              </p:cNvSpPr>
              <p:nvPr/>
            </p:nvSpPr>
            <p:spPr bwMode="auto">
              <a:xfrm>
                <a:off x="2470245" y="3534770"/>
                <a:ext cx="627380" cy="751040"/>
              </a:xfrm>
              <a:prstGeom prst="rect">
                <a:avLst/>
              </a:prstGeom>
              <a:noFill/>
              <a:ln w="9525">
                <a:no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Giving hope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6" name="Text Box 2"/>
              <p:cNvSpPr txBox="1">
                <a:spLocks noChangeArrowheads="1"/>
              </p:cNvSpPr>
              <p:nvPr/>
            </p:nvSpPr>
            <p:spPr bwMode="auto">
              <a:xfrm>
                <a:off x="627797" y="2743200"/>
                <a:ext cx="927735" cy="421690"/>
              </a:xfrm>
              <a:prstGeom prst="rect">
                <a:avLst/>
              </a:prstGeom>
              <a:noFill/>
              <a:ln w="9525">
                <a:noFill/>
                <a:miter lim="800000"/>
                <a:headEnd/>
                <a:tailEnd/>
              </a:ln>
            </p:spPr>
            <p:txBody>
              <a:bodyPr rot="0" vert="horz" wrap="square" lIns="91440" tIns="45720" rIns="91440" bIns="45720" anchor="t" anchorCtr="0">
                <a:spAutoFit/>
              </a:bodyPr>
              <a:lstStyle/>
              <a:p>
                <a:pPr>
                  <a:lnSpc>
                    <a:spcPct val="107000"/>
                  </a:lnSpc>
                  <a:spcAft>
                    <a:spcPts val="800"/>
                  </a:spcAft>
                </a:pPr>
                <a:r>
                  <a:rPr lang="en-GB" sz="2000">
                    <a:effectLst/>
                    <a:latin typeface="Times New Roman" panose="02020603050405020304" pitchFamily="18" charset="0"/>
                    <a:ea typeface="Calibri" panose="020F0502020204030204" pitchFamily="34" charset="0"/>
                    <a:cs typeface="Times New Roman" panose="02020603050405020304" pitchFamily="18" charset="0"/>
                  </a:rPr>
                  <a:t>Familiarity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7" name="Text Box 2"/>
              <p:cNvSpPr txBox="1">
                <a:spLocks noChangeArrowheads="1"/>
              </p:cNvSpPr>
              <p:nvPr/>
            </p:nvSpPr>
            <p:spPr bwMode="auto">
              <a:xfrm>
                <a:off x="832514" y="5418161"/>
                <a:ext cx="1104900" cy="463550"/>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2000">
                    <a:effectLst/>
                    <a:latin typeface="Times New Roman" panose="02020603050405020304" pitchFamily="18" charset="0"/>
                    <a:ea typeface="Calibri" panose="020F0502020204030204" pitchFamily="34" charset="0"/>
                    <a:cs typeface="Times New Roman" panose="02020603050405020304" pitchFamily="18" charset="0"/>
                  </a:rPr>
                  <a:t>Community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8" name="Text Box 2"/>
              <p:cNvSpPr txBox="1">
                <a:spLocks noChangeArrowheads="1"/>
              </p:cNvSpPr>
              <p:nvPr/>
            </p:nvSpPr>
            <p:spPr bwMode="auto">
              <a:xfrm>
                <a:off x="1314341" y="3500590"/>
                <a:ext cx="927735" cy="751040"/>
              </a:xfrm>
              <a:prstGeom prst="rect">
                <a:avLst/>
              </a:prstGeom>
              <a:noFill/>
              <a:ln w="9525">
                <a:noFill/>
                <a:miter lim="800000"/>
                <a:headEnd/>
                <a:tailEnd/>
              </a:ln>
            </p:spPr>
            <p:txBody>
              <a:bodyPr rot="0" vert="horz" wrap="square" lIns="91440" tIns="45720" rIns="91440" bIns="45720" anchor="t" anchorCtr="0">
                <a:spAutoFit/>
              </a:bodyPr>
              <a:lstStyle/>
              <a:p>
                <a:pPr>
                  <a:lnSpc>
                    <a:spcPct val="107000"/>
                  </a:lnSpc>
                  <a:spcAft>
                    <a:spcPts val="800"/>
                  </a:spcAft>
                </a:pPr>
                <a:r>
                  <a:rPr lang="en-GB" sz="2000">
                    <a:effectLst/>
                    <a:latin typeface="Times New Roman" panose="02020603050405020304" pitchFamily="18" charset="0"/>
                    <a:ea typeface="Calibri" panose="020F0502020204030204" pitchFamily="34" charset="0"/>
                    <a:cs typeface="Times New Roman" panose="02020603050405020304" pitchFamily="18" charset="0"/>
                  </a:rPr>
                  <a:t>Sense of belonging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9" name="Text Box 2"/>
              <p:cNvSpPr txBox="1">
                <a:spLocks noChangeArrowheads="1"/>
              </p:cNvSpPr>
              <p:nvPr/>
            </p:nvSpPr>
            <p:spPr bwMode="auto">
              <a:xfrm>
                <a:off x="3289111" y="4285397"/>
                <a:ext cx="914400" cy="498475"/>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New experiences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0" name="Text Box 2"/>
              <p:cNvSpPr txBox="1">
                <a:spLocks noChangeArrowheads="1"/>
              </p:cNvSpPr>
              <p:nvPr/>
            </p:nvSpPr>
            <p:spPr bwMode="auto">
              <a:xfrm>
                <a:off x="1937982" y="218364"/>
                <a:ext cx="1514475" cy="736980"/>
              </a:xfrm>
              <a:prstGeom prst="rect">
                <a:avLst/>
              </a:prstGeom>
              <a:noFill/>
              <a:ln w="9525" cap="rnd">
                <a:noFill/>
                <a:round/>
                <a:headEnd/>
                <a:tailEnd/>
              </a:ln>
            </p:spPr>
            <p:txBody>
              <a:bodyPr rot="0" vert="horz" wrap="square" lIns="91440" tIns="45720" rIns="91440" bIns="45720" anchor="t" anchorCtr="0">
                <a:no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Movement, physical experiences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1" name="Text Box 2"/>
              <p:cNvSpPr txBox="1">
                <a:spLocks noChangeArrowheads="1"/>
              </p:cNvSpPr>
              <p:nvPr/>
            </p:nvSpPr>
            <p:spPr bwMode="auto">
              <a:xfrm>
                <a:off x="3862378" y="3259599"/>
                <a:ext cx="988302" cy="1080389"/>
              </a:xfrm>
              <a:prstGeom prst="rect">
                <a:avLst/>
              </a:prstGeom>
              <a:noFill/>
              <a:ln w="9525">
                <a:no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Sense of freedom to experiment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2" name="Text Box 2"/>
              <p:cNvSpPr txBox="1">
                <a:spLocks noChangeArrowheads="1"/>
              </p:cNvSpPr>
              <p:nvPr/>
            </p:nvSpPr>
            <p:spPr bwMode="auto">
              <a:xfrm>
                <a:off x="1501254" y="2101755"/>
                <a:ext cx="927735" cy="421690"/>
              </a:xfrm>
              <a:prstGeom prst="rect">
                <a:avLst/>
              </a:prstGeom>
              <a:noFill/>
              <a:ln w="9525">
                <a:noFill/>
                <a:miter lim="800000"/>
                <a:headEnd/>
                <a:tailEnd/>
              </a:ln>
            </p:spPr>
            <p:txBody>
              <a:bodyPr rot="0" vert="horz" wrap="square" lIns="91440" tIns="45720" rIns="91440" bIns="45720" anchor="t" anchorCtr="0">
                <a:spAutoFit/>
              </a:bodyPr>
              <a:lstStyle/>
              <a:p>
                <a:pPr>
                  <a:lnSpc>
                    <a:spcPct val="107000"/>
                  </a:lnSpc>
                  <a:spcAft>
                    <a:spcPts val="800"/>
                  </a:spcAft>
                </a:pPr>
                <a:r>
                  <a:rPr lang="en-GB" sz="2000">
                    <a:effectLst/>
                    <a:latin typeface="Times New Roman" panose="02020603050405020304" pitchFamily="18" charset="0"/>
                    <a:ea typeface="Calibri" panose="020F0502020204030204" pitchFamily="34" charset="0"/>
                    <a:cs typeface="Times New Roman" panose="02020603050405020304" pitchFamily="18" charset="0"/>
                  </a:rPr>
                  <a:t>Having fun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3" name="Text Box 2"/>
              <p:cNvSpPr txBox="1">
                <a:spLocks noChangeArrowheads="1"/>
              </p:cNvSpPr>
              <p:nvPr/>
            </p:nvSpPr>
            <p:spPr bwMode="auto">
              <a:xfrm>
                <a:off x="2879678" y="5568286"/>
                <a:ext cx="927735" cy="751040"/>
              </a:xfrm>
              <a:prstGeom prst="rect">
                <a:avLst/>
              </a:prstGeom>
              <a:noFill/>
              <a:ln w="9525">
                <a:noFill/>
                <a:miter lim="800000"/>
                <a:headEnd/>
                <a:tailEnd/>
              </a:ln>
            </p:spPr>
            <p:txBody>
              <a:bodyPr rot="0" vert="horz" wrap="square" lIns="91440" tIns="45720" rIns="91440" bIns="45720" anchor="t" anchorCtr="0">
                <a:spAutoFit/>
              </a:bodyPr>
              <a:lstStyle/>
              <a:p>
                <a:pP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Adversity and trauma</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grpSp>
      </p:grpSp>
      <p:grpSp>
        <p:nvGrpSpPr>
          <p:cNvPr id="46" name="Group 45"/>
          <p:cNvGrpSpPr/>
          <p:nvPr/>
        </p:nvGrpSpPr>
        <p:grpSpPr>
          <a:xfrm>
            <a:off x="9810815" y="1331587"/>
            <a:ext cx="2022413" cy="4694044"/>
            <a:chOff x="4081157" y="-4130672"/>
            <a:chExt cx="2022431" cy="4694044"/>
          </a:xfrm>
        </p:grpSpPr>
        <p:grpSp>
          <p:nvGrpSpPr>
            <p:cNvPr id="47" name="Group 46"/>
            <p:cNvGrpSpPr/>
            <p:nvPr/>
          </p:nvGrpSpPr>
          <p:grpSpPr>
            <a:xfrm>
              <a:off x="4517788" y="-4130672"/>
              <a:ext cx="1585800" cy="4694044"/>
              <a:chOff x="4517788" y="-4130672"/>
              <a:chExt cx="1585800" cy="4694044"/>
            </a:xfrm>
          </p:grpSpPr>
          <p:sp>
            <p:nvSpPr>
              <p:cNvPr id="51" name="Oval 50"/>
              <p:cNvSpPr/>
              <p:nvPr/>
            </p:nvSpPr>
            <p:spPr>
              <a:xfrm>
                <a:off x="4517788" y="-282789"/>
                <a:ext cx="1585800" cy="846161"/>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dirty="0">
                    <a:effectLst/>
                    <a:ea typeface="Calibri" panose="020F0502020204030204" pitchFamily="34" charset="0"/>
                    <a:cs typeface="Times New Roman" panose="02020603050405020304" pitchFamily="18" charset="0"/>
                  </a:rPr>
                  <a:t> </a:t>
                </a:r>
                <a:r>
                  <a:rPr lang="en-GB" sz="1100" dirty="0" smtClean="0">
                    <a:effectLst/>
                    <a:ea typeface="Calibri" panose="020F0502020204030204" pitchFamily="34" charset="0"/>
                    <a:cs typeface="Times New Roman" panose="02020603050405020304" pitchFamily="18" charset="0"/>
                  </a:rPr>
                  <a:t>  </a:t>
                </a:r>
                <a:r>
                  <a:rPr lang="en-GB" sz="1200" dirty="0" smtClean="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SWB Factors associated with Youth Work</a:t>
                </a:r>
                <a:endPar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2" name="AutoShape 2"/>
              <p:cNvSpPr>
                <a:spLocks noChangeArrowheads="1"/>
              </p:cNvSpPr>
              <p:nvPr/>
            </p:nvSpPr>
            <p:spPr bwMode="auto">
              <a:xfrm rot="5400000">
                <a:off x="4973806" y="-4232192"/>
                <a:ext cx="789466" cy="992505"/>
              </a:xfrm>
              <a:prstGeom prst="roundRect">
                <a:avLst>
                  <a:gd name="adj" fmla="val 13032"/>
                </a:avLst>
              </a:prstGeom>
              <a:ln w="28575">
                <a:solidFill>
                  <a:schemeClr val="tx1"/>
                </a:solidFill>
              </a:ln>
              <a:extLst/>
            </p:spPr>
            <p:style>
              <a:lnRef idx="2">
                <a:schemeClr val="accent2">
                  <a:shade val="50000"/>
                </a:schemeClr>
              </a:lnRef>
              <a:fillRef idx="1">
                <a:schemeClr val="accent2"/>
              </a:fillRef>
              <a:effectRef idx="0">
                <a:schemeClr val="accent2"/>
              </a:effectRef>
              <a:fontRef idx="minor">
                <a:schemeClr val="lt1"/>
              </a:fontRef>
            </p:style>
            <p:txBody>
              <a:bodyPr rot="0" vert="horz" wrap="square" lIns="91440" tIns="45720" rIns="91440" bIns="45720" anchor="ctr" anchorCtr="0" upright="1">
                <a:noAutofit/>
              </a:bodyPr>
              <a:lstStyle/>
              <a:p>
                <a:pPr algn="ctr">
                  <a:lnSpc>
                    <a:spcPct val="107000"/>
                  </a:lnSpc>
                  <a:spcAft>
                    <a:spcPts val="800"/>
                  </a:spcAft>
                </a:pPr>
                <a:r>
                  <a:rPr lang="en-GB" sz="1200" i="1">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Focal Person</a:t>
                </a:r>
                <a:endParaRPr lang="en-GB" sz="1100">
                  <a:effectLst/>
                  <a:ea typeface="Calibri" panose="020F0502020204030204" pitchFamily="34" charset="0"/>
                  <a:cs typeface="Times New Roman" panose="02020603050405020304" pitchFamily="18" charset="0"/>
                </a:endParaRPr>
              </a:p>
            </p:txBody>
          </p:sp>
          <p:grpSp>
            <p:nvGrpSpPr>
              <p:cNvPr id="53" name="Group 52"/>
              <p:cNvGrpSpPr/>
              <p:nvPr/>
            </p:nvGrpSpPr>
            <p:grpSpPr>
              <a:xfrm>
                <a:off x="4719607" y="-1645196"/>
                <a:ext cx="1200785" cy="960200"/>
                <a:chOff x="1433609" y="-1604253"/>
                <a:chExt cx="1200785" cy="960200"/>
              </a:xfrm>
            </p:grpSpPr>
            <p:sp>
              <p:nvSpPr>
                <p:cNvPr id="54" name="Round Diagonal Corner Rectangle 53"/>
                <p:cNvSpPr/>
                <p:nvPr/>
              </p:nvSpPr>
              <p:spPr>
                <a:xfrm>
                  <a:off x="1433609" y="-1604253"/>
                  <a:ext cx="1200785" cy="897198"/>
                </a:xfrm>
                <a:prstGeom prst="round2Diag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5" name="Text Box 2"/>
                <p:cNvSpPr txBox="1">
                  <a:spLocks noChangeArrowheads="1"/>
                </p:cNvSpPr>
                <p:nvPr/>
              </p:nvSpPr>
              <p:spPr bwMode="auto">
                <a:xfrm>
                  <a:off x="1585495" y="-1602268"/>
                  <a:ext cx="1036955" cy="958215"/>
                </a:xfrm>
                <a:prstGeom prst="rect">
                  <a:avLst/>
                </a:prstGeom>
                <a:noFill/>
                <a:ln w="9525">
                  <a:noFill/>
                  <a:miter lim="800000"/>
                  <a:headEnd/>
                  <a:tailEnd/>
                </a:ln>
              </p:spPr>
              <p:txBody>
                <a:bodyPr rot="0" vert="horz" wrap="square" lIns="91440" tIns="45720" rIns="91440" bIns="45720" anchor="t" anchorCtr="0">
                  <a:spAutoFit/>
                </a:bodyPr>
                <a:lstStyle/>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SWB factors relevant to the Family microsystem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grpSp>
        </p:grpSp>
        <p:grpSp>
          <p:nvGrpSpPr>
            <p:cNvPr id="48" name="Group 47"/>
            <p:cNvGrpSpPr/>
            <p:nvPr/>
          </p:nvGrpSpPr>
          <p:grpSpPr>
            <a:xfrm>
              <a:off x="4081157" y="-2994278"/>
              <a:ext cx="1897039" cy="946875"/>
              <a:chOff x="2928632" y="-2994278"/>
              <a:chExt cx="1897039" cy="946875"/>
            </a:xfrm>
          </p:grpSpPr>
          <p:sp>
            <p:nvSpPr>
              <p:cNvPr id="49" name="Rounded Rectangle 48"/>
              <p:cNvSpPr/>
              <p:nvPr/>
            </p:nvSpPr>
            <p:spPr>
              <a:xfrm>
                <a:off x="2928632" y="-2994278"/>
                <a:ext cx="1897039" cy="883873"/>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 </a:t>
                </a:r>
              </a:p>
            </p:txBody>
          </p:sp>
          <p:sp>
            <p:nvSpPr>
              <p:cNvPr id="50" name="Text Box 2"/>
              <p:cNvSpPr txBox="1">
                <a:spLocks noChangeArrowheads="1"/>
              </p:cNvSpPr>
              <p:nvPr/>
            </p:nvSpPr>
            <p:spPr bwMode="auto">
              <a:xfrm>
                <a:off x="2974648" y="-2911638"/>
                <a:ext cx="1760220" cy="864235"/>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SWB factors relevant to the Youth Work/ Family Mesosystem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grpSp>
      </p:grpSp>
      <p:grpSp>
        <p:nvGrpSpPr>
          <p:cNvPr id="56" name="Group 55"/>
          <p:cNvGrpSpPr/>
          <p:nvPr/>
        </p:nvGrpSpPr>
        <p:grpSpPr>
          <a:xfrm>
            <a:off x="8057240" y="4777263"/>
            <a:ext cx="2992030" cy="1798252"/>
            <a:chOff x="8057240" y="4777263"/>
            <a:chExt cx="2992030" cy="1798252"/>
          </a:xfrm>
        </p:grpSpPr>
        <p:sp>
          <p:nvSpPr>
            <p:cNvPr id="3" name="Left Arrow 2"/>
            <p:cNvSpPr/>
            <p:nvPr/>
          </p:nvSpPr>
          <p:spPr>
            <a:xfrm>
              <a:off x="8057240" y="4777263"/>
              <a:ext cx="1962592" cy="179825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8596533" y="5169671"/>
              <a:ext cx="2452737" cy="1077218"/>
            </a:xfrm>
            <a:prstGeom prst="rect">
              <a:avLst/>
            </a:prstGeom>
            <a:noFill/>
          </p:spPr>
          <p:txBody>
            <a:bodyPr wrap="square" rtlCol="0">
              <a:spAutoFit/>
            </a:bodyPr>
            <a:lstStyle/>
            <a:p>
              <a:r>
                <a:rPr lang="en-GB" sz="3200" dirty="0" smtClean="0"/>
                <a:t>Family System</a:t>
              </a:r>
              <a:endParaRPr lang="en-GB" sz="3200" dirty="0"/>
            </a:p>
          </p:txBody>
        </p:sp>
      </p:grpSp>
      <p:grpSp>
        <p:nvGrpSpPr>
          <p:cNvPr id="62" name="Group 61"/>
          <p:cNvGrpSpPr/>
          <p:nvPr/>
        </p:nvGrpSpPr>
        <p:grpSpPr>
          <a:xfrm>
            <a:off x="1007207" y="24970"/>
            <a:ext cx="1974137" cy="1454063"/>
            <a:chOff x="512427" y="96235"/>
            <a:chExt cx="1974137" cy="1454063"/>
          </a:xfrm>
        </p:grpSpPr>
        <p:sp>
          <p:nvSpPr>
            <p:cNvPr id="60" name="Right Arrow 59"/>
            <p:cNvSpPr/>
            <p:nvPr/>
          </p:nvSpPr>
          <p:spPr>
            <a:xfrm>
              <a:off x="512427" y="96235"/>
              <a:ext cx="1974137" cy="14540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TextBox 60"/>
            <p:cNvSpPr txBox="1"/>
            <p:nvPr/>
          </p:nvSpPr>
          <p:spPr>
            <a:xfrm>
              <a:off x="633964" y="500100"/>
              <a:ext cx="1396934" cy="646331"/>
            </a:xfrm>
            <a:prstGeom prst="rect">
              <a:avLst/>
            </a:prstGeom>
            <a:noFill/>
          </p:spPr>
          <p:txBody>
            <a:bodyPr wrap="square" rtlCol="0">
              <a:spAutoFit/>
            </a:bodyPr>
            <a:lstStyle/>
            <a:p>
              <a:r>
                <a:rPr lang="en-GB" dirty="0" smtClean="0"/>
                <a:t>Youth Work System</a:t>
              </a:r>
              <a:endParaRPr lang="en-GB" dirty="0"/>
            </a:p>
          </p:txBody>
        </p:sp>
      </p:grpSp>
    </p:spTree>
    <p:extLst>
      <p:ext uri="{BB962C8B-B14F-4D97-AF65-F5344CB8AC3E}">
        <p14:creationId xmlns:p14="http://schemas.microsoft.com/office/powerpoint/2010/main" val="22386316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Being Pragmatic</a:t>
            </a:r>
            <a:endParaRPr lang="en-GB" dirty="0"/>
          </a:p>
        </p:txBody>
      </p:sp>
      <p:sp>
        <p:nvSpPr>
          <p:cNvPr id="3" name="Content Placeholder 2"/>
          <p:cNvSpPr>
            <a:spLocks noGrp="1"/>
          </p:cNvSpPr>
          <p:nvPr>
            <p:ph sz="half" idx="1"/>
          </p:nvPr>
        </p:nvSpPr>
        <p:spPr>
          <a:xfrm>
            <a:off x="838200" y="1475509"/>
            <a:ext cx="4904394" cy="4778248"/>
          </a:xfrm>
        </p:spPr>
        <p:txBody>
          <a:bodyPr/>
          <a:lstStyle/>
          <a:p>
            <a:pPr marL="0" indent="0">
              <a:buNone/>
            </a:pPr>
            <a:r>
              <a:rPr lang="en-GB" dirty="0" smtClean="0"/>
              <a:t>The pragmatist turns </a:t>
            </a:r>
            <a:r>
              <a:rPr lang="en-GB" dirty="0"/>
              <a:t>away from abstraction and insufficiency, from verbal solutions, from bad </a:t>
            </a:r>
            <a:r>
              <a:rPr lang="en-GB" i="1" dirty="0"/>
              <a:t>a priori</a:t>
            </a:r>
            <a:r>
              <a:rPr lang="en-GB" dirty="0"/>
              <a:t> reasons, from fixed principles, closed systems, and pretended absolutes and origins. He turns towards concreteness and adequacy, towards facts, towards action and towards </a:t>
            </a:r>
            <a:r>
              <a:rPr lang="en-GB" dirty="0" smtClean="0"/>
              <a:t>power (James, 1904). </a:t>
            </a:r>
            <a:endParaRPr lang="en-GB" dirty="0"/>
          </a:p>
        </p:txBody>
      </p:sp>
      <p:pic>
        <p:nvPicPr>
          <p:cNvPr id="8" name="Content Placeholder 7"/>
          <p:cNvPicPr>
            <a:picLocks noGrp="1" noChangeAspect="1"/>
          </p:cNvPicPr>
          <p:nvPr>
            <p:ph sz="half" idx="2"/>
          </p:nvPr>
        </p:nvPicPr>
        <p:blipFill>
          <a:blip r:embed="rId2"/>
          <a:stretch>
            <a:fillRect/>
          </a:stretch>
        </p:blipFill>
        <p:spPr>
          <a:xfrm>
            <a:off x="6463147" y="851583"/>
            <a:ext cx="4170100" cy="5402174"/>
          </a:xfrm>
          <a:prstGeom prst="rect">
            <a:avLst/>
          </a:prstGeom>
        </p:spPr>
      </p:pic>
    </p:spTree>
    <p:extLst>
      <p:ext uri="{BB962C8B-B14F-4D97-AF65-F5344CB8AC3E}">
        <p14:creationId xmlns:p14="http://schemas.microsoft.com/office/powerpoint/2010/main" val="20485009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Internet links for further research</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a:hlinkClick r:id="rId2"/>
              </a:rPr>
              <a:t>http://earlylearning.ubc.ca/edi</a:t>
            </a:r>
            <a:r>
              <a:rPr lang="en-GB" dirty="0" smtClean="0">
                <a:hlinkClick r:id="rId2"/>
              </a:rPr>
              <a:t>/</a:t>
            </a:r>
            <a:r>
              <a:rPr lang="en-GB" dirty="0" smtClean="0"/>
              <a:t> </a:t>
            </a:r>
          </a:p>
          <a:p>
            <a:r>
              <a:rPr lang="en-GB" dirty="0">
                <a:hlinkClick r:id="rId3"/>
              </a:rPr>
              <a:t>https://www.eif.org.uk</a:t>
            </a:r>
            <a:r>
              <a:rPr lang="en-GB" dirty="0" smtClean="0">
                <a:hlinkClick r:id="rId3"/>
              </a:rPr>
              <a:t>/</a:t>
            </a:r>
            <a:r>
              <a:rPr lang="en-GB" dirty="0" smtClean="0"/>
              <a:t> </a:t>
            </a:r>
          </a:p>
          <a:p>
            <a:r>
              <a:rPr lang="en-GB" dirty="0">
                <a:hlinkClick r:id="rId4"/>
              </a:rPr>
              <a:t>https://childbereavementuk.org</a:t>
            </a:r>
            <a:r>
              <a:rPr lang="en-GB" dirty="0" smtClean="0">
                <a:hlinkClick r:id="rId4"/>
              </a:rPr>
              <a:t>/</a:t>
            </a:r>
            <a:r>
              <a:rPr lang="en-GB" dirty="0" smtClean="0"/>
              <a:t> </a:t>
            </a:r>
          </a:p>
          <a:p>
            <a:r>
              <a:rPr lang="en-GB" dirty="0">
                <a:hlinkClick r:id="rId5"/>
              </a:rPr>
              <a:t>https://</a:t>
            </a:r>
            <a:r>
              <a:rPr lang="en-GB" dirty="0" smtClean="0">
                <a:hlinkClick r:id="rId5"/>
              </a:rPr>
              <a:t>www.ted.com/talks/michael_merzenich_on_the_elastic_brain?language=en&amp;utm_campaign=tedspread&amp;utm_medium=referral&amp;utm_source=tedcomshare</a:t>
            </a:r>
            <a:r>
              <a:rPr lang="en-GB" dirty="0" smtClean="0"/>
              <a:t> </a:t>
            </a:r>
          </a:p>
          <a:p>
            <a:r>
              <a:rPr lang="en-GB" dirty="0">
                <a:hlinkClick r:id="rId6"/>
              </a:rPr>
              <a:t>https://warrenlarkinassociates.co.uk</a:t>
            </a:r>
            <a:r>
              <a:rPr lang="en-GB" dirty="0" smtClean="0">
                <a:hlinkClick r:id="rId6"/>
              </a:rPr>
              <a:t>/</a:t>
            </a:r>
            <a:r>
              <a:rPr lang="en-GB" dirty="0" smtClean="0"/>
              <a:t> </a:t>
            </a:r>
          </a:p>
          <a:p>
            <a:r>
              <a:rPr lang="en-GB" dirty="0">
                <a:hlinkClick r:id="rId7"/>
              </a:rPr>
              <a:t>https://</a:t>
            </a:r>
            <a:r>
              <a:rPr lang="en-GB" dirty="0" smtClean="0">
                <a:hlinkClick r:id="rId7"/>
              </a:rPr>
              <a:t>www.sheffield.ac.uk/socstudies/staff/staff-profiles/sue-white#tab03</a:t>
            </a:r>
            <a:r>
              <a:rPr lang="en-GB" dirty="0"/>
              <a:t> </a:t>
            </a:r>
          </a:p>
        </p:txBody>
      </p:sp>
      <p:sp>
        <p:nvSpPr>
          <p:cNvPr id="4" name="Content Placeholder 3"/>
          <p:cNvSpPr>
            <a:spLocks noGrp="1"/>
          </p:cNvSpPr>
          <p:nvPr>
            <p:ph sz="half" idx="2"/>
          </p:nvPr>
        </p:nvSpPr>
        <p:spPr/>
        <p:txBody>
          <a:bodyPr>
            <a:normAutofit fontScale="92500" lnSpcReduction="20000"/>
          </a:bodyPr>
          <a:lstStyle/>
          <a:p>
            <a:r>
              <a:rPr lang="en-GB" dirty="0">
                <a:hlinkClick r:id="rId8"/>
              </a:rPr>
              <a:t>https://www.triplep-parenting.uk.net/uk-en/blog-and-videos/blogs-and-news/post/dept-for-education-announces-expansion-of-support-for-families-in-hastings</a:t>
            </a:r>
            <a:r>
              <a:rPr lang="en-GB" dirty="0" smtClean="0">
                <a:hlinkClick r:id="rId8"/>
              </a:rPr>
              <a:t>/</a:t>
            </a:r>
            <a:r>
              <a:rPr lang="en-GB" dirty="0" smtClean="0"/>
              <a:t> </a:t>
            </a:r>
          </a:p>
          <a:p>
            <a:r>
              <a:rPr lang="en-GB" dirty="0">
                <a:hlinkClick r:id="rId9"/>
              </a:rPr>
              <a:t>https://</a:t>
            </a:r>
            <a:r>
              <a:rPr lang="en-GB" dirty="0" smtClean="0">
                <a:hlinkClick r:id="rId9"/>
              </a:rPr>
              <a:t>eppi.ioe.ac.uk/cms/Default.aspx?tabid=3681&amp;articleType=ArticleView&amp;articleId=175</a:t>
            </a:r>
            <a:r>
              <a:rPr lang="en-GB" dirty="0" smtClean="0"/>
              <a:t> </a:t>
            </a:r>
            <a:endParaRPr lang="en-GB" dirty="0"/>
          </a:p>
        </p:txBody>
      </p:sp>
    </p:spTree>
    <p:extLst>
      <p:ext uri="{BB962C8B-B14F-4D97-AF65-F5344CB8AC3E}">
        <p14:creationId xmlns:p14="http://schemas.microsoft.com/office/powerpoint/2010/main" val="11623888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sz="half" idx="1"/>
          </p:nvPr>
        </p:nvSpPr>
        <p:spPr>
          <a:xfrm>
            <a:off x="838199" y="1690688"/>
            <a:ext cx="5614851" cy="4932181"/>
          </a:xfrm>
        </p:spPr>
        <p:txBody>
          <a:bodyPr>
            <a:normAutofit fontScale="85000" lnSpcReduction="20000"/>
          </a:bodyPr>
          <a:lstStyle/>
          <a:p>
            <a:r>
              <a:rPr lang="en-GB" dirty="0" smtClean="0"/>
              <a:t>Most young people in Wales are happy, have good levels of well-being</a:t>
            </a:r>
          </a:p>
          <a:p>
            <a:r>
              <a:rPr lang="en-GB" dirty="0" smtClean="0"/>
              <a:t>Society is placing new demands and pressures on children and young people which are poorly understood</a:t>
            </a:r>
          </a:p>
          <a:p>
            <a:r>
              <a:rPr lang="en-GB" dirty="0" smtClean="0"/>
              <a:t>Youth and Community Work is in a unique position to represent young people powerfully</a:t>
            </a:r>
          </a:p>
          <a:p>
            <a:r>
              <a:rPr lang="en-GB" dirty="0" smtClean="0"/>
              <a:t>YCW has a unique selling point, we can offer young people accessible and affordable </a:t>
            </a:r>
            <a:r>
              <a:rPr lang="en-GB" i="1" dirty="0" smtClean="0"/>
              <a:t>‘favourable adolescent and childhood experiences’</a:t>
            </a:r>
          </a:p>
          <a:p>
            <a:r>
              <a:rPr lang="en-GB" dirty="0" smtClean="0"/>
              <a:t>The sector needs to engage more effectively, adopting a radical pragmatic approach to broker more effectively for the young people of Wales </a:t>
            </a:r>
            <a:endParaRPr lang="en-GB" dirty="0"/>
          </a:p>
        </p:txBody>
      </p:sp>
      <p:pic>
        <p:nvPicPr>
          <p:cNvPr id="5" name="Content Placeholder 4"/>
          <p:cNvPicPr>
            <a:picLocks noGrp="1" noChangeAspect="1"/>
          </p:cNvPicPr>
          <p:nvPr>
            <p:ph sz="half" idx="2"/>
          </p:nvPr>
        </p:nvPicPr>
        <p:blipFill>
          <a:blip r:embed="rId2"/>
          <a:stretch>
            <a:fillRect/>
          </a:stretch>
        </p:blipFill>
        <p:spPr>
          <a:xfrm>
            <a:off x="6662056" y="1690688"/>
            <a:ext cx="5016837" cy="4261631"/>
          </a:xfrm>
          <a:prstGeom prst="rect">
            <a:avLst/>
          </a:prstGeom>
        </p:spPr>
      </p:pic>
    </p:spTree>
    <p:extLst>
      <p:ext uri="{BB962C8B-B14F-4D97-AF65-F5344CB8AC3E}">
        <p14:creationId xmlns:p14="http://schemas.microsoft.com/office/powerpoint/2010/main" val="13484985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838200" y="1690688"/>
            <a:ext cx="10515600" cy="4749301"/>
          </a:xfrm>
        </p:spPr>
        <p:txBody>
          <a:bodyPr>
            <a:normAutofit fontScale="77500" lnSpcReduction="20000"/>
          </a:bodyPr>
          <a:lstStyle/>
          <a:p>
            <a:pPr marL="0" indent="0">
              <a:buNone/>
            </a:pPr>
            <a:r>
              <a:rPr lang="en-GB" altLang="en-US" dirty="0"/>
              <a:t>Audit Commission, (2001) </a:t>
            </a:r>
            <a:r>
              <a:rPr lang="en-GB" altLang="en-US" i="1" dirty="0"/>
              <a:t>Worth the Risk</a:t>
            </a:r>
            <a:r>
              <a:rPr lang="en-GB" altLang="en-US" dirty="0"/>
              <a:t>, London: Audit Commission.</a:t>
            </a:r>
          </a:p>
          <a:p>
            <a:pPr marL="0" indent="0">
              <a:buNone/>
            </a:pPr>
            <a:r>
              <a:rPr lang="en-GB" dirty="0"/>
              <a:t>Brown, S., </a:t>
            </a:r>
            <a:r>
              <a:rPr lang="en-GB" dirty="0" err="1"/>
              <a:t>Shoveller</a:t>
            </a:r>
            <a:r>
              <a:rPr lang="en-GB" dirty="0"/>
              <a:t>, J., Chabot, C., and </a:t>
            </a:r>
            <a:r>
              <a:rPr lang="en-GB" dirty="0" err="1"/>
              <a:t>LaMontagne</a:t>
            </a:r>
            <a:r>
              <a:rPr lang="en-GB" dirty="0"/>
              <a:t>, A.D. (2013) Risk, resistance and the neoliberal agenda: young people, health and well-being in the UK, Canada and Australia. In </a:t>
            </a:r>
            <a:r>
              <a:rPr lang="en-GB" i="1" dirty="0"/>
              <a:t>Health, Risk &amp; Society. </a:t>
            </a:r>
            <a:r>
              <a:rPr lang="en-GB" dirty="0"/>
              <a:t>Vol.15(4), pp. 333-346. </a:t>
            </a:r>
          </a:p>
          <a:p>
            <a:pPr marL="0" indent="0">
              <a:buNone/>
            </a:pPr>
            <a:r>
              <a:rPr lang="en-GB" dirty="0" err="1"/>
              <a:t>Bywaters</a:t>
            </a:r>
            <a:r>
              <a:rPr lang="en-GB" dirty="0"/>
              <a:t> P, Brady, G, Sparks, G, </a:t>
            </a:r>
            <a:r>
              <a:rPr lang="en-GB" dirty="0" err="1"/>
              <a:t>Bos</a:t>
            </a:r>
            <a:r>
              <a:rPr lang="en-GB" dirty="0"/>
              <a:t> E , Bunting L, Daniel B , Featherstone, B, Morris K, </a:t>
            </a:r>
            <a:r>
              <a:rPr lang="en-GB" dirty="0" err="1"/>
              <a:t>Scourfield</a:t>
            </a:r>
            <a:r>
              <a:rPr lang="en-GB" dirty="0"/>
              <a:t>, J. (2015) Exploring inequities in child welfare and child protection services: Explaining the ‘inverse intervention law, in Children and Youth Services Review (57) 98–105.</a:t>
            </a:r>
          </a:p>
          <a:p>
            <a:pPr marL="0" indent="0">
              <a:buNone/>
            </a:pPr>
            <a:r>
              <a:rPr lang="en-GB" dirty="0" smtClean="0"/>
              <a:t>Learning and Skills Improvement Service (2012) </a:t>
            </a:r>
            <a:r>
              <a:rPr lang="en-GB" i="1" dirty="0" smtClean="0"/>
              <a:t>National Occupational Standards for Youth Work, </a:t>
            </a:r>
            <a:r>
              <a:rPr lang="en-GB" dirty="0" smtClean="0"/>
              <a:t>Coventry, LSIS.</a:t>
            </a:r>
          </a:p>
          <a:p>
            <a:pPr marL="0" indent="0">
              <a:buNone/>
            </a:pPr>
            <a:r>
              <a:rPr lang="en-GB" dirty="0" smtClean="0"/>
              <a:t>OECD, (2017) </a:t>
            </a:r>
            <a:r>
              <a:rPr lang="en-GB" i="1" dirty="0" smtClean="0"/>
              <a:t>PF1.1: Public spending on family benefits, </a:t>
            </a:r>
            <a:r>
              <a:rPr lang="en-GB" dirty="0" smtClean="0"/>
              <a:t>Organisation for Economic Cooperation and Development. (Online) Available at: </a:t>
            </a:r>
            <a:r>
              <a:rPr lang="en-GB" dirty="0" smtClean="0">
                <a:hlinkClick r:id="rId2"/>
              </a:rPr>
              <a:t>https://www.oecd.org/els/soc/PF1_1_Public_spending_on_family_benefits.pdf</a:t>
            </a:r>
            <a:r>
              <a:rPr lang="en-GB" dirty="0" smtClean="0"/>
              <a:t> (19.11.18)</a:t>
            </a:r>
            <a:endParaRPr lang="en-GB" i="1" dirty="0" smtClean="0"/>
          </a:p>
          <a:p>
            <a:pPr marL="0" indent="0">
              <a:buNone/>
            </a:pPr>
            <a:r>
              <a:rPr lang="en-GB" dirty="0" err="1" smtClean="0"/>
              <a:t>Ungar</a:t>
            </a:r>
            <a:r>
              <a:rPr lang="en-GB" dirty="0" smtClean="0"/>
              <a:t>, M. (2004). A constructionist discourse on resilience: Multiple contexts, multiple realities among at-risk children and youth. </a:t>
            </a:r>
            <a:r>
              <a:rPr lang="en-GB" i="1" dirty="0" smtClean="0"/>
              <a:t>Youth and Society,</a:t>
            </a:r>
            <a:r>
              <a:rPr lang="en-GB" dirty="0" smtClean="0"/>
              <a:t> </a:t>
            </a:r>
            <a:r>
              <a:rPr lang="en-GB" i="1" dirty="0" smtClean="0"/>
              <a:t>35</a:t>
            </a:r>
            <a:r>
              <a:rPr lang="en-GB" dirty="0" smtClean="0"/>
              <a:t>, 341–365.</a:t>
            </a:r>
          </a:p>
          <a:p>
            <a:pPr marL="0" indent="0">
              <a:buNone/>
            </a:pPr>
            <a:r>
              <a:rPr lang="en-GB" dirty="0" err="1" smtClean="0"/>
              <a:t>Ungar</a:t>
            </a:r>
            <a:r>
              <a:rPr lang="en-GB" dirty="0"/>
              <a:t>, M. (2008). Resilience across cultures. </a:t>
            </a:r>
            <a:r>
              <a:rPr lang="en-GB" i="1" dirty="0"/>
              <a:t>British Journal of Social Work,</a:t>
            </a:r>
            <a:r>
              <a:rPr lang="en-GB" dirty="0"/>
              <a:t> </a:t>
            </a:r>
            <a:r>
              <a:rPr lang="en-GB" i="1" dirty="0"/>
              <a:t>38</a:t>
            </a:r>
            <a:r>
              <a:rPr lang="en-GB" dirty="0"/>
              <a:t>, 218–235.</a:t>
            </a:r>
          </a:p>
          <a:p>
            <a:pPr marL="0" indent="0">
              <a:buNone/>
            </a:pPr>
            <a:endParaRPr lang="en-GB" dirty="0"/>
          </a:p>
        </p:txBody>
      </p:sp>
    </p:spTree>
    <p:extLst>
      <p:ext uri="{BB962C8B-B14F-4D97-AF65-F5344CB8AC3E}">
        <p14:creationId xmlns:p14="http://schemas.microsoft.com/office/powerpoint/2010/main" val="33688134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10292</TotalTime>
  <Words>2662</Words>
  <Application>Microsoft Office PowerPoint</Application>
  <PresentationFormat>Widescreen</PresentationFormat>
  <Paragraphs>272</Paragraphs>
  <Slides>34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Arial Black</vt:lpstr>
      <vt:lpstr>Calibri</vt:lpstr>
      <vt:lpstr>Calibri Light</vt:lpstr>
      <vt:lpstr>Times New Roman</vt:lpstr>
      <vt:lpstr>Office Theme</vt:lpstr>
      <vt:lpstr>Youth Work - A favourable adolescent and childhood experience</vt:lpstr>
      <vt:lpstr>PowerPoint Presentation</vt:lpstr>
      <vt:lpstr>PowerPoint Presentation</vt:lpstr>
      <vt:lpstr>Structure</vt:lpstr>
      <vt:lpstr>Good News!</vt:lpstr>
      <vt:lpstr>Children’s Rights</vt:lpstr>
      <vt:lpstr>Good Childhood Report</vt:lpstr>
      <vt:lpstr>Neoliberal Policy Agenda</vt:lpstr>
      <vt:lpstr>Who is asking questions? Where does the power lie?</vt:lpstr>
      <vt:lpstr>Some background</vt:lpstr>
      <vt:lpstr>What makes young people feel unhappy? </vt:lpstr>
      <vt:lpstr>What is the problem?  </vt:lpstr>
      <vt:lpstr>Where did the study come from?</vt:lpstr>
      <vt:lpstr>Key Purpose of Youth Work</vt:lpstr>
      <vt:lpstr>Research Questions</vt:lpstr>
      <vt:lpstr>A process of Social and Economic Change</vt:lpstr>
      <vt:lpstr>Perspectives on the Risk Discourse</vt:lpstr>
      <vt:lpstr>Resilience Discourse</vt:lpstr>
      <vt:lpstr>Components of Subjective Well-being</vt:lpstr>
      <vt:lpstr>UK Public Investment in Children and Young People</vt:lpstr>
      <vt:lpstr>What to investigate?</vt:lpstr>
      <vt:lpstr>Paradox </vt:lpstr>
      <vt:lpstr>An approach to prioritising Risks</vt:lpstr>
      <vt:lpstr>Interview Schedule</vt:lpstr>
      <vt:lpstr>Subjective well-being</vt:lpstr>
      <vt:lpstr>One young person told me how much youth work meant to her</vt:lpstr>
      <vt:lpstr>Harvard Study - Happiness</vt:lpstr>
      <vt:lpstr>PowerPoint Presentation</vt:lpstr>
      <vt:lpstr>PowerPoint Presentation</vt:lpstr>
      <vt:lpstr>PowerPoint Presentation</vt:lpstr>
      <vt:lpstr>Being Pragmatic</vt:lpstr>
      <vt:lpstr>Internet links for further research</vt:lpstr>
      <vt:lpstr>Summary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Darrel Williams</dc:creator>
  <cp:lastModifiedBy>Darrel Williams</cp:lastModifiedBy>
  <cp:revision>40</cp:revision>
  <dcterms:created xsi:type="dcterms:W3CDTF">2018-11-19T11:12:51Z</dcterms:created>
  <dcterms:modified xsi:type="dcterms:W3CDTF">2018-11-27T16:22:23Z</dcterms:modified>
</cp:coreProperties>
</file>