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C4B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6A1FD1-34CC-3848-8B3B-4EE94F6D76FF}" v="3" dt="2024-08-10T08:46:50.6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5360" autoAdjust="0"/>
  </p:normalViewPr>
  <p:slideViewPr>
    <p:cSldViewPr>
      <p:cViewPr varScale="1">
        <p:scale>
          <a:sx n="91" d="100"/>
          <a:sy n="91" d="100"/>
        </p:scale>
        <p:origin x="2240" y="17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F466BEA-F08B-4435-B39D-C492A9B44D38}" type="datetimeFigureOut">
              <a:rPr lang="en-US" smtClean="0"/>
              <a:t>8/10/24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D1FF4BC-01FA-4670-9E99-F850E79B9909}" type="slidenum">
              <a:rPr lang="en-US" smtClean="0"/>
              <a:t>‹#›</a:t>
            </a:fld>
            <a:endParaRPr lang="en-US"/>
          </a:p>
        </p:txBody>
      </p:sp>
    </p:spTree>
    <p:extLst>
      <p:ext uri="{BB962C8B-B14F-4D97-AF65-F5344CB8AC3E}">
        <p14:creationId xmlns:p14="http://schemas.microsoft.com/office/powerpoint/2010/main" val="10691069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r>
              <a:rPr lang="en-US" sz="1200" kern="1200" dirty="0">
                <a:solidFill>
                  <a:schemeClr val="tx1"/>
                </a:solidFill>
                <a:latin typeface="+mn-lt"/>
                <a:ea typeface="+mn-ea"/>
                <a:cs typeface="+mn-cs"/>
              </a:rPr>
              <a:t>In this presentation, the business expansion procedure of the USA based large retail company Walmart is taken. Now the company has decided to capture the European Union market as they are completely new in the EU business market. The company has decided to expand their business in Germany to capture the market and make a strong presence in the EU economy. How this company can remove the cultural differences between Germany and the USA and make some successful steps for the further growth will be mentioned here.</a:t>
            </a:r>
            <a:r>
              <a:rPr lang="en-US" dirty="0"/>
              <a:t> Here in this presentation the intercultural differences between the UK, USA and Germany will be highlighted and some recommendations will be given so that the management of Walmart can take the necessary steps</a:t>
            </a:r>
            <a:r>
              <a:rPr lang="en-IN" dirty="0"/>
              <a:t> (Alipour </a:t>
            </a:r>
            <a:r>
              <a:rPr lang="en-IN" i="1" dirty="0"/>
              <a:t>et al</a:t>
            </a:r>
            <a:r>
              <a:rPr lang="en-IN" dirty="0"/>
              <a:t>., 2021)</a:t>
            </a:r>
            <a:r>
              <a:rPr lang="en-US" dirty="0"/>
              <a:t>.</a:t>
            </a:r>
            <a:endParaRPr lang="en-US" dirty="0">
              <a:ea typeface="+mn-ea"/>
              <a:cs typeface="+mn-cs"/>
            </a:endParaRPr>
          </a:p>
          <a:p>
            <a:endParaRPr lang="en-US" dirty="0"/>
          </a:p>
        </p:txBody>
      </p:sp>
      <p:sp>
        <p:nvSpPr>
          <p:cNvPr id="4" name="Slide Number Placeholder 3"/>
          <p:cNvSpPr>
            <a:spLocks noGrp="1"/>
          </p:cNvSpPr>
          <p:nvPr>
            <p:ph type="sldNum" sz="quarter" idx="10"/>
          </p:nvPr>
        </p:nvSpPr>
        <p:spPr/>
        <p:txBody>
          <a:bodyPr/>
          <a:lstStyle/>
          <a:p>
            <a:fld id="{2D1FF4BC-01FA-4670-9E99-F850E79B9909}" type="slidenum">
              <a:rPr lang="en-US" smtClean="0"/>
              <a:t>2</a:t>
            </a:fld>
            <a:endParaRPr lang="en-US"/>
          </a:p>
        </p:txBody>
      </p:sp>
    </p:spTree>
    <p:extLst>
      <p:ext uri="{BB962C8B-B14F-4D97-AF65-F5344CB8AC3E}">
        <p14:creationId xmlns:p14="http://schemas.microsoft.com/office/powerpoint/2010/main" val="28050181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57150">
              <a:lnSpc>
                <a:spcPct val="90000"/>
              </a:lnSpc>
              <a:spcBef>
                <a:spcPct val="20000"/>
              </a:spcBef>
              <a:defRPr/>
            </a:pPr>
            <a:r>
              <a:rPr lang="en-US" kern="1200" dirty="0"/>
              <a:t>Walmart </a:t>
            </a:r>
            <a:r>
              <a:rPr lang="en-US" dirty="0"/>
              <a:t>plc is a retail organization in the USA. The headquarters of this organization is in Bentonville, Arkansas and it is the largest offline retail organization in the world based on gross earnings.  Walmart </a:t>
            </a:r>
            <a:r>
              <a:rPr lang="en-US" sz="1200" kern="1200" dirty="0">
                <a:solidFill>
                  <a:schemeClr val="tx1"/>
                </a:solidFill>
                <a:latin typeface="+mn-lt"/>
                <a:ea typeface="+mn-ea"/>
                <a:cs typeface="+mn-cs"/>
              </a:rPr>
              <a:t>is the USA’s largest retail store, and they have headquarters in the USA. It is the largest offline retail seller in the world based on its gross earnings. The company was founded in 1962 by Sam and Bud Walton. Now, the organization has branches in Canada, Chile, India, Mexico, the UK besides the USA. The company has lots of subsidiaries in the USA and world market. Now this company is planning to expand their business in the European Union economy. Germany will be the best option to capture this.</a:t>
            </a:r>
            <a:r>
              <a:rPr lang="en-US" dirty="0"/>
              <a:t> </a:t>
            </a:r>
            <a:endParaRPr lang="en-US" dirty="0">
              <a:cs typeface="Calibri"/>
            </a:endParaRPr>
          </a:p>
          <a:p>
            <a:endParaRPr lang="en-US" dirty="0"/>
          </a:p>
        </p:txBody>
      </p:sp>
      <p:sp>
        <p:nvSpPr>
          <p:cNvPr id="4" name="Slide Number Placeholder 3"/>
          <p:cNvSpPr>
            <a:spLocks noGrp="1"/>
          </p:cNvSpPr>
          <p:nvPr>
            <p:ph type="sldNum" sz="quarter" idx="10"/>
          </p:nvPr>
        </p:nvSpPr>
        <p:spPr/>
        <p:txBody>
          <a:bodyPr/>
          <a:lstStyle/>
          <a:p>
            <a:fld id="{2D1FF4BC-01FA-4670-9E99-F850E79B9909}" type="slidenum">
              <a:rPr lang="en-US" smtClean="0"/>
              <a:t>3</a:t>
            </a:fld>
            <a:endParaRPr lang="en-US"/>
          </a:p>
        </p:txBody>
      </p:sp>
    </p:spTree>
    <p:extLst>
      <p:ext uri="{BB962C8B-B14F-4D97-AF65-F5344CB8AC3E}">
        <p14:creationId xmlns:p14="http://schemas.microsoft.com/office/powerpoint/2010/main" val="3735670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20000"/>
              </a:spcBef>
              <a:defRPr/>
            </a:pPr>
            <a:r>
              <a:rPr lang="en-US" dirty="0"/>
              <a:t>The most prospective parts of business in Germany or- digital marketing, travel and tourism, retail sector, management and real estate business</a:t>
            </a:r>
            <a:r>
              <a:rPr lang="en-IN" dirty="0"/>
              <a:t> (Baloğlu, Şahin And Arpaci, 2020)</a:t>
            </a:r>
            <a:r>
              <a:rPr lang="en-US" dirty="0"/>
              <a:t>. </a:t>
            </a:r>
            <a:r>
              <a:rPr lang="en-US" sz="1200" kern="1200" dirty="0">
                <a:solidFill>
                  <a:schemeClr val="tx1"/>
                </a:solidFill>
                <a:latin typeface="+mn-lt"/>
                <a:ea typeface="+mn-ea"/>
                <a:cs typeface="+mn-cs"/>
              </a:rPr>
              <a:t>Business prospects in Germany are very progressive and futuristic in comparison to the other countries in the modern era. The study and other facilities in this country are comparatively higher qualities and each year this country generates a group of well-educated end smart manpower that is a big asset for any organization. Besides that, the foreign trade policy of this country is quite business-friendly, and they also follow the rules and regulations of the European Union.</a:t>
            </a:r>
            <a:r>
              <a:rPr lang="en-US" dirty="0"/>
              <a:t> </a:t>
            </a:r>
            <a:endParaRPr lang="en-US" dirty="0">
              <a:ea typeface="+mn-ea"/>
              <a:cs typeface="+mn-cs"/>
            </a:endParaRPr>
          </a:p>
          <a:p>
            <a:endParaRPr lang="en-US" dirty="0"/>
          </a:p>
        </p:txBody>
      </p:sp>
      <p:sp>
        <p:nvSpPr>
          <p:cNvPr id="4" name="Slide Number Placeholder 3"/>
          <p:cNvSpPr>
            <a:spLocks noGrp="1"/>
          </p:cNvSpPr>
          <p:nvPr>
            <p:ph type="sldNum" sz="quarter" idx="10"/>
          </p:nvPr>
        </p:nvSpPr>
        <p:spPr/>
        <p:txBody>
          <a:bodyPr/>
          <a:lstStyle/>
          <a:p>
            <a:fld id="{2D1FF4BC-01FA-4670-9E99-F850E79B9909}" type="slidenum">
              <a:rPr lang="en-US" smtClean="0"/>
              <a:t>4</a:t>
            </a:fld>
            <a:endParaRPr lang="en-US"/>
          </a:p>
        </p:txBody>
      </p:sp>
    </p:spTree>
    <p:extLst>
      <p:ext uri="{BB962C8B-B14F-4D97-AF65-F5344CB8AC3E}">
        <p14:creationId xmlns:p14="http://schemas.microsoft.com/office/powerpoint/2010/main" val="38521131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German people are combined with several religious and cultural beliefs. Germans are known for their punctuality and their dedication to their work. So organizations always give preference to having a German employee then others.</a:t>
            </a:r>
          </a:p>
          <a:p>
            <a:endParaRPr lang="en-US" dirty="0"/>
          </a:p>
        </p:txBody>
      </p:sp>
      <p:sp>
        <p:nvSpPr>
          <p:cNvPr id="4" name="Slide Number Placeholder 3"/>
          <p:cNvSpPr>
            <a:spLocks noGrp="1"/>
          </p:cNvSpPr>
          <p:nvPr>
            <p:ph type="sldNum" sz="quarter" idx="10"/>
          </p:nvPr>
        </p:nvSpPr>
        <p:spPr/>
        <p:txBody>
          <a:bodyPr/>
          <a:lstStyle/>
          <a:p>
            <a:fld id="{2D1FF4BC-01FA-4670-9E99-F850E79B9909}" type="slidenum">
              <a:rPr lang="en-US" smtClean="0"/>
              <a:t>5</a:t>
            </a:fld>
            <a:endParaRPr lang="en-US"/>
          </a:p>
        </p:txBody>
      </p:sp>
    </p:spTree>
    <p:extLst>
      <p:ext uri="{BB962C8B-B14F-4D97-AF65-F5344CB8AC3E}">
        <p14:creationId xmlns:p14="http://schemas.microsoft.com/office/powerpoint/2010/main" val="3105961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20000"/>
              </a:spcBef>
              <a:defRPr/>
            </a:pPr>
            <a:r>
              <a:rPr lang="en-US" sz="1200" kern="1200" dirty="0">
                <a:solidFill>
                  <a:schemeClr val="tx1"/>
                </a:solidFill>
                <a:latin typeface="+mn-lt"/>
                <a:ea typeface="+mn-ea"/>
                <a:cs typeface="+mn-cs"/>
              </a:rPr>
              <a:t>A huge cultural difference has been recognized between the UK and Germany. The most major difference is the linguistic obstruction. Germans are not assured of speaking English like people in England. Besides that, Germans are very punctual and direct-minded whereas the British are moderately well-mannered and sympathetic in the issue of communication.</a:t>
            </a:r>
            <a:r>
              <a:rPr lang="en-US" dirty="0"/>
              <a:t> Nature of common people – It is found in many research that the British are more respectful whereas Germans are more clear-cut and impolite. German employers always try to maintain the work-life balance of their human resources. Germany always provides special value to the free time and vacation for their employees. But in the UK such facilities are comparatively lower, and people must take some extra responsibility and work hard to maintain the job and customer demand</a:t>
            </a:r>
            <a:r>
              <a:rPr lang="en-IN" dirty="0"/>
              <a:t> (Lott And Abendroth, 2020)</a:t>
            </a:r>
            <a:r>
              <a:rPr lang="en-US" dirty="0"/>
              <a:t>.</a:t>
            </a:r>
          </a:p>
          <a:p>
            <a:pPr>
              <a:defRPr/>
            </a:pPr>
            <a:endParaRPr lang="en-US" sz="1200" kern="1200" dirty="0">
              <a:solidFill>
                <a:schemeClr val="tx1"/>
              </a:solidFill>
              <a:latin typeface="+mn-lt"/>
              <a:cs typeface="Calibri"/>
            </a:endParaRPr>
          </a:p>
          <a:p>
            <a:endParaRPr lang="en-US" dirty="0"/>
          </a:p>
        </p:txBody>
      </p:sp>
      <p:sp>
        <p:nvSpPr>
          <p:cNvPr id="4" name="Slide Number Placeholder 3"/>
          <p:cNvSpPr>
            <a:spLocks noGrp="1"/>
          </p:cNvSpPr>
          <p:nvPr>
            <p:ph type="sldNum" sz="quarter" idx="10"/>
          </p:nvPr>
        </p:nvSpPr>
        <p:spPr/>
        <p:txBody>
          <a:bodyPr/>
          <a:lstStyle/>
          <a:p>
            <a:fld id="{2D1FF4BC-01FA-4670-9E99-F850E79B9909}" type="slidenum">
              <a:rPr lang="en-US" smtClean="0"/>
              <a:t>6</a:t>
            </a:fld>
            <a:endParaRPr lang="en-US"/>
          </a:p>
        </p:txBody>
      </p:sp>
    </p:spTree>
    <p:extLst>
      <p:ext uri="{BB962C8B-B14F-4D97-AF65-F5344CB8AC3E}">
        <p14:creationId xmlns:p14="http://schemas.microsoft.com/office/powerpoint/2010/main" val="25364800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Researchers have found several theories on intercultural communication. Such theories can help to understand the cultural differences and make a project successful. Some of the popular theories are the theory of identity, accommodation or adoption theory, effective outcome theories, communication network theory or negotiation management theory. Most of the theories focused on the Good understanding and communications. </a:t>
            </a:r>
          </a:p>
          <a:p>
            <a:endParaRPr lang="en-US" dirty="0"/>
          </a:p>
        </p:txBody>
      </p:sp>
      <p:sp>
        <p:nvSpPr>
          <p:cNvPr id="4" name="Slide Number Placeholder 3"/>
          <p:cNvSpPr>
            <a:spLocks noGrp="1"/>
          </p:cNvSpPr>
          <p:nvPr>
            <p:ph type="sldNum" sz="quarter" idx="10"/>
          </p:nvPr>
        </p:nvSpPr>
        <p:spPr/>
        <p:txBody>
          <a:bodyPr/>
          <a:lstStyle/>
          <a:p>
            <a:fld id="{2D1FF4BC-01FA-4670-9E99-F850E79B9909}" type="slidenum">
              <a:rPr lang="en-US" smtClean="0"/>
              <a:t>7</a:t>
            </a:fld>
            <a:endParaRPr lang="en-US"/>
          </a:p>
        </p:txBody>
      </p:sp>
    </p:spTree>
    <p:extLst>
      <p:ext uri="{BB962C8B-B14F-4D97-AF65-F5344CB8AC3E}">
        <p14:creationId xmlns:p14="http://schemas.microsoft.com/office/powerpoint/2010/main" val="865021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management of Walmart must take some initiatives to inform their employees about the language, culture and social policies of both countries. Besides that, they must train their newly hired German employees about the rules and regulations of the company.</a:t>
            </a:r>
          </a:p>
          <a:p>
            <a:endParaRPr lang="en-US" dirty="0"/>
          </a:p>
        </p:txBody>
      </p:sp>
      <p:sp>
        <p:nvSpPr>
          <p:cNvPr id="4" name="Slide Number Placeholder 3"/>
          <p:cNvSpPr>
            <a:spLocks noGrp="1"/>
          </p:cNvSpPr>
          <p:nvPr>
            <p:ph type="sldNum" sz="quarter" idx="10"/>
          </p:nvPr>
        </p:nvSpPr>
        <p:spPr/>
        <p:txBody>
          <a:bodyPr/>
          <a:lstStyle/>
          <a:p>
            <a:fld id="{2D1FF4BC-01FA-4670-9E99-F850E79B9909}" type="slidenum">
              <a:rPr lang="en-US" smtClean="0"/>
              <a:t>8</a:t>
            </a:fld>
            <a:endParaRPr lang="en-US"/>
          </a:p>
        </p:txBody>
      </p:sp>
    </p:spTree>
    <p:extLst>
      <p:ext uri="{BB962C8B-B14F-4D97-AF65-F5344CB8AC3E}">
        <p14:creationId xmlns:p14="http://schemas.microsoft.com/office/powerpoint/2010/main" val="2070390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20000"/>
              </a:spcBef>
              <a:defRPr/>
            </a:pPr>
            <a:r>
              <a:rPr lang="en-US" sz="1200" kern="1200" dirty="0">
                <a:solidFill>
                  <a:schemeClr val="tx1"/>
                </a:solidFill>
                <a:latin typeface="+mn-lt"/>
                <a:ea typeface="+mn-ea"/>
                <a:cs typeface="+mn-cs"/>
              </a:rPr>
              <a:t>How a company like Walmart can capture the market of new retail business in Germany is described here. Walmart is one of the largest retail companies in the world and Germany is a working hub for the future as they have good foreign business policies and capable manpower. Walmart only has to resolve the issues of cultural differences by applying </a:t>
            </a:r>
            <a:r>
              <a:rPr lang="en-US" sz="1200" kern="1200">
                <a:solidFill>
                  <a:schemeClr val="tx1"/>
                </a:solidFill>
                <a:latin typeface="+mn-lt"/>
                <a:ea typeface="+mn-ea"/>
                <a:cs typeface="+mn-cs"/>
              </a:rPr>
              <a:t>above above-discussed </a:t>
            </a:r>
            <a:r>
              <a:rPr lang="en-US" sz="1200" kern="1200" dirty="0">
                <a:solidFill>
                  <a:schemeClr val="tx1"/>
                </a:solidFill>
                <a:latin typeface="+mn-lt"/>
                <a:ea typeface="+mn-ea"/>
                <a:cs typeface="+mn-cs"/>
              </a:rPr>
              <a:t>recommendations.</a:t>
            </a:r>
            <a:r>
              <a:rPr lang="en-US" dirty="0"/>
              <a:t> Here Germany can become a very good opportunity for Walmart to expand the business because in the UK retail market competition has increased much higher with competitors like Asda, Tesco and Amazon. </a:t>
            </a:r>
          </a:p>
          <a:p>
            <a:pPr>
              <a:spcBef>
                <a:spcPct val="20000"/>
              </a:spcBef>
              <a:defRPr/>
            </a:pPr>
            <a:r>
              <a:rPr lang="en-US" dirty="0"/>
              <a:t>In such a situation, Germany is a country with a huge business perspective where lots of investment and highly qualified manpower are available easily</a:t>
            </a:r>
            <a:r>
              <a:rPr lang="en-IN" dirty="0"/>
              <a:t> (Toma </a:t>
            </a:r>
            <a:r>
              <a:rPr lang="en-IN" i="1" dirty="0"/>
              <a:t>et al.</a:t>
            </a:r>
            <a:r>
              <a:rPr lang="en-IN" dirty="0"/>
              <a:t>,2023)</a:t>
            </a:r>
            <a:r>
              <a:rPr lang="en-US" dirty="0"/>
              <a:t>. </a:t>
            </a:r>
            <a:endParaRPr lang="en-US" dirty="0">
              <a:ea typeface="+mn-ea"/>
              <a:cs typeface="+mn-cs"/>
            </a:endParaRPr>
          </a:p>
          <a:p>
            <a:endParaRPr lang="en-US" dirty="0"/>
          </a:p>
        </p:txBody>
      </p:sp>
      <p:sp>
        <p:nvSpPr>
          <p:cNvPr id="4" name="Slide Number Placeholder 3"/>
          <p:cNvSpPr>
            <a:spLocks noGrp="1"/>
          </p:cNvSpPr>
          <p:nvPr>
            <p:ph type="sldNum" sz="quarter" idx="10"/>
          </p:nvPr>
        </p:nvSpPr>
        <p:spPr/>
        <p:txBody>
          <a:bodyPr/>
          <a:lstStyle/>
          <a:p>
            <a:fld id="{2D1FF4BC-01FA-4670-9E99-F850E79B9909}" type="slidenum">
              <a:rPr lang="en-US" smtClean="0"/>
              <a:t>9</a:t>
            </a:fld>
            <a:endParaRPr lang="en-US"/>
          </a:p>
        </p:txBody>
      </p:sp>
    </p:spTree>
    <p:extLst>
      <p:ext uri="{BB962C8B-B14F-4D97-AF65-F5344CB8AC3E}">
        <p14:creationId xmlns:p14="http://schemas.microsoft.com/office/powerpoint/2010/main" val="942132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D9D459E-7B2E-4025-AB44-EBBAA0A65229}" type="datetimeFigureOut">
              <a:rPr lang="en-US" smtClean="0"/>
              <a:t>8/10/24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9D459E-7B2E-4025-AB44-EBBAA0A65229}" type="datetimeFigureOut">
              <a:rPr lang="en-US" smtClean="0"/>
              <a:t>8/10/24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9D459E-7B2E-4025-AB44-EBBAA0A65229}" type="datetimeFigureOut">
              <a:rPr lang="en-US" smtClean="0"/>
              <a:t>8/10/24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D9D459E-7B2E-4025-AB44-EBBAA0A65229}" type="datetimeFigureOut">
              <a:rPr lang="en-US" smtClean="0"/>
              <a:t>8/10/24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D9D459E-7B2E-4025-AB44-EBBAA0A65229}" type="datetimeFigureOut">
              <a:rPr lang="en-US" smtClean="0"/>
              <a:t>8/10/24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D9D459E-7B2E-4025-AB44-EBBAA0A65229}" type="datetimeFigureOut">
              <a:rPr lang="en-US" smtClean="0"/>
              <a:t>8/10/24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9D459E-7B2E-4025-AB44-EBBAA0A65229}" type="datetimeFigureOut">
              <a:rPr lang="en-US" smtClean="0"/>
              <a:t>8/10/24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9D459E-7B2E-4025-AB44-EBBAA0A65229}" type="datetimeFigureOut">
              <a:rPr lang="en-US" smtClean="0"/>
              <a:t>8/10/24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9D459E-7B2E-4025-AB44-EBBAA0A65229}" type="datetimeFigureOut">
              <a:rPr lang="en-US" smtClean="0"/>
              <a:t>8/10/24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9D459E-7B2E-4025-AB44-EBBAA0A65229}" type="datetimeFigureOut">
              <a:rPr lang="en-US" smtClean="0"/>
              <a:t>8/10/24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9D459E-7B2E-4025-AB44-EBBAA0A65229}" type="datetimeFigureOut">
              <a:rPr lang="en-US" smtClean="0"/>
              <a:t>8/10/24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EC9B4-7D8A-43DD-8B63-AC502D02BE7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9D459E-7B2E-4025-AB44-EBBAA0A65229}" type="datetimeFigureOut">
              <a:rPr lang="en-US" smtClean="0"/>
              <a:t>8/10/24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2EC9B4-7D8A-43DD-8B63-AC502D02BE7F}"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8" Type="http://schemas.openxmlformats.org/officeDocument/2006/relationships/hyperlink" Target="https://www.casrilanka.com/casl/images/stories/PDBF/walmart%202019.pdf" TargetMode="External"/><Relationship Id="rId3" Type="http://schemas.openxmlformats.org/officeDocument/2006/relationships/hyperlink" Target="https://www.diva-portal.org/smash/record.jsf?pid=diva2:1709778" TargetMode="External"/><Relationship Id="rId7" Type="http://schemas.openxmlformats.org/officeDocument/2006/relationships/hyperlink" Target="https://www.tandfonline.com/doi/abs/10.1080/13668803.2020.1817726" TargetMode="External"/><Relationship Id="rId2" Type="http://schemas.openxmlformats.org/officeDocument/2006/relationships/hyperlink" Target="https://papers.ssrn.com/sol3/papers.cfm?abstract_id=4255438" TargetMode="External"/><Relationship Id="rId1" Type="http://schemas.openxmlformats.org/officeDocument/2006/relationships/slideLayout" Target="../slideLayouts/slideLayout2.xml"/><Relationship Id="rId6" Type="http://schemas.openxmlformats.org/officeDocument/2006/relationships/hyperlink" Target="https://books.google.com/books?hl=en&amp;lr=&amp;id=lVKOrI2gI0IC&amp;oi=fnd&amp;pg=PP13&amp;dq=cultural+prospects+in+Germany+&amp;ots=PCRhSSZjdj&amp;sig=N1l7AQkagPbUfu60RM1Onk9uSW4" TargetMode="External"/><Relationship Id="rId5" Type="http://schemas.openxmlformats.org/officeDocument/2006/relationships/hyperlink" Target="https://www.nature.com/articles/s41598-024-51362-7" TargetMode="External"/><Relationship Id="rId10" Type="http://schemas.openxmlformats.org/officeDocument/2006/relationships/hyperlink" Target="https://www.researchgate.net/profile/Nusrath-Nur-Fatima-2/publication/365354336_Why_did_Walmart_Fail_in_Germany_HRM340_-_training_needs_analysis/links/63712f0037878b3e87a9ec57/Why-did-Walmart-Fail-in-Germany-HRM340-training-needs-analysis.pdf" TargetMode="External"/><Relationship Id="rId4" Type="http://schemas.openxmlformats.org/officeDocument/2006/relationships/hyperlink" Target="https://www.sciencedirect.com/science/article/pii/S2352250X20300877" TargetMode="External"/><Relationship Id="rId9" Type="http://schemas.openxmlformats.org/officeDocument/2006/relationships/hyperlink" Target="https://www.conference.ase.ro/wp-content/uploads/2022/06/22095_Final.pdf"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sign with white text&#10;&#10;Description automatically generated">
            <a:extLst>
              <a:ext uri="{FF2B5EF4-FFF2-40B4-BE49-F238E27FC236}">
                <a16:creationId xmlns:a16="http://schemas.microsoft.com/office/drawing/2014/main" id="{1746660E-88C1-0207-61B5-87F084F775F3}"/>
              </a:ext>
            </a:extLst>
          </p:cNvPr>
          <p:cNvPicPr>
            <a:picLocks noChangeAspect="1"/>
          </p:cNvPicPr>
          <p:nvPr/>
        </p:nvPicPr>
        <p:blipFill rotWithShape="1">
          <a:blip r:embed="rId2">
            <a:alphaModFix amt="50000"/>
          </a:blip>
          <a:srcRect r="25000"/>
          <a:stretch/>
        </p:blipFill>
        <p:spPr>
          <a:xfrm>
            <a:off x="20" y="-31653"/>
            <a:ext cx="9143980" cy="6857999"/>
          </a:xfrm>
          <a:prstGeom prst="rect">
            <a:avLst/>
          </a:prstGeom>
        </p:spPr>
      </p:pic>
      <p:sp>
        <p:nvSpPr>
          <p:cNvPr id="2" name="Title 1"/>
          <p:cNvSpPr>
            <a:spLocks noGrp="1"/>
          </p:cNvSpPr>
          <p:nvPr>
            <p:ph type="ctrTitle"/>
          </p:nvPr>
        </p:nvSpPr>
        <p:spPr>
          <a:xfrm>
            <a:off x="1295400" y="169985"/>
            <a:ext cx="6858000" cy="2154238"/>
          </a:xfrm>
        </p:spPr>
        <p:txBody>
          <a:bodyPr>
            <a:normAutofit/>
          </a:bodyPr>
          <a:lstStyle/>
          <a:p>
            <a:r>
              <a:rPr lang="en-US" dirty="0">
                <a:solidFill>
                  <a:srgbClr val="FFFFFF"/>
                </a:solidFill>
              </a:rPr>
              <a:t>Walmart in Germany</a:t>
            </a:r>
          </a:p>
        </p:txBody>
      </p:sp>
      <p:sp>
        <p:nvSpPr>
          <p:cNvPr id="3" name="Subtitle 2"/>
          <p:cNvSpPr>
            <a:spLocks noGrp="1"/>
          </p:cNvSpPr>
          <p:nvPr>
            <p:ph type="subTitle" idx="1"/>
          </p:nvPr>
        </p:nvSpPr>
        <p:spPr>
          <a:xfrm>
            <a:off x="1329397" y="3886200"/>
            <a:ext cx="6858000" cy="2546196"/>
          </a:xfrm>
        </p:spPr>
        <p:txBody>
          <a:bodyPr>
            <a:normAutofit fontScale="25000" lnSpcReduction="20000"/>
          </a:bodyPr>
          <a:lstStyle/>
          <a:p>
            <a:r>
              <a:rPr lang="en-US" sz="21600" dirty="0">
                <a:solidFill>
                  <a:srgbClr val="FFFFFF"/>
                </a:solidFill>
              </a:rPr>
              <a:t>Business planning in Germany for Walmart </a:t>
            </a:r>
          </a:p>
          <a:p>
            <a:pPr algn="ctr">
              <a:lnSpc>
                <a:spcPct val="200000"/>
              </a:lnSpc>
            </a:pPr>
            <a:r>
              <a:rPr lang="en-GB" sz="6400" dirty="0">
                <a:effectLst/>
                <a:latin typeface="Times New Roman" panose="02020603050405020304" pitchFamily="18" charset="0"/>
                <a:ea typeface="Times New Roman" panose="02020603050405020304" pitchFamily="18" charset="0"/>
              </a:rPr>
              <a:t>Student Name: Nicoleta Madalina Rusu</a:t>
            </a:r>
          </a:p>
          <a:p>
            <a:pPr algn="ctr">
              <a:lnSpc>
                <a:spcPct val="200000"/>
              </a:lnSpc>
            </a:pPr>
            <a:r>
              <a:rPr lang="en-GB" sz="6400" dirty="0">
                <a:effectLst/>
                <a:latin typeface="Times New Roman" panose="02020603050405020304" pitchFamily="18" charset="0"/>
                <a:ea typeface="Times New Roman" panose="02020603050405020304" pitchFamily="18" charset="0"/>
              </a:rPr>
              <a:t>University Name: University of Wales Trinity Saint David</a:t>
            </a:r>
          </a:p>
          <a:p>
            <a:pPr algn="ctr">
              <a:lnSpc>
                <a:spcPct val="200000"/>
              </a:lnSpc>
            </a:pPr>
            <a:r>
              <a:rPr lang="en-GB" sz="6400" dirty="0">
                <a:effectLst/>
                <a:latin typeface="Times New Roman" panose="02020603050405020304" pitchFamily="18" charset="0"/>
                <a:ea typeface="Times New Roman" panose="02020603050405020304" pitchFamily="18" charset="0"/>
              </a:rPr>
              <a:t>Student ID: 2121755</a:t>
            </a:r>
          </a:p>
          <a:p>
            <a:endParaRPr lang="en-US" dirty="0">
              <a:solidFill>
                <a:srgbClr val="FFFFFF"/>
              </a:solidFill>
            </a:endParaRPr>
          </a:p>
        </p:txBody>
      </p: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429369" y="238539"/>
            <a:ext cx="8263890" cy="1434415"/>
          </a:xfrm>
        </p:spPr>
        <p:txBody>
          <a:bodyPr vert="horz" lIns="91440" tIns="45720" rIns="91440" bIns="45720" rtlCol="0" anchor="b">
            <a:normAutofit/>
          </a:bodyPr>
          <a:lstStyle/>
          <a:p>
            <a:pPr>
              <a:lnSpc>
                <a:spcPct val="90000"/>
              </a:lnSpc>
            </a:pPr>
            <a:r>
              <a:rPr lang="en-US" sz="4700"/>
              <a:t>Introduction</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29369" y="2071316"/>
            <a:ext cx="5035164" cy="4119172"/>
          </a:xfrm>
        </p:spPr>
        <p:txBody>
          <a:bodyPr vert="horz" lIns="91440" tIns="45720" rIns="91440" bIns="45720" rtlCol="0" anchor="t">
            <a:normAutofit/>
          </a:bodyPr>
          <a:lstStyle/>
          <a:p>
            <a:pPr indent="-228600">
              <a:lnSpc>
                <a:spcPct val="90000"/>
              </a:lnSpc>
            </a:pPr>
            <a:r>
              <a:rPr lang="en-US" sz="1500"/>
              <a:t>The modern business is totally based on the market competition and structural modification based on different countries.</a:t>
            </a:r>
          </a:p>
          <a:p>
            <a:pPr indent="-228600">
              <a:lnSpc>
                <a:spcPct val="90000"/>
              </a:lnSpc>
            </a:pPr>
            <a:r>
              <a:rPr lang="en-US" sz="1500"/>
              <a:t>The large organizations of the developed economy like the USA or UK, are continuously trying to make a greater business by expanding their business into a new country or business opportunities.</a:t>
            </a:r>
          </a:p>
          <a:p>
            <a:pPr indent="-228600">
              <a:lnSpc>
                <a:spcPct val="90000"/>
              </a:lnSpc>
            </a:pPr>
            <a:r>
              <a:rPr lang="en-US" sz="1500"/>
              <a:t>Here the America based retail organization Walmart is planning to develop their business in Germany. </a:t>
            </a:r>
          </a:p>
          <a:p>
            <a:pPr indent="-228600">
              <a:lnSpc>
                <a:spcPct val="90000"/>
              </a:lnSpc>
            </a:pPr>
            <a:r>
              <a:rPr lang="en-US" sz="1500"/>
              <a:t>The company has already some branches in other countries like Canada, Chile, India, Mexico and USA.</a:t>
            </a:r>
          </a:p>
          <a:p>
            <a:pPr indent="-228600">
              <a:lnSpc>
                <a:spcPct val="90000"/>
              </a:lnSpc>
            </a:pPr>
            <a:r>
              <a:rPr lang="en-US" sz="1500"/>
              <a:t>As per the latest report, Germany has the most technologically sound manpower and largest financial opportunities. </a:t>
            </a:r>
          </a:p>
          <a:p>
            <a:pPr indent="-228600">
              <a:lnSpc>
                <a:spcPct val="90000"/>
              </a:lnSpc>
            </a:pPr>
            <a:r>
              <a:rPr lang="en-US" sz="1500"/>
              <a:t>Walmart has decided to capture the EU market again through Germany and also take the opportunities of the business facility and manpower facility of Germany.</a:t>
            </a:r>
          </a:p>
          <a:p>
            <a:pPr indent="-228600">
              <a:lnSpc>
                <a:spcPct val="90000"/>
              </a:lnSpc>
            </a:pPr>
            <a:endParaRPr lang="en-US" sz="1500"/>
          </a:p>
          <a:p>
            <a:pPr indent="-228600">
              <a:lnSpc>
                <a:spcPct val="90000"/>
              </a:lnSpc>
            </a:pPr>
            <a:endParaRPr lang="en-US" sz="1500"/>
          </a:p>
        </p:txBody>
      </p:sp>
      <p:pic>
        <p:nvPicPr>
          <p:cNvPr id="7" name="Picture 6">
            <a:extLst>
              <a:ext uri="{FF2B5EF4-FFF2-40B4-BE49-F238E27FC236}">
                <a16:creationId xmlns:a16="http://schemas.microsoft.com/office/drawing/2014/main" id="{EB0F1AAF-DF0F-8045-2F95-2A1234A9266D}"/>
              </a:ext>
            </a:extLst>
          </p:cNvPr>
          <p:cNvPicPr>
            <a:picLocks noChangeAspect="1"/>
          </p:cNvPicPr>
          <p:nvPr/>
        </p:nvPicPr>
        <p:blipFill rotWithShape="1">
          <a:blip r:embed="rId3"/>
          <a:srcRect l="42443" r="16970" b="-2"/>
          <a:stretch/>
        </p:blipFill>
        <p:spPr>
          <a:xfrm>
            <a:off x="5756743" y="2093976"/>
            <a:ext cx="2955798" cy="409651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B250C39F-3F6C-4D53-86D2-7BC6B2FF6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42" name="Picture 2" descr="Walmart: Facts and Statistics (2024) - Investing.com"/>
          <p:cNvPicPr>
            <a:picLocks noChangeAspect="1" noChangeArrowheads="1"/>
          </p:cNvPicPr>
          <p:nvPr/>
        </p:nvPicPr>
        <p:blipFill rotWithShape="1">
          <a:blip r:embed="rId3"/>
          <a:srcRect l="11000" r="-1" b="-1"/>
          <a:stretch/>
        </p:blipFill>
        <p:spPr bwMode="auto">
          <a:xfrm>
            <a:off x="94654" y="444298"/>
            <a:ext cx="9143980" cy="6857990"/>
          </a:xfrm>
          <a:prstGeom prst="rect">
            <a:avLst/>
          </a:prstGeom>
          <a:noFill/>
        </p:spPr>
      </p:pic>
      <p:sp>
        <p:nvSpPr>
          <p:cNvPr id="10249" name="Rectangle 10248">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397354" y="737903"/>
            <a:ext cx="5340469" cy="1466455"/>
          </a:xfrm>
        </p:spPr>
        <p:txBody>
          <a:bodyPr vert="horz" lIns="91440" tIns="45720" rIns="91440" bIns="45720" rtlCol="0" anchor="b">
            <a:normAutofit fontScale="90000"/>
          </a:bodyPr>
          <a:lstStyle/>
          <a:p>
            <a:pPr>
              <a:lnSpc>
                <a:spcPct val="90000"/>
              </a:lnSpc>
            </a:pPr>
            <a:r>
              <a:rPr lang="en-US" sz="5400" dirty="0">
                <a:solidFill>
                  <a:schemeClr val="bg1"/>
                </a:solidFill>
              </a:rPr>
              <a:t>Walmart Description</a:t>
            </a:r>
          </a:p>
        </p:txBody>
      </p:sp>
      <p:sp>
        <p:nvSpPr>
          <p:cNvPr id="5" name="Content Placeholder 4"/>
          <p:cNvSpPr>
            <a:spLocks noGrp="1"/>
          </p:cNvSpPr>
          <p:nvPr>
            <p:ph idx="1"/>
          </p:nvPr>
        </p:nvSpPr>
        <p:spPr>
          <a:xfrm>
            <a:off x="397355" y="2535212"/>
            <a:ext cx="4578468" cy="3878490"/>
          </a:xfrm>
        </p:spPr>
        <p:txBody>
          <a:bodyPr vert="horz" lIns="91440" tIns="45720" rIns="91440" bIns="45720" rtlCol="0" anchor="t">
            <a:normAutofit fontScale="92500" lnSpcReduction="10000"/>
          </a:bodyPr>
          <a:lstStyle/>
          <a:p>
            <a:pPr marL="285750" indent="-171450">
              <a:lnSpc>
                <a:spcPct val="90000"/>
              </a:lnSpc>
            </a:pPr>
            <a:r>
              <a:rPr lang="en-US" sz="2000" dirty="0">
                <a:solidFill>
                  <a:schemeClr val="bg1"/>
                </a:solidFill>
              </a:rPr>
              <a:t>The company was founded in 1962 by Sam and Bud Walton. </a:t>
            </a:r>
            <a:endParaRPr lang="en-US" sz="5400" dirty="0">
              <a:solidFill>
                <a:schemeClr val="bg1"/>
              </a:solidFill>
              <a:cs typeface="Calibri"/>
            </a:endParaRPr>
          </a:p>
          <a:p>
            <a:pPr marL="285750" indent="-171450">
              <a:lnSpc>
                <a:spcPct val="90000"/>
              </a:lnSpc>
            </a:pPr>
            <a:r>
              <a:rPr lang="en-US" sz="2000" dirty="0">
                <a:solidFill>
                  <a:schemeClr val="bg1"/>
                </a:solidFill>
              </a:rPr>
              <a:t>Nowadays, the organization has branches in Canada, Chile, India, Mexico, and the UK besides the USA.</a:t>
            </a:r>
            <a:endParaRPr lang="en-US" sz="2000" dirty="0">
              <a:solidFill>
                <a:schemeClr val="bg1"/>
              </a:solidFill>
              <a:cs typeface="Calibri"/>
            </a:endParaRPr>
          </a:p>
          <a:p>
            <a:pPr marL="285750" indent="-171450">
              <a:lnSpc>
                <a:spcPct val="90000"/>
              </a:lnSpc>
            </a:pPr>
            <a:r>
              <a:rPr lang="en-US" sz="2000" dirty="0">
                <a:solidFill>
                  <a:schemeClr val="bg1"/>
                </a:solidFill>
              </a:rPr>
              <a:t>This company owns the market share of the grocery industry in the USA around 36-40% of the total retail market as per the latest report (Boers, Henschel And Stellmacher, 2022).</a:t>
            </a:r>
            <a:endParaRPr lang="en-US" sz="2000" dirty="0">
              <a:solidFill>
                <a:schemeClr val="bg1"/>
              </a:solidFill>
              <a:cs typeface="Calibri"/>
            </a:endParaRPr>
          </a:p>
          <a:p>
            <a:pPr marL="285750" indent="-171450">
              <a:lnSpc>
                <a:spcPct val="90000"/>
              </a:lnSpc>
            </a:pPr>
            <a:r>
              <a:rPr lang="en-US" sz="2000" dirty="0">
                <a:solidFill>
                  <a:schemeClr val="bg1"/>
                </a:solidFill>
              </a:rPr>
              <a:t>Walmart is considered one of the most valuable companies in the world.</a:t>
            </a:r>
            <a:endParaRPr lang="en-US" sz="2000" dirty="0">
              <a:solidFill>
                <a:schemeClr val="bg1"/>
              </a:solidFill>
              <a:cs typeface="Calibri"/>
            </a:endParaRPr>
          </a:p>
          <a:p>
            <a:pPr marL="285750" indent="-171450">
              <a:lnSpc>
                <a:spcPct val="90000"/>
              </a:lnSpc>
            </a:pPr>
            <a:r>
              <a:rPr lang="en-US" sz="2000" dirty="0">
                <a:solidFill>
                  <a:schemeClr val="bg1"/>
                </a:solidFill>
              </a:rPr>
              <a:t> The main target of this company is to create a strong holding in the EU market.</a:t>
            </a:r>
            <a:endParaRPr lang="en-US" sz="2000" dirty="0">
              <a:solidFill>
                <a:schemeClr val="bg1"/>
              </a:solidFill>
              <a:cs typeface="Calibri"/>
            </a:endParaRPr>
          </a:p>
        </p:txBody>
      </p:sp>
      <p:sp>
        <p:nvSpPr>
          <p:cNvPr id="10251" name="Rectangle 10250">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4"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480060" y="325369"/>
            <a:ext cx="3276451" cy="1956841"/>
          </a:xfrm>
        </p:spPr>
        <p:txBody>
          <a:bodyPr vert="horz" lIns="91440" tIns="45720" rIns="91440" bIns="45720" rtlCol="0" anchor="b">
            <a:normAutofit/>
          </a:bodyPr>
          <a:lstStyle/>
          <a:p>
            <a:pPr>
              <a:lnSpc>
                <a:spcPct val="90000"/>
              </a:lnSpc>
            </a:pPr>
            <a:r>
              <a:rPr lang="en-US" sz="3300" dirty="0"/>
              <a:t>Business opportunities in Germany</a:t>
            </a:r>
          </a:p>
        </p:txBody>
      </p:sp>
      <p:sp>
        <p:nvSpPr>
          <p:cNvPr id="922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221268" y="2743503"/>
            <a:ext cx="3657143" cy="3938894"/>
          </a:xfrm>
        </p:spPr>
        <p:txBody>
          <a:bodyPr vert="horz" lIns="91440" tIns="45720" rIns="91440" bIns="45720" rtlCol="0">
            <a:normAutofit fontScale="85000" lnSpcReduction="10000"/>
          </a:bodyPr>
          <a:lstStyle/>
          <a:p>
            <a:pPr indent="-228600">
              <a:lnSpc>
                <a:spcPct val="90000"/>
              </a:lnSpc>
            </a:pPr>
            <a:r>
              <a:rPr lang="en-US" sz="2400" dirty="0"/>
              <a:t>Germany is one of the largest economies in the world and the country has a big cultural history with lots of scientific development.</a:t>
            </a:r>
          </a:p>
          <a:p>
            <a:pPr indent="-228600">
              <a:lnSpc>
                <a:spcPct val="90000"/>
              </a:lnSpc>
            </a:pPr>
            <a:r>
              <a:rPr lang="en-US" sz="2400" dirty="0"/>
              <a:t>Most of the large organizations like Amazon or Google are setting up their central hub in this country. </a:t>
            </a:r>
          </a:p>
          <a:p>
            <a:pPr indent="-228600">
              <a:lnSpc>
                <a:spcPct val="90000"/>
              </a:lnSpc>
            </a:pPr>
            <a:r>
              <a:rPr lang="en-US" sz="2400" dirty="0"/>
              <a:t>So, the expansion of the retail business in Germany can become a prospective and successful state for Walmart also.</a:t>
            </a:r>
          </a:p>
          <a:p>
            <a:pPr indent="-228600">
              <a:lnSpc>
                <a:spcPct val="90000"/>
              </a:lnSpc>
            </a:pPr>
            <a:endParaRPr lang="en-US" sz="2400" dirty="0"/>
          </a:p>
        </p:txBody>
      </p:sp>
      <p:pic>
        <p:nvPicPr>
          <p:cNvPr id="10" name="Picture 9" descr="The_5_best_cities_in_Germany_to_start_a_business-421091b0.jpeg"/>
          <p:cNvPicPr>
            <a:picLocks noChangeAspect="1"/>
          </p:cNvPicPr>
          <p:nvPr/>
        </p:nvPicPr>
        <p:blipFill rotWithShape="1">
          <a:blip r:embed="rId3"/>
          <a:srcRect r="46776" b="-1"/>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9218" name="AutoShape 2" descr="Profitable Business Opportunities in Germany in 2024"/>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9220" name="AutoShape 4" descr="Profitable Business Opportunities in Germany in 2024"/>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itle 3"/>
          <p:cNvSpPr>
            <a:spLocks noGrp="1"/>
          </p:cNvSpPr>
          <p:nvPr>
            <p:ph type="title"/>
          </p:nvPr>
        </p:nvSpPr>
        <p:spPr>
          <a:xfrm>
            <a:off x="628650" y="365125"/>
            <a:ext cx="4045020" cy="1325563"/>
          </a:xfrm>
        </p:spPr>
        <p:txBody>
          <a:bodyPr vert="horz" lIns="91440" tIns="45720" rIns="91440" bIns="45720" rtlCol="0" anchor="ctr">
            <a:normAutofit/>
          </a:bodyPr>
          <a:lstStyle/>
          <a:p>
            <a:pPr>
              <a:lnSpc>
                <a:spcPct val="90000"/>
              </a:lnSpc>
            </a:pPr>
            <a:r>
              <a:rPr lang="en-US" sz="2800" dirty="0"/>
              <a:t>Cultural diversity in Germany</a:t>
            </a:r>
          </a:p>
        </p:txBody>
      </p:sp>
      <p:sp>
        <p:nvSpPr>
          <p:cNvPr id="5" name="Content Placeholder 4"/>
          <p:cNvSpPr>
            <a:spLocks noGrp="1"/>
          </p:cNvSpPr>
          <p:nvPr>
            <p:ph idx="1"/>
          </p:nvPr>
        </p:nvSpPr>
        <p:spPr>
          <a:xfrm>
            <a:off x="254839" y="1696229"/>
            <a:ext cx="4533849" cy="4883300"/>
          </a:xfrm>
        </p:spPr>
        <p:txBody>
          <a:bodyPr vert="horz" lIns="91440" tIns="45720" rIns="91440" bIns="45720" rtlCol="0">
            <a:normAutofit fontScale="92500" lnSpcReduction="10000"/>
          </a:bodyPr>
          <a:lstStyle/>
          <a:p>
            <a:pPr indent="-228600">
              <a:lnSpc>
                <a:spcPct val="90000"/>
              </a:lnSpc>
            </a:pPr>
            <a:r>
              <a:rPr lang="en-US" sz="1800" dirty="0"/>
              <a:t>Germany is a nation with a large cultural assortment. </a:t>
            </a:r>
          </a:p>
          <a:p>
            <a:pPr indent="-228600">
              <a:lnSpc>
                <a:spcPct val="90000"/>
              </a:lnSpc>
            </a:pPr>
            <a:r>
              <a:rPr lang="en-US" sz="1800" dirty="0"/>
              <a:t>The olden times of this nation are very great and many citizens from diverse religions and cultures and become members of this state over the years. </a:t>
            </a:r>
          </a:p>
          <a:p>
            <a:pPr indent="-228600">
              <a:lnSpc>
                <a:spcPct val="90000"/>
              </a:lnSpc>
            </a:pPr>
            <a:r>
              <a:rPr lang="en-US" sz="1800" dirty="0"/>
              <a:t>So, it can be said that Germany is a country with big cultural diversity. </a:t>
            </a:r>
          </a:p>
          <a:p>
            <a:pPr indent="-228600">
              <a:lnSpc>
                <a:spcPct val="90000"/>
              </a:lnSpc>
            </a:pPr>
            <a:r>
              <a:rPr lang="en-US" sz="1800" dirty="0"/>
              <a:t>The systematic way of living and punctuality are the main characteristics Of Germans.</a:t>
            </a:r>
          </a:p>
          <a:p>
            <a:pPr indent="-228600">
              <a:lnSpc>
                <a:spcPct val="90000"/>
              </a:lnSpc>
            </a:pPr>
            <a:r>
              <a:rPr lang="en-US" sz="1800" dirty="0"/>
              <a:t>Germans always show the uppermost priority to promptness in every situation. </a:t>
            </a:r>
          </a:p>
          <a:p>
            <a:pPr indent="-228600">
              <a:lnSpc>
                <a:spcPct val="90000"/>
              </a:lnSpc>
            </a:pPr>
            <a:r>
              <a:rPr lang="en-US" sz="1800" dirty="0"/>
              <a:t>The personality of German citizens is to be security, sensible and devoted followers of systems and regulations (Dworakowski </a:t>
            </a:r>
            <a:r>
              <a:rPr lang="en-US" sz="1800" i="1" dirty="0"/>
              <a:t>et al.</a:t>
            </a:r>
            <a:r>
              <a:rPr lang="en-US" sz="1800" dirty="0"/>
              <a:t>2024).</a:t>
            </a:r>
          </a:p>
          <a:p>
            <a:pPr indent="-228600">
              <a:lnSpc>
                <a:spcPct val="90000"/>
              </a:lnSpc>
            </a:pPr>
            <a:r>
              <a:rPr lang="en-US" sz="1800" dirty="0"/>
              <a:t>Punctuality and highly skilled capability make a German more attractive to the business and corporate world. </a:t>
            </a:r>
          </a:p>
          <a:p>
            <a:pPr indent="-228600">
              <a:lnSpc>
                <a:spcPct val="90000"/>
              </a:lnSpc>
            </a:pPr>
            <a:r>
              <a:rPr lang="en-US" sz="1800" dirty="0"/>
              <a:t>So, all companies always prefer to hire a German citizen or person as their employee.</a:t>
            </a:r>
          </a:p>
          <a:p>
            <a:pPr indent="-228600">
              <a:lnSpc>
                <a:spcPct val="90000"/>
              </a:lnSpc>
            </a:pPr>
            <a:endParaRPr lang="en-US" sz="1800" dirty="0"/>
          </a:p>
        </p:txBody>
      </p:sp>
      <p:pic>
        <p:nvPicPr>
          <p:cNvPr id="7" name="Picture 6" descr="sUZ2PzB275ZMBPoWJgqDxD.jpg"/>
          <p:cNvPicPr>
            <a:picLocks noChangeAspect="1"/>
          </p:cNvPicPr>
          <p:nvPr/>
        </p:nvPicPr>
        <p:blipFill rotWithShape="1">
          <a:blip r:embed="rId3" cstate="print"/>
          <a:srcRect l="24954" r="24982" b="-2"/>
          <a:stretch/>
        </p:blipFill>
        <p:spPr>
          <a:xfrm>
            <a:off x="4781190" y="758514"/>
            <a:ext cx="384167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4"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4696411" y="687822"/>
            <a:ext cx="4103360"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6"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6420" y="921125"/>
            <a:ext cx="593266"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frankfurt_germany.2e16d0ba.fill-10000x10000.jpg"/>
          <p:cNvPicPr>
            <a:picLocks noChangeAspect="1"/>
          </p:cNvPicPr>
          <p:nvPr/>
        </p:nvPicPr>
        <p:blipFill rotWithShape="1">
          <a:blip r:embed="rId3" cstate="print"/>
          <a:srcRect l="10729" r="22681"/>
          <a:stretch/>
        </p:blipFill>
        <p:spPr>
          <a:xfrm>
            <a:off x="4577270" y="10"/>
            <a:ext cx="4566728" cy="6857990"/>
          </a:xfrm>
          <a:prstGeom prst="rect">
            <a:avLst/>
          </a:prstGeom>
        </p:spPr>
      </p:pic>
      <p:sp useBgFill="1">
        <p:nvSpPr>
          <p:cNvPr id="14" name="Rectangle 13">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7268"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7268"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25653" y="328512"/>
            <a:ext cx="4345789" cy="1729610"/>
          </a:xfrm>
          <a:solidFill>
            <a:schemeClr val="accent5">
              <a:lumMod val="60000"/>
              <a:lumOff val="40000"/>
            </a:schemeClr>
          </a:solidFill>
        </p:spPr>
        <p:txBody>
          <a:bodyPr vert="horz" lIns="91440" tIns="45720" rIns="91440" bIns="45720" rtlCol="0" anchor="ctr">
            <a:normAutofit/>
          </a:bodyPr>
          <a:lstStyle/>
          <a:p>
            <a:pPr>
              <a:lnSpc>
                <a:spcPct val="90000"/>
              </a:lnSpc>
            </a:pPr>
            <a:r>
              <a:rPr lang="en-US" sz="3200" dirty="0"/>
              <a:t>Difference between the culture of the USA and Germany</a:t>
            </a:r>
          </a:p>
        </p:txBody>
      </p:sp>
      <p:sp>
        <p:nvSpPr>
          <p:cNvPr id="5" name="Content Placeholder 4"/>
          <p:cNvSpPr>
            <a:spLocks noGrp="1"/>
          </p:cNvSpPr>
          <p:nvPr>
            <p:ph idx="1"/>
          </p:nvPr>
        </p:nvSpPr>
        <p:spPr>
          <a:xfrm>
            <a:off x="125652" y="2496740"/>
            <a:ext cx="4343081" cy="4251156"/>
          </a:xfrm>
          <a:solidFill>
            <a:srgbClr val="FFC000"/>
          </a:solidFill>
        </p:spPr>
        <p:txBody>
          <a:bodyPr vert="horz" lIns="91440" tIns="45720" rIns="91440" bIns="45720" rtlCol="0" anchor="ctr">
            <a:normAutofit lnSpcReduction="10000"/>
          </a:bodyPr>
          <a:lstStyle/>
          <a:p>
            <a:pPr indent="-228600">
              <a:lnSpc>
                <a:spcPct val="90000"/>
              </a:lnSpc>
            </a:pPr>
            <a:endParaRPr lang="en-US" sz="2000" dirty="0"/>
          </a:p>
          <a:p>
            <a:pPr indent="-228600">
              <a:lnSpc>
                <a:spcPct val="90000"/>
              </a:lnSpc>
            </a:pPr>
            <a:r>
              <a:rPr lang="en-US" sz="2000" dirty="0"/>
              <a:t>Germany and England are two dissimilar countries with a lot of diversity in their culture language and other rules and policy. </a:t>
            </a:r>
            <a:endParaRPr lang="en-US" sz="2000" dirty="0">
              <a:cs typeface="Calibri"/>
            </a:endParaRPr>
          </a:p>
          <a:p>
            <a:pPr indent="-228600">
              <a:lnSpc>
                <a:spcPct val="90000"/>
              </a:lnSpc>
            </a:pPr>
            <a:r>
              <a:rPr lang="en-US" sz="2000" dirty="0"/>
              <a:t>Some differences between Germany and the UK are described here through which a business like Walmart in the UK can overcome it.</a:t>
            </a:r>
            <a:endParaRPr lang="en-US" sz="2000" dirty="0">
              <a:cs typeface="Calibri"/>
            </a:endParaRPr>
          </a:p>
          <a:p>
            <a:pPr indent="-228600">
              <a:lnSpc>
                <a:spcPct val="90000"/>
              </a:lnSpc>
            </a:pPr>
            <a:r>
              <a:rPr lang="en-US" sz="2000" dirty="0"/>
              <a:t>Linguistic difference - German people are not very comfortable with English whereas the people in the UK rely on the English language and English is the world-accepted language (Saunders, 2023).</a:t>
            </a:r>
          </a:p>
          <a:p>
            <a:pPr indent="-228600">
              <a:lnSpc>
                <a:spcPct val="90000"/>
              </a:lnSpc>
            </a:pPr>
            <a:endParaRPr 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The Importance of Intercultural Communication Training to the Global  Workforce | ATD"/>
          <p:cNvPicPr>
            <a:picLocks noChangeAspect="1" noChangeArrowheads="1"/>
          </p:cNvPicPr>
          <p:nvPr/>
        </p:nvPicPr>
        <p:blipFill rotWithShape="1">
          <a:blip r:embed="rId3"/>
          <a:srcRect l="14478" r="9523"/>
          <a:stretch/>
        </p:blipFill>
        <p:spPr bwMode="auto">
          <a:xfrm>
            <a:off x="20" y="1"/>
            <a:ext cx="9143980" cy="6857999"/>
          </a:xfrm>
          <a:prstGeom prst="rect">
            <a:avLst/>
          </a:prstGeom>
          <a:noFill/>
        </p:spPr>
      </p:pic>
      <p:sp>
        <p:nvSpPr>
          <p:cNvPr id="6153" name="Freeform: Shape 6152">
            <a:extLst>
              <a:ext uri="{FF2B5EF4-FFF2-40B4-BE49-F238E27FC236}">
                <a16:creationId xmlns:a16="http://schemas.microsoft.com/office/drawing/2014/main" id="{C74F2646-08C7-4051-81DA-751C43A03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824" y="585274"/>
            <a:ext cx="5277038"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chemeClr val="bg1"/>
          </a:solidFill>
          <a:ln>
            <a:noFill/>
          </a:ln>
          <a:effectLst>
            <a:outerShdw blurRad="50800" dist="25400" dir="5400000" algn="t"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55" name="Freeform: Shape 6154">
            <a:extLst>
              <a:ext uri="{FF2B5EF4-FFF2-40B4-BE49-F238E27FC236}">
                <a16:creationId xmlns:a16="http://schemas.microsoft.com/office/drawing/2014/main" id="{DCD6552F-C98B-4FBA-842F-3EF2D5ACA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824" y="585274"/>
            <a:ext cx="5277038"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p:cNvSpPr>
            <a:spLocks noGrp="1"/>
          </p:cNvSpPr>
          <p:nvPr>
            <p:ph type="title"/>
          </p:nvPr>
        </p:nvSpPr>
        <p:spPr>
          <a:xfrm>
            <a:off x="840039" y="941953"/>
            <a:ext cx="4486722" cy="1340871"/>
          </a:xfrm>
        </p:spPr>
        <p:txBody>
          <a:bodyPr vert="horz" lIns="91440" tIns="45720" rIns="91440" bIns="45720" rtlCol="0" anchor="ctr">
            <a:normAutofit fontScale="90000"/>
          </a:bodyPr>
          <a:lstStyle/>
          <a:p>
            <a:pPr algn="ctr">
              <a:lnSpc>
                <a:spcPct val="90000"/>
              </a:lnSpc>
            </a:pPr>
            <a:r>
              <a:rPr lang="en-US" sz="4000" dirty="0"/>
              <a:t>Theories -intercultural Communication</a:t>
            </a:r>
          </a:p>
        </p:txBody>
      </p:sp>
      <p:sp>
        <p:nvSpPr>
          <p:cNvPr id="6157"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78936" y="395108"/>
            <a:ext cx="1280814"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718123" y="2361841"/>
            <a:ext cx="4816817" cy="3467683"/>
          </a:xfrm>
        </p:spPr>
        <p:txBody>
          <a:bodyPr vert="horz" lIns="91440" tIns="45720" rIns="91440" bIns="45720" rtlCol="0" anchor="ctr">
            <a:normAutofit lnSpcReduction="10000"/>
          </a:bodyPr>
          <a:lstStyle/>
          <a:p>
            <a:pPr indent="-228600">
              <a:lnSpc>
                <a:spcPct val="90000"/>
              </a:lnSpc>
            </a:pPr>
            <a:r>
              <a:rPr lang="en-US" sz="1800" dirty="0"/>
              <a:t>Researchers have studied intercultural differences and communication and proposed many theories to solve the issue like the theory of identity, accommodation or adoption theory, effective outcome theories, communication network theory or negotiation management theory.</a:t>
            </a:r>
          </a:p>
          <a:p>
            <a:pPr indent="-228600">
              <a:lnSpc>
                <a:spcPct val="90000"/>
              </a:lnSpc>
            </a:pPr>
            <a:r>
              <a:rPr lang="en-US" sz="1800" dirty="0"/>
              <a:t>According to the accommodation or adoption theory, people always adapt to the new culture or accommodate the new environment whenever required.</a:t>
            </a:r>
          </a:p>
          <a:p>
            <a:pPr indent="-228600">
              <a:lnSpc>
                <a:spcPct val="90000"/>
              </a:lnSpc>
            </a:pPr>
            <a:r>
              <a:rPr lang="en-US" sz="1800" dirty="0"/>
              <a:t>According to the communication network theory, a company or a person can enhance their perspective with good communication.</a:t>
            </a:r>
          </a:p>
          <a:p>
            <a:pPr indent="-228600">
              <a:lnSpc>
                <a:spcPct val="90000"/>
              </a:lnSpc>
            </a:pPr>
            <a:endParaRPr lang="en-US"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360759" y="3752849"/>
            <a:ext cx="2468166" cy="2452687"/>
          </a:xfrm>
        </p:spPr>
        <p:txBody>
          <a:bodyPr vert="horz" lIns="91440" tIns="45720" rIns="91440" bIns="45720" rtlCol="0" anchor="ctr">
            <a:normAutofit/>
          </a:bodyPr>
          <a:lstStyle/>
          <a:p>
            <a:pPr>
              <a:lnSpc>
                <a:spcPct val="90000"/>
              </a:lnSpc>
            </a:pPr>
            <a:r>
              <a:rPr lang="en-US" sz="2400"/>
              <a:t>Recommendation</a:t>
            </a:r>
            <a:br>
              <a:rPr lang="en-US" sz="2400"/>
            </a:br>
            <a:endParaRPr lang="en-US" sz="2400"/>
          </a:p>
        </p:txBody>
      </p:sp>
      <p:pic>
        <p:nvPicPr>
          <p:cNvPr id="6" name="Picture 5">
            <a:extLst>
              <a:ext uri="{FF2B5EF4-FFF2-40B4-BE49-F238E27FC236}">
                <a16:creationId xmlns:a16="http://schemas.microsoft.com/office/drawing/2014/main" id="{8D77EF0A-291D-7EF8-8671-A5788EA8FF79}"/>
              </a:ext>
            </a:extLst>
          </p:cNvPr>
          <p:cNvPicPr>
            <a:picLocks noChangeAspect="1"/>
          </p:cNvPicPr>
          <p:nvPr/>
        </p:nvPicPr>
        <p:blipFill rotWithShape="1">
          <a:blip r:embed="rId3"/>
          <a:srcRect t="659" b="2719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5" name="Content Placeholder 4"/>
          <p:cNvSpPr>
            <a:spLocks noGrp="1"/>
          </p:cNvSpPr>
          <p:nvPr>
            <p:ph idx="1"/>
          </p:nvPr>
        </p:nvSpPr>
        <p:spPr>
          <a:xfrm>
            <a:off x="2911270" y="3716176"/>
            <a:ext cx="6054144" cy="2966120"/>
          </a:xfrm>
        </p:spPr>
        <p:txBody>
          <a:bodyPr vert="horz" lIns="91440" tIns="45720" rIns="91440" bIns="45720" rtlCol="0" anchor="ctr">
            <a:normAutofit lnSpcReduction="10000"/>
          </a:bodyPr>
          <a:lstStyle/>
          <a:p>
            <a:pPr indent="-228600">
              <a:lnSpc>
                <a:spcPct val="90000"/>
              </a:lnSpc>
            </a:pPr>
            <a:r>
              <a:rPr lang="en-US" sz="2000" dirty="0"/>
              <a:t>The management of WALMART must be careful about the linguistic and cultural barrier between Germany and the UK. </a:t>
            </a:r>
          </a:p>
          <a:p>
            <a:pPr indent="-228600">
              <a:lnSpc>
                <a:spcPct val="90000"/>
              </a:lnSpc>
            </a:pPr>
            <a:r>
              <a:rPr lang="en-US" sz="2000" dirty="0"/>
              <a:t>The company must treat their German employees based on their preferences and culture but with proper training about the company’s rules and regulations (Walton, 2023). </a:t>
            </a:r>
          </a:p>
          <a:p>
            <a:pPr lvl="0" indent="-228600">
              <a:lnSpc>
                <a:spcPct val="90000"/>
              </a:lnSpc>
            </a:pPr>
            <a:r>
              <a:rPr lang="en-US" sz="2000" dirty="0"/>
              <a:t>They can provide some training to their new and existing employees about the culture of both countries so that they can work with each other easily (Fatima, 2021).</a:t>
            </a:r>
          </a:p>
        </p:txBody>
      </p:sp>
      <p:sp>
        <p:nvSpPr>
          <p:cNvPr id="5122" name="AutoShape 2" descr="Case Study: Wal-Mart's Failure in Germany - MBA Knowledge Bas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4" name="AutoShape 4" descr="Case Study: Wal-Mart's Failure in Germany - MBA Knowledge Bas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56495"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p:cNvSpPr>
            <a:spLocks noGrp="1"/>
          </p:cNvSpPr>
          <p:nvPr>
            <p:ph type="title"/>
          </p:nvPr>
        </p:nvSpPr>
        <p:spPr>
          <a:xfrm>
            <a:off x="852775" y="609600"/>
            <a:ext cx="3588597" cy="1330840"/>
          </a:xfrm>
        </p:spPr>
        <p:txBody>
          <a:bodyPr vert="horz" lIns="91440" tIns="45720" rIns="91440" bIns="45720" rtlCol="0" anchor="ctr">
            <a:normAutofit/>
          </a:bodyPr>
          <a:lstStyle/>
          <a:p>
            <a:pPr>
              <a:lnSpc>
                <a:spcPct val="90000"/>
              </a:lnSpc>
            </a:pPr>
            <a:r>
              <a:rPr lang="en-US" sz="4400" kern="1200">
                <a:solidFill>
                  <a:schemeClr val="tx1"/>
                </a:solidFill>
                <a:latin typeface="+mj-lt"/>
                <a:ea typeface="+mj-ea"/>
                <a:cs typeface="+mj-cs"/>
              </a:rPr>
              <a:t>Conclusion</a:t>
            </a:r>
          </a:p>
        </p:txBody>
      </p:sp>
      <p:sp>
        <p:nvSpPr>
          <p:cNvPr id="5" name="Content Placeholder 4"/>
          <p:cNvSpPr>
            <a:spLocks noGrp="1"/>
          </p:cNvSpPr>
          <p:nvPr>
            <p:ph idx="1"/>
          </p:nvPr>
        </p:nvSpPr>
        <p:spPr>
          <a:xfrm>
            <a:off x="263304" y="1949687"/>
            <a:ext cx="4119281" cy="4699339"/>
          </a:xfrm>
        </p:spPr>
        <p:txBody>
          <a:bodyPr vert="horz" lIns="91440" tIns="45720" rIns="91440" bIns="45720" rtlCol="0">
            <a:normAutofit fontScale="92500" lnSpcReduction="20000"/>
          </a:bodyPr>
          <a:lstStyle/>
          <a:p>
            <a:pPr indent="-228600">
              <a:lnSpc>
                <a:spcPct val="90000"/>
              </a:lnSpc>
            </a:pPr>
            <a:r>
              <a:rPr lang="en-US" sz="2400" dirty="0"/>
              <a:t>This presentation is a good example of understanding the business opportunities in the upcoming world. </a:t>
            </a:r>
          </a:p>
          <a:p>
            <a:pPr indent="-228600">
              <a:lnSpc>
                <a:spcPct val="90000"/>
              </a:lnSpc>
            </a:pPr>
            <a:r>
              <a:rPr lang="en-US" sz="2400" dirty="0"/>
              <a:t>A UK-based organization - Walmart has decided to open their business in Germany. </a:t>
            </a:r>
          </a:p>
          <a:p>
            <a:pPr lvl="0" indent="-228600">
              <a:lnSpc>
                <a:spcPct val="90000"/>
              </a:lnSpc>
            </a:pPr>
            <a:r>
              <a:rPr lang="en-US" sz="2400" dirty="0"/>
              <a:t>Walmart is one of the largest retail companies in the world and they have owned many popular brands around the world.</a:t>
            </a:r>
          </a:p>
          <a:p>
            <a:pPr indent="-228600">
              <a:lnSpc>
                <a:spcPct val="90000"/>
              </a:lnSpc>
            </a:pPr>
            <a:r>
              <a:rPr lang="en-US" sz="2400" dirty="0"/>
              <a:t>The only thing is to consider the Walmart management – intercultural diversities among Germany and the UK. </a:t>
            </a:r>
          </a:p>
          <a:p>
            <a:pPr indent="-228600">
              <a:lnSpc>
                <a:spcPct val="90000"/>
              </a:lnSpc>
            </a:pPr>
            <a:r>
              <a:rPr lang="en-US" sz="2400" dirty="0"/>
              <a:t>For this, they can give training to their employees. </a:t>
            </a:r>
          </a:p>
        </p:txBody>
      </p:sp>
      <p:pic>
        <p:nvPicPr>
          <p:cNvPr id="6" name="Picture 5">
            <a:extLst>
              <a:ext uri="{FF2B5EF4-FFF2-40B4-BE49-F238E27FC236}">
                <a16:creationId xmlns:a16="http://schemas.microsoft.com/office/drawing/2014/main" id="{9B660AD6-4CFF-1757-C377-D5A8EA24FC2B}"/>
              </a:ext>
            </a:extLst>
          </p:cNvPr>
          <p:cNvPicPr>
            <a:picLocks noChangeAspect="1"/>
          </p:cNvPicPr>
          <p:nvPr/>
        </p:nvPicPr>
        <p:blipFill rotWithShape="1">
          <a:blip r:embed="rId3"/>
          <a:srcRect r="48777" b="13199"/>
          <a:stretch/>
        </p:blipFill>
        <p:spPr>
          <a:xfrm>
            <a:off x="5160457" y="1859539"/>
            <a:ext cx="3553238" cy="316113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4" name="Title 3"/>
          <p:cNvSpPr>
            <a:spLocks noGrp="1"/>
          </p:cNvSpPr>
          <p:nvPr>
            <p:ph type="title"/>
          </p:nvPr>
        </p:nvSpPr>
        <p:spPr>
          <a:xfrm>
            <a:off x="628650" y="401221"/>
            <a:ext cx="7886700" cy="1348065"/>
          </a:xfrm>
        </p:spPr>
        <p:txBody>
          <a:bodyPr>
            <a:normAutofit/>
          </a:bodyPr>
          <a:lstStyle/>
          <a:p>
            <a:r>
              <a:rPr lang="en-US" sz="4700">
                <a:solidFill>
                  <a:srgbClr val="FFFFFF"/>
                </a:solidFill>
              </a:rPr>
              <a:t>Reference List</a:t>
            </a:r>
          </a:p>
        </p:txBody>
      </p:sp>
      <p:sp>
        <p:nvSpPr>
          <p:cNvPr id="5" name="Content Placeholder 4"/>
          <p:cNvSpPr>
            <a:spLocks noGrp="1"/>
          </p:cNvSpPr>
          <p:nvPr>
            <p:ph idx="1"/>
          </p:nvPr>
        </p:nvSpPr>
        <p:spPr>
          <a:xfrm>
            <a:off x="286362" y="2440094"/>
            <a:ext cx="8620175" cy="4189179"/>
          </a:xfrm>
        </p:spPr>
        <p:txBody>
          <a:bodyPr>
            <a:normAutofit/>
          </a:bodyPr>
          <a:lstStyle/>
          <a:p>
            <a:pPr>
              <a:lnSpc>
                <a:spcPct val="90000"/>
              </a:lnSpc>
            </a:pPr>
            <a:r>
              <a:rPr lang="en-IN" sz="1200" dirty="0"/>
              <a:t>Alipour, J.V., Falck, O., Krause, S., </a:t>
            </a:r>
            <a:r>
              <a:rPr lang="en-IN" sz="1200" dirty="0" err="1"/>
              <a:t>Krolage</a:t>
            </a:r>
            <a:r>
              <a:rPr lang="en-IN" sz="1200" dirty="0"/>
              <a:t>, C. And </a:t>
            </a:r>
            <a:r>
              <a:rPr lang="en-IN" sz="1200" dirty="0" err="1"/>
              <a:t>Wichert</a:t>
            </a:r>
            <a:r>
              <a:rPr lang="en-IN" sz="1200" dirty="0"/>
              <a:t>, S., 2022. The future of work and consumption in cities after the pandemic: Evidence from Germany. </a:t>
            </a:r>
            <a:r>
              <a:rPr lang="en-IN" sz="1200" dirty="0">
                <a:hlinkClick r:id="rId2"/>
              </a:rPr>
              <a:t>https://papers.ssrn.com/sol3/papers.cfm?abstract_id=4255438</a:t>
            </a:r>
            <a:endParaRPr lang="en-IN" sz="1200" dirty="0"/>
          </a:p>
          <a:p>
            <a:pPr>
              <a:lnSpc>
                <a:spcPct val="90000"/>
              </a:lnSpc>
            </a:pPr>
            <a:r>
              <a:rPr lang="en-IN" sz="1200" dirty="0"/>
              <a:t>Boers, B., Henschel, T. And </a:t>
            </a:r>
            <a:r>
              <a:rPr lang="en-IN" sz="1200" dirty="0" err="1"/>
              <a:t>Stellmacher</a:t>
            </a:r>
            <a:r>
              <a:rPr lang="en-IN" sz="1200" dirty="0"/>
              <a:t>, M., 2022. Turning around the family and the business?: examples of turnaround strategies from Germany, Scotland, and Sweden. The Nordic Journal of Business, 71(2), pp.77-101. </a:t>
            </a:r>
            <a:r>
              <a:rPr lang="en-IN" sz="1200" dirty="0">
                <a:hlinkClick r:id="rId3"/>
              </a:rPr>
              <a:t>https://www.diva-portal.org/smash/record.jsf?pid=diva2:1709778</a:t>
            </a:r>
            <a:endParaRPr lang="en-IN" sz="1200" dirty="0"/>
          </a:p>
          <a:p>
            <a:pPr>
              <a:lnSpc>
                <a:spcPct val="90000"/>
              </a:lnSpc>
            </a:pPr>
            <a:r>
              <a:rPr lang="en-IN" sz="1200" dirty="0"/>
              <a:t>Baloğlu, M., Şahin, R. And Arpaci, I., 2020. A review of recent research in problematic internet use: gender and cultural differences. Current Opinion in Psychology, 36, pp.124-129. </a:t>
            </a:r>
            <a:r>
              <a:rPr lang="en-IN" sz="1200" dirty="0">
                <a:hlinkClick r:id="rId4"/>
              </a:rPr>
              <a:t>https://www.sciencedirect.com/science/article/pii/S2352250X20300877</a:t>
            </a:r>
            <a:endParaRPr lang="en-IN" sz="1200" dirty="0"/>
          </a:p>
          <a:p>
            <a:pPr>
              <a:lnSpc>
                <a:spcPct val="90000"/>
              </a:lnSpc>
            </a:pPr>
            <a:r>
              <a:rPr lang="en-IN" sz="1200" dirty="0" err="1"/>
              <a:t>Dworakowski</a:t>
            </a:r>
            <a:r>
              <a:rPr lang="en-IN" sz="1200" dirty="0"/>
              <a:t>, O., Meier, T., </a:t>
            </a:r>
            <a:r>
              <a:rPr lang="en-IN" sz="1200" dirty="0" err="1"/>
              <a:t>Mehl</a:t>
            </a:r>
            <a:r>
              <a:rPr lang="en-IN" sz="1200" dirty="0"/>
              <a:t>, M.R., Pennebaker, J.W., Boyd, R.L. And Horn, A.B., 2024. Comparing the language style of heads of state in the US, UK, Germany and Switzerland during COVID-19. Scientific Reports, 14(1), p.1708. </a:t>
            </a:r>
            <a:r>
              <a:rPr lang="en-IN" sz="1200" dirty="0">
                <a:hlinkClick r:id="rId5"/>
              </a:rPr>
              <a:t>https://www.nature.com/articles/s41598-024-51362-7</a:t>
            </a:r>
            <a:endParaRPr lang="en-IN" sz="1200" dirty="0"/>
          </a:p>
          <a:p>
            <a:pPr>
              <a:lnSpc>
                <a:spcPct val="90000"/>
              </a:lnSpc>
            </a:pPr>
            <a:r>
              <a:rPr lang="en-IN" sz="1200" dirty="0"/>
              <a:t>Saunders, T.J., 2023. Hollywood in Berlin: American Cinema and Weimar Germany (Vol. 6). </a:t>
            </a:r>
            <a:r>
              <a:rPr lang="en-IN" sz="1200" dirty="0" err="1"/>
              <a:t>Univ</a:t>
            </a:r>
            <a:r>
              <a:rPr lang="en-IN" sz="1200" dirty="0"/>
              <a:t> of California Press. </a:t>
            </a:r>
            <a:r>
              <a:rPr lang="en-IN" sz="1200" dirty="0">
                <a:hlinkClick r:id="rId6"/>
              </a:rPr>
              <a:t>https://books.google.com/books?hl=en&amp;lr=&amp;id=lVKOrI2gI0IC&amp;oi=fnd&amp;pg=PP13&amp;dq=cultural+prospects+in+Germany+&amp;ots=PCRhSSZjdj&amp;sig=N1l7AQkagPbUfu60RM1Onk9uSW4</a:t>
            </a:r>
            <a:endParaRPr lang="en-IN" sz="1200" dirty="0"/>
          </a:p>
          <a:p>
            <a:pPr>
              <a:lnSpc>
                <a:spcPct val="90000"/>
              </a:lnSpc>
            </a:pPr>
            <a:r>
              <a:rPr lang="en-IN" sz="1200" dirty="0"/>
              <a:t>Lott, Y. And </a:t>
            </a:r>
            <a:r>
              <a:rPr lang="en-IN" sz="1200" dirty="0" err="1"/>
              <a:t>Abendroth</a:t>
            </a:r>
            <a:r>
              <a:rPr lang="en-IN" sz="1200" dirty="0"/>
              <a:t>, A.K., 2020. The non-use of telework in an ideal worker culture: why women perceive more cultural barriers. Community, Work &amp; Family, 23(5), pp.593-611. </a:t>
            </a:r>
            <a:r>
              <a:rPr lang="en-IN" sz="1200" dirty="0">
                <a:hlinkClick r:id="rId7"/>
              </a:rPr>
              <a:t>https://www.tandfonline.com/doi/abs/10.1080/13668803.2020.1817726</a:t>
            </a:r>
            <a:endParaRPr lang="en-IN" sz="1200" dirty="0"/>
          </a:p>
          <a:p>
            <a:pPr>
              <a:lnSpc>
                <a:spcPct val="90000"/>
              </a:lnSpc>
            </a:pPr>
            <a:r>
              <a:rPr lang="en-IN" sz="1200" dirty="0"/>
              <a:t>Walton, S., 2020. History of Walmart. Made in America. Our format. </a:t>
            </a:r>
            <a:r>
              <a:rPr lang="en-IN" sz="1200" dirty="0">
                <a:hlinkClick r:id="rId8"/>
              </a:rPr>
              <a:t>https://www.casrilanka.com/casl/images/stories/PDBF/walmart%202019.pdf</a:t>
            </a:r>
            <a:endParaRPr lang="en-IN" sz="1200" dirty="0"/>
          </a:p>
          <a:p>
            <a:pPr>
              <a:lnSpc>
                <a:spcPct val="90000"/>
              </a:lnSpc>
            </a:pPr>
            <a:r>
              <a:rPr lang="en-IN" sz="1200" dirty="0"/>
              <a:t>Toma, S.G., </a:t>
            </a:r>
            <a:r>
              <a:rPr lang="en-IN" sz="1200" dirty="0" err="1"/>
              <a:t>Grădinaru</a:t>
            </a:r>
            <a:r>
              <a:rPr lang="en-IN" sz="1200" dirty="0"/>
              <a:t>, C., </a:t>
            </a:r>
            <a:r>
              <a:rPr lang="en-IN" sz="1200" dirty="0" err="1"/>
              <a:t>Săseanu</a:t>
            </a:r>
            <a:r>
              <a:rPr lang="en-IN" sz="1200" dirty="0"/>
              <a:t>, A.S. And </a:t>
            </a:r>
            <a:r>
              <a:rPr lang="en-IN" sz="1200" dirty="0" err="1"/>
              <a:t>Ghiță</a:t>
            </a:r>
            <a:r>
              <a:rPr lang="en-IN" sz="1200" dirty="0"/>
              <a:t>, S.I., Viable Business Models in Global Retailing: The Case of Walmart. </a:t>
            </a:r>
            <a:r>
              <a:rPr lang="en-IN" sz="1200" dirty="0">
                <a:hlinkClick r:id="rId9"/>
              </a:rPr>
              <a:t>https://www.conference.ase.ro/wp-content/uploads/2022/06/22095_Final.pdf</a:t>
            </a:r>
            <a:endParaRPr lang="en-IN" sz="1200" dirty="0"/>
          </a:p>
          <a:p>
            <a:pPr>
              <a:lnSpc>
                <a:spcPct val="90000"/>
              </a:lnSpc>
            </a:pPr>
            <a:r>
              <a:rPr lang="en-IN" sz="1200" dirty="0"/>
              <a:t>Fatima, N.N., Why did Walmart Fail in Germany? </a:t>
            </a:r>
            <a:r>
              <a:rPr lang="en-IN" sz="1200" dirty="0">
                <a:hlinkClick r:id="rId10"/>
              </a:rPr>
              <a:t>https://www.researchgate.net/profile/Nusrath-Nur-Fatima-2/publication/365354336_Why_did_Walmart_Fail_in_Germany_HRM340_-_training_needs_analysis/links/63712f0037878b3e87a9ec57/Why-did-Walmart-Fail-in-Germany-HRM340-training-needs-analysis.pdf</a:t>
            </a:r>
            <a:r>
              <a:rPr lang="en-IN" sz="1200" dirty="0"/>
              <a:t> </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Color Cover">
            <a:extLst>
              <a:ext uri="{FF2B5EF4-FFF2-40B4-BE49-F238E27FC236}">
                <a16:creationId xmlns:a16="http://schemas.microsoft.com/office/drawing/2014/main" id="{63C1F321-BB96-4700-B3CE-1A615606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3FA1AD64-F15F-417D-956C-B2C211FC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8" y="0"/>
            <a:ext cx="4548176" cy="6858000"/>
            <a:chOff x="651279" y="598259"/>
            <a:chExt cx="10889442" cy="5680742"/>
          </a:xfrm>
        </p:grpSpPr>
        <p:sp>
          <p:nvSpPr>
            <p:cNvPr id="12" name="Color">
              <a:extLst>
                <a:ext uri="{FF2B5EF4-FFF2-40B4-BE49-F238E27FC236}">
                  <a16:creationId xmlns:a16="http://schemas.microsoft.com/office/drawing/2014/main" id="{5F3C79B0-E0DE-407E-B550-3FDEB67B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a:extLst>
                <a:ext uri="{FF2B5EF4-FFF2-40B4-BE49-F238E27FC236}">
                  <a16:creationId xmlns:a16="http://schemas.microsoft.com/office/drawing/2014/main" id="{A1A2DFA8-F321-4204-9B31-A3713BC652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6" name="Group 2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6" name="Freeform: Shape 1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8758EF5-51A5-5ABC-DFF6-CA48BB510952}"/>
              </a:ext>
            </a:extLst>
          </p:cNvPr>
          <p:cNvSpPr>
            <a:spLocks noGrp="1"/>
          </p:cNvSpPr>
          <p:nvPr>
            <p:ph type="title"/>
          </p:nvPr>
        </p:nvSpPr>
        <p:spPr>
          <a:xfrm>
            <a:off x="2533225" y="856041"/>
            <a:ext cx="3727881" cy="5286196"/>
          </a:xfrm>
        </p:spPr>
        <p:txBody>
          <a:bodyPr vert="horz" lIns="91440" tIns="45720" rIns="91440" bIns="45720" rtlCol="0" anchor="ctr">
            <a:normAutofit/>
          </a:bodyPr>
          <a:lstStyle/>
          <a:p>
            <a:pPr algn="l">
              <a:lnSpc>
                <a:spcPct val="90000"/>
              </a:lnSpc>
            </a:pPr>
            <a:r>
              <a:rPr lang="en-US" sz="6000" b="1" kern="1200" dirty="0">
                <a:solidFill>
                  <a:schemeClr val="bg1"/>
                </a:solidFill>
                <a:latin typeface="+mj-lt"/>
                <a:ea typeface="+mj-ea"/>
                <a:cs typeface="+mj-cs"/>
              </a:rPr>
              <a:t>Thank </a:t>
            </a:r>
            <a:r>
              <a:rPr lang="en-US" sz="6000" b="1" kern="1200" dirty="0">
                <a:solidFill>
                  <a:srgbClr val="ABC4B6"/>
                </a:solidFill>
                <a:latin typeface="+mj-lt"/>
                <a:ea typeface="+mj-ea"/>
                <a:cs typeface="+mj-cs"/>
              </a:rPr>
              <a:t>You</a:t>
            </a:r>
            <a:endParaRPr lang="en-US" sz="6000" b="1" kern="1200">
              <a:solidFill>
                <a:srgbClr val="ABC4B6"/>
              </a:solidFill>
              <a:latin typeface="+mj-lt"/>
              <a:cs typeface="Calibri"/>
            </a:endParaRPr>
          </a:p>
        </p:txBody>
      </p:sp>
    </p:spTree>
    <p:extLst>
      <p:ext uri="{BB962C8B-B14F-4D97-AF65-F5344CB8AC3E}">
        <p14:creationId xmlns:p14="http://schemas.microsoft.com/office/powerpoint/2010/main" val="7554008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311</TotalTime>
  <Words>2161</Words>
  <Application>Microsoft Macintosh PowerPoint</Application>
  <PresentationFormat>On-screen Show (4:3)</PresentationFormat>
  <Paragraphs>78</Paragraphs>
  <Slides>11</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Times New Roman</vt:lpstr>
      <vt:lpstr>Office Theme</vt:lpstr>
      <vt:lpstr>Walmart in Germany</vt:lpstr>
      <vt:lpstr>Introduction</vt:lpstr>
      <vt:lpstr>Walmart Description</vt:lpstr>
      <vt:lpstr>Business opportunities in Germany</vt:lpstr>
      <vt:lpstr>Cultural diversity in Germany</vt:lpstr>
      <vt:lpstr>Difference between the culture of the USA and Germany</vt:lpstr>
      <vt:lpstr>Theories -intercultural Communication</vt:lpstr>
      <vt:lpstr>Recommendation </vt:lpstr>
      <vt:lpstr>Conclusion</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Walmart in Germany</dc:title>
  <dc:creator/>
  <cp:lastModifiedBy>Nicoleta Madalina Rusu (2121755)</cp:lastModifiedBy>
  <cp:revision>109</cp:revision>
  <dcterms:created xsi:type="dcterms:W3CDTF">2024-03-18T15:37:51Z</dcterms:created>
  <dcterms:modified xsi:type="dcterms:W3CDTF">2024-08-10T08:55:53Z</dcterms:modified>
</cp:coreProperties>
</file>