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70" r:id="rId3"/>
    <p:sldId id="266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57" r:id="rId13"/>
    <p:sldId id="258" r:id="rId14"/>
    <p:sldId id="25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9B68C7-D731-43C2-8A9E-32231DF7CA63}" type="datetimeFigureOut">
              <a:rPr lang="en-GB" smtClean="0"/>
              <a:pPr>
                <a:defRPr/>
              </a:pPr>
              <a:t>19/03/2019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A690C4-03EF-4296-8CB7-A17A361C8349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9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3324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6137-0434-46A6-89CF-B320872F053E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80D1-1CC3-4891-9545-73DF3916C3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153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B6D5BE-0C76-4D2D-980C-7748CCDE32F4}" type="datetimeFigureOut">
              <a:rPr lang="en-GB" smtClean="0"/>
              <a:pPr>
                <a:defRPr/>
              </a:pPr>
              <a:t>19/03/2019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5C7549-5D7D-47E2-8646-1067AD66F0F0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9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619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7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87539E-4F13-43B2-A1E2-E71D1966FA10}" type="datetimeFigureOut">
              <a:rPr lang="en-GB" smtClean="0"/>
              <a:pPr>
                <a:defRPr/>
              </a:pPr>
              <a:t>19/03/2019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C4E497-29EF-4C4D-BE44-0D033C5B57B6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4317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D10434-AB93-4F3A-9D38-AB13563B5BC8}" type="datetimeFigureOut">
              <a:rPr lang="en-GB" smtClean="0"/>
              <a:pPr>
                <a:defRPr/>
              </a:pPr>
              <a:t>19/03/2019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B2841-62D8-4A78-9139-66B15027BC42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3971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66137-0434-46A6-89CF-B320872F053E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80D1-1CC3-4891-9545-73DF3916C3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916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73C20E-B3DF-4B4F-B4CA-3E01925B8CDC}" type="datetimeFigureOut">
              <a:rPr lang="en-GB" smtClean="0"/>
              <a:pPr>
                <a:defRPr/>
              </a:pPr>
              <a:t>19/03/2019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8324FA-60AB-4751-918C-87A98AB120D6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6483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8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3650" y="731520"/>
            <a:ext cx="6679191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3" y="6459787"/>
            <a:ext cx="2618511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991BA729-CED0-4DC5-B4E3-3362F89C3DA9}" type="datetimeFigureOut">
              <a:rPr lang="en-GB" smtClean="0"/>
              <a:pPr>
                <a:defRPr/>
              </a:pPr>
              <a:t>19/03/2019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7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26D3F4A-7783-4A6B-8AC5-E3D4708733B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643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7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936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907024"/>
            <a:ext cx="1011936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14D898-31F0-4C61-9DC7-819792D9E3E8}" type="datetimeFigureOut">
              <a:rPr lang="en-GB" smtClean="0"/>
              <a:pPr>
                <a:defRPr/>
              </a:pPr>
              <a:t>19/03/2019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4BF97-D24B-471C-AA7C-5048795C318E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9245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798A1C-9DEC-40AD-877D-BD4DC482305F}" type="datetimeFigureOut">
              <a:rPr lang="en-GB" smtClean="0"/>
              <a:pPr>
                <a:defRPr/>
              </a:pPr>
              <a:t>19/03/2019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628BA1-C42C-472D-AC73-B84EA4DD091F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7218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414780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414779"/>
            <a:ext cx="7734300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B2AD9-51AF-4631-8862-6F1308D64595}" type="datetimeFigureOut">
              <a:rPr lang="en-GB" smtClean="0"/>
              <a:pPr>
                <a:defRPr/>
              </a:pPr>
              <a:t>19/03/2019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C7E55E-78CF-4411-8BF0-9A786BD4B75B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0001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3435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92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79" y="1845734"/>
            <a:ext cx="100584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2" y="6459787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A866137-0434-46A6-89CF-B320872F053E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6" y="6459787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60" y="6459787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52380D1-1CC3-4891-9545-73DF3916C384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499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Making a Business Case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How to write a compelling business case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796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Business Report Contents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 Cover Page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Executive Summary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Contents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Introduction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Literature Review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Conclusion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Recommendations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References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Any </a:t>
            </a:r>
            <a:r>
              <a:rPr lang="en-GB" dirty="0" err="1" smtClean="0"/>
              <a:t>Appendicies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364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Compelling 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should you include in your introduction: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Business background and context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Recognition of the stakeholders for whom the report is produced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A rationale for the business case you are presenting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The aims and objectives of the report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969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a Rationale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 rationale which should form part of your introduction. It is important as it makes clear why the stakeholders you are presenting to should be interested in your business case.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 Project 1: What is the rationale for the </a:t>
            </a:r>
            <a:r>
              <a:rPr lang="en-GB" dirty="0" err="1" smtClean="0"/>
              <a:t>UniX</a:t>
            </a:r>
            <a:r>
              <a:rPr lang="en-GB" dirty="0" smtClean="0"/>
              <a:t> to develop a wellbeing strategy for its staff?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 </a:t>
            </a:r>
            <a:r>
              <a:rPr lang="en-GB" dirty="0"/>
              <a:t>Project </a:t>
            </a:r>
            <a:r>
              <a:rPr lang="en-GB" dirty="0" smtClean="0"/>
              <a:t>2: </a:t>
            </a:r>
            <a:r>
              <a:rPr lang="en-GB" dirty="0"/>
              <a:t>What is the rationale for the </a:t>
            </a:r>
            <a:r>
              <a:rPr lang="en-GB" dirty="0" smtClean="0"/>
              <a:t>PTP </a:t>
            </a:r>
            <a:r>
              <a:rPr lang="en-GB" dirty="0"/>
              <a:t>to develop </a:t>
            </a:r>
            <a:r>
              <a:rPr lang="en-GB" dirty="0" smtClean="0"/>
              <a:t>an employer brand?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Project 3: What is the rationale for LPR to improve the diversity of its workforce?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In you groups research why the organisation you are working with should be interested in the topic you are presenting.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 What benefits will they realise?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What might be the cost of doing nothing?</a:t>
            </a: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663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 Sources of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Each member of the project team must find 2 pieces of relevant literature relating to the topic you are investigating.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At least one journal article.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 At least one textbook.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At least one report from a professional body such as the CIPD.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At least one recent news article from a publication such as People Management, HBR, Personnel Today.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At least one on-line source.</a:t>
            </a:r>
          </a:p>
          <a:p>
            <a:pPr marL="0" indent="0">
              <a:buNone/>
            </a:pPr>
            <a:r>
              <a:rPr lang="en-GB" dirty="0" smtClean="0"/>
              <a:t>You should complete this task in the library.  At the end of 20 minutes you should bring the resources you have found back to class.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33675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Compiling Enough Literature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 You should have at least 1 reference for every 100 words, for this assignment this means at least 26 different pieces of information which should come from at least 3 sources.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For distinction level marks you should include more.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To maximise the opportunities you have to include multiple source of information you should underpin any claims you make with reference to multiple sources as in the example below:</a:t>
            </a:r>
          </a:p>
          <a:p>
            <a:pPr marL="0" indent="0">
              <a:buNone/>
            </a:pPr>
            <a:r>
              <a:rPr lang="en-GB" i="1" dirty="0"/>
              <a:t>Today, both scholars and practising managers understand organisations do not behave like machines but are Complex Adaptive Systems </a:t>
            </a:r>
            <a:r>
              <a:rPr lang="en-GB" i="1" dirty="0">
                <a:solidFill>
                  <a:schemeClr val="tx1"/>
                </a:solidFill>
              </a:rPr>
              <a:t>(CAS), plagued with uncertainty </a:t>
            </a:r>
            <a:r>
              <a:rPr lang="en-GB" b="1" i="1" dirty="0">
                <a:solidFill>
                  <a:srgbClr val="FF0000"/>
                </a:solidFill>
              </a:rPr>
              <a:t>(Clarke, 2013; Hammer, et al., 2012; Marion &amp; Uhl-Bien, 2011; McDaniel, 2007; Snowdon &amp; Boone, 2007).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 It is important to include recent literature to make a relevant business case; at least a third of your literature should come from the last 3-4 years.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788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Critical 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Now you have your information sources, how should you use them to produce a critical review of the literature?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1122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Convincing Conclusions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 conclusion should: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Summarise the key findings of the literature review.  The reader should be able to find out everything they need to know from reading your introduction and conclusion.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Only contain information you have already discussed – no new information should be presented in the conclusion.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8931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Viable Recommendations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How will you present your recommendations so as they appear viable?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 What will the readers of the report be interested in knowing about what you are recommending?</a:t>
            </a:r>
          </a:p>
          <a:p>
            <a:pPr marL="658368" lvl="3" indent="0">
              <a:buNone/>
            </a:pPr>
            <a:endParaRPr lang="en-GB" dirty="0"/>
          </a:p>
          <a:p>
            <a:pPr marL="944118" lvl="3" indent="-285750">
              <a:buFont typeface="Wingdings" panose="05000000000000000000" pitchFamily="2" charset="2"/>
              <a:buChar char="q"/>
            </a:pPr>
            <a:r>
              <a:rPr lang="en-GB" sz="2400" dirty="0" smtClean="0"/>
              <a:t>Who</a:t>
            </a:r>
          </a:p>
          <a:p>
            <a:pPr marL="944118" lvl="3" indent="-285750">
              <a:buFont typeface="Wingdings" panose="05000000000000000000" pitchFamily="2" charset="2"/>
              <a:buChar char="q"/>
            </a:pPr>
            <a:r>
              <a:rPr lang="en-GB" sz="2400" dirty="0" smtClean="0"/>
              <a:t>What</a:t>
            </a:r>
          </a:p>
          <a:p>
            <a:pPr marL="944118" lvl="3" indent="-285750">
              <a:buFont typeface="Wingdings" panose="05000000000000000000" pitchFamily="2" charset="2"/>
              <a:buChar char="q"/>
            </a:pPr>
            <a:r>
              <a:rPr lang="en-GB" sz="2400" dirty="0" smtClean="0"/>
              <a:t>When</a:t>
            </a:r>
          </a:p>
          <a:p>
            <a:pPr marL="944118" lvl="3" indent="-285750">
              <a:buFont typeface="Wingdings" panose="05000000000000000000" pitchFamily="2" charset="2"/>
              <a:buChar char="q"/>
            </a:pPr>
            <a:r>
              <a:rPr lang="en-GB" sz="2400" dirty="0" smtClean="0"/>
              <a:t>Where</a:t>
            </a:r>
          </a:p>
          <a:p>
            <a:pPr marL="944118" lvl="3" indent="-285750">
              <a:buFont typeface="Wingdings" panose="05000000000000000000" pitchFamily="2" charset="2"/>
              <a:buChar char="q"/>
            </a:pPr>
            <a:r>
              <a:rPr lang="en-GB" sz="2400" dirty="0" smtClean="0"/>
              <a:t>How</a:t>
            </a:r>
          </a:p>
          <a:p>
            <a:pPr marL="944118" lvl="3" indent="-285750">
              <a:buFont typeface="Wingdings" panose="05000000000000000000" pitchFamily="2" charset="2"/>
              <a:buChar char="q"/>
            </a:pPr>
            <a:r>
              <a:rPr lang="en-GB" sz="2400" dirty="0" smtClean="0"/>
              <a:t>How much/savings/cost of doing nothing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853655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 the UWTSD guide to ensure your reference list complies with the Harvard standard. It should be: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In alphabetical order of author surname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Contain only sources you have cited in the report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6925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Executive 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 </a:t>
            </a:r>
            <a:r>
              <a:rPr lang="en-GB" b="1" dirty="0"/>
              <a:t>executive summary</a:t>
            </a:r>
            <a:r>
              <a:rPr lang="en-GB" dirty="0"/>
              <a:t> is a </a:t>
            </a:r>
            <a:r>
              <a:rPr lang="en-GB" b="1" dirty="0"/>
              <a:t>brief</a:t>
            </a:r>
            <a:r>
              <a:rPr lang="en-GB" dirty="0"/>
              <a:t> section at the beginning of a long report, article, recommendation, or proposal that </a:t>
            </a:r>
            <a:r>
              <a:rPr lang="en-GB" dirty="0" smtClean="0"/>
              <a:t>summarises </a:t>
            </a:r>
            <a:r>
              <a:rPr lang="en-GB" dirty="0"/>
              <a:t>the document. It is not background and not an introduction. People who read only the </a:t>
            </a:r>
            <a:r>
              <a:rPr lang="en-GB" b="1" dirty="0"/>
              <a:t>executive summary</a:t>
            </a:r>
            <a:r>
              <a:rPr lang="en-GB" dirty="0"/>
              <a:t> should get the essence of the document without fine </a:t>
            </a:r>
            <a:r>
              <a:rPr lang="en-GB" dirty="0" smtClean="0"/>
              <a:t>details.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This should be the last thing you write. It appears in the report before the contents page.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0012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HR Project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 recent survey of staff at </a:t>
            </a:r>
            <a:r>
              <a:rPr lang="en-GB" dirty="0" err="1" smtClean="0"/>
              <a:t>UniEx</a:t>
            </a:r>
            <a:r>
              <a:rPr lang="en-GB" dirty="0" smtClean="0"/>
              <a:t>, a Higher Education Institute, has identified that staff wellbeing is not given enough consideration by their management. Write a report that identifies a business case for a well-being strategy at this university.  The business case should include: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A</a:t>
            </a:r>
            <a:r>
              <a:rPr lang="en-GB" dirty="0" smtClean="0"/>
              <a:t> rationale for the organisation to give greater consideration to wellbeing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A review of current literature relating to the impact of impaired well-being and best practice approaches to looking after staff well-being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Conclusions on the best approach for the university to consider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 Recommendations on the next steps the university should take to improve staff well-being.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47807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HR Project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‘PTP Soda Drinks’ </a:t>
            </a:r>
            <a:r>
              <a:rPr lang="en-GB" dirty="0" smtClean="0"/>
              <a:t>is based </a:t>
            </a:r>
            <a:r>
              <a:rPr lang="en-GB" dirty="0"/>
              <a:t>in the </a:t>
            </a:r>
            <a:r>
              <a:rPr lang="en-GB" dirty="0" smtClean="0"/>
              <a:t>UK. The company is growing but struggling to attract the highly skilled workers it needs for it’s new plant. Write a report that identifies how PTP can improve it’s employer brand to stand a better chance in the current tight labour market.  The business case should include: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A</a:t>
            </a:r>
            <a:r>
              <a:rPr lang="en-GB" dirty="0" smtClean="0"/>
              <a:t> rationale for the organisation to give greater consideration to becoming and employer of choice.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A review of current literature relating to the impact of a prestigious employer brand  and best practice approaches to developing employer of choice strategies.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Conclusions on the best approach for the company to consider.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 Recommendations on the next steps PTP should take to improve its position in the labour market.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24672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HR Project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LPR is a large construction company which has a poor record of diversity within their management population. Write a report that identifies a business case for diversity.  The business case should include: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A</a:t>
            </a:r>
            <a:r>
              <a:rPr lang="en-GB" dirty="0" smtClean="0"/>
              <a:t> rationale for the organisation to give greater consideration to diversity.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A review of current literature relating to the impact of diversity and best practice approaches to improving diversity and inclusion.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Conclusions on the best approach for the company to consider.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 </a:t>
            </a:r>
            <a:r>
              <a:rPr lang="en-GB" dirty="0" smtClean="0"/>
              <a:t> Recommendations on the next steps LPR should take to improve diversity amongst its workforce.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56445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984</Words>
  <Application>Microsoft Office PowerPoint</Application>
  <PresentationFormat>Widescreen</PresentationFormat>
  <Paragraphs>83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Calibri Light</vt:lpstr>
      <vt:lpstr>Wingdings</vt:lpstr>
      <vt:lpstr>Retrospect</vt:lpstr>
      <vt:lpstr>Making a Business Case </vt:lpstr>
      <vt:lpstr>Business Report Contents</vt:lpstr>
      <vt:lpstr>A Compelling Introduction</vt:lpstr>
      <vt:lpstr>Building a Rationale</vt:lpstr>
      <vt:lpstr>Finding Sources of Information</vt:lpstr>
      <vt:lpstr>Compiling Enough Literature</vt:lpstr>
      <vt:lpstr>Critical Writing</vt:lpstr>
      <vt:lpstr>Convincing Conclusions</vt:lpstr>
      <vt:lpstr>Viable Recommendations</vt:lpstr>
      <vt:lpstr>References</vt:lpstr>
      <vt:lpstr>Executive Summary</vt:lpstr>
      <vt:lpstr>HR Project 1</vt:lpstr>
      <vt:lpstr>HR Project 2</vt:lpstr>
      <vt:lpstr>HR Project 3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a Business Case</dc:title>
  <dc:creator>Julie Hayward</dc:creator>
  <cp:lastModifiedBy>Julie Hayward</cp:lastModifiedBy>
  <cp:revision>8</cp:revision>
  <dcterms:created xsi:type="dcterms:W3CDTF">2019-03-14T20:11:05Z</dcterms:created>
  <dcterms:modified xsi:type="dcterms:W3CDTF">2019-03-19T11:27:40Z</dcterms:modified>
</cp:coreProperties>
</file>