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58" r:id="rId4"/>
    <p:sldId id="259" r:id="rId5"/>
    <p:sldId id="262" r:id="rId6"/>
    <p:sldId id="263" r:id="rId7"/>
    <p:sldId id="265" r:id="rId8"/>
    <p:sldId id="264" r:id="rId9"/>
    <p:sldId id="266" r:id="rId10"/>
    <p:sldId id="267" r:id="rId11"/>
    <p:sldId id="268" r:id="rId12"/>
    <p:sldId id="269" r:id="rId13"/>
    <p:sldId id="270" r:id="rId14"/>
    <p:sldId id="271" r:id="rId15"/>
    <p:sldId id="272" r:id="rId16"/>
    <p:sldId id="274" r:id="rId17"/>
    <p:sldId id="275" r:id="rId18"/>
    <p:sldId id="276" r:id="rId19"/>
    <p:sldId id="277" r:id="rId20"/>
    <p:sldId id="280" r:id="rId21"/>
    <p:sldId id="27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1" d="100"/>
          <a:sy n="111" d="100"/>
        </p:scale>
        <p:origin x="59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10/21/2024</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25210876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10/21/2024</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557694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10/21/2024</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923068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10/21/2024</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109288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10/21/2024</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230778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10/21/2024</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317287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10/21/2024</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490744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10/21/2024</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5739976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10/21/2024</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3102232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10/21/2024</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3685969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10/21/2024</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6043359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10/21/2024</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690332344"/>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tone wall with carvings of people riding horses&#10;&#10;Description automatically generated with low confidence">
            <a:extLst>
              <a:ext uri="{FF2B5EF4-FFF2-40B4-BE49-F238E27FC236}">
                <a16:creationId xmlns:a16="http://schemas.microsoft.com/office/drawing/2014/main" id="{08F792CB-55CA-2C93-2575-BFC1A188431C}"/>
              </a:ext>
            </a:extLst>
          </p:cNvPr>
          <p:cNvPicPr>
            <a:picLocks noChangeAspect="1"/>
          </p:cNvPicPr>
          <p:nvPr/>
        </p:nvPicPr>
        <p:blipFill rotWithShape="1">
          <a:blip r:embed="rId2">
            <a:alphaModFix/>
          </a:blip>
          <a:srcRect r="10207"/>
          <a:stretch/>
        </p:blipFill>
        <p:spPr>
          <a:xfrm>
            <a:off x="3331593" y="10"/>
            <a:ext cx="8860407" cy="6857990"/>
          </a:xfrm>
          <a:custGeom>
            <a:avLst/>
            <a:gdLst/>
            <a:ahLst/>
            <a:cxnLst/>
            <a:rect l="l" t="t" r="r" b="b"/>
            <a:pathLst>
              <a:path w="8860407" h="6858000">
                <a:moveTo>
                  <a:pt x="0" y="0"/>
                </a:moveTo>
                <a:lnTo>
                  <a:pt x="8860407" y="0"/>
                </a:lnTo>
                <a:lnTo>
                  <a:pt x="8860407" y="6858000"/>
                </a:lnTo>
                <a:lnTo>
                  <a:pt x="661049" y="6858000"/>
                </a:lnTo>
                <a:lnTo>
                  <a:pt x="832672" y="6662026"/>
                </a:lnTo>
                <a:cubicBezTo>
                  <a:pt x="1465328" y="5866432"/>
                  <a:pt x="1845374" y="4846462"/>
                  <a:pt x="1845374" y="3734370"/>
                </a:cubicBezTo>
                <a:cubicBezTo>
                  <a:pt x="1845374" y="2244963"/>
                  <a:pt x="1163691" y="920792"/>
                  <a:pt x="106458" y="79568"/>
                </a:cubicBezTo>
                <a:close/>
              </a:path>
            </a:pathLst>
          </a:custGeom>
        </p:spPr>
      </p:pic>
      <p:sp>
        <p:nvSpPr>
          <p:cNvPr id="2" name="Title 1">
            <a:extLst>
              <a:ext uri="{FF2B5EF4-FFF2-40B4-BE49-F238E27FC236}">
                <a16:creationId xmlns:a16="http://schemas.microsoft.com/office/drawing/2014/main" id="{01B398E9-0C6E-2AE0-0E4B-37FAB37ADA77}"/>
              </a:ext>
            </a:extLst>
          </p:cNvPr>
          <p:cNvSpPr>
            <a:spLocks noGrp="1"/>
          </p:cNvSpPr>
          <p:nvPr>
            <p:ph type="ctrTitle"/>
          </p:nvPr>
        </p:nvSpPr>
        <p:spPr>
          <a:xfrm>
            <a:off x="278295" y="402328"/>
            <a:ext cx="4227443" cy="3334785"/>
          </a:xfrm>
        </p:spPr>
        <p:txBody>
          <a:bodyPr vert="horz" lIns="91440" tIns="45720" rIns="91440" bIns="45720" rtlCol="0" anchor="b">
            <a:normAutofit/>
          </a:bodyPr>
          <a:lstStyle/>
          <a:p>
            <a:r>
              <a:rPr lang="en-GB" sz="3400" b="1" dirty="0"/>
              <a:t>Rome Transformed: The World of Late Antiquity</a:t>
            </a:r>
            <a:endParaRPr lang="en-US" sz="3400" dirty="0"/>
          </a:p>
        </p:txBody>
      </p:sp>
      <p:sp>
        <p:nvSpPr>
          <p:cNvPr id="3" name="Subtitle 2">
            <a:extLst>
              <a:ext uri="{FF2B5EF4-FFF2-40B4-BE49-F238E27FC236}">
                <a16:creationId xmlns:a16="http://schemas.microsoft.com/office/drawing/2014/main" id="{7773F91C-4675-9148-259D-041512346BC6}"/>
              </a:ext>
            </a:extLst>
          </p:cNvPr>
          <p:cNvSpPr>
            <a:spLocks noGrp="1"/>
          </p:cNvSpPr>
          <p:nvPr>
            <p:ph type="subTitle" idx="1"/>
          </p:nvPr>
        </p:nvSpPr>
        <p:spPr>
          <a:xfrm>
            <a:off x="376363" y="4293704"/>
            <a:ext cx="4434176" cy="1492948"/>
          </a:xfrm>
        </p:spPr>
        <p:txBody>
          <a:bodyPr vert="horz" lIns="91440" tIns="45720" rIns="91440" bIns="45720" rtlCol="0" anchor="t">
            <a:normAutofit/>
          </a:bodyPr>
          <a:lstStyle/>
          <a:p>
            <a:r>
              <a:rPr lang="en-US" sz="3200" dirty="0"/>
              <a:t>The “Third Century Crisis”</a:t>
            </a:r>
          </a:p>
        </p:txBody>
      </p:sp>
      <p:sp>
        <p:nvSpPr>
          <p:cNvPr id="19"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4" name="Subtitle 2">
            <a:extLst>
              <a:ext uri="{FF2B5EF4-FFF2-40B4-BE49-F238E27FC236}">
                <a16:creationId xmlns:a16="http://schemas.microsoft.com/office/drawing/2014/main" id="{508C86DE-1613-307F-D170-E74AF00B3A6D}"/>
              </a:ext>
            </a:extLst>
          </p:cNvPr>
          <p:cNvSpPr txBox="1">
            <a:spLocks/>
          </p:cNvSpPr>
          <p:nvPr/>
        </p:nvSpPr>
        <p:spPr>
          <a:xfrm>
            <a:off x="132521" y="6001015"/>
            <a:ext cx="3829879" cy="606287"/>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HPAH5079/6079</a:t>
            </a:r>
          </a:p>
        </p:txBody>
      </p:sp>
    </p:spTree>
    <p:extLst>
      <p:ext uri="{BB962C8B-B14F-4D97-AF65-F5344CB8AC3E}">
        <p14:creationId xmlns:p14="http://schemas.microsoft.com/office/powerpoint/2010/main" val="9442207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A5459D-885F-17D6-510F-95C51DA78802}"/>
              </a:ext>
            </a:extLst>
          </p:cNvPr>
          <p:cNvSpPr>
            <a:spLocks noGrp="1"/>
          </p:cNvSpPr>
          <p:nvPr>
            <p:ph type="title"/>
          </p:nvPr>
        </p:nvSpPr>
        <p:spPr>
          <a:xfrm>
            <a:off x="5877532" y="1063255"/>
            <a:ext cx="5312254" cy="1806727"/>
          </a:xfrm>
        </p:spPr>
        <p:txBody>
          <a:bodyPr>
            <a:normAutofit/>
          </a:bodyPr>
          <a:lstStyle/>
          <a:p>
            <a:r>
              <a:rPr lang="en-GB" sz="5100" b="1" i="0"/>
              <a:t>A period of Crisis (AD 235-284)?</a:t>
            </a:r>
          </a:p>
        </p:txBody>
      </p:sp>
      <p:pic>
        <p:nvPicPr>
          <p:cNvPr id="4" name="Picture 3">
            <a:extLst>
              <a:ext uri="{FF2B5EF4-FFF2-40B4-BE49-F238E27FC236}">
                <a16:creationId xmlns:a16="http://schemas.microsoft.com/office/drawing/2014/main" id="{D09AEA45-DD73-378C-CCEE-E47050FDF0C6}"/>
              </a:ext>
            </a:extLst>
          </p:cNvPr>
          <p:cNvPicPr>
            <a:picLocks noChangeAspect="1"/>
          </p:cNvPicPr>
          <p:nvPr/>
        </p:nvPicPr>
        <p:blipFill rotWithShape="1">
          <a:blip r:embed="rId2"/>
          <a:srcRect t="57" r="1" b="1"/>
          <a:stretch/>
        </p:blipFill>
        <p:spPr>
          <a:xfrm>
            <a:off x="1" y="1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11" name="Straight Connector 10">
            <a:extLst>
              <a:ext uri="{FF2B5EF4-FFF2-40B4-BE49-F238E27FC236}">
                <a16:creationId xmlns:a16="http://schemas.microsoft.com/office/drawing/2014/main" id="{C1FC086D-39EC-448D-97E7-FF23235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86332" y="3088919"/>
            <a:ext cx="52120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4894775-5628-E006-57F2-CFFA53BAC9F9}"/>
              </a:ext>
            </a:extLst>
          </p:cNvPr>
          <p:cNvSpPr>
            <a:spLocks noGrp="1"/>
          </p:cNvSpPr>
          <p:nvPr>
            <p:ph idx="1"/>
          </p:nvPr>
        </p:nvSpPr>
        <p:spPr>
          <a:xfrm>
            <a:off x="5512903" y="3193776"/>
            <a:ext cx="6427305" cy="3551580"/>
          </a:xfrm>
        </p:spPr>
        <p:txBody>
          <a:bodyPr>
            <a:normAutofit/>
          </a:bodyPr>
          <a:lstStyle/>
          <a:p>
            <a:pPr>
              <a:lnSpc>
                <a:spcPct val="100000"/>
              </a:lnSpc>
            </a:pPr>
            <a:r>
              <a:rPr lang="en-GB" sz="1800" dirty="0"/>
              <a:t>Period running from the murder of Severus Alexander to start of Diocletian’s reign (AD 284).</a:t>
            </a:r>
          </a:p>
          <a:p>
            <a:pPr marL="468630" lvl="1" indent="-285750">
              <a:lnSpc>
                <a:spcPct val="100000"/>
              </a:lnSpc>
              <a:buFont typeface="Arial" panose="020B0604020202020204" pitchFamily="34" charset="0"/>
              <a:buChar char="•"/>
            </a:pPr>
            <a:r>
              <a:rPr lang="en-GB" dirty="0"/>
              <a:t>Cf. Elton (2018) who places an emphasis on the period from AD 260.</a:t>
            </a:r>
          </a:p>
          <a:p>
            <a:pPr>
              <a:lnSpc>
                <a:spcPct val="100000"/>
              </a:lnSpc>
            </a:pPr>
            <a:endParaRPr lang="en-GB" sz="500" dirty="0"/>
          </a:p>
          <a:p>
            <a:pPr>
              <a:lnSpc>
                <a:spcPct val="100000"/>
              </a:lnSpc>
            </a:pPr>
            <a:r>
              <a:rPr lang="en-GB" sz="1800" dirty="0"/>
              <a:t>What characterises this period?</a:t>
            </a:r>
          </a:p>
          <a:p>
            <a:pPr marL="582930" lvl="1" indent="-400050">
              <a:lnSpc>
                <a:spcPct val="100000"/>
              </a:lnSpc>
              <a:buFont typeface="+mj-lt"/>
              <a:buAutoNum type="romanLcPeriod"/>
            </a:pPr>
            <a:r>
              <a:rPr lang="en-GB" dirty="0"/>
              <a:t>Political upheaval (26 odd “emperors”).</a:t>
            </a:r>
          </a:p>
          <a:p>
            <a:pPr marL="582930" lvl="1" indent="-400050">
              <a:lnSpc>
                <a:spcPct val="100000"/>
              </a:lnSpc>
              <a:buFont typeface="+mj-lt"/>
              <a:buAutoNum type="romanLcPeriod"/>
            </a:pPr>
            <a:r>
              <a:rPr lang="en-GB" dirty="0"/>
              <a:t>Serious military issues and defeats. </a:t>
            </a:r>
          </a:p>
          <a:p>
            <a:pPr marL="582930" lvl="1" indent="-400050">
              <a:lnSpc>
                <a:spcPct val="100000"/>
              </a:lnSpc>
              <a:buFont typeface="+mj-lt"/>
              <a:buAutoNum type="romanLcPeriod"/>
            </a:pPr>
            <a:r>
              <a:rPr lang="en-GB" dirty="0"/>
              <a:t>Debasement and inflation?</a:t>
            </a:r>
          </a:p>
          <a:p>
            <a:pPr marL="582930" lvl="1" indent="-400050">
              <a:lnSpc>
                <a:spcPct val="100000"/>
              </a:lnSpc>
              <a:buFont typeface="+mj-lt"/>
              <a:buAutoNum type="romanLcPeriod"/>
            </a:pPr>
            <a:r>
              <a:rPr lang="en-GB" dirty="0"/>
              <a:t>Outbreaks of plague and issues with social cohesion. </a:t>
            </a: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437960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0"/>
                                        <p:tgtEl>
                                          <p:spTgt spid="3">
                                            <p:txEl>
                                              <p:pRg st="4" end="4"/>
                                            </p:txEl>
                                          </p:spTgt>
                                        </p:tgtEl>
                                      </p:cBhvr>
                                    </p:animEffect>
                                    <p:anim calcmode="lin" valueType="num">
                                      <p:cBhvr>
                                        <p:cTn id="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5" end="5"/>
                                            </p:txEl>
                                          </p:spTgt>
                                        </p:tgtEl>
                                        <p:attrNameLst>
                                          <p:attrName>style.visibility</p:attrName>
                                        </p:attrNameLst>
                                      </p:cBhvr>
                                      <p:to>
                                        <p:strVal val="visible"/>
                                      </p:to>
                                    </p:set>
                                    <p:anim calcmode="lin" valueType="num">
                                      <p:cBhvr additive="base">
                                        <p:cTn id="1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nodeType="clickEffect">
                                  <p:stCondLst>
                                    <p:cond delay="0"/>
                                  </p:stCondLst>
                                  <p:childTnLst>
                                    <p:set>
                                      <p:cBhvr>
                                        <p:cTn id="19" dur="1" fill="hold">
                                          <p:stCondLst>
                                            <p:cond delay="0"/>
                                          </p:stCondLst>
                                        </p:cTn>
                                        <p:tgtEl>
                                          <p:spTgt spid="3">
                                            <p:txEl>
                                              <p:pRg st="6" end="6"/>
                                            </p:txEl>
                                          </p:spTgt>
                                        </p:tgtEl>
                                        <p:attrNameLst>
                                          <p:attrName>style.visibility</p:attrName>
                                        </p:attrNameLst>
                                      </p:cBhvr>
                                      <p:to>
                                        <p:strVal val="visible"/>
                                      </p:to>
                                    </p:set>
                                    <p:animEffect transition="in" filter="barn(inVertical)">
                                      <p:cBhvr>
                                        <p:cTn id="20" dur="500"/>
                                        <p:tgtEl>
                                          <p:spTgt spid="3">
                                            <p:txEl>
                                              <p:pRg st="6" end="6"/>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Effect transition="in" filter="circle(in)">
                                      <p:cBhvr>
                                        <p:cTn id="25"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0AA5DFF-F391-4D1C-B76E-4E130B8C9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570BDE2-3A2A-4B48-9B39-C9C6FBB0A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DA5294D-45B1-3B82-5842-47BA95A0ECED}"/>
              </a:ext>
            </a:extLst>
          </p:cNvPr>
          <p:cNvSpPr>
            <a:spLocks noGrp="1"/>
          </p:cNvSpPr>
          <p:nvPr>
            <p:ph type="title"/>
          </p:nvPr>
        </p:nvSpPr>
        <p:spPr>
          <a:xfrm>
            <a:off x="1078992" y="1064526"/>
            <a:ext cx="9601200" cy="3200400"/>
          </a:xfrm>
        </p:spPr>
        <p:txBody>
          <a:bodyPr vert="horz" lIns="91440" tIns="45720" rIns="91440" bIns="45720" rtlCol="0" anchor="b">
            <a:normAutofit/>
          </a:bodyPr>
          <a:lstStyle/>
          <a:p>
            <a:r>
              <a:rPr lang="en-US" sz="7200" dirty="0">
                <a:solidFill>
                  <a:schemeClr val="bg1">
                    <a:lumMod val="85000"/>
                    <a:lumOff val="15000"/>
                  </a:schemeClr>
                </a:solidFill>
              </a:rPr>
              <a:t>Same old story? Or the start of the “crisis”?</a:t>
            </a:r>
            <a:br>
              <a:rPr lang="en-US" sz="7200" dirty="0">
                <a:solidFill>
                  <a:schemeClr val="bg1">
                    <a:lumMod val="85000"/>
                    <a:lumOff val="15000"/>
                  </a:schemeClr>
                </a:solidFill>
              </a:rPr>
            </a:br>
            <a:endParaRPr lang="en-US" sz="7200" dirty="0">
              <a:solidFill>
                <a:schemeClr val="bg1">
                  <a:lumMod val="85000"/>
                  <a:lumOff val="15000"/>
                </a:schemeClr>
              </a:solidFill>
            </a:endParaRPr>
          </a:p>
        </p:txBody>
      </p:sp>
      <p:sp>
        <p:nvSpPr>
          <p:cNvPr id="18" name="Freeform 6">
            <a:extLst>
              <a:ext uri="{FF2B5EF4-FFF2-40B4-BE49-F238E27FC236}">
                <a16:creationId xmlns:a16="http://schemas.microsoft.com/office/drawing/2014/main" id="{591326CA-698F-4F50-A3B5-4A709B6A1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7425300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9274B-36ED-02AB-8885-F885AA0BB90D}"/>
              </a:ext>
            </a:extLst>
          </p:cNvPr>
          <p:cNvSpPr>
            <a:spLocks noGrp="1"/>
          </p:cNvSpPr>
          <p:nvPr>
            <p:ph type="title"/>
          </p:nvPr>
        </p:nvSpPr>
        <p:spPr>
          <a:xfrm>
            <a:off x="367315" y="407289"/>
            <a:ext cx="4222973" cy="4754880"/>
          </a:xfrm>
        </p:spPr>
        <p:txBody>
          <a:bodyPr/>
          <a:lstStyle/>
          <a:p>
            <a:r>
              <a:rPr lang="en-GB" b="1" dirty="0"/>
              <a:t>The murder of Severus Alexander</a:t>
            </a:r>
            <a:endParaRPr lang="en-GB" dirty="0"/>
          </a:p>
        </p:txBody>
      </p:sp>
      <p:sp>
        <p:nvSpPr>
          <p:cNvPr id="3" name="Content Placeholder 2">
            <a:extLst>
              <a:ext uri="{FF2B5EF4-FFF2-40B4-BE49-F238E27FC236}">
                <a16:creationId xmlns:a16="http://schemas.microsoft.com/office/drawing/2014/main" id="{096D7DC0-251D-459D-56B1-5BD4F7997853}"/>
              </a:ext>
            </a:extLst>
          </p:cNvPr>
          <p:cNvSpPr>
            <a:spLocks noGrp="1"/>
          </p:cNvSpPr>
          <p:nvPr>
            <p:ph idx="1"/>
          </p:nvPr>
        </p:nvSpPr>
        <p:spPr>
          <a:xfrm>
            <a:off x="4837043" y="758952"/>
            <a:ext cx="7116417" cy="5946648"/>
          </a:xfrm>
        </p:spPr>
        <p:txBody>
          <a:bodyPr/>
          <a:lstStyle/>
          <a:p>
            <a:r>
              <a:rPr lang="en-GB" sz="2800" dirty="0"/>
              <a:t>A costly Persian war; bribes to Germanic tribes.</a:t>
            </a:r>
          </a:p>
          <a:p>
            <a:endParaRPr lang="en-GB" sz="300" dirty="0"/>
          </a:p>
          <a:p>
            <a:r>
              <a:rPr lang="en-GB" sz="2800" dirty="0"/>
              <a:t>He and his mother murdered by </a:t>
            </a:r>
            <a:r>
              <a:rPr lang="pt-BR" sz="2800" i="1" dirty="0"/>
              <a:t>Legio XXII Primigenia</a:t>
            </a:r>
            <a:r>
              <a:rPr lang="pt-BR" sz="2800" dirty="0"/>
              <a:t>.</a:t>
            </a:r>
          </a:p>
          <a:p>
            <a:endParaRPr lang="pt-BR" sz="300" dirty="0"/>
          </a:p>
          <a:p>
            <a:r>
              <a:rPr lang="en-GB" sz="2800" dirty="0"/>
              <a:t> Assassinations and usurpations far from unprecedented.</a:t>
            </a:r>
          </a:p>
          <a:p>
            <a:pPr marL="468630" lvl="1" indent="-285750">
              <a:buFont typeface="Arial" panose="020B0604020202020204" pitchFamily="34" charset="0"/>
              <a:buChar char="•"/>
            </a:pPr>
            <a:r>
              <a:rPr lang="en-GB" sz="2400" dirty="0"/>
              <a:t>The “credentials” of Gaius </a:t>
            </a:r>
            <a:r>
              <a:rPr lang="en-GB" sz="2400" dirty="0" err="1"/>
              <a:t>Iulius</a:t>
            </a:r>
            <a:r>
              <a:rPr lang="en-GB" sz="2400" dirty="0"/>
              <a:t> </a:t>
            </a:r>
            <a:r>
              <a:rPr lang="en-GB" sz="2400" dirty="0" err="1"/>
              <a:t>Verus</a:t>
            </a:r>
            <a:r>
              <a:rPr lang="en-GB" sz="2400" dirty="0"/>
              <a:t> </a:t>
            </a:r>
            <a:r>
              <a:rPr lang="en-GB" sz="2400" dirty="0" err="1"/>
              <a:t>Maximinus</a:t>
            </a:r>
            <a:r>
              <a:rPr lang="en-GB" sz="2400" dirty="0"/>
              <a:t> were not rated highly by the senatorial elite. </a:t>
            </a:r>
          </a:p>
          <a:p>
            <a:pPr marL="468630" lvl="1" indent="-285750">
              <a:buFont typeface="Arial" panose="020B0604020202020204" pitchFamily="34" charset="0"/>
              <a:buChar char="•"/>
            </a:pPr>
            <a:endParaRPr lang="en-GB" sz="300" dirty="0"/>
          </a:p>
          <a:p>
            <a:r>
              <a:rPr lang="en-GB" sz="2800" b="1" dirty="0"/>
              <a:t>Why should this be seen as the start of a unique crisis?</a:t>
            </a:r>
          </a:p>
          <a:p>
            <a:endParaRPr lang="en-GB" dirty="0"/>
          </a:p>
          <a:p>
            <a:endParaRPr lang="en-GB" dirty="0"/>
          </a:p>
        </p:txBody>
      </p:sp>
      <p:pic>
        <p:nvPicPr>
          <p:cNvPr id="4" name="Content Placeholder 6">
            <a:extLst>
              <a:ext uri="{FF2B5EF4-FFF2-40B4-BE49-F238E27FC236}">
                <a16:creationId xmlns:a16="http://schemas.microsoft.com/office/drawing/2014/main" id="{A47D9A28-D594-3CAE-F68C-6784E5138962}"/>
              </a:ext>
            </a:extLst>
          </p:cNvPr>
          <p:cNvPicPr>
            <a:picLocks noChangeAspect="1"/>
          </p:cNvPicPr>
          <p:nvPr/>
        </p:nvPicPr>
        <p:blipFill>
          <a:blip r:embed="rId2"/>
          <a:stretch>
            <a:fillRect/>
          </a:stretch>
        </p:blipFill>
        <p:spPr>
          <a:xfrm>
            <a:off x="367316" y="3618738"/>
            <a:ext cx="4125170" cy="3086862"/>
          </a:xfrm>
          <a:prstGeom prst="rect">
            <a:avLst/>
          </a:prstGeom>
        </p:spPr>
      </p:pic>
      <p:sp>
        <p:nvSpPr>
          <p:cNvPr id="5" name="Rectangle 4">
            <a:extLst>
              <a:ext uri="{FF2B5EF4-FFF2-40B4-BE49-F238E27FC236}">
                <a16:creationId xmlns:a16="http://schemas.microsoft.com/office/drawing/2014/main" id="{DC03739B-3BC3-F1FD-3477-AA40AC6EEB70}"/>
              </a:ext>
            </a:extLst>
          </p:cNvPr>
          <p:cNvSpPr/>
          <p:nvPr/>
        </p:nvSpPr>
        <p:spPr>
          <a:xfrm>
            <a:off x="2908385" y="3618737"/>
            <a:ext cx="1584102" cy="646331"/>
          </a:xfrm>
          <a:prstGeom prst="rect">
            <a:avLst/>
          </a:prstGeom>
          <a:solidFill>
            <a:schemeClr val="bg2"/>
          </a:solidFill>
        </p:spPr>
        <p:txBody>
          <a:bodyPr wrap="square">
            <a:spAutoFit/>
          </a:bodyPr>
          <a:lstStyle/>
          <a:p>
            <a:r>
              <a:rPr lang="pt-BR" dirty="0"/>
              <a:t>The site of Moguntiacum</a:t>
            </a:r>
            <a:endParaRPr lang="en-GB" dirty="0"/>
          </a:p>
        </p:txBody>
      </p:sp>
      <p:cxnSp>
        <p:nvCxnSpPr>
          <p:cNvPr id="6" name="Straight Arrow Connector 5">
            <a:extLst>
              <a:ext uri="{FF2B5EF4-FFF2-40B4-BE49-F238E27FC236}">
                <a16:creationId xmlns:a16="http://schemas.microsoft.com/office/drawing/2014/main" id="{9EDB4169-B9AA-0F46-3775-3B5FC6514126}"/>
              </a:ext>
            </a:extLst>
          </p:cNvPr>
          <p:cNvCxnSpPr/>
          <p:nvPr/>
        </p:nvCxnSpPr>
        <p:spPr>
          <a:xfrm flipH="1">
            <a:off x="2637928" y="4265068"/>
            <a:ext cx="643944" cy="1777561"/>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3685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a:t>Political crisis</a:t>
            </a:r>
          </a:p>
        </p:txBody>
      </p:sp>
      <p:pic>
        <p:nvPicPr>
          <p:cNvPr id="8" name="Picture 7" descr="Gordian I - RIC_0001.jpg"/>
          <p:cNvPicPr>
            <a:picLocks noChangeAspect="1"/>
          </p:cNvPicPr>
          <p:nvPr/>
        </p:nvPicPr>
        <p:blipFill>
          <a:blip r:embed="rId2" cstate="print"/>
          <a:srcRect r="48026"/>
          <a:stretch>
            <a:fillRect/>
          </a:stretch>
        </p:blipFill>
        <p:spPr>
          <a:xfrm>
            <a:off x="5788137" y="1772961"/>
            <a:ext cx="2088232" cy="1872208"/>
          </a:xfrm>
          <a:prstGeom prst="rect">
            <a:avLst/>
          </a:prstGeom>
        </p:spPr>
      </p:pic>
      <p:sp>
        <p:nvSpPr>
          <p:cNvPr id="9" name="Rectangle 8"/>
          <p:cNvSpPr/>
          <p:nvPr/>
        </p:nvSpPr>
        <p:spPr>
          <a:xfrm>
            <a:off x="5697969" y="3679374"/>
            <a:ext cx="2304256" cy="584775"/>
          </a:xfrm>
          <a:prstGeom prst="rect">
            <a:avLst/>
          </a:prstGeom>
          <a:solidFill>
            <a:schemeClr val="bg2">
              <a:lumMod val="90000"/>
            </a:schemeClr>
          </a:solidFill>
        </p:spPr>
        <p:txBody>
          <a:bodyPr wrap="square">
            <a:spAutoFit/>
          </a:bodyPr>
          <a:lstStyle/>
          <a:p>
            <a:r>
              <a:rPr lang="en-GB" sz="1600" b="1" dirty="0"/>
              <a:t>Gordian I, March-April AD 238, – RIC 1.</a:t>
            </a:r>
          </a:p>
        </p:txBody>
      </p:sp>
      <p:pic>
        <p:nvPicPr>
          <p:cNvPr id="10" name="Picture 9" descr="Gordian II - RIC_0002_1.jpg"/>
          <p:cNvPicPr>
            <a:picLocks noChangeAspect="1"/>
          </p:cNvPicPr>
          <p:nvPr/>
        </p:nvPicPr>
        <p:blipFill>
          <a:blip r:embed="rId3" cstate="print"/>
          <a:srcRect r="50902"/>
          <a:stretch>
            <a:fillRect/>
          </a:stretch>
        </p:blipFill>
        <p:spPr>
          <a:xfrm>
            <a:off x="5630322" y="4437112"/>
            <a:ext cx="2232248" cy="1584176"/>
          </a:xfrm>
          <a:prstGeom prst="rect">
            <a:avLst/>
          </a:prstGeom>
        </p:spPr>
      </p:pic>
      <p:sp>
        <p:nvSpPr>
          <p:cNvPr id="11" name="Rectangle 10"/>
          <p:cNvSpPr/>
          <p:nvPr/>
        </p:nvSpPr>
        <p:spPr>
          <a:xfrm>
            <a:off x="5494564" y="6143479"/>
            <a:ext cx="2304256" cy="584775"/>
          </a:xfrm>
          <a:prstGeom prst="rect">
            <a:avLst/>
          </a:prstGeom>
          <a:solidFill>
            <a:schemeClr val="bg2">
              <a:lumMod val="90000"/>
            </a:schemeClr>
          </a:solidFill>
        </p:spPr>
        <p:txBody>
          <a:bodyPr wrap="square">
            <a:spAutoFit/>
          </a:bodyPr>
          <a:lstStyle/>
          <a:p>
            <a:r>
              <a:rPr lang="en-GB" sz="1600" b="1" dirty="0"/>
              <a:t>Gordian II, March-April AD 238, – RIC 2.</a:t>
            </a:r>
          </a:p>
        </p:txBody>
      </p:sp>
      <p:sp>
        <p:nvSpPr>
          <p:cNvPr id="12" name="Rectangle 11"/>
          <p:cNvSpPr/>
          <p:nvPr/>
        </p:nvSpPr>
        <p:spPr>
          <a:xfrm>
            <a:off x="8051420" y="1709425"/>
            <a:ext cx="3456384" cy="2031325"/>
          </a:xfrm>
          <a:prstGeom prst="rect">
            <a:avLst/>
          </a:prstGeom>
          <a:solidFill>
            <a:schemeClr val="accent1">
              <a:lumMod val="20000"/>
              <a:lumOff val="80000"/>
            </a:schemeClr>
          </a:solidFill>
        </p:spPr>
        <p:txBody>
          <a:bodyPr wrap="square">
            <a:spAutoFit/>
          </a:bodyPr>
          <a:lstStyle/>
          <a:p>
            <a:r>
              <a:rPr lang="en-GB" dirty="0"/>
              <a:t>“The procurator of Africa was a man who performed his duties with excessive severity; he handed down extremely harsh decisions and extorted money to win the emperor's favour.” – </a:t>
            </a:r>
            <a:r>
              <a:rPr lang="en-GB" b="1" dirty="0" err="1"/>
              <a:t>Herodian</a:t>
            </a:r>
            <a:r>
              <a:rPr lang="en-GB" b="1" dirty="0"/>
              <a:t> 7.4.1</a:t>
            </a:r>
            <a:r>
              <a:rPr lang="en-GB" dirty="0"/>
              <a:t>.</a:t>
            </a:r>
          </a:p>
        </p:txBody>
      </p:sp>
      <p:sp>
        <p:nvSpPr>
          <p:cNvPr id="13" name="Rectangle 12"/>
          <p:cNvSpPr/>
          <p:nvPr/>
        </p:nvSpPr>
        <p:spPr>
          <a:xfrm>
            <a:off x="8035247" y="4132912"/>
            <a:ext cx="3456384" cy="2585323"/>
          </a:xfrm>
          <a:prstGeom prst="rect">
            <a:avLst/>
          </a:prstGeom>
          <a:solidFill>
            <a:schemeClr val="accent2">
              <a:lumMod val="20000"/>
              <a:lumOff val="80000"/>
            </a:schemeClr>
          </a:solidFill>
        </p:spPr>
        <p:txBody>
          <a:bodyPr wrap="square">
            <a:spAutoFit/>
          </a:bodyPr>
          <a:lstStyle/>
          <a:p>
            <a:r>
              <a:rPr lang="en-GB" dirty="0"/>
              <a:t>“The senators met before they received accurate information concerning </a:t>
            </a:r>
            <a:r>
              <a:rPr lang="en-GB" dirty="0" err="1"/>
              <a:t>Maximinus</a:t>
            </a:r>
            <a:r>
              <a:rPr lang="en-GB" dirty="0"/>
              <a:t> and, placing their trust for the future in the present situation, proclaimed Gordian Augustus, together with his son, and destroyed </a:t>
            </a:r>
            <a:r>
              <a:rPr lang="en-GB" dirty="0" err="1"/>
              <a:t>Maximinus</a:t>
            </a:r>
            <a:r>
              <a:rPr lang="en-GB" dirty="0"/>
              <a:t>' emblems of honour.” (</a:t>
            </a:r>
            <a:r>
              <a:rPr lang="en-GB" b="1" dirty="0"/>
              <a:t>7.7.2</a:t>
            </a:r>
            <a:r>
              <a:rPr lang="en-GB" dirty="0"/>
              <a:t>).</a:t>
            </a:r>
          </a:p>
        </p:txBody>
      </p:sp>
      <p:pic>
        <p:nvPicPr>
          <p:cNvPr id="1026" name="Picture 2" descr="Map of North Africa at 30BC | TimeMap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160" y="3429000"/>
            <a:ext cx="4611757" cy="3006866"/>
          </a:xfrm>
          <a:prstGeom prst="rect">
            <a:avLst/>
          </a:prstGeom>
          <a:noFill/>
          <a:extLst>
            <a:ext uri="{909E8E84-426E-40DD-AFC4-6F175D3DCCD1}">
              <a14:hiddenFill xmlns:a14="http://schemas.microsoft.com/office/drawing/2010/main">
                <a:solidFill>
                  <a:srgbClr val="FFFFFF"/>
                </a:solidFill>
              </a14:hiddenFill>
            </a:ext>
          </a:extLst>
        </p:spPr>
      </p:pic>
      <p:sp>
        <p:nvSpPr>
          <p:cNvPr id="16" name="Content Placeholder 2">
            <a:extLst>
              <a:ext uri="{FF2B5EF4-FFF2-40B4-BE49-F238E27FC236}">
                <a16:creationId xmlns:a16="http://schemas.microsoft.com/office/drawing/2014/main" id="{61D6D288-204C-A638-D79C-5A791385DDD0}"/>
              </a:ext>
            </a:extLst>
          </p:cNvPr>
          <p:cNvSpPr txBox="1">
            <a:spLocks/>
          </p:cNvSpPr>
          <p:nvPr/>
        </p:nvSpPr>
        <p:spPr>
          <a:xfrm>
            <a:off x="473160" y="243972"/>
            <a:ext cx="8784976" cy="3418300"/>
          </a:xfrm>
          <a:prstGeom prst="rect">
            <a:avLst/>
          </a:prstGeom>
          <a:solidFill>
            <a:srgbClr val="92D050"/>
          </a:solidFill>
        </p:spPr>
        <p:txBody>
          <a:bodyPr vert="horz">
            <a:normAutofit fontScale="7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None/>
            </a:pPr>
            <a:r>
              <a:rPr lang="en-GB" dirty="0"/>
              <a:t>“A man of senatorial rank named </a:t>
            </a:r>
            <a:r>
              <a:rPr lang="en-GB" dirty="0" err="1"/>
              <a:t>Capellianus</a:t>
            </a:r>
            <a:r>
              <a:rPr lang="en-GB" dirty="0"/>
              <a:t> was at that time governor of the Moors under Roman rule, the ones called </a:t>
            </a:r>
            <a:r>
              <a:rPr lang="en-GB" dirty="0" err="1"/>
              <a:t>Numidians</a:t>
            </a:r>
            <a:r>
              <a:rPr lang="en-GB" dirty="0"/>
              <a:t>… </a:t>
            </a:r>
            <a:r>
              <a:rPr lang="en-GB" dirty="0" err="1"/>
              <a:t>Capellianus</a:t>
            </a:r>
            <a:r>
              <a:rPr lang="en-GB" dirty="0"/>
              <a:t> thus had a formidable military force under his command…” [Gordian and </a:t>
            </a:r>
            <a:r>
              <a:rPr lang="en-GB" dirty="0" err="1"/>
              <a:t>Capellianus</a:t>
            </a:r>
            <a:r>
              <a:rPr lang="en-GB" dirty="0"/>
              <a:t> hostile to each other due to past lawsuit] – </a:t>
            </a:r>
            <a:r>
              <a:rPr lang="en-GB" b="1" dirty="0"/>
              <a:t>Herodian 7.9</a:t>
            </a:r>
            <a:r>
              <a:rPr lang="en-GB" dirty="0"/>
              <a:t>. </a:t>
            </a:r>
          </a:p>
          <a:p>
            <a:pPr marL="137160" indent="0">
              <a:buNone/>
            </a:pPr>
            <a:endParaRPr lang="en-GB" sz="600" dirty="0"/>
          </a:p>
          <a:p>
            <a:pPr marL="137160" indent="0">
              <a:buNone/>
            </a:pPr>
            <a:r>
              <a:rPr lang="en-GB" dirty="0"/>
              <a:t>[Defeat of </a:t>
            </a:r>
            <a:r>
              <a:rPr lang="en-GB" dirty="0" err="1"/>
              <a:t>Gordianii</a:t>
            </a:r>
            <a:r>
              <a:rPr lang="en-GB" dirty="0"/>
              <a:t>] “This is what was happening in Africa. When the death of the elder Gordian was reported at Rome, the people and the Senate… were completely bewildered… Other senators received votes, but on the final count [</a:t>
            </a:r>
            <a:r>
              <a:rPr lang="en-GB" dirty="0" err="1"/>
              <a:t>Pupienus</a:t>
            </a:r>
            <a:r>
              <a:rPr lang="en-GB" dirty="0"/>
              <a:t>] Maximus and </a:t>
            </a:r>
            <a:r>
              <a:rPr lang="en-GB" dirty="0" err="1"/>
              <a:t>Balbinus</a:t>
            </a:r>
            <a:r>
              <a:rPr lang="en-GB" dirty="0"/>
              <a:t> were elected joint emperors by majority opinion.” – (</a:t>
            </a:r>
            <a:r>
              <a:rPr lang="en-GB" b="1" dirty="0"/>
              <a:t>7.10</a:t>
            </a:r>
            <a:r>
              <a:rPr lang="en-GB" dirty="0"/>
              <a:t>).</a:t>
            </a:r>
          </a:p>
          <a:p>
            <a:pPr marL="137160" indent="0">
              <a:buNone/>
            </a:pPr>
            <a:endParaRPr lang="en-GB" dirty="0"/>
          </a:p>
        </p:txBody>
      </p:sp>
    </p:spTree>
    <p:extLst>
      <p:ext uri="{BB962C8B-B14F-4D97-AF65-F5344CB8AC3E}">
        <p14:creationId xmlns:p14="http://schemas.microsoft.com/office/powerpoint/2010/main" val="3978609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21FFCD-02C2-136D-A1FC-CB84348D0EB9}"/>
              </a:ext>
            </a:extLst>
          </p:cNvPr>
          <p:cNvSpPr>
            <a:spLocks noGrp="1"/>
          </p:cNvSpPr>
          <p:nvPr>
            <p:ph type="title"/>
          </p:nvPr>
        </p:nvSpPr>
        <p:spPr>
          <a:xfrm>
            <a:off x="5877532" y="1063255"/>
            <a:ext cx="5312254" cy="1806727"/>
          </a:xfrm>
        </p:spPr>
        <p:txBody>
          <a:bodyPr>
            <a:normAutofit/>
          </a:bodyPr>
          <a:lstStyle/>
          <a:p>
            <a:r>
              <a:rPr lang="en-GB" dirty="0"/>
              <a:t>Praetorians vs the People</a:t>
            </a:r>
          </a:p>
        </p:txBody>
      </p:sp>
      <p:pic>
        <p:nvPicPr>
          <p:cNvPr id="4" name="Picture 3">
            <a:extLst>
              <a:ext uri="{FF2B5EF4-FFF2-40B4-BE49-F238E27FC236}">
                <a16:creationId xmlns:a16="http://schemas.microsoft.com/office/drawing/2014/main" id="{58FFF5DC-50F8-3E42-8C3D-CBCE93555EBD}"/>
              </a:ext>
            </a:extLst>
          </p:cNvPr>
          <p:cNvPicPr>
            <a:picLocks noChangeAspect="1"/>
          </p:cNvPicPr>
          <p:nvPr/>
        </p:nvPicPr>
        <p:blipFill rotWithShape="1">
          <a:blip r:embed="rId2"/>
          <a:srcRect l="28041" r="30325"/>
          <a:stretch/>
        </p:blipFill>
        <p:spPr>
          <a:xfrm>
            <a:off x="1" y="1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11" name="Straight Connector 10">
            <a:extLst>
              <a:ext uri="{FF2B5EF4-FFF2-40B4-BE49-F238E27FC236}">
                <a16:creationId xmlns:a16="http://schemas.microsoft.com/office/drawing/2014/main" id="{C1FC086D-39EC-448D-97E7-FF23235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86332" y="3088919"/>
            <a:ext cx="52120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32B140F-51A3-67C0-E578-31FAC7B4557F}"/>
              </a:ext>
            </a:extLst>
          </p:cNvPr>
          <p:cNvSpPr>
            <a:spLocks noGrp="1"/>
          </p:cNvSpPr>
          <p:nvPr>
            <p:ph idx="1"/>
          </p:nvPr>
        </p:nvSpPr>
        <p:spPr>
          <a:xfrm>
            <a:off x="5550567" y="3309581"/>
            <a:ext cx="6394917" cy="3468329"/>
          </a:xfrm>
        </p:spPr>
        <p:txBody>
          <a:bodyPr>
            <a:normAutofit/>
          </a:bodyPr>
          <a:lstStyle/>
          <a:p>
            <a:pPr>
              <a:lnSpc>
                <a:spcPct val="100000"/>
              </a:lnSpc>
            </a:pPr>
            <a:r>
              <a:rPr lang="en-GB" sz="1800" dirty="0"/>
              <a:t>“…they kept shouting threats to kill both emperors, determined that the emperor be chosen from the family of </a:t>
            </a:r>
            <a:r>
              <a:rPr lang="en-GB" sz="1800" dirty="0" err="1"/>
              <a:t>Gordiani</a:t>
            </a:r>
            <a:r>
              <a:rPr lang="en-GB" sz="1800" dirty="0"/>
              <a:t> – </a:t>
            </a:r>
            <a:r>
              <a:rPr lang="en-GB" sz="1800" b="1" dirty="0"/>
              <a:t>Herodian 7.10</a:t>
            </a:r>
            <a:r>
              <a:rPr lang="en-GB" sz="1800" dirty="0"/>
              <a:t>.</a:t>
            </a:r>
          </a:p>
          <a:p>
            <a:pPr>
              <a:lnSpc>
                <a:spcPct val="100000"/>
              </a:lnSpc>
            </a:pPr>
            <a:endParaRPr lang="en-GB" sz="100" dirty="0"/>
          </a:p>
          <a:p>
            <a:pPr>
              <a:lnSpc>
                <a:spcPct val="100000"/>
              </a:lnSpc>
            </a:pPr>
            <a:r>
              <a:rPr lang="en-GB" sz="1800" dirty="0"/>
              <a:t>A large mob in Rome besiege the Praetorian camp.</a:t>
            </a:r>
          </a:p>
          <a:p>
            <a:pPr>
              <a:lnSpc>
                <a:spcPct val="100000"/>
              </a:lnSpc>
            </a:pPr>
            <a:endParaRPr lang="en-GB" sz="100" dirty="0"/>
          </a:p>
          <a:p>
            <a:pPr>
              <a:lnSpc>
                <a:spcPct val="100000"/>
              </a:lnSpc>
            </a:pPr>
            <a:r>
              <a:rPr lang="en-GB" sz="1800" dirty="0"/>
              <a:t>Maximus invades Italy at end of March – AD 238. The city of Aquileia holds out against him - protracted siege.</a:t>
            </a:r>
          </a:p>
          <a:p>
            <a:pPr>
              <a:lnSpc>
                <a:spcPct val="100000"/>
              </a:lnSpc>
            </a:pPr>
            <a:endParaRPr lang="en-GB" sz="100" dirty="0"/>
          </a:p>
          <a:p>
            <a:pPr>
              <a:lnSpc>
                <a:spcPct val="100000"/>
              </a:lnSpc>
            </a:pPr>
            <a:r>
              <a:rPr lang="en-GB" sz="1800" dirty="0" err="1"/>
              <a:t>Pupienus</a:t>
            </a:r>
            <a:r>
              <a:rPr lang="en-GB" sz="1800" dirty="0"/>
              <a:t> and </a:t>
            </a:r>
            <a:r>
              <a:rPr lang="en-GB" sz="1800" dirty="0" err="1"/>
              <a:t>Balbinus</a:t>
            </a:r>
            <a:r>
              <a:rPr lang="en-GB" sz="1800" dirty="0"/>
              <a:t> killed by praetorian guards – 6 imperial claimants killed within space of 5 months.</a:t>
            </a:r>
          </a:p>
          <a:p>
            <a:pPr>
              <a:lnSpc>
                <a:spcPct val="100000"/>
              </a:lnSpc>
            </a:pPr>
            <a:endParaRPr lang="en-GB" sz="1100" dirty="0"/>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Rectangle 5">
            <a:extLst>
              <a:ext uri="{FF2B5EF4-FFF2-40B4-BE49-F238E27FC236}">
                <a16:creationId xmlns:a16="http://schemas.microsoft.com/office/drawing/2014/main" id="{B6ADD104-0384-5442-59C9-281F68445B90}"/>
              </a:ext>
            </a:extLst>
          </p:cNvPr>
          <p:cNvSpPr/>
          <p:nvPr/>
        </p:nvSpPr>
        <p:spPr>
          <a:xfrm>
            <a:off x="246516" y="6193139"/>
            <a:ext cx="3312368" cy="584775"/>
          </a:xfrm>
          <a:prstGeom prst="rect">
            <a:avLst/>
          </a:prstGeom>
          <a:solidFill>
            <a:schemeClr val="bg2">
              <a:lumMod val="90000"/>
            </a:schemeClr>
          </a:solidFill>
        </p:spPr>
        <p:txBody>
          <a:bodyPr wrap="square">
            <a:spAutoFit/>
          </a:bodyPr>
          <a:lstStyle/>
          <a:p>
            <a:r>
              <a:rPr lang="en-GB" sz="1600" b="1" dirty="0"/>
              <a:t>Gordian III, Caesar April-June, 238 AD; Augustus 238-244 AD</a:t>
            </a:r>
            <a:endParaRPr lang="en-GB" sz="1600" dirty="0"/>
          </a:p>
        </p:txBody>
      </p:sp>
    </p:spTree>
    <p:extLst>
      <p:ext uri="{BB962C8B-B14F-4D97-AF65-F5344CB8AC3E}">
        <p14:creationId xmlns:p14="http://schemas.microsoft.com/office/powerpoint/2010/main" val="1911969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094CC9-764E-91A5-1E3A-193BB83B097F}"/>
              </a:ext>
            </a:extLst>
          </p:cNvPr>
          <p:cNvSpPr>
            <a:spLocks noGrp="1"/>
          </p:cNvSpPr>
          <p:nvPr>
            <p:ph type="title"/>
          </p:nvPr>
        </p:nvSpPr>
        <p:spPr>
          <a:xfrm>
            <a:off x="321981" y="682941"/>
            <a:ext cx="5774019" cy="1540106"/>
          </a:xfrm>
        </p:spPr>
        <p:txBody>
          <a:bodyPr>
            <a:normAutofit/>
          </a:bodyPr>
          <a:lstStyle/>
          <a:p>
            <a:r>
              <a:rPr lang="en-GB" sz="5100" b="1" dirty="0"/>
              <a:t>Legitimacy and illegitimacy? </a:t>
            </a:r>
          </a:p>
        </p:txBody>
      </p:sp>
      <p:pic>
        <p:nvPicPr>
          <p:cNvPr id="4" name="Picture 3" descr="Shape&#10;&#10;Description automatically generated">
            <a:extLst>
              <a:ext uri="{FF2B5EF4-FFF2-40B4-BE49-F238E27FC236}">
                <a16:creationId xmlns:a16="http://schemas.microsoft.com/office/drawing/2014/main" id="{21ABC1D4-0408-AE42-6725-06FD54AB2BAE}"/>
              </a:ext>
            </a:extLst>
          </p:cNvPr>
          <p:cNvPicPr>
            <a:picLocks noChangeAspect="1"/>
          </p:cNvPicPr>
          <p:nvPr/>
        </p:nvPicPr>
        <p:blipFill>
          <a:blip r:embed="rId2"/>
          <a:stretch>
            <a:fillRect/>
          </a:stretch>
        </p:blipFill>
        <p:spPr>
          <a:xfrm>
            <a:off x="734336" y="2607906"/>
            <a:ext cx="3818120" cy="3759738"/>
          </a:xfrm>
          <a:prstGeom prst="rect">
            <a:avLst/>
          </a:prstGeom>
        </p:spPr>
      </p:pic>
      <p:cxnSp>
        <p:nvCxnSpPr>
          <p:cNvPr id="11" name="Straight Connector 10">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679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D98960-4FDC-4DB1-FAF0-19E9CB22642B}"/>
              </a:ext>
            </a:extLst>
          </p:cNvPr>
          <p:cNvSpPr>
            <a:spLocks noGrp="1"/>
          </p:cNvSpPr>
          <p:nvPr>
            <p:ph idx="1"/>
          </p:nvPr>
        </p:nvSpPr>
        <p:spPr>
          <a:xfrm>
            <a:off x="5518489" y="220579"/>
            <a:ext cx="6265522" cy="6713621"/>
          </a:xfrm>
        </p:spPr>
        <p:txBody>
          <a:bodyPr>
            <a:normAutofit lnSpcReduction="10000"/>
          </a:bodyPr>
          <a:lstStyle/>
          <a:p>
            <a:pPr>
              <a:lnSpc>
                <a:spcPct val="100000"/>
              </a:lnSpc>
            </a:pPr>
            <a:r>
              <a:rPr lang="en-GB" sz="2600" dirty="0"/>
              <a:t>Acclamation of an emperor elsewhere is a challenges to the existing emperor:</a:t>
            </a:r>
          </a:p>
          <a:p>
            <a:pPr marL="468630" lvl="1" indent="-285750">
              <a:lnSpc>
                <a:spcPct val="100000"/>
              </a:lnSpc>
              <a:buFont typeface="Arial" panose="020B0604020202020204" pitchFamily="34" charset="0"/>
              <a:buChar char="•"/>
            </a:pPr>
            <a:r>
              <a:rPr lang="en-GB" sz="2400" dirty="0"/>
              <a:t>Both would often characterise each other as a </a:t>
            </a:r>
            <a:r>
              <a:rPr lang="en-GB" sz="2400" i="1" dirty="0" err="1"/>
              <a:t>tyrannus</a:t>
            </a:r>
            <a:r>
              <a:rPr lang="en-GB" sz="2400" dirty="0"/>
              <a:t>.</a:t>
            </a:r>
          </a:p>
          <a:p>
            <a:pPr lvl="1">
              <a:lnSpc>
                <a:spcPct val="100000"/>
              </a:lnSpc>
            </a:pPr>
            <a:endParaRPr lang="en-GB" sz="1000" dirty="0"/>
          </a:p>
          <a:p>
            <a:pPr>
              <a:lnSpc>
                <a:spcPct val="100000"/>
              </a:lnSpc>
            </a:pPr>
            <a:r>
              <a:rPr lang="en-GB" sz="2600" dirty="0"/>
              <a:t>Distinction between imperial ruler and usurper one of success or failure?  </a:t>
            </a:r>
          </a:p>
          <a:p>
            <a:pPr marL="468630" lvl="1" indent="-285750">
              <a:lnSpc>
                <a:spcPct val="100000"/>
              </a:lnSpc>
              <a:buFont typeface="Arial" panose="020B0604020202020204" pitchFamily="34" charset="0"/>
              <a:buChar char="•"/>
            </a:pPr>
            <a:r>
              <a:rPr lang="en-GB" sz="2400" dirty="0"/>
              <a:t>e.g. Victorinus a “Gallic usurper” vs. Probus (who had seized power from </a:t>
            </a:r>
            <a:r>
              <a:rPr lang="en-GB" sz="2400" dirty="0" err="1"/>
              <a:t>Florianus</a:t>
            </a:r>
            <a:r>
              <a:rPr lang="en-GB" sz="2400" dirty="0"/>
              <a:t>) a Roman Emperor from AD 276-282 (who was brought down by revolt of </a:t>
            </a:r>
            <a:r>
              <a:rPr lang="en-GB" sz="2400" dirty="0" err="1"/>
              <a:t>Carus</a:t>
            </a:r>
            <a:r>
              <a:rPr lang="en-GB" sz="2400" dirty="0"/>
              <a:t>).</a:t>
            </a:r>
          </a:p>
          <a:p>
            <a:pPr lvl="1">
              <a:lnSpc>
                <a:spcPct val="100000"/>
              </a:lnSpc>
            </a:pPr>
            <a:endParaRPr lang="en-GB" sz="1000" dirty="0"/>
          </a:p>
          <a:p>
            <a:pPr>
              <a:lnSpc>
                <a:spcPct val="100000"/>
              </a:lnSpc>
            </a:pPr>
            <a:r>
              <a:rPr lang="en-GB" sz="2600" dirty="0"/>
              <a:t>Any claimant to power could and did raise legions and taxes, issue laws and coins, appoint officials, etc. </a:t>
            </a:r>
          </a:p>
          <a:p>
            <a:pPr marL="468630" lvl="1" indent="-285750">
              <a:lnSpc>
                <a:spcPct val="100000"/>
              </a:lnSpc>
              <a:buFont typeface="Arial" panose="020B0604020202020204" pitchFamily="34" charset="0"/>
              <a:buChar char="•"/>
            </a:pPr>
            <a:r>
              <a:rPr lang="en-GB" sz="2400" dirty="0"/>
              <a:t>“Legitimacy” seems to stem from success and amount of support one can wield. </a:t>
            </a:r>
          </a:p>
          <a:p>
            <a:pPr>
              <a:lnSpc>
                <a:spcPct val="100000"/>
              </a:lnSpc>
            </a:pPr>
            <a:endParaRPr lang="en-GB" sz="1000" dirty="0"/>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557193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Effect transition="in" filter="wipe(down)">
                                      <p:cBhvr>
                                        <p:cTn id="17" dur="500"/>
                                        <p:tgtEl>
                                          <p:spTgt spid="3">
                                            <p:txEl>
                                              <p:pRg st="6" end="6"/>
                                            </p:txEl>
                                          </p:spTgt>
                                        </p:tgtEl>
                                      </p:cBhvr>
                                    </p:animEffect>
                                  </p:childTnLst>
                                </p:cTn>
                              </p:par>
                              <p:par>
                                <p:cTn id="18" presetID="22" presetClass="entr" presetSubtype="4" fill="hold" nodeType="withEffect">
                                  <p:stCondLst>
                                    <p:cond delay="0"/>
                                  </p:stCondLst>
                                  <p:childTnLst>
                                    <p:set>
                                      <p:cBhvr>
                                        <p:cTn id="19" dur="1" fill="hold">
                                          <p:stCondLst>
                                            <p:cond delay="0"/>
                                          </p:stCondLst>
                                        </p:cTn>
                                        <p:tgtEl>
                                          <p:spTgt spid="3">
                                            <p:txEl>
                                              <p:pRg st="7" end="7"/>
                                            </p:txEl>
                                          </p:spTgt>
                                        </p:tgtEl>
                                        <p:attrNameLst>
                                          <p:attrName>style.visibility</p:attrName>
                                        </p:attrNameLst>
                                      </p:cBhvr>
                                      <p:to>
                                        <p:strVal val="visible"/>
                                      </p:to>
                                    </p:set>
                                    <p:animEffect transition="in" filter="wipe(down)">
                                      <p:cBhvr>
                                        <p:cTn id="2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1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9">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61F6F1-5B4F-95CD-54ED-F8AD7AA564C7}"/>
              </a:ext>
            </a:extLst>
          </p:cNvPr>
          <p:cNvSpPr>
            <a:spLocks noGrp="1"/>
          </p:cNvSpPr>
          <p:nvPr>
            <p:ph type="title"/>
          </p:nvPr>
        </p:nvSpPr>
        <p:spPr>
          <a:xfrm>
            <a:off x="758952" y="420625"/>
            <a:ext cx="10667998" cy="1326814"/>
          </a:xfrm>
        </p:spPr>
        <p:txBody>
          <a:bodyPr anchor="ctr">
            <a:normAutofit/>
          </a:bodyPr>
          <a:lstStyle/>
          <a:p>
            <a:r>
              <a:rPr lang="en-GB" b="1" dirty="0">
                <a:solidFill>
                  <a:schemeClr val="bg1"/>
                </a:solidFill>
              </a:rPr>
              <a:t>Absolutism</a:t>
            </a:r>
          </a:p>
        </p:txBody>
      </p:sp>
      <p:sp>
        <p:nvSpPr>
          <p:cNvPr id="3" name="Content Placeholder 2">
            <a:extLst>
              <a:ext uri="{FF2B5EF4-FFF2-40B4-BE49-F238E27FC236}">
                <a16:creationId xmlns:a16="http://schemas.microsoft.com/office/drawing/2014/main" id="{523C25CC-6ED5-5CA8-1BC9-B95358458509}"/>
              </a:ext>
            </a:extLst>
          </p:cNvPr>
          <p:cNvSpPr>
            <a:spLocks noGrp="1"/>
          </p:cNvSpPr>
          <p:nvPr>
            <p:ph idx="1"/>
          </p:nvPr>
        </p:nvSpPr>
        <p:spPr>
          <a:xfrm>
            <a:off x="128337" y="2168063"/>
            <a:ext cx="9139215" cy="4689936"/>
          </a:xfrm>
        </p:spPr>
        <p:txBody>
          <a:bodyPr anchor="ctr">
            <a:normAutofit/>
          </a:bodyPr>
          <a:lstStyle/>
          <a:p>
            <a:pPr>
              <a:lnSpc>
                <a:spcPct val="100000"/>
              </a:lnSpc>
            </a:pPr>
            <a:r>
              <a:rPr lang="en-GB" sz="2400" b="1" dirty="0"/>
              <a:t>Can we reasonably think of Roman emperors as autocrats?</a:t>
            </a:r>
          </a:p>
          <a:p>
            <a:pPr>
              <a:lnSpc>
                <a:spcPct val="100000"/>
              </a:lnSpc>
            </a:pPr>
            <a:endParaRPr lang="en-GB" sz="500" dirty="0"/>
          </a:p>
          <a:p>
            <a:pPr>
              <a:lnSpc>
                <a:spcPct val="100000"/>
              </a:lnSpc>
            </a:pPr>
            <a:r>
              <a:rPr lang="en-GB" sz="2400" dirty="0"/>
              <a:t>Overly arbitrary behaviour would likely only be tolerated for so long. </a:t>
            </a:r>
          </a:p>
          <a:p>
            <a:pPr marL="468630" lvl="1" indent="-285750">
              <a:lnSpc>
                <a:spcPct val="100000"/>
              </a:lnSpc>
              <a:buFont typeface="Arial" panose="020B0604020202020204" pitchFamily="34" charset="0"/>
              <a:buChar char="•"/>
            </a:pPr>
            <a:r>
              <a:rPr lang="en-GB" sz="2400" dirty="0"/>
              <a:t>Inheritance of principate system: lack of accession process; objectionable emperors facing resistance. </a:t>
            </a:r>
          </a:p>
          <a:p>
            <a:pPr>
              <a:lnSpc>
                <a:spcPct val="100000"/>
              </a:lnSpc>
            </a:pPr>
            <a:endParaRPr lang="en-GB" sz="500" dirty="0"/>
          </a:p>
          <a:p>
            <a:pPr>
              <a:lnSpc>
                <a:spcPct val="100000"/>
              </a:lnSpc>
            </a:pPr>
            <a:r>
              <a:rPr lang="en-GB" sz="2400" dirty="0"/>
              <a:t>[Law of Valentinian III from AD 429, recorded in Justinian’s codex of law] “…for an emperor to be bound by the laws himself is profitable for the majesty of the ruler…” – </a:t>
            </a:r>
            <a:r>
              <a:rPr lang="en-GB" sz="2400" b="1" i="1" dirty="0"/>
              <a:t>Codex </a:t>
            </a:r>
            <a:r>
              <a:rPr lang="en-GB" sz="2400" b="1" i="1" dirty="0" err="1"/>
              <a:t>Justinianus</a:t>
            </a:r>
            <a:r>
              <a:rPr lang="en-GB" sz="2400" b="1" i="1" dirty="0"/>
              <a:t> </a:t>
            </a:r>
            <a:r>
              <a:rPr lang="en-GB" sz="2400" b="1" dirty="0"/>
              <a:t>1.14.4.</a:t>
            </a:r>
          </a:p>
          <a:p>
            <a:pPr>
              <a:lnSpc>
                <a:spcPct val="100000"/>
              </a:lnSpc>
            </a:pPr>
            <a:endParaRPr lang="en-GB" sz="1400" dirty="0"/>
          </a:p>
        </p:txBody>
      </p:sp>
      <p:pic>
        <p:nvPicPr>
          <p:cNvPr id="4" name="Picture 3" descr="A person riding a horse&#10;&#10;Description automatically generated with low confidence">
            <a:extLst>
              <a:ext uri="{FF2B5EF4-FFF2-40B4-BE49-F238E27FC236}">
                <a16:creationId xmlns:a16="http://schemas.microsoft.com/office/drawing/2014/main" id="{EC7F01DF-7038-46E6-CD82-EF483305ACC3}"/>
              </a:ext>
            </a:extLst>
          </p:cNvPr>
          <p:cNvPicPr>
            <a:picLocks noChangeAspect="1"/>
          </p:cNvPicPr>
          <p:nvPr/>
        </p:nvPicPr>
        <p:blipFill rotWithShape="1">
          <a:blip r:embed="rId2"/>
          <a:srcRect l="24113" r="33112"/>
          <a:stretch/>
        </p:blipFill>
        <p:spPr>
          <a:xfrm>
            <a:off x="9267553" y="2206113"/>
            <a:ext cx="2720452" cy="3577451"/>
          </a:xfrm>
          <a:prstGeom prst="rect">
            <a:avLst/>
          </a:prstGeom>
        </p:spPr>
      </p:pic>
      <p:sp>
        <p:nvSpPr>
          <p:cNvPr id="2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5" name="Content Placeholder 2">
            <a:extLst>
              <a:ext uri="{FF2B5EF4-FFF2-40B4-BE49-F238E27FC236}">
                <a16:creationId xmlns:a16="http://schemas.microsoft.com/office/drawing/2014/main" id="{84FC89D9-1F0B-1D3E-B0AE-49BEF68EA7D1}"/>
              </a:ext>
            </a:extLst>
          </p:cNvPr>
          <p:cNvSpPr txBox="1">
            <a:spLocks/>
          </p:cNvSpPr>
          <p:nvPr/>
        </p:nvSpPr>
        <p:spPr>
          <a:xfrm>
            <a:off x="554956" y="429512"/>
            <a:ext cx="10871993" cy="6173202"/>
          </a:xfrm>
          <a:prstGeom prst="rect">
            <a:avLst/>
          </a:prstGeom>
          <a:solidFill>
            <a:schemeClr val="accent6">
              <a:lumMod val="20000"/>
              <a:lumOff val="8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200" b="1" dirty="0"/>
              <a:t>No formal qualification (obviously) for being an emperor, but the following qualities and aspirations are at least expressed as an ideal:</a:t>
            </a:r>
          </a:p>
          <a:p>
            <a:pPr marL="0" indent="0">
              <a:buFont typeface="Arial" panose="020B0604020202020204" pitchFamily="34" charset="0"/>
              <a:buNone/>
            </a:pPr>
            <a:r>
              <a:rPr lang="en-GB" sz="3200" dirty="0"/>
              <a:t>[Panegyric of </a:t>
            </a:r>
            <a:r>
              <a:rPr lang="en-GB" sz="3200" dirty="0" err="1"/>
              <a:t>Mamertinus</a:t>
            </a:r>
            <a:r>
              <a:rPr lang="en-GB" sz="3200" dirty="0"/>
              <a:t> for emperor </a:t>
            </a:r>
            <a:r>
              <a:rPr lang="en-GB" sz="3200" dirty="0" err="1"/>
              <a:t>Maximian</a:t>
            </a:r>
            <a:r>
              <a:rPr lang="en-GB" sz="3200" dirty="0"/>
              <a:t> (year AD 289)] “…to take on the fate of the whole world and forget yourself… live for the people… look to where peace is secured, where the storm is threatening, which governors are emulating your justice, which generals maintain the glory of your courage, to receive innumerable messengers from every direction and send out as many orders, to think about so many cities and nations and provinces, to pass all nights and days in perpetual care for the safety of all…” – </a:t>
            </a:r>
            <a:r>
              <a:rPr lang="en-GB" sz="3200" b="1" i="1" dirty="0"/>
              <a:t>Latin Panegyrics </a:t>
            </a:r>
            <a:r>
              <a:rPr lang="en-GB" sz="3200" b="1" dirty="0"/>
              <a:t>10.3.3-4</a:t>
            </a:r>
            <a:r>
              <a:rPr lang="en-GB" sz="3200" dirty="0"/>
              <a:t>.</a:t>
            </a:r>
          </a:p>
        </p:txBody>
      </p:sp>
    </p:spTree>
    <p:extLst>
      <p:ext uri="{BB962C8B-B14F-4D97-AF65-F5344CB8AC3E}">
        <p14:creationId xmlns:p14="http://schemas.microsoft.com/office/powerpoint/2010/main" val="4148318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wipe(down)">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arn(inVertical)">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31" name="Straight Connector 3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33" name="Rectangle 3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tone wall on a hill&#10;&#10;Description automatically generated with low confidence">
            <a:extLst>
              <a:ext uri="{FF2B5EF4-FFF2-40B4-BE49-F238E27FC236}">
                <a16:creationId xmlns:a16="http://schemas.microsoft.com/office/drawing/2014/main" id="{498A46A8-579E-C93B-DB80-3AA0EC19D7D1}"/>
              </a:ext>
            </a:extLst>
          </p:cNvPr>
          <p:cNvPicPr>
            <a:picLocks noChangeAspect="1"/>
          </p:cNvPicPr>
          <p:nvPr/>
        </p:nvPicPr>
        <p:blipFill rotWithShape="1">
          <a:blip r:embed="rId2"/>
          <a:srcRect t="13555" b="2175"/>
          <a:stretch/>
        </p:blipFill>
        <p:spPr>
          <a:xfrm>
            <a:off x="1" y="10"/>
            <a:ext cx="12191999" cy="6857990"/>
          </a:xfrm>
          <a:prstGeom prst="rect">
            <a:avLst/>
          </a:prstGeom>
        </p:spPr>
      </p:pic>
      <p:sp>
        <p:nvSpPr>
          <p:cNvPr id="35" name="Rectangle 34">
            <a:extLst>
              <a:ext uri="{FF2B5EF4-FFF2-40B4-BE49-F238E27FC236}">
                <a16:creationId xmlns:a16="http://schemas.microsoft.com/office/drawing/2014/main" id="{50828E5B-9EDE-4D1D-8C59-333EDC952C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1840754"/>
            <a:ext cx="12188952" cy="501724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5635A7-9DFF-1B23-4E4E-53880FCECFA1}"/>
              </a:ext>
            </a:extLst>
          </p:cNvPr>
          <p:cNvSpPr>
            <a:spLocks noGrp="1"/>
          </p:cNvSpPr>
          <p:nvPr>
            <p:ph type="title"/>
          </p:nvPr>
        </p:nvSpPr>
        <p:spPr>
          <a:xfrm>
            <a:off x="1078992" y="3513151"/>
            <a:ext cx="8714346" cy="1334069"/>
          </a:xfrm>
        </p:spPr>
        <p:txBody>
          <a:bodyPr vert="horz" lIns="91440" tIns="45720" rIns="91440" bIns="45720" rtlCol="0" anchor="b">
            <a:normAutofit/>
          </a:bodyPr>
          <a:lstStyle/>
          <a:p>
            <a:r>
              <a:rPr lang="en-US">
                <a:solidFill>
                  <a:srgbClr val="FFFFFF"/>
                </a:solidFill>
              </a:rPr>
              <a:t>Frontiers</a:t>
            </a:r>
          </a:p>
        </p:txBody>
      </p:sp>
      <p:cxnSp>
        <p:nvCxnSpPr>
          <p:cNvPr id="37" name="Straight Connector 36">
            <a:extLst>
              <a:ext uri="{FF2B5EF4-FFF2-40B4-BE49-F238E27FC236}">
                <a16:creationId xmlns:a16="http://schemas.microsoft.com/office/drawing/2014/main" id="{C56E7048-86CF-445D-8846-414F144FD8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75209" y="5016207"/>
            <a:ext cx="8618129"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9"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5002427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59AFEA-35F5-CA0B-9688-8F5296EE8646}"/>
              </a:ext>
            </a:extLst>
          </p:cNvPr>
          <p:cNvSpPr>
            <a:spLocks noGrp="1"/>
          </p:cNvSpPr>
          <p:nvPr>
            <p:ph type="title"/>
          </p:nvPr>
        </p:nvSpPr>
        <p:spPr>
          <a:xfrm>
            <a:off x="4907704" y="139690"/>
            <a:ext cx="6876307" cy="1574815"/>
          </a:xfrm>
        </p:spPr>
        <p:txBody>
          <a:bodyPr anchor="ctr">
            <a:normAutofit/>
          </a:bodyPr>
          <a:lstStyle/>
          <a:p>
            <a:r>
              <a:rPr lang="en-GB" dirty="0"/>
              <a:t>The East</a:t>
            </a:r>
          </a:p>
        </p:txBody>
      </p:sp>
      <p:pic>
        <p:nvPicPr>
          <p:cNvPr id="5" name="Picture 4" descr="Map&#10;&#10;Description automatically generated">
            <a:extLst>
              <a:ext uri="{FF2B5EF4-FFF2-40B4-BE49-F238E27FC236}">
                <a16:creationId xmlns:a16="http://schemas.microsoft.com/office/drawing/2014/main" id="{F1137E63-F580-C4F8-0C25-13B2A7C2BD2A}"/>
              </a:ext>
            </a:extLst>
          </p:cNvPr>
          <p:cNvPicPr>
            <a:picLocks noChangeAspect="1"/>
          </p:cNvPicPr>
          <p:nvPr/>
        </p:nvPicPr>
        <p:blipFill rotWithShape="1">
          <a:blip r:embed="rId2"/>
          <a:srcRect t="16815" r="2" b="5468"/>
          <a:stretch/>
        </p:blipFill>
        <p:spPr>
          <a:xfrm>
            <a:off x="20" y="10"/>
            <a:ext cx="4595888" cy="3428990"/>
          </a:xfrm>
          <a:prstGeom prst="rect">
            <a:avLst/>
          </a:prstGeom>
        </p:spPr>
      </p:pic>
      <p:pic>
        <p:nvPicPr>
          <p:cNvPr id="4" name="Picture 3" descr="A statue of a person riding a horse with a group of elephants&#10;&#10;Description automatically generated with low confidence">
            <a:extLst>
              <a:ext uri="{FF2B5EF4-FFF2-40B4-BE49-F238E27FC236}">
                <a16:creationId xmlns:a16="http://schemas.microsoft.com/office/drawing/2014/main" id="{D4391B7F-02B4-E51F-681A-B75E6093C26E}"/>
              </a:ext>
            </a:extLst>
          </p:cNvPr>
          <p:cNvPicPr>
            <a:picLocks noChangeAspect="1"/>
          </p:cNvPicPr>
          <p:nvPr/>
        </p:nvPicPr>
        <p:blipFill rotWithShape="1">
          <a:blip r:embed="rId3"/>
          <a:srcRect r="11543" b="3"/>
          <a:stretch/>
        </p:blipFill>
        <p:spPr>
          <a:xfrm>
            <a:off x="20" y="3429000"/>
            <a:ext cx="4595888" cy="3429000"/>
          </a:xfrm>
          <a:prstGeom prst="rect">
            <a:avLst/>
          </a:prstGeom>
        </p:spPr>
      </p:pic>
      <p:sp>
        <p:nvSpPr>
          <p:cNvPr id="3" name="Content Placeholder 2">
            <a:extLst>
              <a:ext uri="{FF2B5EF4-FFF2-40B4-BE49-F238E27FC236}">
                <a16:creationId xmlns:a16="http://schemas.microsoft.com/office/drawing/2014/main" id="{BAFEEDA5-0F61-5597-5445-6B5373BFC1A4}"/>
              </a:ext>
            </a:extLst>
          </p:cNvPr>
          <p:cNvSpPr>
            <a:spLocks noGrp="1"/>
          </p:cNvSpPr>
          <p:nvPr>
            <p:ph idx="1"/>
          </p:nvPr>
        </p:nvSpPr>
        <p:spPr>
          <a:xfrm>
            <a:off x="4780547" y="1556084"/>
            <a:ext cx="7186863" cy="5162226"/>
          </a:xfrm>
        </p:spPr>
        <p:txBody>
          <a:bodyPr>
            <a:normAutofit lnSpcReduction="10000"/>
          </a:bodyPr>
          <a:lstStyle/>
          <a:p>
            <a:pPr>
              <a:lnSpc>
                <a:spcPct val="100000"/>
              </a:lnSpc>
            </a:pPr>
            <a:r>
              <a:rPr lang="en-GB" dirty="0"/>
              <a:t>Parthians overthrown by </a:t>
            </a:r>
            <a:r>
              <a:rPr lang="en-GB" dirty="0" err="1"/>
              <a:t>Ardashir</a:t>
            </a:r>
            <a:r>
              <a:rPr lang="en-GB" dirty="0"/>
              <a:t> I by AD 224.</a:t>
            </a:r>
          </a:p>
          <a:p>
            <a:pPr>
              <a:lnSpc>
                <a:spcPct val="100000"/>
              </a:lnSpc>
            </a:pPr>
            <a:endParaRPr lang="en-GB" sz="800" dirty="0"/>
          </a:p>
          <a:p>
            <a:pPr>
              <a:lnSpc>
                <a:spcPct val="100000"/>
              </a:lnSpc>
            </a:pPr>
            <a:r>
              <a:rPr lang="en-GB" dirty="0"/>
              <a:t>More bellicose or more successful?</a:t>
            </a:r>
          </a:p>
          <a:p>
            <a:pPr marL="468630" lvl="1" indent="-285750">
              <a:lnSpc>
                <a:spcPct val="100000"/>
              </a:lnSpc>
              <a:buFont typeface="Arial" panose="020B0604020202020204" pitchFamily="34" charset="0"/>
              <a:buChar char="•"/>
            </a:pPr>
            <a:r>
              <a:rPr lang="en-GB" sz="2000" dirty="0" err="1"/>
              <a:t>Ardashir</a:t>
            </a:r>
            <a:r>
              <a:rPr lang="en-GB" sz="2000" dirty="0"/>
              <a:t> and </a:t>
            </a:r>
            <a:r>
              <a:rPr lang="en-GB" sz="2000" dirty="0" err="1"/>
              <a:t>Shapur</a:t>
            </a:r>
            <a:r>
              <a:rPr lang="en-GB" sz="2000" dirty="0"/>
              <a:t> I attacks northern Mesopotamia (AD 236), Dura Europos (239) and </a:t>
            </a:r>
            <a:r>
              <a:rPr lang="en-GB" sz="2000" dirty="0" err="1"/>
              <a:t>Hatra</a:t>
            </a:r>
            <a:r>
              <a:rPr lang="en-GB" sz="2000" dirty="0"/>
              <a:t> (241).</a:t>
            </a:r>
          </a:p>
          <a:p>
            <a:pPr marL="468630" lvl="1" indent="-285750">
              <a:lnSpc>
                <a:spcPct val="100000"/>
              </a:lnSpc>
              <a:buFont typeface="Arial" panose="020B0604020202020204" pitchFamily="34" charset="0"/>
              <a:buChar char="•"/>
            </a:pPr>
            <a:r>
              <a:rPr lang="en-GB" sz="2000" dirty="0"/>
              <a:t>Gordian III reaches Antioch AD 242 - dies fighting Sassanids (or killed by own troops) – AD 244, replaced by Philip “the Arab”.</a:t>
            </a:r>
          </a:p>
          <a:p>
            <a:pPr marL="468630" lvl="1" indent="-285750">
              <a:lnSpc>
                <a:spcPct val="100000"/>
              </a:lnSpc>
              <a:buFont typeface="Arial" panose="020B0604020202020204" pitchFamily="34" charset="0"/>
              <a:buChar char="•"/>
            </a:pPr>
            <a:r>
              <a:rPr lang="en-GB" sz="2000" dirty="0"/>
              <a:t>Armenia annexed by </a:t>
            </a:r>
            <a:r>
              <a:rPr lang="en-GB" sz="2000" dirty="0" err="1"/>
              <a:t>Shapur</a:t>
            </a:r>
            <a:r>
              <a:rPr lang="en-GB" sz="2000" dirty="0"/>
              <a:t> I (AD 251).</a:t>
            </a:r>
          </a:p>
          <a:p>
            <a:pPr marL="468630" lvl="1" indent="-285750">
              <a:lnSpc>
                <a:spcPct val="100000"/>
              </a:lnSpc>
              <a:buFont typeface="Arial" panose="020B0604020202020204" pitchFamily="34" charset="0"/>
              <a:buChar char="•"/>
            </a:pPr>
            <a:r>
              <a:rPr lang="en-GB" sz="2000" dirty="0" err="1"/>
              <a:t>Shapur</a:t>
            </a:r>
            <a:r>
              <a:rPr lang="en-GB" sz="2000" dirty="0"/>
              <a:t> attacks Antioch and is able to raid surrounding areas (AD 252-53).</a:t>
            </a:r>
          </a:p>
          <a:p>
            <a:pPr marL="354330" lvl="1" indent="-171450">
              <a:lnSpc>
                <a:spcPct val="100000"/>
              </a:lnSpc>
              <a:buFont typeface="Arial" panose="020B0604020202020204" pitchFamily="34" charset="0"/>
              <a:buChar char="•"/>
            </a:pPr>
            <a:endParaRPr lang="en-GB" sz="800" dirty="0"/>
          </a:p>
          <a:p>
            <a:pPr>
              <a:lnSpc>
                <a:spcPct val="100000"/>
              </a:lnSpc>
            </a:pPr>
            <a:r>
              <a:rPr lang="en-GB" dirty="0"/>
              <a:t>Romans become more reliant on local client rulers for deference of the eastern frontier: </a:t>
            </a:r>
          </a:p>
          <a:p>
            <a:pPr marL="468630" lvl="1" indent="-285750">
              <a:lnSpc>
                <a:spcPct val="100000"/>
              </a:lnSpc>
              <a:buFont typeface="Arial" panose="020B0604020202020204" pitchFamily="34" charset="0"/>
              <a:buChar char="•"/>
            </a:pPr>
            <a:r>
              <a:rPr lang="en-GB" sz="2000" dirty="0" err="1"/>
              <a:t>Odenathus</a:t>
            </a:r>
            <a:r>
              <a:rPr lang="en-GB" sz="2000" dirty="0"/>
              <a:t> later given title Corrector </a:t>
            </a:r>
            <a:r>
              <a:rPr lang="en-GB" sz="2000" dirty="0" err="1"/>
              <a:t>Totius</a:t>
            </a:r>
            <a:r>
              <a:rPr lang="en-GB" sz="2000" dirty="0"/>
              <a:t> Orientis “Marshal of the East”.</a:t>
            </a:r>
          </a:p>
          <a:p>
            <a:pPr>
              <a:lnSpc>
                <a:spcPct val="100000"/>
              </a:lnSpc>
            </a:pPr>
            <a:endParaRPr lang="en-GB" sz="1000" dirty="0"/>
          </a:p>
        </p:txBody>
      </p:sp>
      <p:sp>
        <p:nvSpPr>
          <p:cNvPr id="1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7" name="Content Placeholder 2">
            <a:extLst>
              <a:ext uri="{FF2B5EF4-FFF2-40B4-BE49-F238E27FC236}">
                <a16:creationId xmlns:a16="http://schemas.microsoft.com/office/drawing/2014/main" id="{178880B1-0F2A-6D73-3076-6E047E75D944}"/>
              </a:ext>
            </a:extLst>
          </p:cNvPr>
          <p:cNvSpPr txBox="1">
            <a:spLocks/>
          </p:cNvSpPr>
          <p:nvPr/>
        </p:nvSpPr>
        <p:spPr>
          <a:xfrm>
            <a:off x="344411" y="255286"/>
            <a:ext cx="11503178" cy="6463024"/>
          </a:xfrm>
          <a:prstGeom prst="rect">
            <a:avLst/>
          </a:prstGeom>
          <a:solidFill>
            <a:srgbClr val="FFC000">
              <a:lumMod val="40000"/>
              <a:lumOff val="60000"/>
            </a:srgbClr>
          </a:solidFill>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marR="0" lvl="0" indent="0" algn="l" defTabSz="914400" rtl="0" eaLnBrk="1" fontAlgn="auto" latinLnBrk="0" hangingPunct="1">
              <a:lnSpc>
                <a:spcPct val="100000"/>
              </a:lnSpc>
              <a:spcBef>
                <a:spcPct val="20000"/>
              </a:spcBef>
              <a:spcAft>
                <a:spcPts val="0"/>
              </a:spcAft>
              <a:buClr>
                <a:prstClr val="black">
                  <a:shade val="95000"/>
                </a:prstClr>
              </a:buClr>
              <a:buSzPct val="65000"/>
              <a:buFont typeface="Wingdings 2"/>
              <a:buNone/>
              <a:tabLst/>
              <a:defRPr/>
            </a:pPr>
            <a:r>
              <a:rPr kumimoji="0" lang="en-GB" sz="5100" b="1" i="1" u="none" strike="noStrike" kern="1200" cap="none" spc="0" normalizeH="0" baseline="0" noProof="0" dirty="0">
                <a:ln>
                  <a:noFill/>
                </a:ln>
                <a:solidFill>
                  <a:prstClr val="black"/>
                </a:solidFill>
                <a:effectLst/>
                <a:uLnTx/>
                <a:uFillTx/>
                <a:latin typeface="Calibri" panose="020F0502020204030204"/>
                <a:ea typeface="+mn-ea"/>
                <a:cs typeface="+mn-cs"/>
              </a:rPr>
              <a:t>Res Gestae </a:t>
            </a:r>
            <a:r>
              <a:rPr kumimoji="0" lang="en-GB" sz="5100" b="1" i="1" u="none" strike="noStrike" kern="1200" cap="none" spc="0" normalizeH="0" baseline="0" noProof="0" dirty="0" err="1">
                <a:ln>
                  <a:noFill/>
                </a:ln>
                <a:solidFill>
                  <a:prstClr val="black"/>
                </a:solidFill>
                <a:effectLst/>
                <a:uLnTx/>
                <a:uFillTx/>
                <a:latin typeface="Calibri" panose="020F0502020204030204"/>
                <a:ea typeface="+mn-ea"/>
                <a:cs typeface="+mn-cs"/>
              </a:rPr>
              <a:t>Divi</a:t>
            </a:r>
            <a:r>
              <a:rPr kumimoji="0" lang="en-GB" sz="5100" b="1"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5100" b="1" i="1" u="none" strike="noStrike" kern="1200" cap="none" spc="0" normalizeH="0" baseline="0" noProof="0" dirty="0" err="1">
                <a:ln>
                  <a:noFill/>
                </a:ln>
                <a:solidFill>
                  <a:prstClr val="black"/>
                </a:solidFill>
                <a:effectLst/>
                <a:uLnTx/>
                <a:uFillTx/>
                <a:latin typeface="Calibri" panose="020F0502020204030204"/>
                <a:ea typeface="+mn-ea"/>
                <a:cs typeface="+mn-cs"/>
              </a:rPr>
              <a:t>Saporis</a:t>
            </a:r>
            <a:endParaRPr kumimoji="0" lang="en-GB" sz="5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137160" marR="0" lvl="0" indent="0" algn="l" defTabSz="914400" rtl="0" eaLnBrk="1" fontAlgn="auto" latinLnBrk="0" hangingPunct="1">
              <a:lnSpc>
                <a:spcPct val="100000"/>
              </a:lnSpc>
              <a:spcBef>
                <a:spcPct val="20000"/>
              </a:spcBef>
              <a:spcAft>
                <a:spcPts val="0"/>
              </a:spcAft>
              <a:buClr>
                <a:prstClr val="black">
                  <a:shade val="95000"/>
                </a:prstClr>
              </a:buClr>
              <a:buSzPct val="65000"/>
              <a:buFont typeface="Wingdings 2"/>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I, the Mazda worshipping lord </a:t>
            </a:r>
            <a:r>
              <a:rPr kumimoji="0" lang="en-GB" sz="3200" b="1" i="0" u="none" strike="noStrike" kern="1200" cap="none" spc="0" normalizeH="0" baseline="0" noProof="0" dirty="0" err="1">
                <a:ln>
                  <a:noFill/>
                </a:ln>
                <a:solidFill>
                  <a:prstClr val="black"/>
                </a:solidFill>
                <a:effectLst/>
                <a:uLnTx/>
                <a:uFillTx/>
                <a:latin typeface="Calibri" panose="020F0502020204030204"/>
                <a:ea typeface="+mn-ea"/>
                <a:cs typeface="+mn-cs"/>
              </a:rPr>
              <a:t>Shapur</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 king of kings… Gordian Caesar raised in all of the </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Roman Empire a force from the Goth and German realms and marched on Babylonia</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Gordian Caesar was killed and the Roman force was destroyed. And the Romans made Philip Caesar</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 Then </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Philip Caesar </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came to us for terms, and to ransom their lives, </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gave us 500,000 </a:t>
            </a:r>
            <a:r>
              <a:rPr kumimoji="0" lang="en-GB" sz="3200" b="1" i="1" u="none" strike="noStrike" kern="1200" cap="none" spc="0" normalizeH="0" baseline="0" noProof="0" dirty="0">
                <a:ln>
                  <a:noFill/>
                </a:ln>
                <a:solidFill>
                  <a:prstClr val="black"/>
                </a:solidFill>
                <a:effectLst/>
                <a:uLnTx/>
                <a:uFillTx/>
                <a:latin typeface="Calibri" panose="020F0502020204030204"/>
                <a:ea typeface="+mn-ea"/>
                <a:cs typeface="+mn-cs"/>
              </a:rPr>
              <a:t>denars, </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and became tributary to us</a:t>
            </a:r>
            <a:r>
              <a:rPr kumimoji="0" lang="en-GB" sz="32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and Syria and the environs of </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Syria we burned</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 ruined and pillaged all… </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Valerian Caesar </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marched against us. He had with him </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a force of 70,000</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…we had a great battle with Valerian Caesar. </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We made prisoner ourselves with our own hands Valerian Caesar and the others, chiefs of that army, the praetorian prefect, senators</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 we made all prisoners and deported them to Persis…” </a:t>
            </a:r>
          </a:p>
        </p:txBody>
      </p:sp>
    </p:spTree>
    <p:extLst>
      <p:ext uri="{BB962C8B-B14F-4D97-AF65-F5344CB8AC3E}">
        <p14:creationId xmlns:p14="http://schemas.microsoft.com/office/powerpoint/2010/main" val="957239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 calcmode="lin" valueType="num">
                                      <p:cBhvr additive="base">
                                        <p:cTn id="2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Effect transition="in" filter="wipe(down)">
                                      <p:cBhvr>
                                        <p:cTn id="29" dur="500"/>
                                        <p:tgtEl>
                                          <p:spTgt spid="3">
                                            <p:txEl>
                                              <p:pRg st="8" end="8"/>
                                            </p:txEl>
                                          </p:spTgt>
                                        </p:tgtEl>
                                      </p:cBhvr>
                                    </p:animEffect>
                                  </p:childTnLst>
                                </p:cTn>
                              </p:par>
                              <p:par>
                                <p:cTn id="30" presetID="22" presetClass="entr" presetSubtype="4" fill="hold" nodeType="with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animEffect transition="in" filter="wipe(down)">
                                      <p:cBhvr>
                                        <p:cTn id="32" dur="500"/>
                                        <p:tgtEl>
                                          <p:spTgt spid="3">
                                            <p:txEl>
                                              <p:pRg st="9" end="9"/>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1102AB-4691-25C7-2B94-026AE678C1F2}"/>
              </a:ext>
            </a:extLst>
          </p:cNvPr>
          <p:cNvSpPr>
            <a:spLocks noGrp="1"/>
          </p:cNvSpPr>
          <p:nvPr>
            <p:ph type="title"/>
          </p:nvPr>
        </p:nvSpPr>
        <p:spPr>
          <a:xfrm>
            <a:off x="5877532" y="1063255"/>
            <a:ext cx="5312254" cy="1806727"/>
          </a:xfrm>
        </p:spPr>
        <p:txBody>
          <a:bodyPr>
            <a:normAutofit/>
          </a:bodyPr>
          <a:lstStyle/>
          <a:p>
            <a:r>
              <a:rPr lang="en-GB" dirty="0"/>
              <a:t>The West</a:t>
            </a:r>
          </a:p>
        </p:txBody>
      </p:sp>
      <p:pic>
        <p:nvPicPr>
          <p:cNvPr id="4" name="Picture 3" descr="Map&#10;&#10;Description automatically generated">
            <a:extLst>
              <a:ext uri="{FF2B5EF4-FFF2-40B4-BE49-F238E27FC236}">
                <a16:creationId xmlns:a16="http://schemas.microsoft.com/office/drawing/2014/main" id="{A7000786-A297-1062-834D-15CCD40AEF0B}"/>
              </a:ext>
            </a:extLst>
          </p:cNvPr>
          <p:cNvPicPr>
            <a:picLocks noChangeAspect="1"/>
          </p:cNvPicPr>
          <p:nvPr/>
        </p:nvPicPr>
        <p:blipFill rotWithShape="1">
          <a:blip r:embed="rId2"/>
          <a:srcRect l="25579" r="26134"/>
          <a:stretch/>
        </p:blipFill>
        <p:spPr>
          <a:xfrm>
            <a:off x="1" y="1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11" name="Straight Connector 10">
            <a:extLst>
              <a:ext uri="{FF2B5EF4-FFF2-40B4-BE49-F238E27FC236}">
                <a16:creationId xmlns:a16="http://schemas.microsoft.com/office/drawing/2014/main" id="{C1FC086D-39EC-448D-97E7-FF23235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86332" y="3088919"/>
            <a:ext cx="52120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1E32CA2-86AF-476A-3BED-99676FD777AE}"/>
              </a:ext>
            </a:extLst>
          </p:cNvPr>
          <p:cNvSpPr>
            <a:spLocks noGrp="1"/>
          </p:cNvSpPr>
          <p:nvPr>
            <p:ph idx="1"/>
          </p:nvPr>
        </p:nvSpPr>
        <p:spPr>
          <a:xfrm>
            <a:off x="5342021" y="3309582"/>
            <a:ext cx="6561221" cy="3412058"/>
          </a:xfrm>
        </p:spPr>
        <p:txBody>
          <a:bodyPr>
            <a:normAutofit fontScale="92500"/>
          </a:bodyPr>
          <a:lstStyle/>
          <a:p>
            <a:pPr>
              <a:lnSpc>
                <a:spcPct val="100000"/>
              </a:lnSpc>
            </a:pPr>
            <a:r>
              <a:rPr lang="en-GB" dirty="0"/>
              <a:t>Philip ceases tribute payments to the German tribes c. AD 247 – (replaced by Decius in AD 249). </a:t>
            </a:r>
          </a:p>
          <a:p>
            <a:pPr>
              <a:lnSpc>
                <a:spcPct val="100000"/>
              </a:lnSpc>
            </a:pPr>
            <a:endParaRPr lang="en-GB" sz="600" dirty="0"/>
          </a:p>
          <a:p>
            <a:pPr>
              <a:lnSpc>
                <a:spcPct val="100000"/>
              </a:lnSpc>
            </a:pPr>
            <a:r>
              <a:rPr lang="en-GB" dirty="0"/>
              <a:t>Series of invasions by Goths and Carpi on Moesia, Dacia and Thrace.</a:t>
            </a:r>
          </a:p>
          <a:p>
            <a:pPr>
              <a:lnSpc>
                <a:spcPct val="100000"/>
              </a:lnSpc>
            </a:pPr>
            <a:endParaRPr lang="en-GB" sz="600" dirty="0"/>
          </a:p>
          <a:p>
            <a:pPr>
              <a:lnSpc>
                <a:spcPct val="100000"/>
              </a:lnSpc>
            </a:pPr>
            <a:r>
              <a:rPr lang="en-GB" dirty="0"/>
              <a:t>Decius dies fighting Goths at </a:t>
            </a:r>
            <a:r>
              <a:rPr lang="en-GB" dirty="0" err="1"/>
              <a:t>Abrittus</a:t>
            </a:r>
            <a:r>
              <a:rPr lang="en-GB" dirty="0"/>
              <a:t> (in Modern Bulgaria). </a:t>
            </a:r>
          </a:p>
          <a:p>
            <a:pPr>
              <a:lnSpc>
                <a:spcPct val="100000"/>
              </a:lnSpc>
            </a:pPr>
            <a:endParaRPr lang="en-GB" sz="600" dirty="0"/>
          </a:p>
          <a:p>
            <a:pPr>
              <a:lnSpc>
                <a:spcPct val="100000"/>
              </a:lnSpc>
            </a:pPr>
            <a:r>
              <a:rPr lang="en-GB" dirty="0"/>
              <a:t>Gallus (AD 251-53) makes peace with the Goths – latter retain captives and plunder, and receive subsidy.  </a:t>
            </a:r>
          </a:p>
          <a:p>
            <a:pPr>
              <a:lnSpc>
                <a:spcPct val="100000"/>
              </a:lnSpc>
            </a:pPr>
            <a:endParaRPr lang="en-GB" sz="1100" dirty="0"/>
          </a:p>
          <a:p>
            <a:pPr>
              <a:lnSpc>
                <a:spcPct val="100000"/>
              </a:lnSpc>
            </a:pPr>
            <a:endParaRPr lang="en-GB" sz="1100" dirty="0"/>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5" name="Content Placeholder 2">
            <a:extLst>
              <a:ext uri="{FF2B5EF4-FFF2-40B4-BE49-F238E27FC236}">
                <a16:creationId xmlns:a16="http://schemas.microsoft.com/office/drawing/2014/main" id="{73A08026-2391-9048-C393-EBB1A5FD6B45}"/>
              </a:ext>
            </a:extLst>
          </p:cNvPr>
          <p:cNvSpPr txBox="1">
            <a:spLocks/>
          </p:cNvSpPr>
          <p:nvPr/>
        </p:nvSpPr>
        <p:spPr>
          <a:xfrm>
            <a:off x="5877531" y="242165"/>
            <a:ext cx="6109854" cy="2530909"/>
          </a:xfrm>
          <a:prstGeom prst="rect">
            <a:avLst/>
          </a:prstGeom>
          <a:solidFill>
            <a:srgbClr val="00B0F0"/>
          </a:solidFill>
        </p:spPr>
        <p:txBody>
          <a:bodyPr vert="horz">
            <a:normAutofit fontScale="7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Clr>
                <a:prstClr val="black">
                  <a:shade val="95000"/>
                </a:prstClr>
              </a:buClr>
              <a:buFont typeface="Wingdings 2"/>
              <a:buNone/>
            </a:pPr>
            <a:r>
              <a:rPr lang="en-GB" dirty="0">
                <a:solidFill>
                  <a:prstClr val="black"/>
                </a:solidFill>
                <a:latin typeface="Calibri" panose="020F0502020204030204"/>
              </a:rPr>
              <a:t>“The </a:t>
            </a:r>
            <a:r>
              <a:rPr lang="en-GB" dirty="0" err="1">
                <a:solidFill>
                  <a:prstClr val="black"/>
                </a:solidFill>
                <a:latin typeface="Calibri" panose="020F0502020204030204"/>
              </a:rPr>
              <a:t>Alemanni</a:t>
            </a:r>
            <a:r>
              <a:rPr lang="en-GB" dirty="0">
                <a:solidFill>
                  <a:prstClr val="black"/>
                </a:solidFill>
                <a:latin typeface="Calibri" panose="020F0502020204030204"/>
              </a:rPr>
              <a:t>, having laid waste Gaul, penetrated into Italy. Dacia, which had been added to the empire beyond the Danube, was lost. Greece, Macedonia, Pontus, Asia, were devastated by the Goths. Pannonia was depopulated by the </a:t>
            </a:r>
            <a:r>
              <a:rPr lang="en-GB" dirty="0" err="1">
                <a:solidFill>
                  <a:prstClr val="black"/>
                </a:solidFill>
                <a:latin typeface="Calibri" panose="020F0502020204030204"/>
              </a:rPr>
              <a:t>Sarmatians</a:t>
            </a:r>
            <a:r>
              <a:rPr lang="en-GB" dirty="0">
                <a:solidFill>
                  <a:prstClr val="black"/>
                </a:solidFill>
                <a:latin typeface="Calibri" panose="020F0502020204030204"/>
              </a:rPr>
              <a:t> and </a:t>
            </a:r>
            <a:r>
              <a:rPr lang="en-GB" dirty="0" err="1">
                <a:solidFill>
                  <a:prstClr val="black"/>
                </a:solidFill>
                <a:latin typeface="Calibri" panose="020F0502020204030204"/>
              </a:rPr>
              <a:t>Quadi</a:t>
            </a:r>
            <a:r>
              <a:rPr lang="en-GB" dirty="0">
                <a:solidFill>
                  <a:prstClr val="black"/>
                </a:solidFill>
                <a:latin typeface="Calibri" panose="020F0502020204030204"/>
              </a:rPr>
              <a:t>. The Germans made their way as far as Spain, and took the noble city of </a:t>
            </a:r>
            <a:r>
              <a:rPr lang="en-GB" dirty="0" err="1">
                <a:solidFill>
                  <a:prstClr val="black"/>
                </a:solidFill>
                <a:latin typeface="Calibri" panose="020F0502020204030204"/>
              </a:rPr>
              <a:t>Tarraco</a:t>
            </a:r>
            <a:r>
              <a:rPr lang="en-GB" dirty="0">
                <a:solidFill>
                  <a:prstClr val="black"/>
                </a:solidFill>
                <a:latin typeface="Calibri" panose="020F0502020204030204"/>
              </a:rPr>
              <a:t>…” - </a:t>
            </a:r>
            <a:r>
              <a:rPr lang="en-GB" b="1" dirty="0">
                <a:solidFill>
                  <a:prstClr val="black"/>
                </a:solidFill>
                <a:latin typeface="Calibri" panose="020F0502020204030204"/>
              </a:rPr>
              <a:t>Eutropius 9.8</a:t>
            </a:r>
            <a:r>
              <a:rPr lang="en-GB" dirty="0">
                <a:solidFill>
                  <a:prstClr val="black"/>
                </a:solidFill>
                <a:latin typeface="Calibri" panose="020F0502020204030204"/>
              </a:rPr>
              <a:t>. </a:t>
            </a:r>
          </a:p>
        </p:txBody>
      </p:sp>
      <p:pic>
        <p:nvPicPr>
          <p:cNvPr id="6" name="Picture 5">
            <a:extLst>
              <a:ext uri="{FF2B5EF4-FFF2-40B4-BE49-F238E27FC236}">
                <a16:creationId xmlns:a16="http://schemas.microsoft.com/office/drawing/2014/main" id="{FAE65252-E3D9-1030-E4C3-5C7169C837A8}"/>
              </a:ext>
            </a:extLst>
          </p:cNvPr>
          <p:cNvPicPr>
            <a:picLocks noChangeAspect="1"/>
          </p:cNvPicPr>
          <p:nvPr/>
        </p:nvPicPr>
        <p:blipFill>
          <a:blip r:embed="rId3"/>
          <a:stretch>
            <a:fillRect/>
          </a:stretch>
        </p:blipFill>
        <p:spPr>
          <a:xfrm>
            <a:off x="-1" y="-83325"/>
            <a:ext cx="6565392" cy="6858000"/>
          </a:xfrm>
          <a:prstGeom prst="rect">
            <a:avLst/>
          </a:prstGeom>
        </p:spPr>
      </p:pic>
      <p:sp>
        <p:nvSpPr>
          <p:cNvPr id="7" name="Rectangle 6">
            <a:extLst>
              <a:ext uri="{FF2B5EF4-FFF2-40B4-BE49-F238E27FC236}">
                <a16:creationId xmlns:a16="http://schemas.microsoft.com/office/drawing/2014/main" id="{ED0D8277-9BA4-F091-4001-1D85A5827EBB}"/>
              </a:ext>
            </a:extLst>
          </p:cNvPr>
          <p:cNvSpPr/>
          <p:nvPr/>
        </p:nvSpPr>
        <p:spPr>
          <a:xfrm>
            <a:off x="6537077" y="-18541"/>
            <a:ext cx="5450308" cy="3970318"/>
          </a:xfrm>
          <a:prstGeom prst="rect">
            <a:avLst/>
          </a:prstGeom>
          <a:solidFill>
            <a:srgbClr val="E7E6E6">
              <a:lumMod val="90000"/>
            </a:srgbClr>
          </a:solid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600" b="0" i="0" u="none" strike="noStrike" kern="0" cap="none" spc="0" normalizeH="0" baseline="0" noProof="0" dirty="0">
                <a:ln>
                  <a:noFill/>
                </a:ln>
                <a:solidFill>
                  <a:prstClr val="black"/>
                </a:solidFill>
                <a:effectLst/>
                <a:uLnTx/>
                <a:uFillTx/>
                <a:latin typeface="Calibri" panose="020F0502020204030204"/>
              </a:rPr>
              <a:t>In mid-3</a:t>
            </a:r>
            <a:r>
              <a:rPr kumimoji="0" lang="en-GB" sz="3600" b="0" i="0" u="none" strike="noStrike" kern="0" cap="none" spc="0" normalizeH="0" baseline="30000" noProof="0" dirty="0">
                <a:ln>
                  <a:noFill/>
                </a:ln>
                <a:solidFill>
                  <a:prstClr val="black"/>
                </a:solidFill>
                <a:effectLst/>
                <a:uLnTx/>
                <a:uFillTx/>
                <a:latin typeface="Calibri" panose="020F0502020204030204"/>
              </a:rPr>
              <a:t>rd</a:t>
            </a:r>
            <a:r>
              <a:rPr kumimoji="0" lang="en-GB" sz="3600" b="0" i="0" u="none" strike="noStrike" kern="0" cap="none" spc="0" normalizeH="0" baseline="0" noProof="0" dirty="0">
                <a:ln>
                  <a:noFill/>
                </a:ln>
                <a:solidFill>
                  <a:prstClr val="black"/>
                </a:solidFill>
                <a:effectLst/>
                <a:uLnTx/>
                <a:uFillTx/>
                <a:latin typeface="Calibri" panose="020F0502020204030204"/>
              </a:rPr>
              <a:t> century various “Germanic” tribes reached the north of the Black Sea, among them the </a:t>
            </a:r>
            <a:r>
              <a:rPr kumimoji="0" lang="en-GB" sz="3600" b="0" i="0" u="none" strike="noStrike" kern="0" cap="none" spc="0" normalizeH="0" baseline="0" noProof="0" dirty="0" err="1">
                <a:ln>
                  <a:noFill/>
                </a:ln>
                <a:solidFill>
                  <a:prstClr val="black"/>
                </a:solidFill>
                <a:effectLst/>
                <a:uLnTx/>
                <a:uFillTx/>
                <a:latin typeface="Calibri" panose="020F0502020204030204"/>
              </a:rPr>
              <a:t>Rugii</a:t>
            </a:r>
            <a:r>
              <a:rPr kumimoji="0" lang="en-GB" sz="3600" b="0" i="0" u="none" strike="noStrike" kern="0" cap="none" spc="0" normalizeH="0" baseline="0" noProof="0" dirty="0">
                <a:ln>
                  <a:noFill/>
                </a:ln>
                <a:solidFill>
                  <a:prstClr val="black"/>
                </a:solidFill>
                <a:effectLst/>
                <a:uLnTx/>
                <a:uFillTx/>
                <a:latin typeface="Calibri" panose="020F0502020204030204"/>
              </a:rPr>
              <a:t> and the Goths. One of these confederations, the </a:t>
            </a:r>
            <a:r>
              <a:rPr kumimoji="0" lang="en-GB" sz="3600" b="0" i="0" u="none" strike="noStrike" kern="0" cap="none" spc="0" normalizeH="0" baseline="0" noProof="0" dirty="0" err="1">
                <a:ln>
                  <a:noFill/>
                </a:ln>
                <a:solidFill>
                  <a:prstClr val="black"/>
                </a:solidFill>
                <a:effectLst/>
                <a:uLnTx/>
                <a:uFillTx/>
                <a:latin typeface="Calibri" panose="020F0502020204030204"/>
              </a:rPr>
              <a:t>Heruli</a:t>
            </a:r>
            <a:r>
              <a:rPr kumimoji="0" lang="en-GB" sz="3600" b="0" i="0" u="none" strike="noStrike" kern="0" cap="none" spc="0" normalizeH="0" baseline="0" noProof="0" dirty="0">
                <a:ln>
                  <a:noFill/>
                </a:ln>
                <a:solidFill>
                  <a:prstClr val="black"/>
                </a:solidFill>
                <a:effectLst/>
                <a:uLnTx/>
                <a:uFillTx/>
                <a:latin typeface="Calibri" panose="020F0502020204030204"/>
              </a:rPr>
              <a:t>, sacked Athens in AD 268.</a:t>
            </a:r>
          </a:p>
        </p:txBody>
      </p:sp>
    </p:spTree>
    <p:extLst>
      <p:ext uri="{BB962C8B-B14F-4D97-AF65-F5344CB8AC3E}">
        <p14:creationId xmlns:p14="http://schemas.microsoft.com/office/powerpoint/2010/main" val="2561065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par>
                                <p:cTn id="13" presetID="16" presetClass="entr" presetSubtype="21"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barn(inVertical)">
                                      <p:cBhvr>
                                        <p:cTn id="1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68D674-8A81-ACA1-BF58-E5BEDD475E3F}"/>
              </a:ext>
            </a:extLst>
          </p:cNvPr>
          <p:cNvSpPr>
            <a:spLocks noGrp="1"/>
          </p:cNvSpPr>
          <p:nvPr>
            <p:ph type="title"/>
          </p:nvPr>
        </p:nvSpPr>
        <p:spPr>
          <a:xfrm>
            <a:off x="1068497" y="401053"/>
            <a:ext cx="6667390" cy="1138989"/>
          </a:xfrm>
        </p:spPr>
        <p:txBody>
          <a:bodyPr>
            <a:normAutofit/>
          </a:bodyPr>
          <a:lstStyle/>
          <a:p>
            <a:r>
              <a:rPr lang="en-GB" sz="5100" dirty="0"/>
              <a:t>Fortification of Cities</a:t>
            </a:r>
          </a:p>
        </p:txBody>
      </p:sp>
      <p:cxnSp>
        <p:nvCxnSpPr>
          <p:cNvPr id="18" name="Straight Connector 11">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6B0D31-FB3D-4E83-9F3C-21B6D3F1A799}"/>
              </a:ext>
            </a:extLst>
          </p:cNvPr>
          <p:cNvSpPr>
            <a:spLocks noGrp="1"/>
          </p:cNvSpPr>
          <p:nvPr>
            <p:ph idx="1"/>
          </p:nvPr>
        </p:nvSpPr>
        <p:spPr>
          <a:xfrm>
            <a:off x="1049450" y="1540042"/>
            <a:ext cx="5908431" cy="5062672"/>
          </a:xfrm>
        </p:spPr>
        <p:txBody>
          <a:bodyPr>
            <a:normAutofit/>
          </a:bodyPr>
          <a:lstStyle/>
          <a:p>
            <a:pPr>
              <a:lnSpc>
                <a:spcPct val="100000"/>
              </a:lnSpc>
            </a:pPr>
            <a:r>
              <a:rPr lang="en-GB" sz="1800" dirty="0"/>
              <a:t>From the latter 3</a:t>
            </a:r>
            <a:r>
              <a:rPr lang="en-GB" sz="1800" baseline="30000" dirty="0"/>
              <a:t>rd</a:t>
            </a:r>
            <a:r>
              <a:rPr lang="en-GB" sz="1800" dirty="0"/>
              <a:t> century the Imperial government and/or local curia initiated a programme of military fortifications.</a:t>
            </a:r>
          </a:p>
          <a:p>
            <a:pPr marL="468630" lvl="1" indent="-285750">
              <a:lnSpc>
                <a:spcPct val="100000"/>
              </a:lnSpc>
              <a:buFont typeface="Arial" panose="020B0604020202020204" pitchFamily="34" charset="0"/>
              <a:buChar char="•"/>
            </a:pPr>
            <a:r>
              <a:rPr lang="en-GB" dirty="0"/>
              <a:t>Notably in Gaul, but also in other regions like Hispania, and Roman controlled Germania.</a:t>
            </a:r>
          </a:p>
          <a:p>
            <a:pPr lvl="1">
              <a:lnSpc>
                <a:spcPct val="100000"/>
              </a:lnSpc>
            </a:pPr>
            <a:endParaRPr lang="en-GB" sz="1600" dirty="0"/>
          </a:p>
          <a:p>
            <a:pPr>
              <a:lnSpc>
                <a:spcPct val="100000"/>
              </a:lnSpc>
            </a:pPr>
            <a:r>
              <a:rPr lang="en-GB" sz="1800" dirty="0"/>
              <a:t>By the 5</a:t>
            </a:r>
            <a:r>
              <a:rPr lang="en-GB" sz="1800" baseline="30000" dirty="0"/>
              <a:t>th</a:t>
            </a:r>
            <a:r>
              <a:rPr lang="en-GB" sz="1800" dirty="0"/>
              <a:t> century the majority of the 125 major </a:t>
            </a:r>
            <a:r>
              <a:rPr lang="en-GB" sz="1800" i="1" dirty="0" err="1"/>
              <a:t>urbes</a:t>
            </a:r>
            <a:r>
              <a:rPr lang="en-GB" sz="1800" dirty="0"/>
              <a:t> in Gaul had become fortress cities.</a:t>
            </a:r>
          </a:p>
          <a:p>
            <a:pPr>
              <a:lnSpc>
                <a:spcPct val="100000"/>
              </a:lnSpc>
            </a:pPr>
            <a:endParaRPr lang="en-GB" sz="1600" dirty="0"/>
          </a:p>
          <a:p>
            <a:pPr>
              <a:lnSpc>
                <a:spcPct val="100000"/>
              </a:lnSpc>
            </a:pPr>
            <a:r>
              <a:rPr lang="en-GB" sz="1600" dirty="0"/>
              <a:t>Creation of large stone and brick walls, one average 10m in height and 4-5m in thickness. </a:t>
            </a:r>
          </a:p>
          <a:p>
            <a:pPr marL="468630" lvl="1" indent="-285750">
              <a:lnSpc>
                <a:spcPct val="100000"/>
              </a:lnSpc>
              <a:buFont typeface="Arial" panose="020B0604020202020204" pitchFamily="34" charset="0"/>
              <a:buChar char="•"/>
            </a:pPr>
            <a:r>
              <a:rPr lang="en-GB" sz="1600" dirty="0"/>
              <a:t>Foundations often several metres in depth. </a:t>
            </a:r>
          </a:p>
          <a:p>
            <a:pPr marL="468630" lvl="1" indent="-285750">
              <a:lnSpc>
                <a:spcPct val="100000"/>
              </a:lnSpc>
              <a:buFont typeface="Arial" panose="020B0604020202020204" pitchFamily="34" charset="0"/>
              <a:buChar char="•"/>
            </a:pPr>
            <a:r>
              <a:rPr lang="en-GB" sz="1600" dirty="0"/>
              <a:t>Often mural towers at some 25-50m intervals. </a:t>
            </a:r>
          </a:p>
          <a:p>
            <a:pPr marL="468630" lvl="1" indent="-285750">
              <a:lnSpc>
                <a:spcPct val="100000"/>
              </a:lnSpc>
              <a:buFont typeface="Arial" panose="020B0604020202020204" pitchFamily="34" charset="0"/>
              <a:buChar char="•"/>
            </a:pPr>
            <a:r>
              <a:rPr lang="en-GB" sz="1600" dirty="0"/>
              <a:t>Some towers at corners and at gates.</a:t>
            </a:r>
            <a:endParaRPr lang="en-GB" sz="700" dirty="0"/>
          </a:p>
          <a:p>
            <a:pPr marL="468630" lvl="1" indent="-285750">
              <a:lnSpc>
                <a:spcPct val="100000"/>
              </a:lnSpc>
              <a:buFont typeface="Arial" panose="020B0604020202020204" pitchFamily="34" charset="0"/>
              <a:buChar char="•"/>
            </a:pPr>
            <a:r>
              <a:rPr lang="en-GB" sz="1600" dirty="0"/>
              <a:t>Sometimes internal walls and ditches.</a:t>
            </a:r>
          </a:p>
        </p:txBody>
      </p:sp>
      <p:sp>
        <p:nvSpPr>
          <p:cNvPr id="19" name="Freeform: Shape 13">
            <a:extLst>
              <a:ext uri="{FF2B5EF4-FFF2-40B4-BE49-F238E27FC236}">
                <a16:creationId xmlns:a16="http://schemas.microsoft.com/office/drawing/2014/main" id="{CAF8A158-E51E-4253-820B-3970F7397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6934" y="0"/>
            <a:ext cx="5215066" cy="6858000"/>
          </a:xfrm>
          <a:custGeom>
            <a:avLst/>
            <a:gdLst>
              <a:gd name="connsiteX0" fmla="*/ 2017353 w 5215066"/>
              <a:gd name="connsiteY0" fmla="*/ 0 h 6858000"/>
              <a:gd name="connsiteX1" fmla="*/ 5215066 w 5215066"/>
              <a:gd name="connsiteY1" fmla="*/ 0 h 6858000"/>
              <a:gd name="connsiteX2" fmla="*/ 5215066 w 5215066"/>
              <a:gd name="connsiteY2" fmla="*/ 6858000 h 6858000"/>
              <a:gd name="connsiteX3" fmla="*/ 1292431 w 5215066"/>
              <a:gd name="connsiteY3" fmla="*/ 6858000 h 6858000"/>
              <a:gd name="connsiteX4" fmla="*/ 1012702 w 5215066"/>
              <a:gd name="connsiteY4" fmla="*/ 6549681 h 6858000"/>
              <a:gd name="connsiteX5" fmla="*/ 0 w 5215066"/>
              <a:gd name="connsiteY5" fmla="*/ 3723759 h 6858000"/>
              <a:gd name="connsiteX6" fmla="*/ 1955279 w 5215066"/>
              <a:gd name="connsiteY6"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descr="Experience Galicia's ancient history at the Roman walls of Lugo - Blog -  Vintage Travel Blog">
            <a:extLst>
              <a:ext uri="{FF2B5EF4-FFF2-40B4-BE49-F238E27FC236}">
                <a16:creationId xmlns:a16="http://schemas.microsoft.com/office/drawing/2014/main" id="{0EB71A43-B8DB-360B-71FE-4936E912A5B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695270" y="255286"/>
            <a:ext cx="3217333" cy="214756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screenshot of a computer&#10;&#10;Description automatically generated with medium confidence">
            <a:extLst>
              <a:ext uri="{FF2B5EF4-FFF2-40B4-BE49-F238E27FC236}">
                <a16:creationId xmlns:a16="http://schemas.microsoft.com/office/drawing/2014/main" id="{FD283402-5466-9416-007C-4690F5FCB124}"/>
              </a:ext>
            </a:extLst>
          </p:cNvPr>
          <p:cNvPicPr>
            <a:picLocks noChangeAspect="1"/>
          </p:cNvPicPr>
          <p:nvPr/>
        </p:nvPicPr>
        <p:blipFill rotWithShape="1">
          <a:blip r:embed="rId3"/>
          <a:srcRect l="28873" t="16368" r="31549" b="27516"/>
          <a:stretch/>
        </p:blipFill>
        <p:spPr>
          <a:xfrm>
            <a:off x="7905068" y="3337248"/>
            <a:ext cx="3580851" cy="2855891"/>
          </a:xfrm>
          <a:prstGeom prst="rect">
            <a:avLst/>
          </a:prstGeom>
        </p:spPr>
      </p:pic>
      <p:sp>
        <p:nvSpPr>
          <p:cNvPr id="1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lumMod val="85000"/>
              <a:lumOff val="15000"/>
            </a:schemeClr>
          </a:solidFill>
          <a:ln w="0">
            <a:noFill/>
            <a:prstDash val="solid"/>
            <a:round/>
            <a:headEnd/>
            <a:tailEnd/>
          </a:ln>
        </p:spPr>
        <p:txBody>
          <a:bodyPr anchor="ctr"/>
          <a:lstStyle/>
          <a:p>
            <a:endParaRPr lang="en-US"/>
          </a:p>
        </p:txBody>
      </p:sp>
      <p:sp>
        <p:nvSpPr>
          <p:cNvPr id="6" name="TextBox 5">
            <a:extLst>
              <a:ext uri="{FF2B5EF4-FFF2-40B4-BE49-F238E27FC236}">
                <a16:creationId xmlns:a16="http://schemas.microsoft.com/office/drawing/2014/main" id="{7CC6B887-96A8-03FF-260E-B288095A5C5D}"/>
              </a:ext>
            </a:extLst>
          </p:cNvPr>
          <p:cNvSpPr txBox="1"/>
          <p:nvPr/>
        </p:nvSpPr>
        <p:spPr>
          <a:xfrm>
            <a:off x="8676224" y="2402854"/>
            <a:ext cx="3217333" cy="646331"/>
          </a:xfrm>
          <a:prstGeom prst="rect">
            <a:avLst/>
          </a:prstGeom>
          <a:solidFill>
            <a:schemeClr val="bg2">
              <a:lumMod val="90000"/>
            </a:schemeClr>
          </a:solidFill>
        </p:spPr>
        <p:txBody>
          <a:bodyPr wrap="square" rtlCol="0">
            <a:spAutoFit/>
          </a:bodyPr>
          <a:lstStyle/>
          <a:p>
            <a:r>
              <a:rPr lang="en-GB" dirty="0"/>
              <a:t>Roman walls of Lugo, NW Spain</a:t>
            </a:r>
          </a:p>
        </p:txBody>
      </p:sp>
      <p:sp>
        <p:nvSpPr>
          <p:cNvPr id="7" name="Rectangle 6">
            <a:extLst>
              <a:ext uri="{FF2B5EF4-FFF2-40B4-BE49-F238E27FC236}">
                <a16:creationId xmlns:a16="http://schemas.microsoft.com/office/drawing/2014/main" id="{E4F5326A-935F-BF05-E3A5-17CAB0D926D7}"/>
              </a:ext>
            </a:extLst>
          </p:cNvPr>
          <p:cNvSpPr/>
          <p:nvPr/>
        </p:nvSpPr>
        <p:spPr>
          <a:xfrm>
            <a:off x="8389406" y="6233382"/>
            <a:ext cx="2984667" cy="369332"/>
          </a:xfrm>
          <a:prstGeom prst="rect">
            <a:avLst/>
          </a:prstGeom>
          <a:solidFill>
            <a:schemeClr val="bg2">
              <a:lumMod val="90000"/>
            </a:schemeClr>
          </a:solidFill>
        </p:spPr>
        <p:txBody>
          <a:bodyPr wrap="square">
            <a:spAutoFit/>
          </a:bodyPr>
          <a:lstStyle/>
          <a:p>
            <a:r>
              <a:rPr lang="en-GB" dirty="0"/>
              <a:t> </a:t>
            </a:r>
            <a:r>
              <a:rPr lang="en-GB" dirty="0" err="1"/>
              <a:t>Praetorium</a:t>
            </a:r>
            <a:r>
              <a:rPr lang="en-GB" dirty="0"/>
              <a:t> of Cologne </a:t>
            </a:r>
          </a:p>
        </p:txBody>
      </p:sp>
    </p:spTree>
    <p:extLst>
      <p:ext uri="{BB962C8B-B14F-4D97-AF65-F5344CB8AC3E}">
        <p14:creationId xmlns:p14="http://schemas.microsoft.com/office/powerpoint/2010/main" val="233906581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1" name="Straight Connector 1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p&#10;&#10;Description automatically generated">
            <a:extLst>
              <a:ext uri="{FF2B5EF4-FFF2-40B4-BE49-F238E27FC236}">
                <a16:creationId xmlns:a16="http://schemas.microsoft.com/office/drawing/2014/main" id="{EB47EDD7-6DB1-5D91-E61C-E68B1790A242}"/>
              </a:ext>
            </a:extLst>
          </p:cNvPr>
          <p:cNvPicPr>
            <a:picLocks noChangeAspect="1"/>
          </p:cNvPicPr>
          <p:nvPr/>
        </p:nvPicPr>
        <p:blipFill rotWithShape="1">
          <a:blip r:embed="rId2"/>
          <a:srcRect t="5063"/>
          <a:stretch/>
        </p:blipFill>
        <p:spPr>
          <a:xfrm>
            <a:off x="1" y="10"/>
            <a:ext cx="12191999" cy="6857990"/>
          </a:xfrm>
          <a:prstGeom prst="rect">
            <a:avLst/>
          </a:prstGeom>
        </p:spPr>
      </p:pic>
      <p:sp>
        <p:nvSpPr>
          <p:cNvPr id="15" name="Rectangle 14">
            <a:extLst>
              <a:ext uri="{FF2B5EF4-FFF2-40B4-BE49-F238E27FC236}">
                <a16:creationId xmlns:a16="http://schemas.microsoft.com/office/drawing/2014/main" id="{E4398140-F067-40E9-892C-4DB04C70B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44600" y="-1244600"/>
            <a:ext cx="6858000" cy="9347200"/>
          </a:xfrm>
          <a:prstGeom prst="rect">
            <a:avLst/>
          </a:prstGeom>
          <a:gradFill>
            <a:gsLst>
              <a:gs pos="100000">
                <a:srgbClr val="000000">
                  <a:alpha val="0"/>
                </a:srgbClr>
              </a:gs>
              <a:gs pos="0">
                <a:schemeClr val="tx1"/>
              </a:gs>
              <a:gs pos="0">
                <a:srgbClr val="000000">
                  <a:alpha val="7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672CCF-C017-9021-4ABC-10C0D4467C78}"/>
              </a:ext>
            </a:extLst>
          </p:cNvPr>
          <p:cNvSpPr>
            <a:spLocks noGrp="1"/>
          </p:cNvSpPr>
          <p:nvPr>
            <p:ph type="title"/>
          </p:nvPr>
        </p:nvSpPr>
        <p:spPr>
          <a:xfrm>
            <a:off x="758952" y="1143000"/>
            <a:ext cx="4572000" cy="2984701"/>
          </a:xfrm>
        </p:spPr>
        <p:txBody>
          <a:bodyPr vert="horz" lIns="91440" tIns="45720" rIns="91440" bIns="45720" rtlCol="0" anchor="b">
            <a:normAutofit/>
          </a:bodyPr>
          <a:lstStyle/>
          <a:p>
            <a:r>
              <a:rPr lang="en-US">
                <a:solidFill>
                  <a:srgbClr val="FFFFFF"/>
                </a:solidFill>
              </a:rPr>
              <a:t>An Empire Divided</a:t>
            </a:r>
          </a:p>
        </p:txBody>
      </p:sp>
      <p:cxnSp>
        <p:nvCxnSpPr>
          <p:cNvPr id="17" name="Straight Connector 16">
            <a:extLst>
              <a:ext uri="{FF2B5EF4-FFF2-40B4-BE49-F238E27FC236}">
                <a16:creationId xmlns:a16="http://schemas.microsoft.com/office/drawing/2014/main" id="{17726E8A-324C-4684-96F2-AFDDFB2F14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58952" y="4291242"/>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1885279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A6E866-9FAE-2E53-5A24-9D547FE12CF2}"/>
              </a:ext>
            </a:extLst>
          </p:cNvPr>
          <p:cNvSpPr>
            <a:spLocks noGrp="1"/>
          </p:cNvSpPr>
          <p:nvPr>
            <p:ph type="title"/>
          </p:nvPr>
        </p:nvSpPr>
        <p:spPr>
          <a:xfrm>
            <a:off x="6660022" y="771105"/>
            <a:ext cx="4763884" cy="1884139"/>
          </a:xfrm>
        </p:spPr>
        <p:txBody>
          <a:bodyPr anchor="b">
            <a:normAutofit/>
          </a:bodyPr>
          <a:lstStyle/>
          <a:p>
            <a:r>
              <a:rPr lang="en-GB" sz="5400"/>
              <a:t>The “Gallic Empire”</a:t>
            </a:r>
          </a:p>
        </p:txBody>
      </p:sp>
      <p:pic>
        <p:nvPicPr>
          <p:cNvPr id="4" name="Picture 3" descr="Map&#10;&#10;Description automatically generated">
            <a:extLst>
              <a:ext uri="{FF2B5EF4-FFF2-40B4-BE49-F238E27FC236}">
                <a16:creationId xmlns:a16="http://schemas.microsoft.com/office/drawing/2014/main" id="{493CA179-8413-C166-7F5F-355DC5AE2C1E}"/>
              </a:ext>
            </a:extLst>
          </p:cNvPr>
          <p:cNvPicPr>
            <a:picLocks noChangeAspect="1"/>
          </p:cNvPicPr>
          <p:nvPr/>
        </p:nvPicPr>
        <p:blipFill rotWithShape="1">
          <a:blip r:embed="rId2"/>
          <a:srcRect t="28983" r="2" b="14694"/>
          <a:stretch/>
        </p:blipFill>
        <p:spPr>
          <a:xfrm>
            <a:off x="1683171" y="14"/>
            <a:ext cx="4234332" cy="2194139"/>
          </a:xfrm>
          <a:custGeom>
            <a:avLst/>
            <a:gdLst/>
            <a:ahLst/>
            <a:cxnLst/>
            <a:rect l="l" t="t" r="r" b="b"/>
            <a:pathLst>
              <a:path w="4234332" h="2194139">
                <a:moveTo>
                  <a:pt x="3887" y="0"/>
                </a:moveTo>
                <a:lnTo>
                  <a:pt x="4230445" y="0"/>
                </a:lnTo>
                <a:lnTo>
                  <a:pt x="4234332" y="76973"/>
                </a:lnTo>
                <a:cubicBezTo>
                  <a:pt x="4234332" y="1246251"/>
                  <a:pt x="3286444" y="2194139"/>
                  <a:pt x="2117166" y="2194139"/>
                </a:cubicBezTo>
                <a:cubicBezTo>
                  <a:pt x="947888" y="2194139"/>
                  <a:pt x="0" y="1246251"/>
                  <a:pt x="0" y="76973"/>
                </a:cubicBezTo>
                <a:close/>
              </a:path>
            </a:pathLst>
          </a:custGeom>
        </p:spPr>
      </p:pic>
      <p:pic>
        <p:nvPicPr>
          <p:cNvPr id="5" name="Picture 4" descr="A close-up of the front and the back of a coin&#10;&#10;Description automatically generated">
            <a:extLst>
              <a:ext uri="{FF2B5EF4-FFF2-40B4-BE49-F238E27FC236}">
                <a16:creationId xmlns:a16="http://schemas.microsoft.com/office/drawing/2014/main" id="{8C205BA3-7796-B17B-6843-9C86DA3B404A}"/>
              </a:ext>
            </a:extLst>
          </p:cNvPr>
          <p:cNvPicPr>
            <a:picLocks noChangeAspect="1"/>
          </p:cNvPicPr>
          <p:nvPr/>
        </p:nvPicPr>
        <p:blipFill rotWithShape="1">
          <a:blip r:embed="rId3"/>
          <a:srcRect r="1335" b="-1"/>
          <a:stretch/>
        </p:blipFill>
        <p:spPr>
          <a:xfrm>
            <a:off x="20" y="2861760"/>
            <a:ext cx="6333889" cy="3996226"/>
          </a:xfrm>
          <a:custGeom>
            <a:avLst/>
            <a:gdLst/>
            <a:ahLst/>
            <a:cxnLst/>
            <a:rect l="l" t="t" r="r" b="b"/>
            <a:pathLst>
              <a:path w="6333909" h="3996226">
                <a:moveTo>
                  <a:pt x="2982633" y="0"/>
                </a:moveTo>
                <a:cubicBezTo>
                  <a:pt x="4833492" y="0"/>
                  <a:pt x="6333909" y="1500417"/>
                  <a:pt x="6333909" y="3351276"/>
                </a:cubicBezTo>
                <a:cubicBezTo>
                  <a:pt x="6333909" y="3466955"/>
                  <a:pt x="6328048" y="3581265"/>
                  <a:pt x="6316607" y="3693925"/>
                </a:cubicBezTo>
                <a:lnTo>
                  <a:pt x="6270470" y="3996226"/>
                </a:lnTo>
                <a:lnTo>
                  <a:pt x="0" y="3996226"/>
                </a:lnTo>
                <a:lnTo>
                  <a:pt x="0" y="1828254"/>
                </a:lnTo>
                <a:lnTo>
                  <a:pt x="35838" y="1753859"/>
                </a:lnTo>
                <a:cubicBezTo>
                  <a:pt x="603341" y="709182"/>
                  <a:pt x="1710168" y="0"/>
                  <a:pt x="2982633" y="0"/>
                </a:cubicBezTo>
                <a:close/>
              </a:path>
            </a:pathLst>
          </a:custGeom>
        </p:spPr>
      </p:pic>
      <p:cxnSp>
        <p:nvCxnSpPr>
          <p:cNvPr id="12" name="Straight Connector 11">
            <a:extLst>
              <a:ext uri="{FF2B5EF4-FFF2-40B4-BE49-F238E27FC236}">
                <a16:creationId xmlns:a16="http://schemas.microsoft.com/office/drawing/2014/main" id="{A1C28EB0-2512-4CF1-949A-DDAAB05435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3886" y="2883846"/>
            <a:ext cx="45720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2AEAB59-5248-962F-C6FC-C175D03F8A80}"/>
              </a:ext>
            </a:extLst>
          </p:cNvPr>
          <p:cNvSpPr>
            <a:spLocks noGrp="1"/>
          </p:cNvSpPr>
          <p:nvPr>
            <p:ph idx="1"/>
          </p:nvPr>
        </p:nvSpPr>
        <p:spPr>
          <a:xfrm>
            <a:off x="6464968" y="3112445"/>
            <a:ext cx="5598695" cy="3745541"/>
          </a:xfrm>
        </p:spPr>
        <p:txBody>
          <a:bodyPr>
            <a:normAutofit/>
          </a:bodyPr>
          <a:lstStyle/>
          <a:p>
            <a:pPr>
              <a:lnSpc>
                <a:spcPct val="100000"/>
              </a:lnSpc>
            </a:pPr>
            <a:r>
              <a:rPr lang="en-GB" sz="2800" i="1" dirty="0"/>
              <a:t>Historia Augusts </a:t>
            </a:r>
            <a:r>
              <a:rPr lang="en-GB" sz="2800" dirty="0"/>
              <a:t>represents </a:t>
            </a:r>
            <a:r>
              <a:rPr lang="en-GB" sz="2800" dirty="0" err="1"/>
              <a:t>Gallienus</a:t>
            </a:r>
            <a:r>
              <a:rPr lang="en-GB" sz="2800" dirty="0"/>
              <a:t> as indolent and decadent.</a:t>
            </a:r>
          </a:p>
          <a:p>
            <a:pPr marL="468630" lvl="1" indent="-285750">
              <a:lnSpc>
                <a:spcPct val="100000"/>
              </a:lnSpc>
              <a:buFont typeface="Arial" panose="020B0604020202020204" pitchFamily="34" charset="0"/>
              <a:buChar char="•"/>
            </a:pPr>
            <a:r>
              <a:rPr lang="en-GB" sz="2400" dirty="0" err="1"/>
              <a:t>Postumius</a:t>
            </a:r>
            <a:r>
              <a:rPr lang="en-GB" sz="2400" dirty="0"/>
              <a:t> seizes power – is able to rebuff </a:t>
            </a:r>
            <a:r>
              <a:rPr lang="en-GB" sz="2400" dirty="0" err="1"/>
              <a:t>Gallienus</a:t>
            </a:r>
            <a:r>
              <a:rPr lang="en-GB" sz="2400" dirty="0"/>
              <a:t> and holds of “barbarians” from the frontier. </a:t>
            </a:r>
          </a:p>
          <a:p>
            <a:pPr marL="468630" lvl="1" indent="-285750">
              <a:lnSpc>
                <a:spcPct val="100000"/>
              </a:lnSpc>
              <a:buFont typeface="Arial" panose="020B0604020202020204" pitchFamily="34" charset="0"/>
              <a:buChar char="•"/>
            </a:pPr>
            <a:r>
              <a:rPr lang="en-GB" sz="2400" dirty="0"/>
              <a:t>He is murder and followed by a number of less well-known “usurpers”.   </a:t>
            </a:r>
          </a:p>
          <a:p>
            <a:pPr>
              <a:lnSpc>
                <a:spcPct val="100000"/>
              </a:lnSpc>
            </a:pPr>
            <a:endParaRPr lang="en-GB" dirty="0"/>
          </a:p>
        </p:txBody>
      </p:sp>
      <p:sp>
        <p:nvSpPr>
          <p:cNvPr id="1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6999673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F57266-0FCB-84DD-F565-7049B9721B6F}"/>
              </a:ext>
            </a:extLst>
          </p:cNvPr>
          <p:cNvSpPr>
            <a:spLocks noGrp="1"/>
          </p:cNvSpPr>
          <p:nvPr>
            <p:ph type="title"/>
          </p:nvPr>
        </p:nvSpPr>
        <p:spPr>
          <a:xfrm>
            <a:off x="758952" y="758951"/>
            <a:ext cx="4782039" cy="1966747"/>
          </a:xfrm>
        </p:spPr>
        <p:txBody>
          <a:bodyPr anchor="ctr">
            <a:normAutofit/>
          </a:bodyPr>
          <a:lstStyle/>
          <a:p>
            <a:r>
              <a:rPr lang="en-GB" sz="4700"/>
              <a:t>Palmyrene Empire – AD 269-274</a:t>
            </a:r>
          </a:p>
        </p:txBody>
      </p:sp>
      <p:cxnSp>
        <p:nvCxnSpPr>
          <p:cNvPr id="11" name="Straight Connector 10">
            <a:extLst>
              <a:ext uri="{FF2B5EF4-FFF2-40B4-BE49-F238E27FC236}">
                <a16:creationId xmlns:a16="http://schemas.microsoft.com/office/drawing/2014/main" id="{AEF97C72-3F89-4F0A-9629-01818B389C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503" y="2954301"/>
            <a:ext cx="47548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1B5E62-2956-09B5-3926-FBBA3AE2957F}"/>
              </a:ext>
            </a:extLst>
          </p:cNvPr>
          <p:cNvSpPr>
            <a:spLocks noGrp="1"/>
          </p:cNvSpPr>
          <p:nvPr>
            <p:ph idx="1"/>
          </p:nvPr>
        </p:nvSpPr>
        <p:spPr>
          <a:xfrm>
            <a:off x="240631" y="3161684"/>
            <a:ext cx="5646821" cy="3559958"/>
          </a:xfrm>
        </p:spPr>
        <p:txBody>
          <a:bodyPr>
            <a:normAutofit lnSpcReduction="10000"/>
          </a:bodyPr>
          <a:lstStyle/>
          <a:p>
            <a:pPr marL="0">
              <a:lnSpc>
                <a:spcPct val="100000"/>
              </a:lnSpc>
            </a:pPr>
            <a:r>
              <a:rPr lang="en-GB" sz="2800" dirty="0"/>
              <a:t>Zenobia acting as regent for her son </a:t>
            </a:r>
            <a:r>
              <a:rPr lang="en-GB" sz="2800" dirty="0" err="1"/>
              <a:t>Vaballathus</a:t>
            </a:r>
            <a:r>
              <a:rPr lang="en-GB" sz="2800" dirty="0"/>
              <a:t>.</a:t>
            </a:r>
          </a:p>
          <a:p>
            <a:pPr marL="0">
              <a:lnSpc>
                <a:spcPct val="100000"/>
              </a:lnSpc>
            </a:pPr>
            <a:endParaRPr lang="en-GB" sz="200" dirty="0"/>
          </a:p>
          <a:p>
            <a:pPr marL="0">
              <a:lnSpc>
                <a:spcPct val="100000"/>
              </a:lnSpc>
              <a:buNone/>
            </a:pPr>
            <a:r>
              <a:rPr lang="en-GB" sz="2800" dirty="0"/>
              <a:t>“…he directed his march against the Palmyrenes, or rather against Zenobia, who, in the name of her sons, was wielding the imperial power in the East.” – </a:t>
            </a:r>
            <a:r>
              <a:rPr lang="en-GB" sz="2800" b="1" dirty="0"/>
              <a:t>SHA </a:t>
            </a:r>
            <a:r>
              <a:rPr lang="en-GB" sz="2800" b="1" i="1" dirty="0"/>
              <a:t>Aurelian </a:t>
            </a:r>
            <a:r>
              <a:rPr lang="en-GB" sz="2800" b="1" dirty="0"/>
              <a:t>22.1</a:t>
            </a:r>
            <a:r>
              <a:rPr lang="en-GB" sz="2800" dirty="0"/>
              <a:t>.</a:t>
            </a:r>
          </a:p>
          <a:p>
            <a:pPr>
              <a:lnSpc>
                <a:spcPct val="100000"/>
              </a:lnSpc>
            </a:pPr>
            <a:endParaRPr lang="en-GB" sz="1400" dirty="0"/>
          </a:p>
        </p:txBody>
      </p:sp>
      <p:pic>
        <p:nvPicPr>
          <p:cNvPr id="4" name="Picture 3" descr="Map&#10;&#10;Description automatically generated">
            <a:extLst>
              <a:ext uri="{FF2B5EF4-FFF2-40B4-BE49-F238E27FC236}">
                <a16:creationId xmlns:a16="http://schemas.microsoft.com/office/drawing/2014/main" id="{0C097AF4-497F-C269-8ACE-6461545ACAC2}"/>
              </a:ext>
            </a:extLst>
          </p:cNvPr>
          <p:cNvPicPr>
            <a:picLocks noChangeAspect="1"/>
          </p:cNvPicPr>
          <p:nvPr/>
        </p:nvPicPr>
        <p:blipFill rotWithShape="1">
          <a:blip r:embed="rId2"/>
          <a:srcRect l="4163"/>
          <a:stretch/>
        </p:blipFill>
        <p:spPr>
          <a:xfrm>
            <a:off x="6096000" y="10"/>
            <a:ext cx="6095998" cy="6857990"/>
          </a:xfrm>
          <a:prstGeom prst="rect">
            <a:avLst/>
          </a:prstGeom>
        </p:spPr>
      </p:pic>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9684246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1" name="Straight Connector 1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4072845-A96B-A089-3E19-6D391C9B4070}"/>
              </a:ext>
            </a:extLst>
          </p:cNvPr>
          <p:cNvPicPr>
            <a:picLocks noChangeAspect="1"/>
          </p:cNvPicPr>
          <p:nvPr/>
        </p:nvPicPr>
        <p:blipFill rotWithShape="1">
          <a:blip r:embed="rId2"/>
          <a:srcRect l="106" r="338"/>
          <a:stretch/>
        </p:blipFill>
        <p:spPr>
          <a:xfrm>
            <a:off x="1" y="10"/>
            <a:ext cx="12191999" cy="6857990"/>
          </a:xfrm>
          <a:prstGeom prst="rect">
            <a:avLst/>
          </a:prstGeom>
        </p:spPr>
      </p:pic>
      <p:sp>
        <p:nvSpPr>
          <p:cNvPr id="15" name="Rectangle 14">
            <a:extLst>
              <a:ext uri="{FF2B5EF4-FFF2-40B4-BE49-F238E27FC236}">
                <a16:creationId xmlns:a16="http://schemas.microsoft.com/office/drawing/2014/main" id="{50828E5B-9EDE-4D1D-8C59-333EDC952C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1840754"/>
            <a:ext cx="12188952" cy="501724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3123D1-C95A-DC9C-B205-7C12C8444E83}"/>
              </a:ext>
            </a:extLst>
          </p:cNvPr>
          <p:cNvSpPr>
            <a:spLocks noGrp="1"/>
          </p:cNvSpPr>
          <p:nvPr>
            <p:ph type="title"/>
          </p:nvPr>
        </p:nvSpPr>
        <p:spPr>
          <a:xfrm>
            <a:off x="1078992" y="3513151"/>
            <a:ext cx="8714346" cy="1334069"/>
          </a:xfrm>
        </p:spPr>
        <p:txBody>
          <a:bodyPr vert="horz" lIns="91440" tIns="45720" rIns="91440" bIns="45720" rtlCol="0" anchor="b">
            <a:normAutofit/>
          </a:bodyPr>
          <a:lstStyle/>
          <a:p>
            <a:r>
              <a:rPr lang="en-US">
                <a:solidFill>
                  <a:srgbClr val="FFFFFF"/>
                </a:solidFill>
              </a:rPr>
              <a:t>Social and Economic Issues</a:t>
            </a:r>
          </a:p>
        </p:txBody>
      </p:sp>
      <p:cxnSp>
        <p:nvCxnSpPr>
          <p:cNvPr id="17" name="Straight Connector 16">
            <a:extLst>
              <a:ext uri="{FF2B5EF4-FFF2-40B4-BE49-F238E27FC236}">
                <a16:creationId xmlns:a16="http://schemas.microsoft.com/office/drawing/2014/main" id="{C56E7048-86CF-445D-8846-414F144FD8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75209" y="5016207"/>
            <a:ext cx="8618129"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7395431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B00210-D628-E0B0-4E1F-91D085BB56A2}"/>
              </a:ext>
            </a:extLst>
          </p:cNvPr>
          <p:cNvSpPr>
            <a:spLocks noGrp="1"/>
          </p:cNvSpPr>
          <p:nvPr>
            <p:ph type="title"/>
          </p:nvPr>
        </p:nvSpPr>
        <p:spPr>
          <a:xfrm>
            <a:off x="758952" y="420625"/>
            <a:ext cx="10667998" cy="1326814"/>
          </a:xfrm>
        </p:spPr>
        <p:txBody>
          <a:bodyPr anchor="ctr">
            <a:normAutofit/>
          </a:bodyPr>
          <a:lstStyle/>
          <a:p>
            <a:r>
              <a:rPr lang="en-GB" dirty="0"/>
              <a:t>Debasement and inflation</a:t>
            </a:r>
          </a:p>
        </p:txBody>
      </p:sp>
      <p:cxnSp>
        <p:nvCxnSpPr>
          <p:cNvPr id="11" name="Straight Connector 10">
            <a:extLst>
              <a:ext uri="{FF2B5EF4-FFF2-40B4-BE49-F238E27FC236}">
                <a16:creationId xmlns:a16="http://schemas.microsoft.com/office/drawing/2014/main" id="{4D5E13B1-3A31-47C7-8474-7A3DE6006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3888" y="1976039"/>
            <a:ext cx="105156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Chart&#10;&#10;Description automatically generated">
            <a:extLst>
              <a:ext uri="{FF2B5EF4-FFF2-40B4-BE49-F238E27FC236}">
                <a16:creationId xmlns:a16="http://schemas.microsoft.com/office/drawing/2014/main" id="{5442C97B-53AB-0ECC-6D1D-077778934914}"/>
              </a:ext>
            </a:extLst>
          </p:cNvPr>
          <p:cNvPicPr>
            <a:picLocks noChangeAspect="1"/>
          </p:cNvPicPr>
          <p:nvPr/>
        </p:nvPicPr>
        <p:blipFill rotWithShape="1">
          <a:blip r:embed="rId2"/>
          <a:srcRect r="2" b="3888"/>
          <a:stretch/>
        </p:blipFill>
        <p:spPr>
          <a:xfrm>
            <a:off x="20" y="2202302"/>
            <a:ext cx="7534635" cy="4670981"/>
          </a:xfrm>
          <a:prstGeom prst="rect">
            <a:avLst/>
          </a:prstGeom>
        </p:spPr>
      </p:pic>
      <p:sp>
        <p:nvSpPr>
          <p:cNvPr id="3" name="Content Placeholder 2">
            <a:extLst>
              <a:ext uri="{FF2B5EF4-FFF2-40B4-BE49-F238E27FC236}">
                <a16:creationId xmlns:a16="http://schemas.microsoft.com/office/drawing/2014/main" id="{DBE7BDDE-2901-7926-9822-ABAB9563811E}"/>
              </a:ext>
            </a:extLst>
          </p:cNvPr>
          <p:cNvSpPr>
            <a:spLocks noGrp="1"/>
          </p:cNvSpPr>
          <p:nvPr>
            <p:ph idx="1"/>
          </p:nvPr>
        </p:nvSpPr>
        <p:spPr>
          <a:xfrm>
            <a:off x="7888666" y="2202301"/>
            <a:ext cx="4030618" cy="4519340"/>
          </a:xfrm>
        </p:spPr>
        <p:txBody>
          <a:bodyPr>
            <a:normAutofit/>
          </a:bodyPr>
          <a:lstStyle/>
          <a:p>
            <a:pPr>
              <a:lnSpc>
                <a:spcPct val="100000"/>
              </a:lnSpc>
            </a:pPr>
            <a:r>
              <a:rPr lang="en-GB" sz="1900" dirty="0"/>
              <a:t>Debasement a long term process</a:t>
            </a:r>
          </a:p>
          <a:p>
            <a:pPr marL="468630" lvl="1" indent="-285750">
              <a:lnSpc>
                <a:spcPct val="100000"/>
              </a:lnSpc>
              <a:buFont typeface="Arial" panose="020B0604020202020204" pitchFamily="34" charset="0"/>
              <a:buChar char="•"/>
            </a:pPr>
            <a:r>
              <a:rPr lang="en-GB" sz="1900" dirty="0"/>
              <a:t>Denarius 70% pure under Commodus.</a:t>
            </a:r>
          </a:p>
          <a:p>
            <a:pPr marL="468630" lvl="1" indent="-285750">
              <a:lnSpc>
                <a:spcPct val="100000"/>
              </a:lnSpc>
              <a:buFont typeface="Arial" panose="020B0604020202020204" pitchFamily="34" charset="0"/>
              <a:buChar char="•"/>
            </a:pPr>
            <a:r>
              <a:rPr lang="en-GB" sz="1900" dirty="0"/>
              <a:t>By AD 270 the </a:t>
            </a:r>
            <a:r>
              <a:rPr lang="en-GB" sz="1900" i="1" dirty="0" err="1"/>
              <a:t>antoninianus</a:t>
            </a:r>
            <a:r>
              <a:rPr lang="en-GB" sz="1900" dirty="0"/>
              <a:t> about 2% silver.</a:t>
            </a:r>
          </a:p>
          <a:p>
            <a:pPr>
              <a:lnSpc>
                <a:spcPct val="100000"/>
              </a:lnSpc>
            </a:pPr>
            <a:endParaRPr lang="en-GB" sz="500" dirty="0"/>
          </a:p>
          <a:p>
            <a:pPr>
              <a:lnSpc>
                <a:spcPct val="100000"/>
              </a:lnSpc>
            </a:pPr>
            <a:r>
              <a:rPr lang="en-GB" sz="1900" dirty="0"/>
              <a:t>Aurelian mints gold coins of extreme purity – break in the link between silver and gold.</a:t>
            </a:r>
          </a:p>
          <a:p>
            <a:pPr marL="468630" lvl="1" indent="-285750">
              <a:lnSpc>
                <a:spcPct val="100000"/>
              </a:lnSpc>
              <a:buFont typeface="Arial" panose="020B0604020202020204" pitchFamily="34" charset="0"/>
              <a:buChar char="•"/>
            </a:pPr>
            <a:r>
              <a:rPr lang="en-GB" sz="1900" dirty="0"/>
              <a:t>New coins of 5% silver minted.</a:t>
            </a:r>
          </a:p>
          <a:p>
            <a:pPr>
              <a:lnSpc>
                <a:spcPct val="100000"/>
              </a:lnSpc>
            </a:pPr>
            <a:endParaRPr lang="en-GB" sz="500" dirty="0"/>
          </a:p>
          <a:p>
            <a:pPr>
              <a:lnSpc>
                <a:spcPct val="100000"/>
              </a:lnSpc>
            </a:pPr>
            <a:r>
              <a:rPr lang="en-GB" sz="1900" dirty="0"/>
              <a:t>With undermining of confidence in the coinage? Loss of fiat “status”?  </a:t>
            </a:r>
          </a:p>
          <a:p>
            <a:pPr>
              <a:lnSpc>
                <a:spcPct val="100000"/>
              </a:lnSpc>
            </a:pPr>
            <a:endParaRPr lang="en-GB" sz="1300" dirty="0"/>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6970183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89D6D7-2FC7-7082-5931-33EA60869C26}"/>
              </a:ext>
            </a:extLst>
          </p:cNvPr>
          <p:cNvSpPr>
            <a:spLocks noGrp="1"/>
          </p:cNvSpPr>
          <p:nvPr>
            <p:ph type="title"/>
          </p:nvPr>
        </p:nvSpPr>
        <p:spPr>
          <a:xfrm>
            <a:off x="856300" y="373240"/>
            <a:ext cx="6879585" cy="1540106"/>
          </a:xfrm>
        </p:spPr>
        <p:txBody>
          <a:bodyPr>
            <a:normAutofit/>
          </a:bodyPr>
          <a:lstStyle/>
          <a:p>
            <a:r>
              <a:rPr lang="en-GB" sz="5100" dirty="0"/>
              <a:t>Issues of social stability</a:t>
            </a:r>
          </a:p>
        </p:txBody>
      </p:sp>
      <p:cxnSp>
        <p:nvCxnSpPr>
          <p:cNvPr id="11" name="Straight Connector 10">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6207D0-A9EE-AD38-100A-46D1A7A0E180}"/>
              </a:ext>
            </a:extLst>
          </p:cNvPr>
          <p:cNvSpPr>
            <a:spLocks noGrp="1"/>
          </p:cNvSpPr>
          <p:nvPr>
            <p:ph idx="1"/>
          </p:nvPr>
        </p:nvSpPr>
        <p:spPr>
          <a:xfrm>
            <a:off x="856299" y="1363580"/>
            <a:ext cx="6083117" cy="5494420"/>
          </a:xfrm>
        </p:spPr>
        <p:txBody>
          <a:bodyPr>
            <a:normAutofit fontScale="92500"/>
          </a:bodyPr>
          <a:lstStyle/>
          <a:p>
            <a:pPr>
              <a:lnSpc>
                <a:spcPct val="100000"/>
              </a:lnSpc>
            </a:pPr>
            <a:r>
              <a:rPr lang="en-GB" sz="2400" dirty="0"/>
              <a:t>Decian persecution (AD 250/251) – edict of sacrifice. </a:t>
            </a:r>
          </a:p>
          <a:p>
            <a:pPr>
              <a:lnSpc>
                <a:spcPct val="100000"/>
              </a:lnSpc>
            </a:pPr>
            <a:endParaRPr lang="en-GB" sz="100" dirty="0"/>
          </a:p>
          <a:p>
            <a:pPr>
              <a:lnSpc>
                <a:spcPct val="100000"/>
              </a:lnSpc>
            </a:pPr>
            <a:r>
              <a:rPr lang="en-GB" sz="2400" dirty="0"/>
              <a:t>AD 257/58 - Valerian and </a:t>
            </a:r>
            <a:r>
              <a:rPr lang="en-GB" sz="2400" dirty="0" err="1"/>
              <a:t>Gallienus</a:t>
            </a:r>
            <a:r>
              <a:rPr lang="en-GB" sz="2400" dirty="0"/>
              <a:t> instigate persecution against the Christians</a:t>
            </a:r>
          </a:p>
          <a:p>
            <a:pPr marL="468630" lvl="1" indent="-285750">
              <a:lnSpc>
                <a:spcPct val="100000"/>
              </a:lnSpc>
              <a:buFont typeface="Arial" panose="020B0604020202020204" pitchFamily="34" charset="0"/>
              <a:buChar char="•"/>
            </a:pPr>
            <a:r>
              <a:rPr lang="en-GB" sz="2400" dirty="0"/>
              <a:t>Ends in AD 260 after Valerian’s capture.</a:t>
            </a:r>
          </a:p>
          <a:p>
            <a:pPr>
              <a:lnSpc>
                <a:spcPct val="100000"/>
              </a:lnSpc>
            </a:pPr>
            <a:endParaRPr lang="en-GB" sz="100" dirty="0"/>
          </a:p>
          <a:p>
            <a:pPr>
              <a:lnSpc>
                <a:spcPct val="100000"/>
              </a:lnSpc>
            </a:pPr>
            <a:r>
              <a:rPr lang="en-GB" sz="2400" dirty="0"/>
              <a:t>Periodic outbreaks of plague, including among Claudius </a:t>
            </a:r>
            <a:r>
              <a:rPr lang="en-GB" sz="2400" dirty="0" err="1"/>
              <a:t>Gothicus</a:t>
            </a:r>
            <a:r>
              <a:rPr lang="en-GB" sz="2400" dirty="0"/>
              <a:t>’ army (killing him in AD 270).</a:t>
            </a:r>
          </a:p>
          <a:p>
            <a:pPr>
              <a:lnSpc>
                <a:spcPct val="100000"/>
              </a:lnSpc>
            </a:pPr>
            <a:endParaRPr lang="en-GB" sz="100" dirty="0"/>
          </a:p>
          <a:p>
            <a:pPr>
              <a:lnSpc>
                <a:spcPct val="100000"/>
              </a:lnSpc>
            </a:pPr>
            <a:r>
              <a:rPr lang="en-GB" sz="2400" dirty="0"/>
              <a:t>“For so great a pestilence, too, had arisen in both Rome and the cities of Achaea that in one single day 5,000 men died of the same disease.” – </a:t>
            </a:r>
            <a:r>
              <a:rPr lang="en-GB" sz="2400" b="1" dirty="0"/>
              <a:t>SHA </a:t>
            </a:r>
            <a:r>
              <a:rPr lang="en-GB" sz="2400" b="1" i="1" dirty="0"/>
              <a:t>The Two </a:t>
            </a:r>
            <a:r>
              <a:rPr lang="en-GB" sz="2400" b="1" i="1" dirty="0" err="1"/>
              <a:t>Gallieni</a:t>
            </a:r>
            <a:r>
              <a:rPr lang="en-GB" sz="2400" b="1" i="1" dirty="0"/>
              <a:t> </a:t>
            </a:r>
            <a:r>
              <a:rPr lang="en-GB" sz="2400" b="1" dirty="0"/>
              <a:t>5.5</a:t>
            </a:r>
            <a:r>
              <a:rPr lang="en-GB" sz="2400" dirty="0"/>
              <a:t>. </a:t>
            </a:r>
          </a:p>
          <a:p>
            <a:pPr marL="0" indent="0">
              <a:lnSpc>
                <a:spcPct val="100000"/>
              </a:lnSpc>
              <a:buNone/>
            </a:pPr>
            <a:endParaRPr lang="en-GB" sz="1000" dirty="0"/>
          </a:p>
          <a:p>
            <a:pPr>
              <a:lnSpc>
                <a:spcPct val="100000"/>
              </a:lnSpc>
            </a:pPr>
            <a:endParaRPr lang="en-GB" sz="1000" dirty="0"/>
          </a:p>
        </p:txBody>
      </p:sp>
      <p:sp>
        <p:nvSpPr>
          <p:cNvPr id="13" name="Freeform: Shape 12">
            <a:extLst>
              <a:ext uri="{FF2B5EF4-FFF2-40B4-BE49-F238E27FC236}">
                <a16:creationId xmlns:a16="http://schemas.microsoft.com/office/drawing/2014/main" id="{CAF8A158-E51E-4253-820B-3970F7397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6934" y="0"/>
            <a:ext cx="5215066" cy="6858000"/>
          </a:xfrm>
          <a:custGeom>
            <a:avLst/>
            <a:gdLst>
              <a:gd name="connsiteX0" fmla="*/ 2017353 w 5215066"/>
              <a:gd name="connsiteY0" fmla="*/ 0 h 6858000"/>
              <a:gd name="connsiteX1" fmla="*/ 5215066 w 5215066"/>
              <a:gd name="connsiteY1" fmla="*/ 0 h 6858000"/>
              <a:gd name="connsiteX2" fmla="*/ 5215066 w 5215066"/>
              <a:gd name="connsiteY2" fmla="*/ 6858000 h 6858000"/>
              <a:gd name="connsiteX3" fmla="*/ 1292431 w 5215066"/>
              <a:gd name="connsiteY3" fmla="*/ 6858000 h 6858000"/>
              <a:gd name="connsiteX4" fmla="*/ 1012702 w 5215066"/>
              <a:gd name="connsiteY4" fmla="*/ 6549681 h 6858000"/>
              <a:gd name="connsiteX5" fmla="*/ 0 w 5215066"/>
              <a:gd name="connsiteY5" fmla="*/ 3723759 h 6858000"/>
              <a:gd name="connsiteX6" fmla="*/ 1955279 w 5215066"/>
              <a:gd name="connsiteY6"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0E620A81-6D46-EA5F-60CD-9E38ABB5A85E}"/>
              </a:ext>
            </a:extLst>
          </p:cNvPr>
          <p:cNvPicPr>
            <a:picLocks noChangeAspect="1"/>
          </p:cNvPicPr>
          <p:nvPr/>
        </p:nvPicPr>
        <p:blipFill>
          <a:blip r:embed="rId2"/>
          <a:stretch>
            <a:fillRect/>
          </a:stretch>
        </p:blipFill>
        <p:spPr>
          <a:xfrm>
            <a:off x="8593692" y="418418"/>
            <a:ext cx="3036834" cy="5103923"/>
          </a:xfrm>
          <a:prstGeom prst="rect">
            <a:avLst/>
          </a:prstGeom>
        </p:spPr>
      </p:pic>
      <p:sp>
        <p:nvSpPr>
          <p:cNvPr id="1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lumMod val="85000"/>
              <a:lumOff val="15000"/>
            </a:schemeClr>
          </a:solidFill>
          <a:ln w="0">
            <a:noFill/>
            <a:prstDash val="solid"/>
            <a:round/>
            <a:headEnd/>
            <a:tailEnd/>
          </a:ln>
        </p:spPr>
        <p:txBody>
          <a:bodyPr anchor="ctr"/>
          <a:lstStyle/>
          <a:p>
            <a:endParaRPr lang="en-US"/>
          </a:p>
        </p:txBody>
      </p:sp>
      <p:sp>
        <p:nvSpPr>
          <p:cNvPr id="5" name="Rectangle 4">
            <a:extLst>
              <a:ext uri="{FF2B5EF4-FFF2-40B4-BE49-F238E27FC236}">
                <a16:creationId xmlns:a16="http://schemas.microsoft.com/office/drawing/2014/main" id="{EB1F7B48-239C-F451-8146-962F847B470B}"/>
              </a:ext>
            </a:extLst>
          </p:cNvPr>
          <p:cNvSpPr/>
          <p:nvPr/>
        </p:nvSpPr>
        <p:spPr>
          <a:xfrm>
            <a:off x="7735885" y="5188319"/>
            <a:ext cx="4418597" cy="923330"/>
          </a:xfrm>
          <a:prstGeom prst="rect">
            <a:avLst/>
          </a:prstGeom>
          <a:solidFill>
            <a:schemeClr val="accent2">
              <a:lumMod val="60000"/>
              <a:lumOff val="40000"/>
            </a:schemeClr>
          </a:solidFill>
        </p:spPr>
        <p:txBody>
          <a:bodyPr wrap="square">
            <a:spAutoFit/>
          </a:bodyPr>
          <a:lstStyle/>
          <a:p>
            <a:r>
              <a:rPr lang="en-GB" dirty="0"/>
              <a:t>A </a:t>
            </a:r>
            <a:r>
              <a:rPr lang="en-GB" dirty="0" err="1"/>
              <a:t>libellus</a:t>
            </a:r>
            <a:r>
              <a:rPr lang="en-GB" dirty="0"/>
              <a:t> from the </a:t>
            </a:r>
            <a:r>
              <a:rPr lang="en-GB" dirty="0" err="1"/>
              <a:t>Decian</a:t>
            </a:r>
            <a:r>
              <a:rPr lang="en-GB" dirty="0"/>
              <a:t> persecution, </a:t>
            </a:r>
            <a:r>
              <a:rPr lang="en-GB" dirty="0" err="1"/>
              <a:t>Oxyrhynchus</a:t>
            </a:r>
            <a:r>
              <a:rPr lang="en-GB" dirty="0"/>
              <a:t>, Egypt - </a:t>
            </a:r>
            <a:r>
              <a:rPr lang="en-GB" i="1" dirty="0"/>
              <a:t>Papyrus </a:t>
            </a:r>
            <a:r>
              <a:rPr lang="en-GB" i="1" dirty="0" err="1"/>
              <a:t>Oxyrhynchus</a:t>
            </a:r>
            <a:r>
              <a:rPr lang="en-GB" i="1" dirty="0"/>
              <a:t> </a:t>
            </a:r>
            <a:r>
              <a:rPr lang="en-GB" dirty="0"/>
              <a:t>3929.</a:t>
            </a:r>
          </a:p>
        </p:txBody>
      </p:sp>
    </p:spTree>
    <p:extLst>
      <p:ext uri="{BB962C8B-B14F-4D97-AF65-F5344CB8AC3E}">
        <p14:creationId xmlns:p14="http://schemas.microsoft.com/office/powerpoint/2010/main" val="1079845835"/>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F5073F-40F6-DAA6-51CB-DE78CB6906FE}"/>
              </a:ext>
            </a:extLst>
          </p:cNvPr>
          <p:cNvSpPr>
            <a:spLocks noGrp="1"/>
          </p:cNvSpPr>
          <p:nvPr>
            <p:ph type="title"/>
          </p:nvPr>
        </p:nvSpPr>
        <p:spPr>
          <a:xfrm>
            <a:off x="758952" y="420625"/>
            <a:ext cx="10667998" cy="1326814"/>
          </a:xfrm>
        </p:spPr>
        <p:txBody>
          <a:bodyPr anchor="ctr">
            <a:normAutofit/>
          </a:bodyPr>
          <a:lstStyle/>
          <a:p>
            <a:r>
              <a:rPr lang="en-GB">
                <a:solidFill>
                  <a:schemeClr val="bg1"/>
                </a:solidFill>
              </a:rPr>
              <a:t>Demography and Prosperity</a:t>
            </a:r>
          </a:p>
        </p:txBody>
      </p:sp>
      <p:sp>
        <p:nvSpPr>
          <p:cNvPr id="3" name="Content Placeholder 2">
            <a:extLst>
              <a:ext uri="{FF2B5EF4-FFF2-40B4-BE49-F238E27FC236}">
                <a16:creationId xmlns:a16="http://schemas.microsoft.com/office/drawing/2014/main" id="{000C6F26-4BC0-2350-8736-A1DF0DE4719C}"/>
              </a:ext>
            </a:extLst>
          </p:cNvPr>
          <p:cNvSpPr>
            <a:spLocks noGrp="1"/>
          </p:cNvSpPr>
          <p:nvPr>
            <p:ph idx="1"/>
          </p:nvPr>
        </p:nvSpPr>
        <p:spPr>
          <a:xfrm>
            <a:off x="203995" y="2168063"/>
            <a:ext cx="7213535" cy="4689936"/>
          </a:xfrm>
        </p:spPr>
        <p:txBody>
          <a:bodyPr anchor="ctr">
            <a:normAutofit/>
          </a:bodyPr>
          <a:lstStyle/>
          <a:p>
            <a:pPr>
              <a:lnSpc>
                <a:spcPct val="100000"/>
              </a:lnSpc>
            </a:pPr>
            <a:r>
              <a:rPr lang="en-GB" dirty="0"/>
              <a:t>Traditional picture that a socio-economic and demographic “breakdown” occurred along with the political turmoil.</a:t>
            </a:r>
          </a:p>
          <a:p>
            <a:pPr marL="468630" lvl="1" indent="-285750">
              <a:lnSpc>
                <a:spcPct val="100000"/>
              </a:lnSpc>
              <a:buFont typeface="Arial" panose="020B0604020202020204" pitchFamily="34" charset="0"/>
              <a:buChar char="•"/>
            </a:pPr>
            <a:r>
              <a:rPr lang="en-GB" sz="2000" dirty="0"/>
              <a:t>Distinct decline in civic inscriptions from about AD 250.</a:t>
            </a:r>
          </a:p>
          <a:p>
            <a:pPr>
              <a:lnSpc>
                <a:spcPct val="100000"/>
              </a:lnSpc>
            </a:pPr>
            <a:endParaRPr lang="en-GB" sz="600" dirty="0"/>
          </a:p>
          <a:p>
            <a:pPr>
              <a:lnSpc>
                <a:spcPct val="100000"/>
              </a:lnSpc>
            </a:pPr>
            <a:r>
              <a:rPr lang="en-GB" b="1" dirty="0"/>
              <a:t>However</a:t>
            </a:r>
            <a:r>
              <a:rPr lang="en-GB" dirty="0"/>
              <a:t>, more recently it has been argued that:</a:t>
            </a:r>
          </a:p>
          <a:p>
            <a:pPr marL="468630" lvl="1" indent="-285750">
              <a:lnSpc>
                <a:spcPct val="100000"/>
              </a:lnSpc>
              <a:buFont typeface="Arial" panose="020B0604020202020204" pitchFamily="34" charset="0"/>
              <a:buChar char="•"/>
            </a:pPr>
            <a:r>
              <a:rPr lang="en-GB" sz="2000" dirty="0"/>
              <a:t>Major construction projects in places like Gaul at the end of this period – casting doubt on the idea of a major demographic and economic downturn (Bachrach 2010).</a:t>
            </a:r>
          </a:p>
          <a:p>
            <a:pPr marL="468630" lvl="1" indent="-285750">
              <a:lnSpc>
                <a:spcPct val="100000"/>
              </a:lnSpc>
              <a:buFont typeface="Arial" panose="020B0604020202020204" pitchFamily="34" charset="0"/>
              <a:buChar char="•"/>
            </a:pPr>
            <a:r>
              <a:rPr lang="en-GB" sz="2000" dirty="0"/>
              <a:t>Smaller, but better defended, cities, may imply a more compact population rather than a greatly reduced population size (</a:t>
            </a:r>
            <a:r>
              <a:rPr lang="en-GB" sz="2000" dirty="0" err="1"/>
              <a:t>Scheidel</a:t>
            </a:r>
            <a:r>
              <a:rPr lang="en-GB" sz="2000" dirty="0"/>
              <a:t> 2001; Wells 2008). </a:t>
            </a:r>
          </a:p>
          <a:p>
            <a:pPr marL="468630" lvl="1" indent="-285750">
              <a:lnSpc>
                <a:spcPct val="100000"/>
              </a:lnSpc>
              <a:buFont typeface="Arial" panose="020B0604020202020204" pitchFamily="34" charset="0"/>
              <a:buChar char="•"/>
            </a:pPr>
            <a:r>
              <a:rPr lang="en-GB" sz="2000" dirty="0"/>
              <a:t>Signs of agricultural prosperity in fourth century.</a:t>
            </a:r>
          </a:p>
          <a:p>
            <a:pPr>
              <a:lnSpc>
                <a:spcPct val="100000"/>
              </a:lnSpc>
            </a:pPr>
            <a:endParaRPr lang="en-GB" sz="1100" dirty="0"/>
          </a:p>
        </p:txBody>
      </p:sp>
      <p:pic>
        <p:nvPicPr>
          <p:cNvPr id="4" name="Picture 3" descr="Diagram&#10;&#10;Description automatically generated with medium confidence">
            <a:extLst>
              <a:ext uri="{FF2B5EF4-FFF2-40B4-BE49-F238E27FC236}">
                <a16:creationId xmlns:a16="http://schemas.microsoft.com/office/drawing/2014/main" id="{C6A12D02-AEA9-7008-2AD7-0FE96B0E0FAE}"/>
              </a:ext>
            </a:extLst>
          </p:cNvPr>
          <p:cNvPicPr>
            <a:picLocks noChangeAspect="1"/>
          </p:cNvPicPr>
          <p:nvPr/>
        </p:nvPicPr>
        <p:blipFill>
          <a:blip r:embed="rId2"/>
          <a:stretch>
            <a:fillRect/>
          </a:stretch>
        </p:blipFill>
        <p:spPr>
          <a:xfrm>
            <a:off x="7621525" y="2691659"/>
            <a:ext cx="4366480" cy="3090430"/>
          </a:xfrm>
          <a:prstGeom prst="rect">
            <a:avLst/>
          </a:prstGeom>
        </p:spPr>
      </p:pic>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215095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1000"/>
                                        <p:tgtEl>
                                          <p:spTgt spid="3">
                                            <p:txEl>
                                              <p:pRg st="4" end="4"/>
                                            </p:txEl>
                                          </p:spTgt>
                                        </p:tgtEl>
                                      </p:cBhvr>
                                    </p:animEffect>
                                    <p:anim calcmode="lin" valueType="num">
                                      <p:cBhvr>
                                        <p:cTn id="1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1000"/>
                                        <p:tgtEl>
                                          <p:spTgt spid="3">
                                            <p:txEl>
                                              <p:pRg st="6" end="6"/>
                                            </p:txEl>
                                          </p:spTgt>
                                        </p:tgtEl>
                                      </p:cBhvr>
                                    </p:animEffect>
                                    <p:anim calcmode="lin" valueType="num">
                                      <p:cBhvr>
                                        <p:cTn id="2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06FCE-84E0-0302-3BC1-61473C73F76B}"/>
              </a:ext>
            </a:extLst>
          </p:cNvPr>
          <p:cNvSpPr>
            <a:spLocks noGrp="1"/>
          </p:cNvSpPr>
          <p:nvPr>
            <p:ph type="title"/>
          </p:nvPr>
        </p:nvSpPr>
        <p:spPr>
          <a:xfrm>
            <a:off x="5148335" y="1075911"/>
            <a:ext cx="6281663" cy="1635757"/>
          </a:xfrm>
        </p:spPr>
        <p:txBody>
          <a:bodyPr anchor="ctr">
            <a:normAutofit fontScale="90000"/>
          </a:bodyPr>
          <a:lstStyle/>
          <a:p>
            <a:r>
              <a:rPr lang="en-GB" sz="5600"/>
              <a:t>An Empire Transformed?</a:t>
            </a:r>
          </a:p>
        </p:txBody>
      </p:sp>
      <p:pic>
        <p:nvPicPr>
          <p:cNvPr id="5" name="Picture 4">
            <a:extLst>
              <a:ext uri="{FF2B5EF4-FFF2-40B4-BE49-F238E27FC236}">
                <a16:creationId xmlns:a16="http://schemas.microsoft.com/office/drawing/2014/main" id="{B6634897-364F-6877-9108-62C54C589BD4}"/>
              </a:ext>
            </a:extLst>
          </p:cNvPr>
          <p:cNvPicPr>
            <a:picLocks noChangeAspect="1"/>
          </p:cNvPicPr>
          <p:nvPr/>
        </p:nvPicPr>
        <p:blipFill rotWithShape="1">
          <a:blip r:embed="rId2"/>
          <a:srcRect l="20330" r="25285"/>
          <a:stretch/>
        </p:blipFill>
        <p:spPr>
          <a:xfrm>
            <a:off x="758952" y="1078710"/>
            <a:ext cx="3836956" cy="4703378"/>
          </a:xfrm>
          <a:prstGeom prst="rect">
            <a:avLst/>
          </a:prstGeom>
        </p:spPr>
      </p:pic>
      <p:sp>
        <p:nvSpPr>
          <p:cNvPr id="3" name="Content Placeholder 2">
            <a:extLst>
              <a:ext uri="{FF2B5EF4-FFF2-40B4-BE49-F238E27FC236}">
                <a16:creationId xmlns:a16="http://schemas.microsoft.com/office/drawing/2014/main" id="{2FA87543-3504-5B6D-B606-02671B310497}"/>
              </a:ext>
            </a:extLst>
          </p:cNvPr>
          <p:cNvSpPr>
            <a:spLocks noGrp="1"/>
          </p:cNvSpPr>
          <p:nvPr>
            <p:ph idx="1"/>
          </p:nvPr>
        </p:nvSpPr>
        <p:spPr>
          <a:xfrm>
            <a:off x="4903304" y="3048003"/>
            <a:ext cx="7142922" cy="3657597"/>
          </a:xfrm>
        </p:spPr>
        <p:txBody>
          <a:bodyPr>
            <a:normAutofit/>
          </a:bodyPr>
          <a:lstStyle/>
          <a:p>
            <a:pPr>
              <a:lnSpc>
                <a:spcPct val="100000"/>
              </a:lnSpc>
            </a:pPr>
            <a:r>
              <a:rPr lang="en-GB" sz="2400" dirty="0"/>
              <a:t>Elite status connected to service to the emperor.</a:t>
            </a:r>
          </a:p>
          <a:p>
            <a:pPr marL="468630" lvl="1" indent="-285750">
              <a:lnSpc>
                <a:spcPct val="100000"/>
              </a:lnSpc>
              <a:buFont typeface="Arial" panose="020B0604020202020204" pitchFamily="34" charset="0"/>
              <a:buChar char="•"/>
            </a:pPr>
            <a:r>
              <a:rPr lang="en-GB" sz="2400" dirty="0"/>
              <a:t>Does not mean </a:t>
            </a:r>
            <a:r>
              <a:rPr lang="en-GB" sz="2400" i="1" dirty="0"/>
              <a:t>paideia</a:t>
            </a:r>
            <a:r>
              <a:rPr lang="en-GB" sz="2400" dirty="0"/>
              <a:t> disappears.</a:t>
            </a:r>
          </a:p>
          <a:p>
            <a:pPr lvl="1">
              <a:lnSpc>
                <a:spcPct val="100000"/>
              </a:lnSpc>
            </a:pPr>
            <a:endParaRPr lang="en-GB" sz="500" dirty="0"/>
          </a:p>
          <a:p>
            <a:pPr>
              <a:lnSpc>
                <a:spcPct val="100000"/>
              </a:lnSpc>
            </a:pPr>
            <a:r>
              <a:rPr lang="en-GB" sz="2400" dirty="0"/>
              <a:t>Mobile field armies and abandonment of indefensible frontiers (e.g. Dacia).</a:t>
            </a:r>
          </a:p>
          <a:p>
            <a:pPr>
              <a:lnSpc>
                <a:spcPct val="100000"/>
              </a:lnSpc>
            </a:pPr>
            <a:endParaRPr lang="en-GB" sz="500" dirty="0"/>
          </a:p>
          <a:p>
            <a:pPr>
              <a:lnSpc>
                <a:spcPct val="100000"/>
              </a:lnSpc>
            </a:pPr>
            <a:r>
              <a:rPr lang="en-GB" sz="2400" dirty="0"/>
              <a:t>Roving emperors and court.</a:t>
            </a:r>
          </a:p>
          <a:p>
            <a:pPr>
              <a:lnSpc>
                <a:spcPct val="100000"/>
              </a:lnSpc>
            </a:pPr>
            <a:endParaRPr lang="en-GB" sz="500" dirty="0"/>
          </a:p>
          <a:p>
            <a:pPr>
              <a:lnSpc>
                <a:spcPct val="100000"/>
              </a:lnSpc>
            </a:pPr>
            <a:r>
              <a:rPr lang="en-GB" sz="2400" dirty="0"/>
              <a:t>Economic concerns with supplying troops, logistical and monetary developments.  </a:t>
            </a:r>
          </a:p>
          <a:p>
            <a:pPr>
              <a:lnSpc>
                <a:spcPct val="100000"/>
              </a:lnSpc>
            </a:pPr>
            <a:endParaRPr lang="en-GB" sz="1100" dirty="0"/>
          </a:p>
        </p:txBody>
      </p:sp>
    </p:spTree>
    <p:extLst>
      <p:ext uri="{BB962C8B-B14F-4D97-AF65-F5344CB8AC3E}">
        <p14:creationId xmlns:p14="http://schemas.microsoft.com/office/powerpoint/2010/main" val="3379046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F805E1-EC98-8176-9D10-41696C2F667C}"/>
              </a:ext>
            </a:extLst>
          </p:cNvPr>
          <p:cNvSpPr>
            <a:spLocks noGrp="1"/>
          </p:cNvSpPr>
          <p:nvPr>
            <p:ph type="title"/>
          </p:nvPr>
        </p:nvSpPr>
        <p:spPr>
          <a:xfrm>
            <a:off x="758952" y="420625"/>
            <a:ext cx="10667998" cy="1326814"/>
          </a:xfrm>
        </p:spPr>
        <p:txBody>
          <a:bodyPr anchor="ctr">
            <a:normAutofit/>
          </a:bodyPr>
          <a:lstStyle/>
          <a:p>
            <a:r>
              <a:rPr lang="en-GB"/>
              <a:t>Elements of Continuity</a:t>
            </a:r>
            <a:endParaRPr lang="en-GB" dirty="0"/>
          </a:p>
        </p:txBody>
      </p:sp>
      <p:cxnSp>
        <p:nvCxnSpPr>
          <p:cNvPr id="24" name="Straight Connector 23">
            <a:extLst>
              <a:ext uri="{FF2B5EF4-FFF2-40B4-BE49-F238E27FC236}">
                <a16:creationId xmlns:a16="http://schemas.microsoft.com/office/drawing/2014/main" id="{4D5E13B1-3A31-47C7-8474-7A3DE6006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3888" y="1976039"/>
            <a:ext cx="105156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A group of women standing around a table&#10;&#10;Description automatically generated with low confidence">
            <a:extLst>
              <a:ext uri="{FF2B5EF4-FFF2-40B4-BE49-F238E27FC236}">
                <a16:creationId xmlns:a16="http://schemas.microsoft.com/office/drawing/2014/main" id="{B0FE78A5-BE17-D88C-8BA7-B8535B5B6C36}"/>
              </a:ext>
            </a:extLst>
          </p:cNvPr>
          <p:cNvPicPr>
            <a:picLocks noChangeAspect="1"/>
          </p:cNvPicPr>
          <p:nvPr/>
        </p:nvPicPr>
        <p:blipFill rotWithShape="1">
          <a:blip r:embed="rId2"/>
          <a:srcRect t="10887" r="2" b="10889"/>
          <a:stretch/>
        </p:blipFill>
        <p:spPr>
          <a:xfrm>
            <a:off x="256694" y="2690236"/>
            <a:ext cx="4834304" cy="2996952"/>
          </a:xfrm>
          <a:prstGeom prst="rect">
            <a:avLst/>
          </a:prstGeom>
        </p:spPr>
      </p:pic>
      <p:sp>
        <p:nvSpPr>
          <p:cNvPr id="3" name="Content Placeholder 2">
            <a:extLst>
              <a:ext uri="{FF2B5EF4-FFF2-40B4-BE49-F238E27FC236}">
                <a16:creationId xmlns:a16="http://schemas.microsoft.com/office/drawing/2014/main" id="{BB27EB7F-7395-27CC-E4EC-C73262C727FD}"/>
              </a:ext>
            </a:extLst>
          </p:cNvPr>
          <p:cNvSpPr>
            <a:spLocks noGrp="1"/>
          </p:cNvSpPr>
          <p:nvPr>
            <p:ph idx="1"/>
          </p:nvPr>
        </p:nvSpPr>
        <p:spPr>
          <a:xfrm>
            <a:off x="5235376" y="2202301"/>
            <a:ext cx="6812245" cy="4519337"/>
          </a:xfrm>
        </p:spPr>
        <p:txBody>
          <a:bodyPr>
            <a:normAutofit/>
          </a:bodyPr>
          <a:lstStyle/>
          <a:p>
            <a:pPr>
              <a:lnSpc>
                <a:spcPct val="100000"/>
              </a:lnSpc>
            </a:pPr>
            <a:r>
              <a:rPr lang="en-GB" dirty="0"/>
              <a:t>Decision making remained centred on the emperor and his councillors; dissemination through official communications. Reports, questions and requests back.</a:t>
            </a:r>
          </a:p>
          <a:p>
            <a:pPr marL="468630" lvl="1" indent="-285750">
              <a:lnSpc>
                <a:spcPct val="100000"/>
              </a:lnSpc>
              <a:buFont typeface="Arial" panose="020B0604020202020204" pitchFamily="34" charset="0"/>
              <a:buChar char="•"/>
            </a:pPr>
            <a:r>
              <a:rPr lang="en-GB" sz="2000" dirty="0"/>
              <a:t>Difference now being a more mobile court.</a:t>
            </a:r>
          </a:p>
          <a:p>
            <a:pPr lvl="1">
              <a:lnSpc>
                <a:spcPct val="100000"/>
              </a:lnSpc>
            </a:pPr>
            <a:endParaRPr lang="en-GB" sz="800" dirty="0"/>
          </a:p>
          <a:p>
            <a:pPr>
              <a:lnSpc>
                <a:spcPct val="100000"/>
              </a:lnSpc>
            </a:pPr>
            <a:r>
              <a:rPr lang="en-GB" dirty="0"/>
              <a:t>Consensus of the ruled still important. </a:t>
            </a:r>
          </a:p>
          <a:p>
            <a:pPr marL="468630" lvl="1" indent="-285750">
              <a:lnSpc>
                <a:spcPct val="100000"/>
              </a:lnSpc>
              <a:buFont typeface="Arial" panose="020B0604020202020204" pitchFamily="34" charset="0"/>
              <a:buChar char="•"/>
            </a:pPr>
            <a:r>
              <a:rPr lang="en-GB" sz="2000" dirty="0"/>
              <a:t>Theory of absolutism (Ulpian in </a:t>
            </a:r>
            <a:r>
              <a:rPr lang="en-GB" sz="2000" i="1" dirty="0"/>
              <a:t>Digest </a:t>
            </a:r>
            <a:r>
              <a:rPr lang="en-GB" sz="2000" dirty="0"/>
              <a:t>1.4.1) often confronted by realities of power.</a:t>
            </a:r>
          </a:p>
          <a:p>
            <a:pPr>
              <a:lnSpc>
                <a:spcPct val="100000"/>
              </a:lnSpc>
            </a:pPr>
            <a:endParaRPr lang="en-GB" sz="800" dirty="0"/>
          </a:p>
          <a:p>
            <a:pPr>
              <a:lnSpc>
                <a:spcPct val="100000"/>
              </a:lnSpc>
            </a:pPr>
            <a:r>
              <a:rPr lang="en-GB" dirty="0"/>
              <a:t>Extraction of resource key to the states survival (in manpower, goods or money).</a:t>
            </a:r>
          </a:p>
          <a:p>
            <a:pPr marL="468630" lvl="1" indent="-285750">
              <a:lnSpc>
                <a:spcPct val="100000"/>
              </a:lnSpc>
              <a:buFont typeface="Arial" panose="020B0604020202020204" pitchFamily="34" charset="0"/>
              <a:buChar char="•"/>
            </a:pPr>
            <a:r>
              <a:rPr lang="en-GB" sz="2000" dirty="0"/>
              <a:t>Some shifts in methods, but the fundamental ends remain the same. </a:t>
            </a:r>
          </a:p>
          <a:p>
            <a:pPr>
              <a:lnSpc>
                <a:spcPct val="100000"/>
              </a:lnSpc>
            </a:pPr>
            <a:endParaRPr lang="en-GB" sz="1000" dirty="0"/>
          </a:p>
        </p:txBody>
      </p:sp>
      <p:sp>
        <p:nvSpPr>
          <p:cNvPr id="2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412509341"/>
      </p:ext>
    </p:extLst>
  </p:cSld>
  <p:clrMapOvr>
    <a:masterClrMapping/>
  </p:clrMapOvr>
</p:sld>
</file>

<file path=ppt/theme/theme1.xml><?xml version="1.0" encoding="utf-8"?>
<a:theme xmlns:a="http://schemas.openxmlformats.org/drawingml/2006/main" name="HeadlinesVTI">
  <a:themeElements>
    <a:clrScheme name="Headlines">
      <a:dk1>
        <a:sysClr val="windowText" lastClr="000000"/>
      </a:dk1>
      <a:lt1>
        <a:sysClr val="window" lastClr="FFFFFF"/>
      </a:lt1>
      <a:dk2>
        <a:srgbClr val="232C41"/>
      </a:dk2>
      <a:lt2>
        <a:srgbClr val="F6F4EF"/>
      </a:lt2>
      <a:accent1>
        <a:srgbClr val="439EB7"/>
      </a:accent1>
      <a:accent2>
        <a:srgbClr val="E20E65"/>
      </a:accent2>
      <a:accent3>
        <a:srgbClr val="F59324"/>
      </a:accent3>
      <a:accent4>
        <a:srgbClr val="5046B9"/>
      </a:accent4>
      <a:accent5>
        <a:srgbClr val="5CB678"/>
      </a:accent5>
      <a:accent6>
        <a:srgbClr val="9717F7"/>
      </a:accent6>
      <a:hlink>
        <a:srgbClr val="E80095"/>
      </a:hlink>
      <a:folHlink>
        <a:srgbClr val="808080"/>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docProps/app.xml><?xml version="1.0" encoding="utf-8"?>
<Properties xmlns="http://schemas.openxmlformats.org/officeDocument/2006/extended-properties" xmlns:vt="http://schemas.openxmlformats.org/officeDocument/2006/docPropsVTypes">
  <TotalTime>129</TotalTime>
  <Words>1894</Words>
  <Application>Microsoft Office PowerPoint</Application>
  <PresentationFormat>Widescreen</PresentationFormat>
  <Paragraphs>150</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Avenir Next LT Pro</vt:lpstr>
      <vt:lpstr>Calibri</vt:lpstr>
      <vt:lpstr>Sitka Banner</vt:lpstr>
      <vt:lpstr>Wingdings 2</vt:lpstr>
      <vt:lpstr>HeadlinesVTI</vt:lpstr>
      <vt:lpstr>Rome Transformed: The World of Late Antiquity</vt:lpstr>
      <vt:lpstr>A period of Crisis (AD 235-284)?</vt:lpstr>
      <vt:lpstr>Same old story? Or the start of the “crisis”? </vt:lpstr>
      <vt:lpstr>The murder of Severus Alexander</vt:lpstr>
      <vt:lpstr>Political crisis</vt:lpstr>
      <vt:lpstr>Praetorians vs the People</vt:lpstr>
      <vt:lpstr>Legitimacy and illegitimacy? </vt:lpstr>
      <vt:lpstr>Absolutism</vt:lpstr>
      <vt:lpstr>Frontiers</vt:lpstr>
      <vt:lpstr>The East</vt:lpstr>
      <vt:lpstr>The West</vt:lpstr>
      <vt:lpstr>Fortification of Cities</vt:lpstr>
      <vt:lpstr>An Empire Divided</vt:lpstr>
      <vt:lpstr>The “Gallic Empire”</vt:lpstr>
      <vt:lpstr>Palmyrene Empire – AD 269-274</vt:lpstr>
      <vt:lpstr>Social and Economic Issues</vt:lpstr>
      <vt:lpstr>Debasement and inflation</vt:lpstr>
      <vt:lpstr>Issues of social stability</vt:lpstr>
      <vt:lpstr>Demography and Prosperity</vt:lpstr>
      <vt:lpstr>An Empire Transformed?</vt:lpstr>
      <vt:lpstr>Elements of Continuity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16</cp:revision>
  <dcterms:created xsi:type="dcterms:W3CDTF">2022-11-19T16:03:44Z</dcterms:created>
  <dcterms:modified xsi:type="dcterms:W3CDTF">2024-10-21T10:48:43Z</dcterms:modified>
</cp:coreProperties>
</file>