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18"/>
  </p:notesMasterIdLst>
  <p:handoutMasterIdLst>
    <p:handoutMasterId r:id="rId19"/>
  </p:handoutMasterIdLst>
  <p:sldIdLst>
    <p:sldId id="313" r:id="rId5"/>
    <p:sldId id="311" r:id="rId6"/>
    <p:sldId id="329" r:id="rId7"/>
    <p:sldId id="331" r:id="rId8"/>
    <p:sldId id="333" r:id="rId9"/>
    <p:sldId id="328" r:id="rId10"/>
    <p:sldId id="325" r:id="rId11"/>
    <p:sldId id="326" r:id="rId12"/>
    <p:sldId id="327" r:id="rId13"/>
    <p:sldId id="258" r:id="rId14"/>
    <p:sldId id="314" r:id="rId15"/>
    <p:sldId id="267" r:id="rId16"/>
    <p:sldId id="273" r:id="rId17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0929"/>
  </p:normalViewPr>
  <p:slideViewPr>
    <p:cSldViewPr>
      <p:cViewPr varScale="1">
        <p:scale>
          <a:sx n="77" d="100"/>
          <a:sy n="77" d="100"/>
        </p:scale>
        <p:origin x="128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32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8858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8418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498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rgbClr val="3241D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5251"/>
            <a:ext cx="2379320" cy="19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12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are looking for quality to be more than a thin veneer; they are looking for it to be the wood from which the whole organisation is </a:t>
            </a:r>
            <a:r>
              <a:rPr lang="en-GB" dirty="0" smtClean="0"/>
              <a:t>cut. </a:t>
            </a:r>
          </a:p>
          <a:p>
            <a:r>
              <a:rPr lang="en-GB" dirty="0" smtClean="0"/>
              <a:t>“</a:t>
            </a:r>
            <a:r>
              <a:rPr lang="en-GB" dirty="0"/>
              <a:t>Quality is not an act, it is a habit”  (Aristotle)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357" y="265619"/>
            <a:ext cx="1936043" cy="1386945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65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Gurus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Deming- 14 points (see handout)</a:t>
            </a:r>
          </a:p>
          <a:p>
            <a:r>
              <a:rPr lang="en-GB" dirty="0" err="1" smtClean="0"/>
              <a:t>Isikawa</a:t>
            </a:r>
            <a:r>
              <a:rPr lang="en-GB" dirty="0" smtClean="0"/>
              <a:t>- Fishbone diagram (see handout)</a:t>
            </a:r>
          </a:p>
          <a:p>
            <a:r>
              <a:rPr lang="en-GB" dirty="0" err="1" smtClean="0"/>
              <a:t>Juran</a:t>
            </a:r>
            <a:r>
              <a:rPr lang="en-GB" smtClean="0"/>
              <a:t>- Quality Route Map</a:t>
            </a:r>
            <a:endParaRPr lang="en-GB" dirty="0" smtClean="0"/>
          </a:p>
          <a:p>
            <a:r>
              <a:rPr lang="en-GB" dirty="0" smtClean="0"/>
              <a:t>Tom Peters- MBWA (Method of ensuring people quality)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2755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22AF76A-B4CF-4BAD-BE9E-385C6E4F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6655BC-C3AE-440C-B30B-8255BB41CAA1}"/>
              </a:ext>
            </a:extLst>
          </p:cNvPr>
          <p:cNvSpPr txBox="1"/>
          <p:nvPr/>
        </p:nvSpPr>
        <p:spPr>
          <a:xfrm>
            <a:off x="239151" y="117790"/>
            <a:ext cx="43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 &amp; EFFECT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533185-D41A-4059-BBFE-16D473EA31D0}"/>
              </a:ext>
            </a:extLst>
          </p:cNvPr>
          <p:cNvSpPr txBox="1"/>
          <p:nvPr/>
        </p:nvSpPr>
        <p:spPr>
          <a:xfrm>
            <a:off x="7146388" y="6288259"/>
            <a:ext cx="12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BMSK4004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23991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07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166BD0-A41E-424B-B649-7F9AE42A5C99}"/>
              </a:ext>
            </a:extLst>
          </p:cNvPr>
          <p:cNvSpPr txBox="1"/>
          <p:nvPr/>
        </p:nvSpPr>
        <p:spPr>
          <a:xfrm>
            <a:off x="706055" y="1502822"/>
            <a:ext cx="1944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enough rooms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02AFA-7332-41A9-9A86-91228FA40B29}"/>
              </a:ext>
            </a:extLst>
          </p:cNvPr>
          <p:cNvSpPr txBox="1"/>
          <p:nvPr/>
        </p:nvSpPr>
        <p:spPr>
          <a:xfrm>
            <a:off x="854439" y="2128603"/>
            <a:ext cx="2151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Inadequate buildings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61713A-992B-4199-82BE-83110D6580B9}"/>
              </a:ext>
            </a:extLst>
          </p:cNvPr>
          <p:cNvSpPr txBox="1"/>
          <p:nvPr/>
        </p:nvSpPr>
        <p:spPr>
          <a:xfrm>
            <a:off x="4571125" y="1318156"/>
            <a:ext cx="1680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scheduling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9E226D-574E-4B0E-AC2E-59168449E261}"/>
              </a:ext>
            </a:extLst>
          </p:cNvPr>
          <p:cNvSpPr txBox="1"/>
          <p:nvPr/>
        </p:nvSpPr>
        <p:spPr>
          <a:xfrm>
            <a:off x="5029861" y="1969131"/>
            <a:ext cx="1393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Bureaucracy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4B4439-C165-41B3-835B-E353B4A25B46}"/>
              </a:ext>
            </a:extLst>
          </p:cNvPr>
          <p:cNvSpPr txBox="1"/>
          <p:nvPr/>
        </p:nvSpPr>
        <p:spPr>
          <a:xfrm>
            <a:off x="3504744" y="1759271"/>
            <a:ext cx="1204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paperwork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D02BA0-17DB-480A-A713-1A1BFDF6587A}"/>
              </a:ext>
            </a:extLst>
          </p:cNvPr>
          <p:cNvSpPr txBox="1"/>
          <p:nvPr/>
        </p:nvSpPr>
        <p:spPr>
          <a:xfrm>
            <a:off x="3826326" y="4672820"/>
            <a:ext cx="1900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maintenance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C9F169-82B6-4D85-A208-F3D3352BB150}"/>
              </a:ext>
            </a:extLst>
          </p:cNvPr>
          <p:cNvSpPr txBox="1"/>
          <p:nvPr/>
        </p:nvSpPr>
        <p:spPr>
          <a:xfrm>
            <a:off x="4405060" y="3926234"/>
            <a:ext cx="120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Availability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8275EA-85BA-48E6-BBEF-77D8D1EAADCE}"/>
              </a:ext>
            </a:extLst>
          </p:cNvPr>
          <p:cNvSpPr txBox="1"/>
          <p:nvPr/>
        </p:nvSpPr>
        <p:spPr>
          <a:xfrm>
            <a:off x="548105" y="480118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C923E2-F5D2-4D33-8D38-4B43E5CECB3D}"/>
              </a:ext>
            </a:extLst>
          </p:cNvPr>
          <p:cNvSpPr txBox="1"/>
          <p:nvPr/>
        </p:nvSpPr>
        <p:spPr>
          <a:xfrm>
            <a:off x="1560914" y="4544732"/>
            <a:ext cx="1785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Aging population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D4619B-08E8-4BBB-B927-751929D63EE9}"/>
              </a:ext>
            </a:extLst>
          </p:cNvPr>
          <p:cNvSpPr txBox="1"/>
          <p:nvPr/>
        </p:nvSpPr>
        <p:spPr>
          <a:xfrm>
            <a:off x="679711" y="3988662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Sickness</a:t>
            </a:r>
            <a:endParaRPr lang="en-US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8DFCADB-2B05-4B8C-8BD7-C1BC1D7D6BD8}"/>
              </a:ext>
            </a:extLst>
          </p:cNvPr>
          <p:cNvCxnSpPr/>
          <p:nvPr/>
        </p:nvCxnSpPr>
        <p:spPr>
          <a:xfrm>
            <a:off x="989351" y="1872154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0D5E553-FA0E-41E0-933E-87A46AFAB607}"/>
              </a:ext>
            </a:extLst>
          </p:cNvPr>
          <p:cNvCxnSpPr/>
          <p:nvPr/>
        </p:nvCxnSpPr>
        <p:spPr>
          <a:xfrm>
            <a:off x="1344118" y="2483827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C81DB7C-8820-441F-97BF-990A86AA317E}"/>
              </a:ext>
            </a:extLst>
          </p:cNvPr>
          <p:cNvCxnSpPr>
            <a:cxnSpLocks/>
          </p:cNvCxnSpPr>
          <p:nvPr/>
        </p:nvCxnSpPr>
        <p:spPr>
          <a:xfrm>
            <a:off x="3759494" y="2099505"/>
            <a:ext cx="10305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E21FA42-7DA1-4CA2-8727-627D47A624F6}"/>
              </a:ext>
            </a:extLst>
          </p:cNvPr>
          <p:cNvCxnSpPr>
            <a:cxnSpLocks/>
          </p:cNvCxnSpPr>
          <p:nvPr/>
        </p:nvCxnSpPr>
        <p:spPr>
          <a:xfrm>
            <a:off x="706055" y="4304155"/>
            <a:ext cx="103530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C94244E-4224-4B67-9EFC-AD9F231F8E45}"/>
              </a:ext>
            </a:extLst>
          </p:cNvPr>
          <p:cNvCxnSpPr>
            <a:cxnSpLocks/>
          </p:cNvCxnSpPr>
          <p:nvPr/>
        </p:nvCxnSpPr>
        <p:spPr>
          <a:xfrm flipV="1">
            <a:off x="706055" y="5088216"/>
            <a:ext cx="454717" cy="105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48C5F0A-0C76-4633-89F5-58420443DF5C}"/>
              </a:ext>
            </a:extLst>
          </p:cNvPr>
          <p:cNvCxnSpPr>
            <a:cxnSpLocks/>
          </p:cNvCxnSpPr>
          <p:nvPr/>
        </p:nvCxnSpPr>
        <p:spPr>
          <a:xfrm flipH="1">
            <a:off x="4969902" y="2313269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929D8FA-4084-4D6F-AA21-AD6DD695ED74}"/>
              </a:ext>
            </a:extLst>
          </p:cNvPr>
          <p:cNvCxnSpPr>
            <a:cxnSpLocks/>
          </p:cNvCxnSpPr>
          <p:nvPr/>
        </p:nvCxnSpPr>
        <p:spPr>
          <a:xfrm flipH="1">
            <a:off x="4625476" y="1694770"/>
            <a:ext cx="12506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57A74C8-FA55-4903-B996-D398A5F9893E}"/>
              </a:ext>
            </a:extLst>
          </p:cNvPr>
          <p:cNvCxnSpPr>
            <a:cxnSpLocks/>
          </p:cNvCxnSpPr>
          <p:nvPr/>
        </p:nvCxnSpPr>
        <p:spPr>
          <a:xfrm flipH="1">
            <a:off x="4149696" y="4288283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36370DA-90EE-4286-91A3-12F24816284D}"/>
              </a:ext>
            </a:extLst>
          </p:cNvPr>
          <p:cNvCxnSpPr>
            <a:cxnSpLocks/>
          </p:cNvCxnSpPr>
          <p:nvPr/>
        </p:nvCxnSpPr>
        <p:spPr>
          <a:xfrm flipH="1">
            <a:off x="3608512" y="5015766"/>
            <a:ext cx="18028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3FAC6999-073D-4854-837F-B03C282D1BC0}"/>
              </a:ext>
            </a:extLst>
          </p:cNvPr>
          <p:cNvCxnSpPr>
            <a:cxnSpLocks/>
          </p:cNvCxnSpPr>
          <p:nvPr/>
        </p:nvCxnSpPr>
        <p:spPr>
          <a:xfrm flipH="1">
            <a:off x="1325105" y="4914064"/>
            <a:ext cx="14480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7F536DD-5FEE-45A0-BD6A-71E5DED0B053}"/>
              </a:ext>
            </a:extLst>
          </p:cNvPr>
          <p:cNvSpPr txBox="1"/>
          <p:nvPr/>
        </p:nvSpPr>
        <p:spPr>
          <a:xfrm>
            <a:off x="3490457" y="2473420"/>
            <a:ext cx="16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 processes</a:t>
            </a:r>
            <a:endParaRPr lang="en-US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FFF6A8A9-A358-426E-BDB4-B83732DF6479}"/>
              </a:ext>
            </a:extLst>
          </p:cNvPr>
          <p:cNvCxnSpPr/>
          <p:nvPr/>
        </p:nvCxnSpPr>
        <p:spPr>
          <a:xfrm>
            <a:off x="3796346" y="2827762"/>
            <a:ext cx="14723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196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Dimensions of Quality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Performance</a:t>
            </a:r>
          </a:p>
          <a:p>
            <a:r>
              <a:rPr lang="en-GB" dirty="0"/>
              <a:t>Features</a:t>
            </a:r>
          </a:p>
          <a:p>
            <a:r>
              <a:rPr lang="en-GB" dirty="0"/>
              <a:t>Reliability</a:t>
            </a:r>
          </a:p>
          <a:p>
            <a:r>
              <a:rPr lang="en-GB" dirty="0"/>
              <a:t>Conformance </a:t>
            </a:r>
          </a:p>
          <a:p>
            <a:r>
              <a:rPr lang="en-GB" dirty="0"/>
              <a:t>Durability</a:t>
            </a:r>
          </a:p>
          <a:p>
            <a:r>
              <a:rPr lang="en-GB" dirty="0"/>
              <a:t>Serviceability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Perceived quality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0527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Key Quality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Quality leads to lower costs and inspection is too late</a:t>
            </a:r>
          </a:p>
          <a:p>
            <a:r>
              <a:rPr lang="en-GB" dirty="0"/>
              <a:t>The boardroom has ultimate responsibility for quality</a:t>
            </a:r>
          </a:p>
          <a:p>
            <a:r>
              <a:rPr lang="en-GB" dirty="0"/>
              <a:t>Most defects are caused by the system</a:t>
            </a:r>
          </a:p>
          <a:p>
            <a:r>
              <a:rPr lang="en-GB" dirty="0"/>
              <a:t>No process is optimised, it can always be improved</a:t>
            </a:r>
          </a:p>
          <a:p>
            <a:r>
              <a:rPr lang="en-GB" dirty="0"/>
              <a:t>Fear degrades processes – provide job security</a:t>
            </a:r>
          </a:p>
          <a:p>
            <a:r>
              <a:rPr lang="en-GB" dirty="0"/>
              <a:t>Managers must do more than respond to system failure</a:t>
            </a:r>
          </a:p>
          <a:p>
            <a:r>
              <a:rPr lang="en-GB" dirty="0"/>
              <a:t>Build long term relationships with trusted suppliers</a:t>
            </a:r>
          </a:p>
          <a:p>
            <a:r>
              <a:rPr lang="en-GB" dirty="0"/>
              <a:t>Prevention of variation and failure is the key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W. E. Deming</a:t>
            </a:r>
            <a:endParaRPr lang="en-US" sz="2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73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Routes to Poor Quality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Emphasis on short term profitability</a:t>
            </a:r>
          </a:p>
          <a:p>
            <a:r>
              <a:rPr lang="en-GB" dirty="0"/>
              <a:t>Clamping down on cost but tolerating high waste levels</a:t>
            </a:r>
          </a:p>
          <a:p>
            <a:r>
              <a:rPr lang="en-GB" dirty="0"/>
              <a:t>A ‘take it or leave it’ attitude towards customers</a:t>
            </a:r>
          </a:p>
          <a:p>
            <a:r>
              <a:rPr lang="en-GB" dirty="0"/>
              <a:t>Treating employees as productive robots</a:t>
            </a:r>
          </a:p>
          <a:p>
            <a:r>
              <a:rPr lang="en-GB" dirty="0"/>
              <a:t>Competing on price not sufficiently on quality</a:t>
            </a:r>
          </a:p>
          <a:p>
            <a:r>
              <a:rPr lang="en-GB" dirty="0"/>
              <a:t>Buying at the lowest price</a:t>
            </a:r>
          </a:p>
          <a:p>
            <a:r>
              <a:rPr lang="en-GB" dirty="0"/>
              <a:t>Anti - change but changing arbitrarily when forced</a:t>
            </a:r>
          </a:p>
          <a:p>
            <a:r>
              <a:rPr lang="en-GB" dirty="0"/>
              <a:t>Macho management – the crisis manager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UK </a:t>
            </a:r>
            <a:r>
              <a:rPr lang="en-GB" sz="2100" dirty="0" err="1"/>
              <a:t>Dept</a:t>
            </a:r>
            <a:r>
              <a:rPr lang="en-GB" sz="2100" dirty="0"/>
              <a:t> of Trade and Industry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2535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Nine Parts to Juran’s Quality </a:t>
            </a:r>
            <a:r>
              <a:rPr lang="en-GB" i="1" dirty="0"/>
              <a:t>‘Route Map’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</a:t>
            </a:r>
            <a:r>
              <a:rPr lang="en-GB" i="1" dirty="0"/>
              <a:t>who</a:t>
            </a:r>
            <a:r>
              <a:rPr lang="en-GB" dirty="0"/>
              <a:t> are our customers</a:t>
            </a:r>
          </a:p>
          <a:p>
            <a:r>
              <a:rPr lang="en-GB" dirty="0"/>
              <a:t>Determine the specific </a:t>
            </a:r>
            <a:r>
              <a:rPr lang="en-GB" i="1" dirty="0"/>
              <a:t>needs</a:t>
            </a:r>
            <a:r>
              <a:rPr lang="en-GB" dirty="0"/>
              <a:t> of those customers</a:t>
            </a:r>
          </a:p>
          <a:p>
            <a:r>
              <a:rPr lang="en-GB" dirty="0"/>
              <a:t>Translate those </a:t>
            </a:r>
            <a:r>
              <a:rPr lang="en-GB" i="1" dirty="0"/>
              <a:t>needs</a:t>
            </a:r>
            <a:r>
              <a:rPr lang="en-GB" dirty="0"/>
              <a:t> into our language</a:t>
            </a:r>
          </a:p>
          <a:p>
            <a:r>
              <a:rPr lang="en-GB" dirty="0"/>
              <a:t>Develop products that </a:t>
            </a:r>
            <a:r>
              <a:rPr lang="en-GB" i="1" dirty="0"/>
              <a:t>respond </a:t>
            </a:r>
            <a:r>
              <a:rPr lang="en-GB" dirty="0"/>
              <a:t>to those needs</a:t>
            </a:r>
          </a:p>
          <a:p>
            <a:r>
              <a:rPr lang="en-GB" dirty="0"/>
              <a:t>Optimise product features to </a:t>
            </a:r>
            <a:r>
              <a:rPr lang="en-GB" i="1" dirty="0"/>
              <a:t>meet</a:t>
            </a:r>
            <a:r>
              <a:rPr lang="en-GB" dirty="0"/>
              <a:t> our needs too</a:t>
            </a:r>
          </a:p>
          <a:p>
            <a:r>
              <a:rPr lang="en-GB" i="1" dirty="0"/>
              <a:t>Develop processes </a:t>
            </a:r>
            <a:r>
              <a:rPr lang="en-GB" dirty="0"/>
              <a:t>able to produce the products</a:t>
            </a:r>
          </a:p>
          <a:p>
            <a:r>
              <a:rPr lang="en-GB" dirty="0"/>
              <a:t>Fine tune and </a:t>
            </a:r>
            <a:r>
              <a:rPr lang="en-GB" i="1" dirty="0"/>
              <a:t>optimise</a:t>
            </a:r>
            <a:r>
              <a:rPr lang="en-GB" dirty="0"/>
              <a:t> the process</a:t>
            </a:r>
          </a:p>
          <a:p>
            <a:r>
              <a:rPr lang="en-GB" i="1" dirty="0"/>
              <a:t>Improve </a:t>
            </a:r>
            <a:r>
              <a:rPr lang="en-GB" dirty="0"/>
              <a:t>the process under operating conditions</a:t>
            </a:r>
          </a:p>
          <a:p>
            <a:r>
              <a:rPr lang="en-GB" i="1" dirty="0"/>
              <a:t>Transfer</a:t>
            </a:r>
            <a:r>
              <a:rPr lang="en-GB" dirty="0"/>
              <a:t> the process to operations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300" dirty="0"/>
              <a:t>Source: Joseph Juran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Juran, J.  (1988). </a:t>
            </a:r>
            <a:r>
              <a:rPr lang="en-GB" sz="2300" i="1" dirty="0"/>
              <a:t>Quality Control Handbook </a:t>
            </a:r>
            <a:r>
              <a:rPr lang="en-GB" sz="2300" dirty="0"/>
              <a:t>4</a:t>
            </a:r>
            <a:r>
              <a:rPr lang="en-GB" sz="2300" baseline="30000" dirty="0"/>
              <a:t>th</a:t>
            </a:r>
            <a:r>
              <a:rPr lang="en-GB" sz="2300" dirty="0"/>
              <a:t> Edition US. McGraw-Hill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8245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916832"/>
            <a:ext cx="8712968" cy="4572000"/>
          </a:xfrm>
          <a:noFill/>
          <a:ln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</a:t>
            </a:r>
            <a:r>
              <a:rPr lang="en-GB" altLang="en-US" b="1" i="1" dirty="0"/>
              <a:t>customer loyalty/retention </a:t>
            </a:r>
            <a:r>
              <a:rPr lang="en-GB" altLang="en-US" dirty="0"/>
              <a:t>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Satisfaction (what they think about us) and Customer Loyalty (share we take of their business) are different things!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11</a:t>
            </a:fld>
            <a:endParaRPr lang="en-GB" altLang="en-US"/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2627784" y="1437825"/>
            <a:ext cx="5192712" cy="4689476"/>
            <a:chOff x="1765" y="1572"/>
            <a:chExt cx="3271" cy="2954"/>
          </a:xfrm>
        </p:grpSpPr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2677" y="4235"/>
              <a:ext cx="220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u="none" dirty="0"/>
                <a:t>Customer Satisfaction</a:t>
              </a: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4175" y="3886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829" y="389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Low</a:t>
              </a: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4048" y="1572"/>
              <a:ext cx="76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 smtClean="0">
                  <a:solidFill>
                    <a:srgbClr val="00B050"/>
                  </a:solidFill>
                </a:rPr>
                <a:t>Apostle</a:t>
              </a:r>
              <a:endParaRPr lang="en-GB" altLang="en-US" sz="2400" i="1" u="none" dirty="0">
                <a:solidFill>
                  <a:srgbClr val="00B050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2600" y="1583"/>
              <a:ext cx="84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 smtClean="0">
                  <a:solidFill>
                    <a:srgbClr val="FF0000"/>
                  </a:solidFill>
                </a:rPr>
                <a:t>Hostage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2523" y="2715"/>
              <a:ext cx="85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 smtClean="0">
                  <a:solidFill>
                    <a:srgbClr val="FF0000"/>
                  </a:solidFill>
                </a:rPr>
                <a:t>Defector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851" y="3299"/>
              <a:ext cx="103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smtClean="0">
                  <a:solidFill>
                    <a:srgbClr val="FF0000"/>
                  </a:solidFill>
                </a:rPr>
                <a:t>Mercenary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715110" y="537646"/>
            <a:ext cx="7772400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Loyalty Matrix</a:t>
            </a:r>
          </a:p>
        </p:txBody>
      </p:sp>
      <p:sp>
        <p:nvSpPr>
          <p:cNvPr id="20" name="Rectangle 14"/>
          <p:cNvSpPr>
            <a:spLocks noChangeArrowheads="1"/>
          </p:cNvSpPr>
          <p:nvPr/>
        </p:nvSpPr>
        <p:spPr bwMode="auto">
          <a:xfrm>
            <a:off x="6663261" y="2790031"/>
            <a:ext cx="18601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00B050"/>
              </a:solidFill>
            </a:endParaRP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429302" y="3048171"/>
            <a:ext cx="278601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GB" altLang="en-US" sz="2400" b="1" u="none" dirty="0"/>
              <a:t>Customer Loyalty</a:t>
            </a:r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4508304" y="4236762"/>
            <a:ext cx="186013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59693" y="6072549"/>
            <a:ext cx="4495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Cartwright, R : </a:t>
            </a:r>
            <a:r>
              <a:rPr lang="en-GB" sz="1600" i="1" dirty="0"/>
              <a:t>Customer Relationships</a:t>
            </a:r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71" y="1184619"/>
            <a:ext cx="1994925" cy="1093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28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 lnSpcReduction="10000"/>
          </a:bodyPr>
          <a:lstStyle/>
          <a:p>
            <a:r>
              <a:rPr lang="en-GB" altLang="en-US" dirty="0"/>
              <a:t>Do we really know what service to maximize - or do we invest in creating “value” that customers do not want?</a:t>
            </a:r>
          </a:p>
          <a:p>
            <a:r>
              <a:rPr lang="en-GB" altLang="en-US" dirty="0"/>
              <a:t>Can we deliver what we promise?</a:t>
            </a:r>
          </a:p>
          <a:p>
            <a:r>
              <a:rPr lang="en-GB" altLang="en-US" dirty="0"/>
              <a:t>Can we track the impact of service and quality on customer satisfaction?</a:t>
            </a:r>
          </a:p>
          <a:p>
            <a:r>
              <a:rPr lang="en-GB" altLang="en-US" dirty="0" smtClean="0"/>
              <a:t>Customer Satisfaction </a:t>
            </a:r>
            <a:r>
              <a:rPr lang="en-GB" altLang="en-US" dirty="0"/>
              <a:t>Measurement – collect the right data, interpret it effectively, and </a:t>
            </a:r>
            <a:r>
              <a:rPr lang="en-GB" altLang="en-US" b="1" i="1" dirty="0"/>
              <a:t>use it </a:t>
            </a:r>
            <a:r>
              <a:rPr lang="en-GB" altLang="en-US" dirty="0"/>
              <a:t>proactively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4625"/>
            <a:ext cx="7772400" cy="64135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838200"/>
            <a:ext cx="86106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Internal barriers to the effective use of CSM: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internal politics (</a:t>
            </a:r>
            <a:r>
              <a:rPr lang="en-GB" altLang="en-US" sz="2200" dirty="0">
                <a:solidFill>
                  <a:srgbClr val="0070C0"/>
                </a:solidFill>
              </a:rPr>
              <a:t>conflict and struggles for power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simplification (</a:t>
            </a:r>
            <a:r>
              <a:rPr lang="en-GB" altLang="en-US" sz="2200" dirty="0">
                <a:solidFill>
                  <a:srgbClr val="0070C0"/>
                </a:solidFill>
              </a:rPr>
              <a:t>CS does not really matter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customer fear (</a:t>
            </a:r>
            <a:r>
              <a:rPr lang="en-GB" altLang="en-US" sz="2200" dirty="0">
                <a:solidFill>
                  <a:srgbClr val="0070C0"/>
                </a:solidFill>
              </a:rPr>
              <a:t>asking CS questions raises customer expectations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corporate culture (</a:t>
            </a:r>
            <a:r>
              <a:rPr lang="en-GB" altLang="en-US" sz="2200" dirty="0">
                <a:solidFill>
                  <a:srgbClr val="0070C0"/>
                </a:solidFill>
              </a:rPr>
              <a:t>CS is a low management priority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complacency (</a:t>
            </a:r>
            <a:r>
              <a:rPr lang="en-GB" altLang="en-US" sz="2200" dirty="0">
                <a:solidFill>
                  <a:srgbClr val="0070C0"/>
                </a:solidFill>
              </a:rPr>
              <a:t>we already know what customers want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resources/capability (</a:t>
            </a:r>
            <a:r>
              <a:rPr lang="en-GB" altLang="en-US" sz="2200" dirty="0">
                <a:solidFill>
                  <a:srgbClr val="0070C0"/>
                </a:solidFill>
              </a:rPr>
              <a:t>too difficult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logistics (</a:t>
            </a:r>
            <a:r>
              <a:rPr lang="en-GB" altLang="en-US" sz="2200" dirty="0">
                <a:solidFill>
                  <a:srgbClr val="0070C0"/>
                </a:solidFill>
              </a:rPr>
              <a:t>who is the real customer?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cost barriers (</a:t>
            </a:r>
            <a:r>
              <a:rPr lang="en-GB" altLang="en-US" sz="2200" dirty="0">
                <a:solidFill>
                  <a:srgbClr val="0070C0"/>
                </a:solidFill>
              </a:rPr>
              <a:t>CSM is too expensive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perceived market drivers (</a:t>
            </a:r>
            <a:r>
              <a:rPr lang="en-GB" altLang="en-US" sz="2200" dirty="0">
                <a:solidFill>
                  <a:srgbClr val="0070C0"/>
                </a:solidFill>
              </a:rPr>
              <a:t>specs and price drive the market not CS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credibility (</a:t>
            </a:r>
            <a:r>
              <a:rPr lang="en-GB" altLang="en-US" sz="2200" dirty="0">
                <a:solidFill>
                  <a:srgbClr val="0070C0"/>
                </a:solidFill>
              </a:rPr>
              <a:t>people do not believe the results</a:t>
            </a:r>
            <a:r>
              <a:rPr lang="en-GB" altLang="en-US" sz="2200" dirty="0"/>
              <a:t>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13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994" y="5010929"/>
            <a:ext cx="2302024" cy="17105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2" ma:contentTypeDescription="Create a new document." ma:contentTypeScope="" ma:versionID="5669d746081b5fbb9d2d22ff961cfb51">
  <xsd:schema xmlns:xsd="http://www.w3.org/2001/XMLSchema" xmlns:xs="http://www.w3.org/2001/XMLSchema" xmlns:p="http://schemas.microsoft.com/office/2006/metadata/properties" xmlns:ns2="12dde717-b0d9-4745-903a-e5172bc2ef5a" targetNamespace="http://schemas.microsoft.com/office/2006/metadata/properties" ma:root="true" ma:fieldsID="8d4f4987ef3769ba6095ba468b8bd279" ns2:_="">
    <xsd:import namespace="12dde717-b0d9-4745-903a-e5172bc2ef5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F26214-42E0-4092-8F01-00316D99A211}">
  <ds:schemaRefs>
    <ds:schemaRef ds:uri="http://schemas.microsoft.com/office/2006/documentManagement/types"/>
    <ds:schemaRef ds:uri="http://schemas.microsoft.com/office/2006/metadata/properties"/>
    <ds:schemaRef ds:uri="12dde717-b0d9-4745-903a-e5172bc2ef5a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BABA445-D0F0-41B8-AF1C-B47ED25B2C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B4B8C7A-5114-43BF-A98B-494C380B1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4864</TotalTime>
  <Words>612</Words>
  <Application>Microsoft Office PowerPoint</Application>
  <PresentationFormat>On-screen Show (4:3)</PresentationFormat>
  <Paragraphs>120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Tahoma</vt:lpstr>
      <vt:lpstr>Times New Roman</vt:lpstr>
      <vt:lpstr>Office Theme</vt:lpstr>
      <vt:lpstr>Understanding and Engaging in the Customer Experience</vt:lpstr>
      <vt:lpstr>Quality</vt:lpstr>
      <vt:lpstr>Quality Gurus</vt:lpstr>
      <vt:lpstr>PowerPoint Presentation</vt:lpstr>
      <vt:lpstr>PowerPoint Presentation</vt:lpstr>
      <vt:lpstr>Eight Dimensions of Quality</vt:lpstr>
      <vt:lpstr>Eight Key Quality Issues</vt:lpstr>
      <vt:lpstr>Eight Routes to Poor Quality</vt:lpstr>
      <vt:lpstr> Nine Parts to Juran’s Quality ‘Route Map’</vt:lpstr>
      <vt:lpstr>Customer Satisfaction and Customer Loyalty</vt:lpstr>
      <vt:lpstr>PowerPoint Presentation</vt:lpstr>
      <vt:lpstr>The Real Customer Problem</vt:lpstr>
      <vt:lpstr>Research Suggests ...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Maria Heffernan</cp:lastModifiedBy>
  <cp:revision>143</cp:revision>
  <cp:lastPrinted>2014-04-04T11:01:44Z</cp:lastPrinted>
  <dcterms:created xsi:type="dcterms:W3CDTF">2001-09-25T11:33:28Z</dcterms:created>
  <dcterms:modified xsi:type="dcterms:W3CDTF">2019-03-13T13:10:17Z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