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3"/>
    <p:sldMasterId id="2147483656" r:id="rId4"/>
    <p:sldMasterId id="2147483658" r:id="rId5"/>
    <p:sldMasterId id="2147483662" r:id="rId6"/>
    <p:sldMasterId id="2147483736" r:id="rId7"/>
    <p:sldMasterId id="2147483666" r:id="rId8"/>
  </p:sldMasterIdLst>
  <p:notesMasterIdLst>
    <p:notesMasterId r:id="rId61"/>
  </p:notesMasterIdLst>
  <p:sldIdLst>
    <p:sldId id="319" r:id="rId9"/>
    <p:sldId id="263" r:id="rId10"/>
    <p:sldId id="321" r:id="rId11"/>
    <p:sldId id="264" r:id="rId12"/>
    <p:sldId id="266" r:id="rId13"/>
    <p:sldId id="306" r:id="rId14"/>
    <p:sldId id="269" r:id="rId15"/>
    <p:sldId id="271" r:id="rId16"/>
    <p:sldId id="276" r:id="rId17"/>
    <p:sldId id="272" r:id="rId18"/>
    <p:sldId id="273" r:id="rId19"/>
    <p:sldId id="274" r:id="rId20"/>
    <p:sldId id="278" r:id="rId21"/>
    <p:sldId id="277" r:id="rId22"/>
    <p:sldId id="279" r:id="rId23"/>
    <p:sldId id="275" r:id="rId24"/>
    <p:sldId id="283" r:id="rId25"/>
    <p:sldId id="280" r:id="rId26"/>
    <p:sldId id="284" r:id="rId27"/>
    <p:sldId id="285" r:id="rId28"/>
    <p:sldId id="320" r:id="rId29"/>
    <p:sldId id="282" r:id="rId30"/>
    <p:sldId id="323" r:id="rId31"/>
    <p:sldId id="281" r:id="rId32"/>
    <p:sldId id="288" r:id="rId33"/>
    <p:sldId id="287" r:id="rId34"/>
    <p:sldId id="286" r:id="rId35"/>
    <p:sldId id="291" r:id="rId36"/>
    <p:sldId id="322" r:id="rId37"/>
    <p:sldId id="290" r:id="rId38"/>
    <p:sldId id="293" r:id="rId39"/>
    <p:sldId id="294" r:id="rId40"/>
    <p:sldId id="295" r:id="rId41"/>
    <p:sldId id="296" r:id="rId42"/>
    <p:sldId id="297" r:id="rId43"/>
    <p:sldId id="299" r:id="rId44"/>
    <p:sldId id="303" r:id="rId45"/>
    <p:sldId id="302" r:id="rId46"/>
    <p:sldId id="305" r:id="rId47"/>
    <p:sldId id="301" r:id="rId48"/>
    <p:sldId id="304" r:id="rId49"/>
    <p:sldId id="309" r:id="rId50"/>
    <p:sldId id="310" r:id="rId51"/>
    <p:sldId id="312" r:id="rId52"/>
    <p:sldId id="311" r:id="rId53"/>
    <p:sldId id="313" r:id="rId54"/>
    <p:sldId id="314" r:id="rId55"/>
    <p:sldId id="317" r:id="rId56"/>
    <p:sldId id="316" r:id="rId57"/>
    <p:sldId id="315" r:id="rId58"/>
    <p:sldId id="308" r:id="rId59"/>
    <p:sldId id="298"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02"/>
    <p:restoredTop sz="96327"/>
  </p:normalViewPr>
  <p:slideViewPr>
    <p:cSldViewPr snapToGrid="0" snapToObjects="1">
      <p:cViewPr varScale="1">
        <p:scale>
          <a:sx n="107" d="100"/>
          <a:sy n="107" d="100"/>
        </p:scale>
        <p:origin x="51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8.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slide" Target="slides/slide47.xml"/><Relationship Id="rId63" Type="http://schemas.openxmlformats.org/officeDocument/2006/relationships/viewProps" Target="viewProps.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slide" Target="slides/slide50.xml"/><Relationship Id="rId5" Type="http://schemas.openxmlformats.org/officeDocument/2006/relationships/slideMaster" Target="slideMasters/slideMaster3.xml"/><Relationship Id="rId61" Type="http://schemas.openxmlformats.org/officeDocument/2006/relationships/notesMaster" Target="notesMasters/notesMaster1.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slide" Target="slides/slide48.xml"/><Relationship Id="rId64" Type="http://schemas.openxmlformats.org/officeDocument/2006/relationships/theme" Target="theme/theme1.xml"/><Relationship Id="rId8" Type="http://schemas.openxmlformats.org/officeDocument/2006/relationships/slideMaster" Target="slideMasters/slideMaster6.xml"/><Relationship Id="rId51" Type="http://schemas.openxmlformats.org/officeDocument/2006/relationships/slide" Target="slides/slide43.xml"/><Relationship Id="rId3" Type="http://schemas.openxmlformats.org/officeDocument/2006/relationships/slideMaster" Target="slideMasters/slideMaster1.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slide" Target="slides/slide51.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slide" Target="slides/slide49.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slide" Target="slides/slide52.xml"/><Relationship Id="rId65" Type="http://schemas.openxmlformats.org/officeDocument/2006/relationships/tableStyles" Target="tableStyles.xml"/><Relationship Id="rId4" Type="http://schemas.openxmlformats.org/officeDocument/2006/relationships/slideMaster" Target="slideMasters/slideMaster2.xml"/><Relationship Id="rId9" Type="http://schemas.openxmlformats.org/officeDocument/2006/relationships/slide" Target="slides/slide1.xml"/><Relationship Id="rId13" Type="http://schemas.openxmlformats.org/officeDocument/2006/relationships/slide" Target="slides/slide5.xml"/><Relationship Id="rId18" Type="http://schemas.openxmlformats.org/officeDocument/2006/relationships/slide" Target="slides/slide10.xml"/><Relationship Id="rId39" Type="http://schemas.openxmlformats.org/officeDocument/2006/relationships/slide" Target="slides/slide3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31F3EE-0C64-493D-A5F6-36CFC349C408}" type="datetimeFigureOut">
              <a:rPr lang="en-GB" smtClean="0"/>
              <a:t>16/06/2025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9EE60A-7C61-4F13-8EA0-29089BC25898}" type="slidenum">
              <a:rPr lang="en-GB" smtClean="0"/>
              <a:t>‹#›</a:t>
            </a:fld>
            <a:endParaRPr lang="en-GB"/>
          </a:p>
        </p:txBody>
      </p:sp>
    </p:spTree>
    <p:extLst>
      <p:ext uri="{BB962C8B-B14F-4D97-AF65-F5344CB8AC3E}">
        <p14:creationId xmlns:p14="http://schemas.microsoft.com/office/powerpoint/2010/main" val="8629078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12</a:t>
            </a:fld>
            <a:endParaRPr lang="en-GB"/>
          </a:p>
        </p:txBody>
      </p:sp>
    </p:spTree>
    <p:extLst>
      <p:ext uri="{BB962C8B-B14F-4D97-AF65-F5344CB8AC3E}">
        <p14:creationId xmlns:p14="http://schemas.microsoft.com/office/powerpoint/2010/main" val="1756847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13</a:t>
            </a:fld>
            <a:endParaRPr lang="en-GB"/>
          </a:p>
        </p:txBody>
      </p:sp>
    </p:spTree>
    <p:extLst>
      <p:ext uri="{BB962C8B-B14F-4D97-AF65-F5344CB8AC3E}">
        <p14:creationId xmlns:p14="http://schemas.microsoft.com/office/powerpoint/2010/main" val="41465038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14</a:t>
            </a:fld>
            <a:endParaRPr lang="en-GB"/>
          </a:p>
        </p:txBody>
      </p:sp>
    </p:spTree>
    <p:extLst>
      <p:ext uri="{BB962C8B-B14F-4D97-AF65-F5344CB8AC3E}">
        <p14:creationId xmlns:p14="http://schemas.microsoft.com/office/powerpoint/2010/main" val="33859837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Telemedicine is especially valuable during public health crises, such as COVID-19, when in-person visits are risky- How do students feel about this?</a:t>
            </a:r>
          </a:p>
        </p:txBody>
      </p:sp>
      <p:sp>
        <p:nvSpPr>
          <p:cNvPr id="4" name="Slide Number Placeholder 3"/>
          <p:cNvSpPr>
            <a:spLocks noGrp="1"/>
          </p:cNvSpPr>
          <p:nvPr>
            <p:ph type="sldNum" sz="quarter" idx="5"/>
          </p:nvPr>
        </p:nvSpPr>
        <p:spPr/>
        <p:txBody>
          <a:bodyPr/>
          <a:lstStyle/>
          <a:p>
            <a:fld id="{819EE60A-7C61-4F13-8EA0-29089BC25898}" type="slidenum">
              <a:rPr lang="en-GB" smtClean="0"/>
              <a:t>15</a:t>
            </a:fld>
            <a:endParaRPr lang="en-GB"/>
          </a:p>
        </p:txBody>
      </p:sp>
    </p:spTree>
    <p:extLst>
      <p:ext uri="{BB962C8B-B14F-4D97-AF65-F5344CB8AC3E}">
        <p14:creationId xmlns:p14="http://schemas.microsoft.com/office/powerpoint/2010/main" val="24324667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4705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3.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 id="2147483740"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14.xml"/><Relationship Id="rId1" Type="http://schemas.openxmlformats.org/officeDocument/2006/relationships/video" Target="https://www.youtube.com/embed/PdrDTNNxUig?feature=oembe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14.xml"/><Relationship Id="rId1" Type="http://schemas.openxmlformats.org/officeDocument/2006/relationships/video" Target="https://www.youtube.com/embed/TYvqKRoY0LY?feature=oembed"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14.xml"/><Relationship Id="rId1" Type="http://schemas.openxmlformats.org/officeDocument/2006/relationships/video" Target="https://www.youtube.com/embed/CBNKjZn8h_o?feature=oembed"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3" Type="http://schemas.openxmlformats.org/officeDocument/2006/relationships/hyperlink" Target="https://cpdonline.co.uk/knowledge-base/care/assistive-technology/" TargetMode="External"/><Relationship Id="rId2" Type="http://schemas.openxmlformats.org/officeDocument/2006/relationships/hyperlink" Target="https://www.gov.uk/government/publications/harnessing-technology-for-the-long-term-sustainability-of-the-uks-healthcare-system/harnessing-technology-for-the-long-term-sustainability-of-the-uks-healthcare-system-report" TargetMode="External"/><Relationship Id="rId1" Type="http://schemas.openxmlformats.org/officeDocument/2006/relationships/slideLayout" Target="../slideLayouts/slideLayout14.xml"/><Relationship Id="rId4" Type="http://schemas.openxmlformats.org/officeDocument/2006/relationships/hyperlink" Target="https://www.who.int/news-room/fact-sheets/detail/assistive-techn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1569329" y="1048303"/>
            <a:ext cx="10052425" cy="1325563"/>
          </a:xfrm>
        </p:spPr>
        <p:txBody>
          <a:bodyPr/>
          <a:lstStyle/>
          <a:p>
            <a:r>
              <a:rPr lang="en-GB" b="1" dirty="0">
                <a:solidFill>
                  <a:schemeClr val="accent1">
                    <a:lumMod val="20000"/>
                    <a:lumOff val="80000"/>
                  </a:schemeClr>
                </a:solidFill>
                <a:latin typeface="+mn-lt"/>
              </a:rPr>
              <a:t>BMHP6027_BIRM:</a:t>
            </a:r>
            <a:br>
              <a:rPr lang="en-GB" b="1" dirty="0">
                <a:solidFill>
                  <a:schemeClr val="accent1">
                    <a:lumMod val="20000"/>
                    <a:lumOff val="80000"/>
                  </a:schemeClr>
                </a:solidFill>
                <a:latin typeface="+mn-lt"/>
              </a:rPr>
            </a:br>
            <a:r>
              <a:rPr lang="en-GB" b="1" dirty="0">
                <a:solidFill>
                  <a:schemeClr val="accent1">
                    <a:lumMod val="20000"/>
                    <a:lumOff val="80000"/>
                  </a:schemeClr>
                </a:solidFill>
                <a:latin typeface="+mn-lt"/>
              </a:rPr>
              <a:t>Empowering the Older Person</a:t>
            </a:r>
          </a:p>
        </p:txBody>
      </p:sp>
      <p:sp>
        <p:nvSpPr>
          <p:cNvPr id="3" name="Content Placeholder 2">
            <a:extLst>
              <a:ext uri="{FF2B5EF4-FFF2-40B4-BE49-F238E27FC236}">
                <a16:creationId xmlns:a16="http://schemas.microsoft.com/office/drawing/2014/main" id="{8596135E-1523-289E-4640-686FB840FA7A}"/>
              </a:ext>
            </a:extLst>
          </p:cNvPr>
          <p:cNvSpPr>
            <a:spLocks noGrp="1"/>
          </p:cNvSpPr>
          <p:nvPr>
            <p:ph idx="1"/>
          </p:nvPr>
        </p:nvSpPr>
        <p:spPr>
          <a:xfrm>
            <a:off x="1530036" y="2734145"/>
            <a:ext cx="9976918" cy="3994119"/>
          </a:xfrm>
        </p:spPr>
        <p:txBody>
          <a:bodyPr>
            <a:normAutofit/>
          </a:bodyPr>
          <a:lstStyle/>
          <a:p>
            <a:pPr marL="0" indent="0">
              <a:buNone/>
            </a:pPr>
            <a:r>
              <a:rPr lang="en-GB" sz="6000" b="1" dirty="0"/>
              <a:t> </a:t>
            </a:r>
            <a:r>
              <a:rPr lang="en-GB" sz="6000" b="1" dirty="0">
                <a:solidFill>
                  <a:schemeClr val="accent1">
                    <a:lumMod val="20000"/>
                    <a:lumOff val="80000"/>
                  </a:schemeClr>
                </a:solidFill>
              </a:rPr>
              <a:t>Week 5- Technological Innovations</a:t>
            </a:r>
          </a:p>
          <a:p>
            <a:pPr marL="0" indent="0">
              <a:buNone/>
            </a:pPr>
            <a:r>
              <a:rPr lang="en-GB" sz="6000" b="1" dirty="0">
                <a:solidFill>
                  <a:schemeClr val="accent1">
                    <a:lumMod val="20000"/>
                    <a:lumOff val="80000"/>
                  </a:schemeClr>
                </a:solidFill>
              </a:rPr>
              <a:t> in Elderly Care</a:t>
            </a:r>
          </a:p>
        </p:txBody>
      </p:sp>
    </p:spTree>
    <p:extLst>
      <p:ext uri="{BB962C8B-B14F-4D97-AF65-F5344CB8AC3E}">
        <p14:creationId xmlns:p14="http://schemas.microsoft.com/office/powerpoint/2010/main" val="2824496246"/>
      </p:ext>
    </p:extLst>
  </p:cSld>
  <p:clrMapOvr>
    <a:masterClrMapping/>
  </p:clrMapOvr>
  <mc:AlternateContent xmlns:mc="http://schemas.openxmlformats.org/markup-compatibility/2006">
    <mc:Choice xmlns:p14="http://schemas.microsoft.com/office/powerpoint/2010/main" Requires="p14">
      <p:transition spd="slow" p14:dur="2000" advTm="8482"/>
    </mc:Choice>
    <mc:Fallback>
      <p:transition spd="slow" advTm="848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5F26-4D73-9B21-F203-D13403DDA7EC}"/>
              </a:ext>
            </a:extLst>
          </p:cNvPr>
          <p:cNvSpPr>
            <a:spLocks noGrp="1"/>
          </p:cNvSpPr>
          <p:nvPr>
            <p:ph type="title"/>
          </p:nvPr>
        </p:nvSpPr>
        <p:spPr/>
        <p:txBody>
          <a:bodyPr>
            <a:normAutofit/>
          </a:bodyPr>
          <a:lstStyle/>
          <a:p>
            <a:pPr algn="ctr"/>
            <a:r>
              <a:rPr lang="en-GB" sz="5400" b="1" dirty="0">
                <a:latin typeface="+mn-lt"/>
              </a:rPr>
              <a:t>Lecture Content</a:t>
            </a:r>
          </a:p>
        </p:txBody>
      </p:sp>
      <p:sp>
        <p:nvSpPr>
          <p:cNvPr id="3" name="Content Placeholder 2">
            <a:extLst>
              <a:ext uri="{FF2B5EF4-FFF2-40B4-BE49-F238E27FC236}">
                <a16:creationId xmlns:a16="http://schemas.microsoft.com/office/drawing/2014/main" id="{605051FD-7F41-C50C-12C9-042568765B33}"/>
              </a:ext>
            </a:extLst>
          </p:cNvPr>
          <p:cNvSpPr>
            <a:spLocks noGrp="1"/>
          </p:cNvSpPr>
          <p:nvPr>
            <p:ph idx="1"/>
          </p:nvPr>
        </p:nvSpPr>
        <p:spPr>
          <a:xfrm>
            <a:off x="964147" y="1641033"/>
            <a:ext cx="9248489" cy="3575934"/>
          </a:xfrm>
        </p:spPr>
        <p:txBody>
          <a:bodyPr>
            <a:normAutofit fontScale="92500" lnSpcReduction="10000"/>
          </a:bodyPr>
          <a:lstStyle/>
          <a:p>
            <a:r>
              <a:rPr lang="en-GB" dirty="0"/>
              <a:t>Introduction to Technological Innovations in Elderly Care</a:t>
            </a:r>
          </a:p>
          <a:p>
            <a:r>
              <a:rPr lang="en-GB" dirty="0"/>
              <a:t>Assistive Technologies: Overview, innovations, and impact</a:t>
            </a:r>
          </a:p>
          <a:p>
            <a:r>
              <a:rPr lang="en-GB" dirty="0"/>
              <a:t>Telemedicine and Remote Health Care: Benefits and barriers</a:t>
            </a:r>
          </a:p>
          <a:p>
            <a:r>
              <a:rPr lang="en-GB" dirty="0"/>
              <a:t>Digital Health Tools: Empowerment through apps and devices</a:t>
            </a:r>
          </a:p>
          <a:p>
            <a:r>
              <a:rPr lang="en-GB" dirty="0"/>
              <a:t>Challenges and Ethical Issues in Technological Adoption</a:t>
            </a:r>
          </a:p>
          <a:p>
            <a:r>
              <a:rPr lang="en-GB" dirty="0"/>
              <a:t>AI and Robotics in Elderly Care</a:t>
            </a:r>
          </a:p>
          <a:p>
            <a:r>
              <a:rPr lang="en-GB" dirty="0"/>
              <a:t>Assistive Technology in Dementia Care</a:t>
            </a:r>
          </a:p>
          <a:p>
            <a:r>
              <a:rPr lang="en-GB" dirty="0"/>
              <a:t>Discussion and Future Directions</a:t>
            </a:r>
          </a:p>
        </p:txBody>
      </p:sp>
    </p:spTree>
    <p:extLst>
      <p:ext uri="{BB962C8B-B14F-4D97-AF65-F5344CB8AC3E}">
        <p14:creationId xmlns:p14="http://schemas.microsoft.com/office/powerpoint/2010/main" val="1305326991"/>
      </p:ext>
    </p:extLst>
  </p:cSld>
  <p:clrMapOvr>
    <a:masterClrMapping/>
  </p:clrMapOvr>
  <mc:AlternateContent xmlns:mc="http://schemas.openxmlformats.org/markup-compatibility/2006">
    <mc:Choice xmlns:p14="http://schemas.microsoft.com/office/powerpoint/2010/main" Requires="p14">
      <p:transition spd="slow" p14:dur="2000" advTm="867"/>
    </mc:Choice>
    <mc:Fallback>
      <p:transition spd="slow" advTm="867"/>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echnology to Care for the Elderly">
            <a:hlinkClick r:id="" action="ppaction://media"/>
            <a:extLst>
              <a:ext uri="{FF2B5EF4-FFF2-40B4-BE49-F238E27FC236}">
                <a16:creationId xmlns:a16="http://schemas.microsoft.com/office/drawing/2014/main" id="{1BD1C315-25E4-3ABB-7F9A-BD3FDEF48A27}"/>
              </a:ext>
            </a:extLst>
          </p:cNvPr>
          <p:cNvPicPr>
            <a:picLocks noGrp="1" noRot="1" noChangeAspect="1"/>
          </p:cNvPicPr>
          <p:nvPr>
            <p:ph idx="1"/>
            <a:videoFile r:link="rId1"/>
          </p:nvPr>
        </p:nvPicPr>
        <p:blipFill>
          <a:blip r:embed="rId3"/>
          <a:stretch>
            <a:fillRect/>
          </a:stretch>
        </p:blipFill>
        <p:spPr>
          <a:xfrm>
            <a:off x="1201855" y="430305"/>
            <a:ext cx="8546890" cy="4828522"/>
          </a:xfrm>
          <a:prstGeom prst="rect">
            <a:avLst/>
          </a:prstGeom>
        </p:spPr>
      </p:pic>
    </p:spTree>
    <p:extLst>
      <p:ext uri="{BB962C8B-B14F-4D97-AF65-F5344CB8AC3E}">
        <p14:creationId xmlns:p14="http://schemas.microsoft.com/office/powerpoint/2010/main" val="3912031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6FCE9-CD84-73E0-9DBB-925A4318D26C}"/>
              </a:ext>
            </a:extLst>
          </p:cNvPr>
          <p:cNvSpPr>
            <a:spLocks noGrp="1"/>
          </p:cNvSpPr>
          <p:nvPr>
            <p:ph type="title"/>
          </p:nvPr>
        </p:nvSpPr>
        <p:spPr>
          <a:xfrm>
            <a:off x="229230" y="1173193"/>
            <a:ext cx="11594969" cy="1325563"/>
          </a:xfrm>
        </p:spPr>
        <p:txBody>
          <a:bodyPr>
            <a:noAutofit/>
          </a:bodyPr>
          <a:lstStyle/>
          <a:p>
            <a:pPr algn="ctr"/>
            <a:r>
              <a:rPr lang="en-GB" sz="4800" b="1" dirty="0">
                <a:latin typeface="+mn-lt"/>
              </a:rPr>
              <a:t>Introduction to Technological Innovations</a:t>
            </a:r>
          </a:p>
        </p:txBody>
      </p:sp>
      <p:sp>
        <p:nvSpPr>
          <p:cNvPr id="3" name="Content Placeholder 2">
            <a:extLst>
              <a:ext uri="{FF2B5EF4-FFF2-40B4-BE49-F238E27FC236}">
                <a16:creationId xmlns:a16="http://schemas.microsoft.com/office/drawing/2014/main" id="{AADC1999-8E3F-E5CD-01F6-5D22C9549D40}"/>
              </a:ext>
            </a:extLst>
          </p:cNvPr>
          <p:cNvSpPr>
            <a:spLocks noGrp="1"/>
          </p:cNvSpPr>
          <p:nvPr>
            <p:ph idx="1"/>
          </p:nvPr>
        </p:nvSpPr>
        <p:spPr>
          <a:xfrm>
            <a:off x="597031" y="2331848"/>
            <a:ext cx="11594969" cy="4323729"/>
          </a:xfrm>
        </p:spPr>
        <p:txBody>
          <a:bodyPr/>
          <a:lstStyle/>
          <a:p>
            <a:pPr marL="0" indent="0">
              <a:buNone/>
            </a:pPr>
            <a:r>
              <a:rPr lang="en-GB" b="1" dirty="0">
                <a:solidFill>
                  <a:srgbClr val="0070C0"/>
                </a:solidFill>
              </a:rPr>
              <a:t>The Ageing Population</a:t>
            </a:r>
            <a:r>
              <a:rPr lang="en-GB" dirty="0">
                <a:solidFill>
                  <a:srgbClr val="0070C0"/>
                </a:solidFill>
              </a:rPr>
              <a:t>: </a:t>
            </a:r>
          </a:p>
          <a:p>
            <a:pPr marL="0" indent="0">
              <a:buNone/>
            </a:pPr>
            <a:r>
              <a:rPr lang="en-GB" dirty="0"/>
              <a:t>As the elderly population increases, there is a growing need for innovative solutions to support independent living, health, and well-being.</a:t>
            </a:r>
          </a:p>
          <a:p>
            <a:endParaRPr lang="en-GB" dirty="0"/>
          </a:p>
          <a:p>
            <a:pPr marL="0" indent="0">
              <a:buNone/>
            </a:pPr>
            <a:r>
              <a:rPr lang="en-GB" b="1" dirty="0">
                <a:solidFill>
                  <a:srgbClr val="0070C0"/>
                </a:solidFill>
              </a:rPr>
              <a:t>Technology’s Role</a:t>
            </a:r>
            <a:r>
              <a:rPr lang="en-GB" dirty="0">
                <a:solidFill>
                  <a:srgbClr val="0070C0"/>
                </a:solidFill>
              </a:rPr>
              <a:t>: </a:t>
            </a:r>
          </a:p>
          <a:p>
            <a:r>
              <a:rPr lang="en-GB" dirty="0"/>
              <a:t>Technology is vital in reducing strain on healthcare services, promoting independence, and improving the quality of care for older adults and strengthening the long-term sustainability of the UK’s healthcare system </a:t>
            </a:r>
          </a:p>
        </p:txBody>
      </p:sp>
      <p:sp>
        <p:nvSpPr>
          <p:cNvPr id="5" name="TextBox 4">
            <a:extLst>
              <a:ext uri="{FF2B5EF4-FFF2-40B4-BE49-F238E27FC236}">
                <a16:creationId xmlns:a16="http://schemas.microsoft.com/office/drawing/2014/main" id="{25E58344-151E-FB8B-2C48-1BDBD87C1844}"/>
              </a:ext>
            </a:extLst>
          </p:cNvPr>
          <p:cNvSpPr txBox="1"/>
          <p:nvPr/>
        </p:nvSpPr>
        <p:spPr>
          <a:xfrm>
            <a:off x="10360058" y="6488668"/>
            <a:ext cx="1621410" cy="369332"/>
          </a:xfrm>
          <a:prstGeom prst="rect">
            <a:avLst/>
          </a:prstGeom>
          <a:noFill/>
        </p:spPr>
        <p:txBody>
          <a:bodyPr wrap="square" rtlCol="0">
            <a:spAutoFit/>
          </a:bodyPr>
          <a:lstStyle/>
          <a:p>
            <a:r>
              <a:rPr lang="en-GB" dirty="0"/>
              <a:t>(GOV.UK, 2021)</a:t>
            </a:r>
          </a:p>
        </p:txBody>
      </p:sp>
    </p:spTree>
    <p:extLst>
      <p:ext uri="{BB962C8B-B14F-4D97-AF65-F5344CB8AC3E}">
        <p14:creationId xmlns:p14="http://schemas.microsoft.com/office/powerpoint/2010/main" val="1410523888"/>
      </p:ext>
    </p:extLst>
  </p:cSld>
  <p:clrMapOvr>
    <a:masterClrMapping/>
  </p:clrMapOvr>
  <mc:AlternateContent xmlns:mc="http://schemas.openxmlformats.org/markup-compatibility/2006">
    <mc:Choice xmlns:p14="http://schemas.microsoft.com/office/powerpoint/2010/main" Requires="p14">
      <p:transition spd="slow" p14:dur="2000" advTm="566"/>
    </mc:Choice>
    <mc:Fallback>
      <p:transition spd="slow" advTm="566"/>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5F26-4D73-9B21-F203-D13403DDA7EC}"/>
              </a:ext>
            </a:extLst>
          </p:cNvPr>
          <p:cNvSpPr>
            <a:spLocks noGrp="1"/>
          </p:cNvSpPr>
          <p:nvPr>
            <p:ph type="title"/>
          </p:nvPr>
        </p:nvSpPr>
        <p:spPr/>
        <p:txBody>
          <a:bodyPr>
            <a:normAutofit/>
          </a:bodyPr>
          <a:lstStyle/>
          <a:p>
            <a:pPr algn="ctr"/>
            <a:r>
              <a:rPr lang="en-GB" sz="5400" b="1" dirty="0">
                <a:latin typeface="+mn-lt"/>
              </a:rPr>
              <a:t>Categories of Technology</a:t>
            </a:r>
          </a:p>
        </p:txBody>
      </p:sp>
      <p:sp>
        <p:nvSpPr>
          <p:cNvPr id="3" name="Content Placeholder 2">
            <a:extLst>
              <a:ext uri="{FF2B5EF4-FFF2-40B4-BE49-F238E27FC236}">
                <a16:creationId xmlns:a16="http://schemas.microsoft.com/office/drawing/2014/main" id="{605051FD-7F41-C50C-12C9-042568765B33}"/>
              </a:ext>
            </a:extLst>
          </p:cNvPr>
          <p:cNvSpPr>
            <a:spLocks noGrp="1"/>
          </p:cNvSpPr>
          <p:nvPr>
            <p:ph idx="1"/>
          </p:nvPr>
        </p:nvSpPr>
        <p:spPr>
          <a:xfrm>
            <a:off x="358219" y="1775896"/>
            <a:ext cx="11481847" cy="3575934"/>
          </a:xfrm>
        </p:spPr>
        <p:txBody>
          <a:bodyPr/>
          <a:lstStyle/>
          <a:p>
            <a:pPr marL="0" indent="0">
              <a:buNone/>
            </a:pPr>
            <a:r>
              <a:rPr lang="en-GB" sz="3200" dirty="0"/>
              <a:t>Assistive Technologies: </a:t>
            </a:r>
          </a:p>
          <a:p>
            <a:r>
              <a:rPr lang="en-GB" b="1" dirty="0">
                <a:solidFill>
                  <a:srgbClr val="0070C0"/>
                </a:solidFill>
              </a:rPr>
              <a:t>Devices</a:t>
            </a:r>
            <a:r>
              <a:rPr lang="en-GB" b="1" dirty="0"/>
              <a:t> </a:t>
            </a:r>
            <a:r>
              <a:rPr lang="en-GB" dirty="0"/>
              <a:t>aiding in mobility, safety, and daily living tasks.</a:t>
            </a:r>
          </a:p>
          <a:p>
            <a:r>
              <a:rPr lang="en-GB" b="1" dirty="0">
                <a:solidFill>
                  <a:srgbClr val="0070C0"/>
                </a:solidFill>
              </a:rPr>
              <a:t>Telemedicine: </a:t>
            </a:r>
            <a:r>
              <a:rPr lang="en-GB" dirty="0"/>
              <a:t>Remote medical consultations, monitoring, and health advice through digital platforms.</a:t>
            </a:r>
          </a:p>
          <a:p>
            <a:r>
              <a:rPr lang="en-GB" b="1" dirty="0">
                <a:solidFill>
                  <a:srgbClr val="0070C0"/>
                </a:solidFill>
              </a:rPr>
              <a:t>Digital Health Tools: </a:t>
            </a:r>
            <a:r>
              <a:rPr lang="en-GB" dirty="0"/>
              <a:t>Apps and wearables that track health metrics, support medication management, and foster active living.</a:t>
            </a:r>
          </a:p>
        </p:txBody>
      </p:sp>
      <p:sp>
        <p:nvSpPr>
          <p:cNvPr id="4" name="TextBox 3">
            <a:extLst>
              <a:ext uri="{FF2B5EF4-FFF2-40B4-BE49-F238E27FC236}">
                <a16:creationId xmlns:a16="http://schemas.microsoft.com/office/drawing/2014/main" id="{A645D8AB-252A-0551-F421-33FA08A4C1C5}"/>
              </a:ext>
            </a:extLst>
          </p:cNvPr>
          <p:cNvSpPr txBox="1"/>
          <p:nvPr/>
        </p:nvSpPr>
        <p:spPr>
          <a:xfrm>
            <a:off x="9483365" y="5167164"/>
            <a:ext cx="1951349" cy="369332"/>
          </a:xfrm>
          <a:prstGeom prst="rect">
            <a:avLst/>
          </a:prstGeom>
          <a:noFill/>
        </p:spPr>
        <p:txBody>
          <a:bodyPr wrap="square" rtlCol="0">
            <a:spAutoFit/>
          </a:bodyPr>
          <a:lstStyle/>
          <a:p>
            <a:r>
              <a:rPr lang="en-GB" dirty="0"/>
              <a:t>(</a:t>
            </a:r>
            <a:r>
              <a:rPr lang="en-GB" dirty="0" err="1"/>
              <a:t>Woffindin</a:t>
            </a:r>
            <a:r>
              <a:rPr lang="en-GB" dirty="0"/>
              <a:t>, 2024)</a:t>
            </a:r>
          </a:p>
        </p:txBody>
      </p:sp>
    </p:spTree>
    <p:extLst>
      <p:ext uri="{BB962C8B-B14F-4D97-AF65-F5344CB8AC3E}">
        <p14:creationId xmlns:p14="http://schemas.microsoft.com/office/powerpoint/2010/main" val="282551401"/>
      </p:ext>
    </p:extLst>
  </p:cSld>
  <p:clrMapOvr>
    <a:masterClrMapping/>
  </p:clrMapOvr>
  <mc:AlternateContent xmlns:mc="http://schemas.openxmlformats.org/markup-compatibility/2006">
    <mc:Choice xmlns:p14="http://schemas.microsoft.com/office/powerpoint/2010/main" Requires="p14">
      <p:transition spd="slow" p14:dur="2000" advTm="463"/>
    </mc:Choice>
    <mc:Fallback>
      <p:transition spd="slow" advTm="46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5"/>
            <a:ext cx="11481847" cy="1325563"/>
          </a:xfrm>
        </p:spPr>
        <p:txBody>
          <a:bodyPr anchor="ctr">
            <a:normAutofit/>
          </a:bodyPr>
          <a:lstStyle/>
          <a:p>
            <a:r>
              <a:rPr lang="en-GB" b="1"/>
              <a:t>Assistive Technologies Overview</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825625"/>
            <a:ext cx="5645673" cy="3575934"/>
          </a:xfrm>
        </p:spPr>
        <p:txBody>
          <a:bodyPr>
            <a:normAutofit/>
          </a:bodyPr>
          <a:lstStyle/>
          <a:p>
            <a:pPr marL="0" indent="0">
              <a:buNone/>
            </a:pPr>
            <a:r>
              <a:rPr lang="en-GB" sz="1500"/>
              <a:t>Assistive technologies help individuals with disabilities or age-related limitations maintain their independence. Examples include…</a:t>
            </a:r>
          </a:p>
          <a:p>
            <a:r>
              <a:rPr lang="en-GB" sz="1500" b="1"/>
              <a:t>Mobility Aids: </a:t>
            </a:r>
            <a:r>
              <a:rPr lang="en-GB" sz="1500"/>
              <a:t>Devices like wheelchairs, walkers, and electric stairlifts that promote physical movement and independence.</a:t>
            </a:r>
          </a:p>
          <a:p>
            <a:r>
              <a:rPr lang="en-GB" sz="1500" b="1"/>
              <a:t>Home Adaptations: </a:t>
            </a:r>
            <a:r>
              <a:rPr lang="en-GB" sz="1500"/>
              <a:t>Smart home systems (e.g., fall detectors, motion sensors, voice-activated assistants) enhance safety and ease of living.</a:t>
            </a:r>
          </a:p>
          <a:p>
            <a:r>
              <a:rPr lang="en-GB" sz="1500" b="1"/>
              <a:t>Wearable Devices: </a:t>
            </a:r>
            <a:r>
              <a:rPr lang="en-GB" sz="1500"/>
              <a:t>Tools like fitness trackers, smartwatches, and health monitoring wearables help track physical activity, sleep, heart rate, and even detect falls.</a:t>
            </a:r>
          </a:p>
          <a:p>
            <a:pPr marL="0" indent="0">
              <a:buNone/>
            </a:pPr>
            <a:r>
              <a:rPr lang="en-GB" sz="1500"/>
              <a:t>These technologies aim to </a:t>
            </a:r>
            <a:r>
              <a:rPr lang="en-GB" sz="1500" b="1"/>
              <a:t>reduce caregiver burden</a:t>
            </a:r>
            <a:r>
              <a:rPr lang="en-GB" sz="1500"/>
              <a:t> and promote </a:t>
            </a:r>
            <a:r>
              <a:rPr lang="en-GB" sz="1500" b="1"/>
              <a:t>independence</a:t>
            </a:r>
            <a:r>
              <a:rPr lang="en-GB" sz="1500"/>
              <a:t> for older adults in their daily lives</a:t>
            </a:r>
          </a:p>
          <a:p>
            <a:endParaRPr lang="en-GB" sz="1500"/>
          </a:p>
        </p:txBody>
      </p:sp>
      <p:pic>
        <p:nvPicPr>
          <p:cNvPr id="2050" name="Picture 2" descr="Home adaptations for elderly parents">
            <a:extLst>
              <a:ext uri="{FF2B5EF4-FFF2-40B4-BE49-F238E27FC236}">
                <a16:creationId xmlns:a16="http://schemas.microsoft.com/office/drawing/2014/main" id="{6926387C-678D-39CE-DB91-CAC39633A7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110" r="-1" b="-1"/>
          <a:stretch>
            <a:fillRect/>
          </a:stretch>
        </p:blipFill>
        <p:spPr bwMode="auto">
          <a:xfrm>
            <a:off x="6194392" y="1825625"/>
            <a:ext cx="5645673" cy="357593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8025347"/>
      </p:ext>
    </p:extLst>
  </p:cSld>
  <p:clrMapOvr>
    <a:masterClrMapping/>
  </p:clrMapOvr>
  <mc:AlternateContent xmlns:mc="http://schemas.openxmlformats.org/markup-compatibility/2006">
    <mc:Choice xmlns:p14="http://schemas.microsoft.com/office/powerpoint/2010/main" Requires="p14">
      <p:transition spd="slow" p14:dur="2000" advTm="473"/>
    </mc:Choice>
    <mc:Fallback>
      <p:transition spd="slow" advTm="473"/>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5F26-4D73-9B21-F203-D13403DDA7EC}"/>
              </a:ext>
            </a:extLst>
          </p:cNvPr>
          <p:cNvSpPr>
            <a:spLocks noGrp="1"/>
          </p:cNvSpPr>
          <p:nvPr>
            <p:ph type="title"/>
          </p:nvPr>
        </p:nvSpPr>
        <p:spPr>
          <a:xfrm>
            <a:off x="358219" y="365125"/>
            <a:ext cx="11481847" cy="1325563"/>
          </a:xfrm>
        </p:spPr>
        <p:txBody>
          <a:bodyPr anchor="ctr">
            <a:normAutofit/>
          </a:bodyPr>
          <a:lstStyle/>
          <a:p>
            <a:r>
              <a:rPr lang="en-GB" b="1"/>
              <a:t>Innovations in Assistive Technology</a:t>
            </a:r>
          </a:p>
        </p:txBody>
      </p:sp>
      <p:sp>
        <p:nvSpPr>
          <p:cNvPr id="3" name="Content Placeholder 2">
            <a:extLst>
              <a:ext uri="{FF2B5EF4-FFF2-40B4-BE49-F238E27FC236}">
                <a16:creationId xmlns:a16="http://schemas.microsoft.com/office/drawing/2014/main" id="{605051FD-7F41-C50C-12C9-042568765B33}"/>
              </a:ext>
            </a:extLst>
          </p:cNvPr>
          <p:cNvSpPr>
            <a:spLocks noGrp="1"/>
          </p:cNvSpPr>
          <p:nvPr>
            <p:ph idx="1"/>
          </p:nvPr>
        </p:nvSpPr>
        <p:spPr>
          <a:xfrm>
            <a:off x="358219" y="1825625"/>
            <a:ext cx="7903942" cy="3575934"/>
          </a:xfrm>
        </p:spPr>
        <p:txBody>
          <a:bodyPr>
            <a:normAutofit/>
          </a:bodyPr>
          <a:lstStyle/>
          <a:p>
            <a:r>
              <a:rPr lang="en-GB" sz="1800"/>
              <a:t>Some examples of these include…</a:t>
            </a:r>
          </a:p>
          <a:p>
            <a:r>
              <a:rPr lang="en-GB" sz="1800" b="1"/>
              <a:t>Robotic Aids</a:t>
            </a:r>
            <a:r>
              <a:rPr lang="en-GB" sz="1800"/>
              <a:t>: Robots that provide physical support and companionship.</a:t>
            </a:r>
          </a:p>
          <a:p>
            <a:pPr lvl="1"/>
            <a:r>
              <a:rPr lang="en-GB" sz="1800"/>
              <a:t>Paro: A robotic seal used in dementia care to provide comfort.</a:t>
            </a:r>
          </a:p>
          <a:p>
            <a:pPr lvl="1"/>
            <a:r>
              <a:rPr lang="en-GB" sz="1800"/>
              <a:t>Pepper: A humanoid robot used for social interaction and engagement.</a:t>
            </a:r>
          </a:p>
          <a:p>
            <a:pPr lvl="1"/>
            <a:r>
              <a:rPr lang="en-GB" sz="1800" err="1"/>
              <a:t>Giraff</a:t>
            </a:r>
            <a:r>
              <a:rPr lang="en-GB" sz="1800"/>
              <a:t>: A telepresence robot enabling remote caregiving.</a:t>
            </a:r>
          </a:p>
          <a:p>
            <a:r>
              <a:rPr lang="en-GB" sz="1800" b="1"/>
              <a:t>Personal Emergency Response Systems </a:t>
            </a:r>
            <a:r>
              <a:rPr lang="en-GB" sz="1800"/>
              <a:t>(PERS): Wearables such as </a:t>
            </a:r>
            <a:r>
              <a:rPr lang="en-GB" sz="1800" err="1"/>
              <a:t>LifeAlert</a:t>
            </a:r>
            <a:r>
              <a:rPr lang="en-GB" sz="1800"/>
              <a:t> that allow older adults to call for help in emergencies.</a:t>
            </a:r>
          </a:p>
          <a:p>
            <a:r>
              <a:rPr lang="en-GB" sz="1800" b="1"/>
              <a:t>Smart Home Technologies</a:t>
            </a:r>
            <a:r>
              <a:rPr lang="en-GB" sz="1800"/>
              <a:t>: Devices like Amazon Alexa or Google Home help older adults control lights, appliances, and even request emergency assistance.</a:t>
            </a:r>
          </a:p>
          <a:p>
            <a:pPr marL="0" indent="0">
              <a:buNone/>
            </a:pPr>
            <a:r>
              <a:rPr lang="en-GB" sz="1800"/>
              <a:t>Advantages of these Innovations are…Enhanced safety and security in the home. Improved communication with family and caregivers.</a:t>
            </a:r>
          </a:p>
        </p:txBody>
      </p:sp>
      <p:pic>
        <p:nvPicPr>
          <p:cNvPr id="3076" name="Picture 4" descr="Personal Emergency Response System Can be a Lifesaver - Mystic Valley ...">
            <a:extLst>
              <a:ext uri="{FF2B5EF4-FFF2-40B4-BE49-F238E27FC236}">
                <a16:creationId xmlns:a16="http://schemas.microsoft.com/office/drawing/2014/main" id="{B056359D-E6BB-3B00-2615-93AD466347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298" r="30471"/>
          <a:stretch>
            <a:fillRect/>
          </a:stretch>
        </p:blipFill>
        <p:spPr bwMode="auto">
          <a:xfrm>
            <a:off x="8452661" y="1825625"/>
            <a:ext cx="3387404" cy="357593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9133251"/>
      </p:ext>
    </p:extLst>
  </p:cSld>
  <p:clrMapOvr>
    <a:masterClrMapping/>
  </p:clrMapOvr>
  <mc:AlternateContent xmlns:mc="http://schemas.openxmlformats.org/markup-compatibility/2006">
    <mc:Choice xmlns:p14="http://schemas.microsoft.com/office/powerpoint/2010/main" Requires="p14">
      <p:transition spd="slow" p14:dur="2000" advTm="423"/>
    </mc:Choice>
    <mc:Fallback>
      <p:transition spd="slow" advTm="423"/>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Pros and Cons of Assistive Technologies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705620"/>
            <a:ext cx="11481847" cy="3575934"/>
          </a:xfrm>
        </p:spPr>
        <p:txBody>
          <a:bodyPr/>
          <a:lstStyle/>
          <a:p>
            <a:r>
              <a:rPr lang="en-GB" b="1" dirty="0">
                <a:solidFill>
                  <a:schemeClr val="accent1">
                    <a:lumMod val="75000"/>
                  </a:schemeClr>
                </a:solidFill>
              </a:rPr>
              <a:t>Pros:</a:t>
            </a:r>
          </a:p>
          <a:p>
            <a:r>
              <a:rPr lang="en-GB" dirty="0"/>
              <a:t>Increased Independence: Helps older adults live more autonomously.</a:t>
            </a:r>
          </a:p>
          <a:p>
            <a:r>
              <a:rPr lang="en-GB" dirty="0"/>
              <a:t>Improved Safety: Fall detection, emergency alerts, and health monitoring reduce the risk of accidents and undetected health issues.</a:t>
            </a:r>
          </a:p>
          <a:p>
            <a:r>
              <a:rPr lang="en-GB" dirty="0"/>
              <a:t>Reduced Caregiver Burden: Technologies assist with daily activities, lessening the need for constant caregiver presence.</a:t>
            </a:r>
          </a:p>
        </p:txBody>
      </p:sp>
      <p:sp>
        <p:nvSpPr>
          <p:cNvPr id="4" name="TextBox 3">
            <a:extLst>
              <a:ext uri="{FF2B5EF4-FFF2-40B4-BE49-F238E27FC236}">
                <a16:creationId xmlns:a16="http://schemas.microsoft.com/office/drawing/2014/main" id="{C2C447E5-5628-5A87-1C63-56A30404B77E}"/>
              </a:ext>
            </a:extLst>
          </p:cNvPr>
          <p:cNvSpPr txBox="1"/>
          <p:nvPr/>
        </p:nvSpPr>
        <p:spPr>
          <a:xfrm>
            <a:off x="9992411" y="5096888"/>
            <a:ext cx="1442301" cy="369332"/>
          </a:xfrm>
          <a:prstGeom prst="rect">
            <a:avLst/>
          </a:prstGeom>
          <a:noFill/>
        </p:spPr>
        <p:txBody>
          <a:bodyPr wrap="square" rtlCol="0">
            <a:spAutoFit/>
          </a:bodyPr>
          <a:lstStyle/>
          <a:p>
            <a:r>
              <a:rPr lang="en-GB" dirty="0"/>
              <a:t>(WHO, 2024)</a:t>
            </a:r>
          </a:p>
        </p:txBody>
      </p:sp>
    </p:spTree>
    <p:extLst>
      <p:ext uri="{BB962C8B-B14F-4D97-AF65-F5344CB8AC3E}">
        <p14:creationId xmlns:p14="http://schemas.microsoft.com/office/powerpoint/2010/main" val="1947390052"/>
      </p:ext>
    </p:extLst>
  </p:cSld>
  <p:clrMapOvr>
    <a:masterClrMapping/>
  </p:clrMapOvr>
  <mc:AlternateContent xmlns:mc="http://schemas.openxmlformats.org/markup-compatibility/2006">
    <mc:Choice xmlns:p14="http://schemas.microsoft.com/office/powerpoint/2010/main" Requires="p14">
      <p:transition spd="slow" p14:dur="2000" advTm="2639"/>
    </mc:Choice>
    <mc:Fallback>
      <p:transition spd="slow" advTm="2639"/>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Pros and Cons of Assistive Technologies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629823" y="1690688"/>
            <a:ext cx="7660067" cy="3575934"/>
          </a:xfrm>
        </p:spPr>
        <p:txBody>
          <a:bodyPr/>
          <a:lstStyle/>
          <a:p>
            <a:r>
              <a:rPr lang="en-GB" b="1" dirty="0">
                <a:solidFill>
                  <a:srgbClr val="C00000"/>
                </a:solidFill>
              </a:rPr>
              <a:t>Cons</a:t>
            </a:r>
          </a:p>
          <a:p>
            <a:r>
              <a:rPr lang="en-GB" dirty="0"/>
              <a:t>Cost: Many advanced assistive technologies are expensive, limiting accessibility.</a:t>
            </a:r>
          </a:p>
          <a:p>
            <a:r>
              <a:rPr lang="en-GB" dirty="0"/>
              <a:t>Digital Literacy: Older adults may struggle to use or adapt to modern technology.</a:t>
            </a:r>
          </a:p>
          <a:p>
            <a:r>
              <a:rPr lang="en-GB" dirty="0"/>
              <a:t>Emotional Resistance: Some may feel a loss of dignity or human interaction with over-reliance on technology.</a:t>
            </a:r>
          </a:p>
        </p:txBody>
      </p:sp>
      <p:sp>
        <p:nvSpPr>
          <p:cNvPr id="5" name="TextBox 4">
            <a:extLst>
              <a:ext uri="{FF2B5EF4-FFF2-40B4-BE49-F238E27FC236}">
                <a16:creationId xmlns:a16="http://schemas.microsoft.com/office/drawing/2014/main" id="{004D29CF-3614-59A1-0B99-923601DAFC19}"/>
              </a:ext>
            </a:extLst>
          </p:cNvPr>
          <p:cNvSpPr txBox="1"/>
          <p:nvPr/>
        </p:nvSpPr>
        <p:spPr>
          <a:xfrm>
            <a:off x="9966489" y="5291032"/>
            <a:ext cx="1873577" cy="369332"/>
          </a:xfrm>
          <a:prstGeom prst="rect">
            <a:avLst/>
          </a:prstGeom>
          <a:noFill/>
        </p:spPr>
        <p:txBody>
          <a:bodyPr wrap="square">
            <a:spAutoFit/>
          </a:bodyPr>
          <a:lstStyle/>
          <a:p>
            <a:r>
              <a:rPr lang="en-GB" dirty="0"/>
              <a:t>(</a:t>
            </a:r>
            <a:r>
              <a:rPr lang="en-GB" dirty="0" err="1"/>
              <a:t>Woffindin</a:t>
            </a:r>
            <a:r>
              <a:rPr lang="en-GB" dirty="0"/>
              <a:t>, 2024)</a:t>
            </a:r>
          </a:p>
        </p:txBody>
      </p:sp>
      <p:pic>
        <p:nvPicPr>
          <p:cNvPr id="4100" name="Picture 4" descr="Elderly Woman Stressed by Technology Stock Illustration - Illustration ...">
            <a:extLst>
              <a:ext uri="{FF2B5EF4-FFF2-40B4-BE49-F238E27FC236}">
                <a16:creationId xmlns:a16="http://schemas.microsoft.com/office/drawing/2014/main" id="{0E050358-6985-257C-1CE1-D68E6C9CD8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78592" y="2275896"/>
            <a:ext cx="3575794" cy="23763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71148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Activity 1- Assistive Technologies </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2617509" y="1730845"/>
            <a:ext cx="6956981" cy="4061646"/>
          </a:xfrm>
        </p:spPr>
        <p:txBody>
          <a:bodyPr/>
          <a:lstStyle/>
          <a:p>
            <a:pPr marL="0" indent="0">
              <a:buNone/>
            </a:pPr>
            <a:r>
              <a:rPr lang="en-GB" sz="3200" dirty="0"/>
              <a:t>Group Task</a:t>
            </a:r>
          </a:p>
          <a:p>
            <a:r>
              <a:rPr lang="en-GB" dirty="0"/>
              <a:t>Get into small groups and follow the instructions for </a:t>
            </a:r>
            <a:r>
              <a:rPr lang="en-GB" b="1" dirty="0"/>
              <a:t>Activity 1 </a:t>
            </a:r>
            <a:endParaRPr lang="en-GB" dirty="0"/>
          </a:p>
          <a:p>
            <a:r>
              <a:rPr lang="en-GB" dirty="0"/>
              <a:t>You will find this in this week’s Moodle tile</a:t>
            </a:r>
          </a:p>
        </p:txBody>
      </p:sp>
    </p:spTree>
    <p:extLst>
      <p:ext uri="{BB962C8B-B14F-4D97-AF65-F5344CB8AC3E}">
        <p14:creationId xmlns:p14="http://schemas.microsoft.com/office/powerpoint/2010/main" val="2400952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5"/>
            <a:ext cx="11481847" cy="1325563"/>
          </a:xfrm>
        </p:spPr>
        <p:txBody>
          <a:bodyPr anchor="ctr">
            <a:normAutofit/>
          </a:bodyPr>
          <a:lstStyle/>
          <a:p>
            <a:r>
              <a:rPr lang="en-GB" b="1"/>
              <a:t>Telemedicine in Elderly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825625"/>
            <a:ext cx="6253596" cy="3575934"/>
          </a:xfrm>
        </p:spPr>
        <p:txBody>
          <a:bodyPr>
            <a:normAutofit/>
          </a:bodyPr>
          <a:lstStyle/>
          <a:p>
            <a:pPr marL="0" indent="0">
              <a:buNone/>
            </a:pPr>
            <a:r>
              <a:rPr lang="en-GB" sz="2000" dirty="0"/>
              <a:t>Telemedicine refers to remote health services which enable older adults to access medical care without leaving their homes such as…</a:t>
            </a:r>
          </a:p>
          <a:p>
            <a:pPr lvl="1"/>
            <a:r>
              <a:rPr lang="en-GB" sz="2000" dirty="0"/>
              <a:t>Virtual GP Consultations: Patients can consult with doctors via video calls or phone calls.</a:t>
            </a:r>
          </a:p>
          <a:p>
            <a:pPr lvl="1"/>
            <a:r>
              <a:rPr lang="en-GB" sz="2000" dirty="0"/>
              <a:t>Remote Health Monitoring: Devices that monitor vital signs (e.g., blood pressure, heart rate) and transmit data to healthcare providers.</a:t>
            </a:r>
          </a:p>
          <a:p>
            <a:pPr lvl="1"/>
            <a:r>
              <a:rPr lang="en-GB" sz="2000" dirty="0"/>
              <a:t>AI-Based Health Assistants: Tools like Babylon Health provide virtual consultations using symptom-based algorithms.</a:t>
            </a:r>
          </a:p>
          <a:p>
            <a:endParaRPr lang="en-GB" sz="2000" dirty="0"/>
          </a:p>
        </p:txBody>
      </p:sp>
      <p:pic>
        <p:nvPicPr>
          <p:cNvPr id="5122" name="Picture 2" descr="Remote blood pressure monitoring | RAND">
            <a:extLst>
              <a:ext uri="{FF2B5EF4-FFF2-40B4-BE49-F238E27FC236}">
                <a16:creationId xmlns:a16="http://schemas.microsoft.com/office/drawing/2014/main" id="{C373A1B9-EF45-8EFB-4DC2-3959A23852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0800" b="2"/>
          <a:stretch>
            <a:fillRect/>
          </a:stretch>
        </p:blipFill>
        <p:spPr bwMode="auto">
          <a:xfrm>
            <a:off x="6777197" y="1597686"/>
            <a:ext cx="4450838" cy="281913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7898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5"/>
            <a:ext cx="11481847" cy="1325563"/>
          </a:xfrm>
        </p:spPr>
        <p:txBody>
          <a:bodyPr anchor="ctr">
            <a:normAutofit/>
          </a:bodyPr>
          <a:lstStyle/>
          <a:p>
            <a:r>
              <a:rPr lang="en-GB" b="1"/>
              <a:t>Benefits of Telemedicine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825625"/>
            <a:ext cx="5645673" cy="3575934"/>
          </a:xfrm>
        </p:spPr>
        <p:txBody>
          <a:bodyPr>
            <a:normAutofit/>
          </a:bodyPr>
          <a:lstStyle/>
          <a:p>
            <a:r>
              <a:rPr lang="en-GB" sz="1800"/>
              <a:t>Key Benefits:</a:t>
            </a:r>
          </a:p>
          <a:p>
            <a:r>
              <a:rPr lang="en-GB" sz="1800" b="1"/>
              <a:t>Reduced Hospital Visits</a:t>
            </a:r>
            <a:r>
              <a:rPr lang="en-GB" sz="1800"/>
              <a:t>: Elderly patients, particularly those with mobility issues, can receive healthcare from home.</a:t>
            </a:r>
          </a:p>
          <a:p>
            <a:r>
              <a:rPr lang="en-GB" sz="1800" b="1"/>
              <a:t>Continuous Monitoring</a:t>
            </a:r>
            <a:r>
              <a:rPr lang="en-GB" sz="1800"/>
              <a:t>: Chronic diseases such as diabetes or hypertension can be monitored remotely, leading to better preventive care.</a:t>
            </a:r>
          </a:p>
          <a:p>
            <a:r>
              <a:rPr lang="en-GB" sz="1800" b="1"/>
              <a:t>Convenience</a:t>
            </a:r>
            <a:r>
              <a:rPr lang="en-GB" sz="1800"/>
              <a:t>: Telemedicine offers flexible scheduling and instant access to medical professionals.</a:t>
            </a:r>
          </a:p>
          <a:p>
            <a:r>
              <a:rPr lang="en-GB" sz="1800"/>
              <a:t>Telemedicine also decreases the need for resources (see following slide)</a:t>
            </a:r>
          </a:p>
        </p:txBody>
      </p:sp>
      <p:pic>
        <p:nvPicPr>
          <p:cNvPr id="1026" name="Picture 2" descr="4 Benefits of Telemedicine for Seniors">
            <a:extLst>
              <a:ext uri="{FF2B5EF4-FFF2-40B4-BE49-F238E27FC236}">
                <a16:creationId xmlns:a16="http://schemas.microsoft.com/office/drawing/2014/main" id="{5BBA7F06-FCEB-9361-73CA-E2A4828E19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5110" r="-1" b="-1"/>
          <a:stretch>
            <a:fillRect/>
          </a:stretch>
        </p:blipFill>
        <p:spPr bwMode="auto">
          <a:xfrm>
            <a:off x="6194392" y="1825625"/>
            <a:ext cx="5645673" cy="357593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64933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Benefits of Telemedicine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1934" y="1690688"/>
            <a:ext cx="11481847" cy="3949831"/>
          </a:xfrm>
        </p:spPr>
        <p:txBody>
          <a:bodyPr>
            <a:normAutofit/>
          </a:bodyPr>
          <a:lstStyle/>
          <a:p>
            <a:pPr marL="0" indent="0">
              <a:buNone/>
            </a:pPr>
            <a:r>
              <a:rPr lang="en-GB" dirty="0"/>
              <a:t>Key Cost Savings Through Telemedicine</a:t>
            </a:r>
          </a:p>
          <a:p>
            <a:r>
              <a:rPr lang="en-GB" b="1" dirty="0"/>
              <a:t>Reduced Travel and Time</a:t>
            </a:r>
            <a:r>
              <a:rPr lang="en-GB" dirty="0"/>
              <a:t>:</a:t>
            </a:r>
          </a:p>
          <a:p>
            <a:r>
              <a:rPr lang="en-GB" b="1" dirty="0">
                <a:solidFill>
                  <a:srgbClr val="7030A0"/>
                </a:solidFill>
              </a:rPr>
              <a:t>For Patients</a:t>
            </a:r>
            <a:r>
              <a:rPr lang="en-GB" dirty="0"/>
              <a:t>: Older adults, particularly those with limited mobility or in remote areas, no longer need to organise transportation or deal with physical barriers to attending appointments.</a:t>
            </a:r>
          </a:p>
          <a:p>
            <a:r>
              <a:rPr lang="en-GB" b="1" dirty="0">
                <a:solidFill>
                  <a:srgbClr val="0070C0"/>
                </a:solidFill>
              </a:rPr>
              <a:t>For Providers</a:t>
            </a:r>
            <a:r>
              <a:rPr lang="en-GB" dirty="0"/>
              <a:t>: Healthcare workers save travel time when conducting home visits or rural care. This also reduces costs for community healthcare providers who no longer need to fund transportation for staff.</a:t>
            </a:r>
          </a:p>
          <a:p>
            <a:endParaRPr lang="en-GB" dirty="0"/>
          </a:p>
        </p:txBody>
      </p:sp>
    </p:spTree>
    <p:extLst>
      <p:ext uri="{BB962C8B-B14F-4D97-AF65-F5344CB8AC3E}">
        <p14:creationId xmlns:p14="http://schemas.microsoft.com/office/powerpoint/2010/main" val="19116252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5"/>
            <a:ext cx="11481847" cy="1325563"/>
          </a:xfrm>
        </p:spPr>
        <p:txBody>
          <a:bodyPr anchor="ctr">
            <a:normAutofit/>
          </a:bodyPr>
          <a:lstStyle/>
          <a:p>
            <a:r>
              <a:rPr lang="en-GB" b="1"/>
              <a:t>Benefits of Telemedicine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825625"/>
            <a:ext cx="7903942" cy="3575934"/>
          </a:xfrm>
        </p:spPr>
        <p:txBody>
          <a:bodyPr>
            <a:normAutofit/>
          </a:bodyPr>
          <a:lstStyle/>
          <a:p>
            <a:pPr marL="0" indent="0">
              <a:buNone/>
            </a:pPr>
            <a:r>
              <a:rPr lang="en-GB" sz="2400"/>
              <a:t>Key Cost Savings Through Telemedicine</a:t>
            </a:r>
          </a:p>
          <a:p>
            <a:r>
              <a:rPr lang="en-GB" sz="2400" b="1"/>
              <a:t>Optimised Staffing</a:t>
            </a:r>
            <a:r>
              <a:rPr lang="en-GB" sz="2400"/>
              <a:t>: </a:t>
            </a:r>
          </a:p>
          <a:p>
            <a:r>
              <a:rPr lang="en-GB" sz="2400"/>
              <a:t>Telemedicine allows healthcare providers to make better use of their staff, reducing the need for large teams of receptionists, nurses, and administrative staff to manage patient flow in clinics.</a:t>
            </a:r>
          </a:p>
          <a:p>
            <a:r>
              <a:rPr lang="en-GB" sz="2400"/>
              <a:t>Remote consultations mean fewer on-site staff are required to manage waiting rooms, check-in processes, and physical patient handling.</a:t>
            </a:r>
          </a:p>
          <a:p>
            <a:endParaRPr lang="en-GB" sz="2400"/>
          </a:p>
        </p:txBody>
      </p:sp>
      <p:pic>
        <p:nvPicPr>
          <p:cNvPr id="6146" name="Picture 2" descr="GP surgery self check-in - Stock Image - C017/8503 - Science Photo Library">
            <a:extLst>
              <a:ext uri="{FF2B5EF4-FFF2-40B4-BE49-F238E27FC236}">
                <a16:creationId xmlns:a16="http://schemas.microsoft.com/office/drawing/2014/main" id="{1F4175F1-795B-83E3-3914-0826F29A79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8891" r="28114" b="-3"/>
          <a:stretch>
            <a:fillRect/>
          </a:stretch>
        </p:blipFill>
        <p:spPr bwMode="auto">
          <a:xfrm>
            <a:off x="8452661" y="1825625"/>
            <a:ext cx="3387404" cy="357593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21109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Benefits of Telemedicine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451728"/>
            <a:ext cx="11481847" cy="3949831"/>
          </a:xfrm>
        </p:spPr>
        <p:txBody>
          <a:bodyPr>
            <a:normAutofit fontScale="92500"/>
          </a:bodyPr>
          <a:lstStyle/>
          <a:p>
            <a:pPr marL="0" indent="0">
              <a:buNone/>
            </a:pPr>
            <a:r>
              <a:rPr lang="en-GB" sz="3000" dirty="0"/>
              <a:t>Key Cost Savings Through Telemedicine</a:t>
            </a:r>
          </a:p>
          <a:p>
            <a:r>
              <a:rPr lang="en-GB" b="1" dirty="0"/>
              <a:t>Shorter Consultation Times </a:t>
            </a:r>
          </a:p>
          <a:p>
            <a:r>
              <a:rPr lang="en-GB" dirty="0"/>
              <a:t>Virtual consultations are often shorter than in-person visits, as many logistical aspects (e.g., patient travel time, waiting room delays) are eliminated. </a:t>
            </a:r>
          </a:p>
          <a:p>
            <a:r>
              <a:rPr lang="en-GB" dirty="0"/>
              <a:t>This increases the number of patients a doctor can see in a given day, improving efficiency without increasing staffing levels.</a:t>
            </a:r>
          </a:p>
          <a:p>
            <a:r>
              <a:rPr lang="en-GB" dirty="0"/>
              <a:t>Follow-up appointments for chronic conditions can be quick and streamlined via telemedicine, freeing up time for more complex cases to be addressed in-person.</a:t>
            </a:r>
          </a:p>
          <a:p>
            <a:endParaRPr lang="en-GB" b="1" dirty="0"/>
          </a:p>
          <a:p>
            <a:endParaRPr lang="en-GB" dirty="0"/>
          </a:p>
        </p:txBody>
      </p:sp>
    </p:spTree>
    <p:extLst>
      <p:ext uri="{BB962C8B-B14F-4D97-AF65-F5344CB8AC3E}">
        <p14:creationId xmlns:p14="http://schemas.microsoft.com/office/powerpoint/2010/main" val="39517017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Challenges of Telemedicine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555423"/>
            <a:ext cx="11481847" cy="3846136"/>
          </a:xfrm>
        </p:spPr>
        <p:txBody>
          <a:bodyPr>
            <a:normAutofit/>
          </a:bodyPr>
          <a:lstStyle/>
          <a:p>
            <a:r>
              <a:rPr lang="en-GB" sz="3200" dirty="0"/>
              <a:t>1. Digital Literacy and Access to Technology:</a:t>
            </a:r>
          </a:p>
          <a:p>
            <a:r>
              <a:rPr lang="en-GB" b="1" dirty="0"/>
              <a:t>The Digital Divide</a:t>
            </a:r>
            <a:r>
              <a:rPr lang="en-GB" dirty="0"/>
              <a:t>: Many older adults do not have the necessary skills or are not comfortable using digital platforms or may not have access to the necessary technology.</a:t>
            </a:r>
          </a:p>
          <a:p>
            <a:r>
              <a:rPr lang="en-GB" b="1" dirty="0"/>
              <a:t>Access to Devices and Internet</a:t>
            </a:r>
            <a:r>
              <a:rPr lang="en-GB" dirty="0"/>
              <a:t>: Reliable internet access and proper digital devices (e.g., smartphones, tablets) are required for telemedicine, which might not be readily available to all elderly individuals, particularly those in low-income or rural areas.</a:t>
            </a:r>
          </a:p>
        </p:txBody>
      </p:sp>
    </p:spTree>
    <p:extLst>
      <p:ext uri="{BB962C8B-B14F-4D97-AF65-F5344CB8AC3E}">
        <p14:creationId xmlns:p14="http://schemas.microsoft.com/office/powerpoint/2010/main" val="24560754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Challenges of Telemedicine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555423"/>
            <a:ext cx="11481847" cy="3846136"/>
          </a:xfrm>
        </p:spPr>
        <p:txBody>
          <a:bodyPr>
            <a:normAutofit/>
          </a:bodyPr>
          <a:lstStyle/>
          <a:p>
            <a:pPr marL="0" indent="0">
              <a:buNone/>
            </a:pPr>
            <a:r>
              <a:rPr lang="en-GB" sz="3500" dirty="0"/>
              <a:t>2. Privacy and Security Concerns:</a:t>
            </a:r>
          </a:p>
          <a:p>
            <a:r>
              <a:rPr lang="en-GB" sz="3000" b="1" dirty="0"/>
              <a:t>Data Protection</a:t>
            </a:r>
            <a:r>
              <a:rPr lang="en-GB" sz="3000" dirty="0"/>
              <a:t>: Handling sensitive health information over digital platforms raises concerns about data privacy and security breaches, especially for older patients who may be unfamiliar with data-sharing practices.</a:t>
            </a:r>
          </a:p>
          <a:p>
            <a:r>
              <a:rPr lang="en-GB" sz="3000" b="1" dirty="0"/>
              <a:t>Consent and Understanding</a:t>
            </a:r>
            <a:r>
              <a:rPr lang="en-GB" sz="3000" dirty="0"/>
              <a:t>: Older adults with cognitive impairments (such as dementia) may struggle to understand and give proper consent for telemedicine consultations, complicating the process.</a:t>
            </a:r>
          </a:p>
        </p:txBody>
      </p:sp>
    </p:spTree>
    <p:extLst>
      <p:ext uri="{BB962C8B-B14F-4D97-AF65-F5344CB8AC3E}">
        <p14:creationId xmlns:p14="http://schemas.microsoft.com/office/powerpoint/2010/main" val="12166113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lstStyle/>
          <a:p>
            <a:pPr algn="ctr"/>
            <a:r>
              <a:rPr kumimoji="0" lang="en-GB" sz="5400" b="1" i="0" u="none" strike="noStrike" kern="1200" cap="none" spc="0" normalizeH="0" baseline="0" noProof="0" dirty="0">
                <a:ln>
                  <a:noFill/>
                </a:ln>
                <a:solidFill>
                  <a:prstClr val="black"/>
                </a:solidFill>
                <a:effectLst/>
                <a:uLnTx/>
                <a:uFillTx/>
                <a:latin typeface="Calibri" panose="020F0502020204030204"/>
                <a:ea typeface="+mj-ea"/>
                <a:cs typeface="+mj-cs"/>
              </a:rPr>
              <a:t>Challenges of Telemedicine</a:t>
            </a:r>
            <a:endParaRPr lang="en-GB" dirty="0"/>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603316" y="1562002"/>
            <a:ext cx="11133055" cy="3575934"/>
          </a:xfrm>
        </p:spPr>
        <p:txBody>
          <a:bodyPr/>
          <a:lstStyle/>
          <a:p>
            <a:pPr marL="0" indent="0">
              <a:buNone/>
            </a:pPr>
            <a:r>
              <a:rPr lang="en-GB" sz="3200" dirty="0"/>
              <a:t>3. Limited Physical Examination Capabilities:</a:t>
            </a:r>
          </a:p>
          <a:p>
            <a:r>
              <a:rPr lang="en-GB" b="1" dirty="0"/>
              <a:t>Inability to Perform In-Depth Physical Assessments</a:t>
            </a:r>
            <a:r>
              <a:rPr lang="en-GB" dirty="0"/>
              <a:t>: Telemedicine is limited in its ability to provide a comprehensive physical examination. Certain diagnostic processes (e.g., checking vital signs, performing physical tests) still require in-person visits.</a:t>
            </a:r>
          </a:p>
          <a:p>
            <a:r>
              <a:rPr lang="en-GB" b="1" dirty="0"/>
              <a:t>Missed Symptoms: </a:t>
            </a:r>
            <a:r>
              <a:rPr lang="en-GB" dirty="0"/>
              <a:t>Some symptoms may go unnoticed in virtual consultations, particularly those related to physical touch or inspection, like swelling or changes in skin tone.</a:t>
            </a:r>
          </a:p>
        </p:txBody>
      </p:sp>
    </p:spTree>
    <p:extLst>
      <p:ext uri="{BB962C8B-B14F-4D97-AF65-F5344CB8AC3E}">
        <p14:creationId xmlns:p14="http://schemas.microsoft.com/office/powerpoint/2010/main" val="20821870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lstStyle/>
          <a:p>
            <a:pPr algn="ctr"/>
            <a:r>
              <a:rPr kumimoji="0" lang="en-GB" sz="5400" b="1" i="0" u="none" strike="noStrike" kern="1200" cap="none" spc="0" normalizeH="0" baseline="0" noProof="0" dirty="0">
                <a:ln>
                  <a:noFill/>
                </a:ln>
                <a:solidFill>
                  <a:prstClr val="black"/>
                </a:solidFill>
                <a:effectLst/>
                <a:uLnTx/>
                <a:uFillTx/>
                <a:latin typeface="Calibri" panose="020F0502020204030204"/>
                <a:ea typeface="+mj-ea"/>
                <a:cs typeface="+mj-cs"/>
              </a:rPr>
              <a:t>Challenges of Telemedicine</a:t>
            </a:r>
            <a:endParaRPr lang="en-GB" dirty="0"/>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603316" y="1562002"/>
            <a:ext cx="11133055" cy="4178922"/>
          </a:xfrm>
        </p:spPr>
        <p:txBody>
          <a:bodyPr>
            <a:normAutofit fontScale="85000" lnSpcReduction="20000"/>
          </a:bodyPr>
          <a:lstStyle/>
          <a:p>
            <a:pPr marL="0" indent="0">
              <a:buNone/>
            </a:pPr>
            <a:r>
              <a:rPr lang="en-GB" sz="3300" dirty="0"/>
              <a:t>4. Lack of Human Contact:</a:t>
            </a:r>
          </a:p>
          <a:p>
            <a:r>
              <a:rPr lang="en-GB" b="1" dirty="0"/>
              <a:t>Reduced Personal Interaction</a:t>
            </a:r>
            <a:r>
              <a:rPr lang="en-GB" dirty="0"/>
              <a:t>: For many older adults, especially those who are socially isolated, in-person medical visits may serve as one of their few opportunities for direct human contact. Telemedicine removes this face-to-face interaction, which can negatively affect patients' emotional well-being.</a:t>
            </a:r>
          </a:p>
          <a:p>
            <a:r>
              <a:rPr lang="en-GB" b="1" dirty="0"/>
              <a:t>Emotional Support: </a:t>
            </a:r>
            <a:r>
              <a:rPr lang="en-GB" dirty="0"/>
              <a:t>The lack of physical presence can limit the ability of healthcare professionals to offer emotional reassurance, empathy, and comfort, which are crucial in elderly care. Building a strong therapeutic relationship might be more challenging in a virtual setting.</a:t>
            </a:r>
          </a:p>
          <a:p>
            <a:r>
              <a:rPr lang="en-GB" b="1" dirty="0"/>
              <a:t>Trust and Communication: </a:t>
            </a:r>
            <a:r>
              <a:rPr lang="en-GB" dirty="0"/>
              <a:t>Older adults might feel disconnected or less engaged during telemedicine consultations, making it harder for healthcare providers to establish trust, read body language, or assess non-verbal cues that can be important in diagnosis and care decisions.</a:t>
            </a:r>
          </a:p>
        </p:txBody>
      </p:sp>
    </p:spTree>
    <p:extLst>
      <p:ext uri="{BB962C8B-B14F-4D97-AF65-F5344CB8AC3E}">
        <p14:creationId xmlns:p14="http://schemas.microsoft.com/office/powerpoint/2010/main" val="23283194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lstStyle/>
          <a:p>
            <a:pPr algn="ctr"/>
            <a:r>
              <a:rPr kumimoji="0" lang="en-GB" sz="5400" b="1" i="0" u="none" strike="noStrike" kern="1200" cap="none" spc="0" normalizeH="0" baseline="0" noProof="0" dirty="0">
                <a:ln>
                  <a:noFill/>
                </a:ln>
                <a:solidFill>
                  <a:prstClr val="black"/>
                </a:solidFill>
                <a:effectLst/>
                <a:uLnTx/>
                <a:uFillTx/>
                <a:latin typeface="Calibri" panose="020F0502020204030204"/>
                <a:ea typeface="+mj-ea"/>
                <a:cs typeface="+mj-cs"/>
              </a:rPr>
              <a:t>Challenges of Telemedicine</a:t>
            </a:r>
            <a:endParaRPr lang="en-GB" dirty="0"/>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603316" y="1562002"/>
            <a:ext cx="11133055" cy="4178922"/>
          </a:xfrm>
        </p:spPr>
        <p:txBody>
          <a:bodyPr>
            <a:normAutofit/>
          </a:bodyPr>
          <a:lstStyle/>
          <a:p>
            <a:pPr marL="0" indent="0">
              <a:buNone/>
            </a:pPr>
            <a:r>
              <a:rPr lang="en-GB" sz="3200" dirty="0"/>
              <a:t>5. Cognitive Impairment and Telemedicine Usability:</a:t>
            </a:r>
          </a:p>
          <a:p>
            <a:r>
              <a:rPr lang="en-GB" b="1" dirty="0"/>
              <a:t>Confusion and Cognitive Barriers</a:t>
            </a:r>
            <a:r>
              <a:rPr lang="en-GB" dirty="0"/>
              <a:t>: Elderly patients with dementia or cognitive decline may struggle to follow the instructions necessary to engage in telemedicine. They might forget how to use devices or become confused during the virtual consultation.</a:t>
            </a:r>
          </a:p>
          <a:p>
            <a:r>
              <a:rPr lang="en-GB" b="1" dirty="0"/>
              <a:t>Family or Caregiver Support</a:t>
            </a:r>
            <a:r>
              <a:rPr lang="en-GB" dirty="0"/>
              <a:t>: Often, telemedicine for patients with cognitive impairments relies heavily on caregivers or family members to facilitate the process, which can add to the caregiver burden.</a:t>
            </a:r>
          </a:p>
        </p:txBody>
      </p:sp>
    </p:spTree>
    <p:extLst>
      <p:ext uri="{BB962C8B-B14F-4D97-AF65-F5344CB8AC3E}">
        <p14:creationId xmlns:p14="http://schemas.microsoft.com/office/powerpoint/2010/main" val="15864569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43433F3-9E35-85F0-42B9-3461555020A2}"/>
              </a:ext>
            </a:extLst>
          </p:cNvPr>
          <p:cNvSpPr>
            <a:spLocks noGrp="1"/>
          </p:cNvSpPr>
          <p:nvPr>
            <p:ph type="title"/>
          </p:nvPr>
        </p:nvSpPr>
        <p:spPr/>
        <p:txBody>
          <a:bodyPr/>
          <a:lstStyle/>
          <a:p>
            <a:r>
              <a:rPr lang="en-GB" b="1" dirty="0"/>
              <a:t>Activity 2 – Case Study </a:t>
            </a:r>
          </a:p>
        </p:txBody>
      </p:sp>
      <p:sp>
        <p:nvSpPr>
          <p:cNvPr id="7" name="TextBox 6">
            <a:extLst>
              <a:ext uri="{FF2B5EF4-FFF2-40B4-BE49-F238E27FC236}">
                <a16:creationId xmlns:a16="http://schemas.microsoft.com/office/drawing/2014/main" id="{77A21A5E-F9CB-608E-75E6-E4CD2BD6FD7F}"/>
              </a:ext>
            </a:extLst>
          </p:cNvPr>
          <p:cNvSpPr txBox="1"/>
          <p:nvPr/>
        </p:nvSpPr>
        <p:spPr>
          <a:xfrm>
            <a:off x="3048000" y="2967335"/>
            <a:ext cx="6096000" cy="2246769"/>
          </a:xfrm>
          <a:prstGeom prst="rect">
            <a:avLst/>
          </a:prstGeom>
          <a:noFill/>
        </p:spPr>
        <p:txBody>
          <a:bodyPr wrap="square">
            <a:spAutoFit/>
          </a:bodyPr>
          <a:lstStyle/>
          <a:p>
            <a:r>
              <a:rPr lang="en-GB" sz="2800" dirty="0"/>
              <a:t>Group Activity </a:t>
            </a:r>
          </a:p>
          <a:p>
            <a:r>
              <a:rPr lang="en-GB" sz="2800" dirty="0"/>
              <a:t>• Please read Alice’s case study on Moodle </a:t>
            </a:r>
          </a:p>
          <a:p>
            <a:r>
              <a:rPr lang="en-GB" sz="2800" dirty="0"/>
              <a:t>• Follow the instructions given</a:t>
            </a:r>
          </a:p>
          <a:p>
            <a:r>
              <a:rPr lang="en-GB" sz="2800" dirty="0"/>
              <a:t>• Be prepared to feedback to the class! </a:t>
            </a:r>
          </a:p>
        </p:txBody>
      </p:sp>
    </p:spTree>
    <p:extLst>
      <p:ext uri="{BB962C8B-B14F-4D97-AF65-F5344CB8AC3E}">
        <p14:creationId xmlns:p14="http://schemas.microsoft.com/office/powerpoint/2010/main" val="11334397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5"/>
            <a:ext cx="11481847" cy="1325563"/>
          </a:xfrm>
        </p:spPr>
        <p:txBody>
          <a:bodyPr anchor="ctr">
            <a:normAutofit/>
          </a:bodyPr>
          <a:lstStyle/>
          <a:p>
            <a:r>
              <a:rPr lang="en-GB" b="1" dirty="0"/>
              <a:t>Digital Health Tools Overview</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825625"/>
            <a:ext cx="7903942" cy="3575934"/>
          </a:xfrm>
        </p:spPr>
        <p:txBody>
          <a:bodyPr>
            <a:normAutofit/>
          </a:bodyPr>
          <a:lstStyle/>
          <a:p>
            <a:pPr marL="0" indent="0">
              <a:buNone/>
            </a:pPr>
            <a:r>
              <a:rPr lang="en-GB" sz="2400"/>
              <a:t>These Include… </a:t>
            </a:r>
          </a:p>
          <a:p>
            <a:r>
              <a:rPr lang="en-GB" sz="2400" b="1"/>
              <a:t>Health Apps</a:t>
            </a:r>
            <a:r>
              <a:rPr lang="en-GB" sz="2400"/>
              <a:t>: Tools that promote physical and mental well-being (e.g., MyFitnessPal, Headspace).</a:t>
            </a:r>
          </a:p>
          <a:p>
            <a:r>
              <a:rPr lang="en-GB" sz="2400" b="1"/>
              <a:t>Wearable Technology</a:t>
            </a:r>
            <a:r>
              <a:rPr lang="en-GB" sz="2400"/>
              <a:t>: Devices like Fitbit, Apple Watch, and other smart devices that track fitness levels, sleep patterns, and heart rate.</a:t>
            </a:r>
          </a:p>
          <a:p>
            <a:r>
              <a:rPr lang="en-GB" sz="2400" b="1"/>
              <a:t>Medication Management</a:t>
            </a:r>
            <a:r>
              <a:rPr lang="en-GB" sz="2400"/>
              <a:t>: Apps like </a:t>
            </a:r>
            <a:r>
              <a:rPr lang="en-GB" sz="2400" err="1"/>
              <a:t>Medisafe</a:t>
            </a:r>
            <a:r>
              <a:rPr lang="en-GB" sz="2400"/>
              <a:t> send reminders to help older adults take their medication on time.</a:t>
            </a:r>
          </a:p>
        </p:txBody>
      </p:sp>
      <p:pic>
        <p:nvPicPr>
          <p:cNvPr id="7174" name="Picture 6" descr="The Top 5 Medication Management Apps - Caring Village">
            <a:extLst>
              <a:ext uri="{FF2B5EF4-FFF2-40B4-BE49-F238E27FC236}">
                <a16:creationId xmlns:a16="http://schemas.microsoft.com/office/drawing/2014/main" id="{C8449707-F51C-02A0-CA98-1D358447CC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5274" b="2"/>
          <a:stretch>
            <a:fillRect/>
          </a:stretch>
        </p:blipFill>
        <p:spPr bwMode="auto">
          <a:xfrm>
            <a:off x="8452661" y="1825625"/>
            <a:ext cx="3387404" cy="357593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39830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earable Tech for Seniors: How Wearable Devices Are Promoting Healthy Aging and Independence">
            <a:hlinkClick r:id="" action="ppaction://media"/>
            <a:extLst>
              <a:ext uri="{FF2B5EF4-FFF2-40B4-BE49-F238E27FC236}">
                <a16:creationId xmlns:a16="http://schemas.microsoft.com/office/drawing/2014/main" id="{ECBD5326-1FCA-DA44-E060-A070CA2FB3FD}"/>
              </a:ext>
            </a:extLst>
          </p:cNvPr>
          <p:cNvPicPr>
            <a:picLocks noGrp="1" noRot="1" noChangeAspect="1"/>
          </p:cNvPicPr>
          <p:nvPr>
            <p:ph idx="1"/>
            <a:videoFile r:link="rId1"/>
          </p:nvPr>
        </p:nvPicPr>
        <p:blipFill>
          <a:blip r:embed="rId3"/>
          <a:stretch>
            <a:fillRect/>
          </a:stretch>
        </p:blipFill>
        <p:spPr>
          <a:xfrm>
            <a:off x="1837765" y="544132"/>
            <a:ext cx="8377144" cy="4732625"/>
          </a:xfrm>
          <a:prstGeom prst="rect">
            <a:avLst/>
          </a:prstGeom>
        </p:spPr>
      </p:pic>
    </p:spTree>
    <p:extLst>
      <p:ext uri="{BB962C8B-B14F-4D97-AF65-F5344CB8AC3E}">
        <p14:creationId xmlns:p14="http://schemas.microsoft.com/office/powerpoint/2010/main" val="1204641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Empowerment via Digital Health Tools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r>
              <a:rPr lang="en-GB" b="1" dirty="0"/>
              <a:t>Self-Management: </a:t>
            </a:r>
            <a:r>
              <a:rPr lang="en-GB" dirty="0"/>
              <a:t>Older adults can use apps and wearables to manage chronic conditions (e.g., tracking glucose levels for diabetes).</a:t>
            </a:r>
          </a:p>
          <a:p>
            <a:r>
              <a:rPr lang="en-GB" b="1" dirty="0"/>
              <a:t>Cognitive Health: </a:t>
            </a:r>
            <a:r>
              <a:rPr lang="en-GB" dirty="0"/>
              <a:t>Tools like brain training apps and virtual reality are being used to improve memory and cognition, especially for dementia patients.</a:t>
            </a:r>
          </a:p>
          <a:p>
            <a:r>
              <a:rPr lang="en-GB" b="1" dirty="0"/>
              <a:t>Combatting Social Isolation: </a:t>
            </a:r>
            <a:r>
              <a:rPr lang="en-GB" dirty="0"/>
              <a:t>Video calling platforms (e.g., Zoom, WhatsApp) help older adults stay connected with family and reduce loneliness.</a:t>
            </a:r>
          </a:p>
        </p:txBody>
      </p:sp>
    </p:spTree>
    <p:extLst>
      <p:ext uri="{BB962C8B-B14F-4D97-AF65-F5344CB8AC3E}">
        <p14:creationId xmlns:p14="http://schemas.microsoft.com/office/powerpoint/2010/main" val="18042249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260808" y="365125"/>
            <a:ext cx="11670383" cy="1325563"/>
          </a:xfrm>
        </p:spPr>
        <p:txBody>
          <a:bodyPr>
            <a:noAutofit/>
          </a:bodyPr>
          <a:lstStyle/>
          <a:p>
            <a:pPr algn="ctr"/>
            <a:r>
              <a:rPr lang="en-GB" sz="5400" b="1" dirty="0">
                <a:latin typeface="+mn-lt"/>
              </a:rPr>
              <a:t> Technological Challenges in Elderly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5075" y="1641033"/>
            <a:ext cx="11481847" cy="3575934"/>
          </a:xfrm>
        </p:spPr>
        <p:txBody>
          <a:bodyPr/>
          <a:lstStyle/>
          <a:p>
            <a:r>
              <a:rPr lang="en-GB" b="1" dirty="0"/>
              <a:t>Digital Literacy</a:t>
            </a:r>
            <a:r>
              <a:rPr lang="en-GB" dirty="0"/>
              <a:t>: Many older adults lack the skills to effectively use modern technologies, leading to frustration and exclusion.</a:t>
            </a:r>
          </a:p>
          <a:p>
            <a:r>
              <a:rPr lang="en-GB" b="1" dirty="0"/>
              <a:t>Affordability</a:t>
            </a:r>
            <a:r>
              <a:rPr lang="en-GB" dirty="0"/>
              <a:t>: High costs for devices and services may make them inaccessible to low-income older adults.</a:t>
            </a:r>
          </a:p>
          <a:p>
            <a:r>
              <a:rPr lang="en-GB" b="1" dirty="0"/>
              <a:t>Resistance to Change</a:t>
            </a:r>
            <a:r>
              <a:rPr lang="en-GB" dirty="0"/>
              <a:t>: Emotional and psychological barriers, such as fear of losing human connection, can make technology adoption difficult.</a:t>
            </a:r>
          </a:p>
        </p:txBody>
      </p:sp>
    </p:spTree>
    <p:extLst>
      <p:ext uri="{BB962C8B-B14F-4D97-AF65-F5344CB8AC3E}">
        <p14:creationId xmlns:p14="http://schemas.microsoft.com/office/powerpoint/2010/main" val="17537670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Ethical Considerations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r>
              <a:rPr lang="en-GB" b="1" dirty="0"/>
              <a:t>Data Privacy: </a:t>
            </a:r>
            <a:r>
              <a:rPr lang="en-GB" dirty="0"/>
              <a:t>Ensuring that personal health data collected by devices and telemedicine platforms is secure and not at risk of breaches.</a:t>
            </a:r>
          </a:p>
          <a:p>
            <a:r>
              <a:rPr lang="en-GB" b="1" dirty="0"/>
              <a:t>AI in Decision-Making: </a:t>
            </a:r>
            <a:r>
              <a:rPr lang="en-GB" dirty="0"/>
              <a:t>Can AI-driven care solutions replace human judgment in caregiving?</a:t>
            </a:r>
          </a:p>
          <a:p>
            <a:r>
              <a:rPr lang="en-GB" b="1" dirty="0"/>
              <a:t>Human Interaction: </a:t>
            </a:r>
            <a:r>
              <a:rPr lang="en-GB" dirty="0"/>
              <a:t>Balancing the need for technology with the importance of human empathy in elderly care.</a:t>
            </a:r>
          </a:p>
        </p:txBody>
      </p:sp>
    </p:spTree>
    <p:extLst>
      <p:ext uri="{BB962C8B-B14F-4D97-AF65-F5344CB8AC3E}">
        <p14:creationId xmlns:p14="http://schemas.microsoft.com/office/powerpoint/2010/main" val="3986864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5"/>
            <a:ext cx="11481847" cy="1325563"/>
          </a:xfrm>
        </p:spPr>
        <p:txBody>
          <a:bodyPr anchor="ctr">
            <a:normAutofit/>
          </a:bodyPr>
          <a:lstStyle/>
          <a:p>
            <a:r>
              <a:rPr lang="en-GB" b="1"/>
              <a:t>AI and Robotics in Elderly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825625"/>
            <a:ext cx="9033077" cy="3575934"/>
          </a:xfrm>
        </p:spPr>
        <p:txBody>
          <a:bodyPr>
            <a:normAutofit/>
          </a:bodyPr>
          <a:lstStyle/>
          <a:p>
            <a:r>
              <a:rPr lang="en-GB" b="1" dirty="0"/>
              <a:t>AI Diagnostics: </a:t>
            </a:r>
            <a:r>
              <a:rPr lang="en-GB" dirty="0"/>
              <a:t>Tools that predict health issues (e.g., risk of falls, cognitive decline) based on health data.</a:t>
            </a:r>
          </a:p>
          <a:p>
            <a:r>
              <a:rPr lang="en-GB" b="1" dirty="0"/>
              <a:t>Companion Robots: </a:t>
            </a:r>
            <a:r>
              <a:rPr lang="en-GB" dirty="0"/>
              <a:t>Social robots like Pepper provide companionship and emotional support to older adults.</a:t>
            </a:r>
          </a:p>
          <a:p>
            <a:r>
              <a:rPr lang="en-GB" b="1" dirty="0"/>
              <a:t>Care Robots: </a:t>
            </a:r>
            <a:r>
              <a:rPr lang="en-GB" dirty="0"/>
              <a:t>Devices that help with physical tasks such as lifting, mobility, and reminders for medications.</a:t>
            </a:r>
          </a:p>
        </p:txBody>
      </p:sp>
      <p:pic>
        <p:nvPicPr>
          <p:cNvPr id="8194" name="Picture 2" descr="Pepper, robot that can read emotions, unveiled in Japan | CBC News">
            <a:extLst>
              <a:ext uri="{FF2B5EF4-FFF2-40B4-BE49-F238E27FC236}">
                <a16:creationId xmlns:a16="http://schemas.microsoft.com/office/drawing/2014/main" id="{9BBEF7C7-247F-2457-5F8B-C55F7F5EED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0104" r="2" b="2"/>
          <a:stretch>
            <a:fillRect/>
          </a:stretch>
        </p:blipFill>
        <p:spPr bwMode="auto">
          <a:xfrm>
            <a:off x="9581796" y="1825625"/>
            <a:ext cx="2258269" cy="357593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52654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227814" y="365125"/>
            <a:ext cx="11736371" cy="1325563"/>
          </a:xfrm>
        </p:spPr>
        <p:txBody>
          <a:bodyPr>
            <a:normAutofit fontScale="90000"/>
          </a:bodyPr>
          <a:lstStyle/>
          <a:p>
            <a:pPr algn="ctr"/>
            <a:r>
              <a:rPr lang="en-GB" sz="5400" b="1" dirty="0">
                <a:latin typeface="+mn-lt"/>
              </a:rPr>
              <a:t>Assistive Technology (AT)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r>
              <a:rPr lang="en-GB" dirty="0"/>
              <a:t>Dementia affects cognitive functions like memory, problem-solving, and decision-making, making it difficult for individuals to carry out everyday tasks.</a:t>
            </a:r>
          </a:p>
          <a:p>
            <a:r>
              <a:rPr lang="en-GB" dirty="0"/>
              <a:t>Assistive technologies (AT) have been developed to support independent living and to promote safety for individuals with dementia in their homes.</a:t>
            </a:r>
          </a:p>
        </p:txBody>
      </p:sp>
    </p:spTree>
    <p:extLst>
      <p:ext uri="{BB962C8B-B14F-4D97-AF65-F5344CB8AC3E}">
        <p14:creationId xmlns:p14="http://schemas.microsoft.com/office/powerpoint/2010/main" val="32863627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New Tech for Dementia Care | 2025 Consumer Electronic Show">
            <a:hlinkClick r:id="" action="ppaction://media"/>
            <a:extLst>
              <a:ext uri="{FF2B5EF4-FFF2-40B4-BE49-F238E27FC236}">
                <a16:creationId xmlns:a16="http://schemas.microsoft.com/office/drawing/2014/main" id="{40313236-5F98-5808-DF10-CD407C979E67}"/>
              </a:ext>
            </a:extLst>
          </p:cNvPr>
          <p:cNvPicPr>
            <a:picLocks noGrp="1" noRot="1" noChangeAspect="1"/>
          </p:cNvPicPr>
          <p:nvPr>
            <p:ph idx="1"/>
            <a:videoFile r:link="rId1"/>
          </p:nvPr>
        </p:nvPicPr>
        <p:blipFill>
          <a:blip r:embed="rId3"/>
          <a:stretch>
            <a:fillRect/>
          </a:stretch>
        </p:blipFill>
        <p:spPr>
          <a:xfrm>
            <a:off x="1497788" y="600635"/>
            <a:ext cx="8340603" cy="4711981"/>
          </a:xfrm>
          <a:prstGeom prst="rect">
            <a:avLst/>
          </a:prstGeom>
        </p:spPr>
      </p:pic>
    </p:spTree>
    <p:extLst>
      <p:ext uri="{BB962C8B-B14F-4D97-AF65-F5344CB8AC3E}">
        <p14:creationId xmlns:p14="http://schemas.microsoft.com/office/powerpoint/2010/main" val="4035619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1055897"/>
            <a:ext cx="11481847" cy="1325563"/>
          </a:xfrm>
        </p:spPr>
        <p:txBody>
          <a:bodyPr anchor="ctr">
            <a:normAutofit/>
          </a:bodyPr>
          <a:lstStyle/>
          <a:p>
            <a:r>
              <a:rPr lang="en-GB" b="1" dirty="0"/>
              <a:t>Types of AT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01657" y="2381460"/>
            <a:ext cx="6479306" cy="4151316"/>
          </a:xfrm>
        </p:spPr>
        <p:txBody>
          <a:bodyPr>
            <a:normAutofit/>
          </a:bodyPr>
          <a:lstStyle/>
          <a:p>
            <a:pPr marL="0" indent="0">
              <a:buNone/>
            </a:pPr>
            <a:r>
              <a:rPr lang="en-GB" sz="2000" b="1" dirty="0"/>
              <a:t>Memory Aids:</a:t>
            </a:r>
          </a:p>
          <a:p>
            <a:r>
              <a:rPr lang="en-GB" sz="2000" b="1" dirty="0"/>
              <a:t>Digital Reminders</a:t>
            </a:r>
            <a:r>
              <a:rPr lang="en-GB" sz="2000" dirty="0"/>
              <a:t>: Devices like apps or smart home systems can remind individuals of daily activities (e.g., medication schedules, mealtimes).</a:t>
            </a:r>
          </a:p>
          <a:p>
            <a:r>
              <a:rPr lang="en-GB" sz="2000" b="1" dirty="0"/>
              <a:t>Talking Clocks and Calendars</a:t>
            </a:r>
            <a:r>
              <a:rPr lang="en-GB" sz="2000" dirty="0"/>
              <a:t>: Audio-enabled devices that remind users of the time, date, and tasks, reducing confusion.</a:t>
            </a:r>
          </a:p>
          <a:p>
            <a:r>
              <a:rPr lang="en-GB" sz="2000" b="1" dirty="0"/>
              <a:t>Automatic Pill Dispensers: </a:t>
            </a:r>
            <a:r>
              <a:rPr lang="en-GB" sz="2000" dirty="0"/>
              <a:t>Ensures proper medication management with alarms and dose scheduling.</a:t>
            </a:r>
          </a:p>
        </p:txBody>
      </p:sp>
      <p:pic>
        <p:nvPicPr>
          <p:cNvPr id="10244" name="Picture 4" descr="Day Date Time Clock for Seniors Elderly Digital Calendar Dementia ...">
            <a:extLst>
              <a:ext uri="{FF2B5EF4-FFF2-40B4-BE49-F238E27FC236}">
                <a16:creationId xmlns:a16="http://schemas.microsoft.com/office/drawing/2014/main" id="{BF6F1911-6AA5-672B-EAF4-69D9315021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0078" r="3" b="24080"/>
          <a:stretch>
            <a:fillRect/>
          </a:stretch>
        </p:blipFill>
        <p:spPr bwMode="auto">
          <a:xfrm>
            <a:off x="6780963" y="2763281"/>
            <a:ext cx="4443046" cy="2845045"/>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AutoShape 2" descr="Image result for ekderly digital reminders">
            <a:extLst>
              <a:ext uri="{FF2B5EF4-FFF2-40B4-BE49-F238E27FC236}">
                <a16:creationId xmlns:a16="http://schemas.microsoft.com/office/drawing/2014/main" id="{A998C66C-3062-3A3A-7FFB-2E6B005F17F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7740677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75413" y="299137"/>
            <a:ext cx="12047457" cy="1325563"/>
          </a:xfrm>
        </p:spPr>
        <p:txBody>
          <a:bodyPr>
            <a:noAutofit/>
          </a:bodyPr>
          <a:lstStyle/>
          <a:p>
            <a:pPr algn="ctr"/>
            <a:r>
              <a:rPr lang="en-GB" sz="5400" b="1" dirty="0">
                <a:latin typeface="+mn-lt"/>
              </a:rPr>
              <a:t>Types of AT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873550" y="1624700"/>
            <a:ext cx="10444899" cy="3575934"/>
          </a:xfrm>
        </p:spPr>
        <p:txBody>
          <a:bodyPr/>
          <a:lstStyle/>
          <a:p>
            <a:pPr marL="0" indent="0">
              <a:buNone/>
            </a:pPr>
            <a:r>
              <a:rPr lang="en-GB" sz="3200" dirty="0"/>
              <a:t>GPS Tracking Devices:</a:t>
            </a:r>
          </a:p>
          <a:p>
            <a:r>
              <a:rPr lang="en-GB" dirty="0"/>
              <a:t>Worn as watches or bracelets, these devices help locate individuals who may wander or become disoriented, providing peace of mind for caregivers.</a:t>
            </a:r>
          </a:p>
        </p:txBody>
      </p:sp>
    </p:spTree>
    <p:extLst>
      <p:ext uri="{BB962C8B-B14F-4D97-AF65-F5344CB8AC3E}">
        <p14:creationId xmlns:p14="http://schemas.microsoft.com/office/powerpoint/2010/main" val="3221385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5"/>
            <a:ext cx="11481847" cy="1325563"/>
          </a:xfrm>
        </p:spPr>
        <p:txBody>
          <a:bodyPr anchor="ctr">
            <a:normAutofit/>
          </a:bodyPr>
          <a:lstStyle/>
          <a:p>
            <a:r>
              <a:rPr lang="en-GB" b="1"/>
              <a:t>Types of AT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825625"/>
            <a:ext cx="7903942" cy="3575934"/>
          </a:xfrm>
        </p:spPr>
        <p:txBody>
          <a:bodyPr>
            <a:normAutofit/>
          </a:bodyPr>
          <a:lstStyle/>
          <a:p>
            <a:pPr marL="0" indent="0">
              <a:buNone/>
            </a:pPr>
            <a:r>
              <a:rPr lang="en-GB" sz="2600" b="1"/>
              <a:t>Smart Home Technology:</a:t>
            </a:r>
          </a:p>
          <a:p>
            <a:r>
              <a:rPr lang="en-GB" sz="2600" b="1"/>
              <a:t>Voice-Activated Assistants </a:t>
            </a:r>
            <a:r>
              <a:rPr lang="en-GB" sz="2600"/>
              <a:t>(e.g., Alexa, Google Home) can help control home environments, such as adjusting lights, providing reminders, or calling emergency contacts if needed.</a:t>
            </a:r>
          </a:p>
          <a:p>
            <a:r>
              <a:rPr lang="en-GB" sz="2600" b="1"/>
              <a:t>Motion Sensors and Smart Lighting: </a:t>
            </a:r>
            <a:r>
              <a:rPr lang="en-GB" sz="2600"/>
              <a:t>Automatically turn on lights in dark spaces or alert caregivers if unusual movements occur (e.g., wandering at night).</a:t>
            </a:r>
          </a:p>
        </p:txBody>
      </p:sp>
      <p:pic>
        <p:nvPicPr>
          <p:cNvPr id="11268" name="Picture 4" descr="Updated Professional Bed Sensor Alarm and Fall Prevention for Elderly ...">
            <a:extLst>
              <a:ext uri="{FF2B5EF4-FFF2-40B4-BE49-F238E27FC236}">
                <a16:creationId xmlns:a16="http://schemas.microsoft.com/office/drawing/2014/main" id="{4B286C5C-664B-4FD0-230D-23C91A8BB3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5274" b="2"/>
          <a:stretch>
            <a:fillRect/>
          </a:stretch>
        </p:blipFill>
        <p:spPr bwMode="auto">
          <a:xfrm>
            <a:off x="8452661" y="1641033"/>
            <a:ext cx="3387404" cy="3575934"/>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2" descr="Image result for motion sensors elderly">
            <a:extLst>
              <a:ext uri="{FF2B5EF4-FFF2-40B4-BE49-F238E27FC236}">
                <a16:creationId xmlns:a16="http://schemas.microsoft.com/office/drawing/2014/main" id="{B5A9BE42-0A08-225F-6F37-99AD49FF5CC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5820902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75413" y="299137"/>
            <a:ext cx="12047457" cy="1325563"/>
          </a:xfrm>
        </p:spPr>
        <p:txBody>
          <a:bodyPr>
            <a:noAutofit/>
          </a:bodyPr>
          <a:lstStyle/>
          <a:p>
            <a:pPr algn="ctr"/>
            <a:r>
              <a:rPr lang="en-GB" sz="5400" b="1" dirty="0">
                <a:latin typeface="+mn-lt"/>
              </a:rPr>
              <a:t>Types of AT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normAutofit/>
          </a:bodyPr>
          <a:lstStyle/>
          <a:p>
            <a:pPr marL="0" indent="0">
              <a:buNone/>
            </a:pPr>
            <a:r>
              <a:rPr lang="en-GB" sz="3200" b="1" dirty="0"/>
              <a:t>Safety Systems:</a:t>
            </a:r>
          </a:p>
          <a:p>
            <a:r>
              <a:rPr lang="en-GB" b="1" dirty="0"/>
              <a:t>Fall Detection Devices: </a:t>
            </a:r>
            <a:r>
              <a:rPr lang="en-GB" dirty="0"/>
              <a:t>Wearable technology or floor sensors that alert family or caregivers in the event of a fall.</a:t>
            </a:r>
          </a:p>
          <a:p>
            <a:r>
              <a:rPr lang="en-GB" b="1" dirty="0"/>
              <a:t>Home Monitoring Systems: </a:t>
            </a:r>
            <a:r>
              <a:rPr lang="en-GB" dirty="0"/>
              <a:t>Video cameras and sensors can monitor home environments and send alerts if something unusual happens (e.g., leaving the stove on, not returning to bed).</a:t>
            </a:r>
          </a:p>
        </p:txBody>
      </p:sp>
    </p:spTree>
    <p:extLst>
      <p:ext uri="{BB962C8B-B14F-4D97-AF65-F5344CB8AC3E}">
        <p14:creationId xmlns:p14="http://schemas.microsoft.com/office/powerpoint/2010/main" val="7271001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Real Life Examples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1244339" y="1690688"/>
            <a:ext cx="10265789" cy="3575934"/>
          </a:xfrm>
        </p:spPr>
        <p:txBody>
          <a:bodyPr/>
          <a:lstStyle/>
          <a:p>
            <a:r>
              <a:rPr lang="en-GB" b="1" dirty="0"/>
              <a:t>Just Checking: </a:t>
            </a:r>
            <a:r>
              <a:rPr lang="en-GB" dirty="0"/>
              <a:t>A system used in dementia care that tracks movement patterns in the home, helping families or caregivers monitor daily routines remotely to identify potential problems.</a:t>
            </a:r>
          </a:p>
          <a:p>
            <a:r>
              <a:rPr lang="en-GB" b="1" dirty="0"/>
              <a:t>Lively: </a:t>
            </a:r>
            <a:r>
              <a:rPr lang="en-GB" dirty="0"/>
              <a:t>A smart pillbox that alerts caregivers if medication is missed and includes built-in GPS for monitoring.</a:t>
            </a:r>
          </a:p>
        </p:txBody>
      </p:sp>
      <p:sp>
        <p:nvSpPr>
          <p:cNvPr id="4" name="TextBox 3">
            <a:extLst>
              <a:ext uri="{FF2B5EF4-FFF2-40B4-BE49-F238E27FC236}">
                <a16:creationId xmlns:a16="http://schemas.microsoft.com/office/drawing/2014/main" id="{307033C2-C25B-A42E-16A7-7DFF8CBE1CF5}"/>
              </a:ext>
            </a:extLst>
          </p:cNvPr>
          <p:cNvSpPr txBox="1"/>
          <p:nvPr/>
        </p:nvSpPr>
        <p:spPr>
          <a:xfrm>
            <a:off x="9775596" y="5167164"/>
            <a:ext cx="2960017" cy="369332"/>
          </a:xfrm>
          <a:prstGeom prst="rect">
            <a:avLst/>
          </a:prstGeom>
          <a:noFill/>
        </p:spPr>
        <p:txBody>
          <a:bodyPr wrap="square" rtlCol="0">
            <a:spAutoFit/>
          </a:bodyPr>
          <a:lstStyle/>
          <a:p>
            <a:r>
              <a:rPr lang="en-GB" dirty="0"/>
              <a:t>(Osborne, 2022)</a:t>
            </a:r>
          </a:p>
        </p:txBody>
      </p:sp>
    </p:spTree>
    <p:extLst>
      <p:ext uri="{BB962C8B-B14F-4D97-AF65-F5344CB8AC3E}">
        <p14:creationId xmlns:p14="http://schemas.microsoft.com/office/powerpoint/2010/main" val="29975455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Benefits of Assistive Technology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pPr marL="0" indent="0">
              <a:buNone/>
            </a:pPr>
            <a:r>
              <a:rPr lang="en-GB" sz="3200" dirty="0"/>
              <a:t>1. Increased Independence:</a:t>
            </a:r>
          </a:p>
          <a:p>
            <a:r>
              <a:rPr lang="en-GB" dirty="0"/>
              <a:t>These technologies </a:t>
            </a:r>
            <a:r>
              <a:rPr lang="en-GB" b="1" dirty="0"/>
              <a:t>empower</a:t>
            </a:r>
            <a:r>
              <a:rPr lang="en-GB" dirty="0"/>
              <a:t> individuals with dementia to continue living </a:t>
            </a:r>
            <a:r>
              <a:rPr lang="en-GB" b="1" dirty="0"/>
              <a:t>independently</a:t>
            </a:r>
            <a:r>
              <a:rPr lang="en-GB" dirty="0"/>
              <a:t> in their homes, reducing the need for constant supervision.</a:t>
            </a:r>
          </a:p>
          <a:p>
            <a:r>
              <a:rPr lang="en-GB" b="1" dirty="0"/>
              <a:t>Reduction in Caregiver Burden</a:t>
            </a:r>
            <a:r>
              <a:rPr lang="en-GB" dirty="0"/>
              <a:t>: Monitoring devices, alerts, and memory aids allow caregivers to manage care remotely, providing reassurance while reducing stress.</a:t>
            </a:r>
          </a:p>
        </p:txBody>
      </p:sp>
    </p:spTree>
    <p:extLst>
      <p:ext uri="{BB962C8B-B14F-4D97-AF65-F5344CB8AC3E}">
        <p14:creationId xmlns:p14="http://schemas.microsoft.com/office/powerpoint/2010/main" val="12378370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Benefits of Assistive Technology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pPr marL="0" indent="0">
              <a:buNone/>
            </a:pPr>
            <a:r>
              <a:rPr lang="en-GB" sz="3200" dirty="0"/>
              <a:t>2. Enhanced Safety:</a:t>
            </a:r>
          </a:p>
          <a:p>
            <a:r>
              <a:rPr lang="en-GB" b="1" dirty="0"/>
              <a:t>GPS tracking </a:t>
            </a:r>
            <a:r>
              <a:rPr lang="en-GB" dirty="0"/>
              <a:t>and </a:t>
            </a:r>
            <a:r>
              <a:rPr lang="en-GB" b="1" dirty="0"/>
              <a:t>fall detection</a:t>
            </a:r>
            <a:r>
              <a:rPr lang="en-GB" dirty="0"/>
              <a:t> systems reduce the risk of wandering and falls, which are common in people with dementia, especially in the later stages.</a:t>
            </a:r>
          </a:p>
          <a:p>
            <a:r>
              <a:rPr lang="en-GB" b="1" dirty="0"/>
              <a:t>Remote Monitoring</a:t>
            </a:r>
            <a:r>
              <a:rPr lang="en-GB" dirty="0"/>
              <a:t>: Enables family members or professionals to intervene if there are signs of confusion, agitation, or health emergencies.</a:t>
            </a:r>
          </a:p>
        </p:txBody>
      </p:sp>
    </p:spTree>
    <p:extLst>
      <p:ext uri="{BB962C8B-B14F-4D97-AF65-F5344CB8AC3E}">
        <p14:creationId xmlns:p14="http://schemas.microsoft.com/office/powerpoint/2010/main" val="18378076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365125"/>
            <a:ext cx="11481847" cy="1325563"/>
          </a:xfrm>
        </p:spPr>
        <p:txBody>
          <a:bodyPr anchor="ctr">
            <a:normAutofit/>
          </a:bodyPr>
          <a:lstStyle/>
          <a:p>
            <a:r>
              <a:rPr lang="en-GB" b="1"/>
              <a:t>Benefits of Assistive Technology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825625"/>
            <a:ext cx="5645673" cy="3575934"/>
          </a:xfrm>
        </p:spPr>
        <p:txBody>
          <a:bodyPr>
            <a:normAutofit/>
          </a:bodyPr>
          <a:lstStyle/>
          <a:p>
            <a:pPr marL="0" indent="0">
              <a:buNone/>
            </a:pPr>
            <a:r>
              <a:rPr lang="en-GB" sz="2200"/>
              <a:t>3. Improved Quality of Life:</a:t>
            </a:r>
          </a:p>
          <a:p>
            <a:r>
              <a:rPr lang="en-GB" sz="2200" b="1"/>
              <a:t>Familiar Environments</a:t>
            </a:r>
            <a:r>
              <a:rPr lang="en-GB" sz="2200"/>
              <a:t>: Allowing individuals to stay in their own homes helps maintain a sense of normalcy and comfort, which can alleviate some symptoms of anxiety or confusion.</a:t>
            </a:r>
          </a:p>
          <a:p>
            <a:r>
              <a:rPr lang="en-GB" sz="2200" b="1"/>
              <a:t>Cognitive Engagement</a:t>
            </a:r>
            <a:r>
              <a:rPr lang="en-GB" sz="2200"/>
              <a:t>: Memory aids and voice-activated systems can help individuals maintain daily routines and cognitive activity, potentially slowing cognitive decline.</a:t>
            </a:r>
          </a:p>
        </p:txBody>
      </p:sp>
      <p:pic>
        <p:nvPicPr>
          <p:cNvPr id="9218" name="Picture 2" descr="Advancing Progressive Dementia Care with the Tovertafel: A Lifeline for ...">
            <a:extLst>
              <a:ext uri="{FF2B5EF4-FFF2-40B4-BE49-F238E27FC236}">
                <a16:creationId xmlns:a16="http://schemas.microsoft.com/office/drawing/2014/main" id="{874A5B09-B58C-A2E8-F009-FAFBC3B8B9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 b="5108"/>
          <a:stretch>
            <a:fillRect/>
          </a:stretch>
        </p:blipFill>
        <p:spPr bwMode="auto">
          <a:xfrm>
            <a:off x="6194392" y="1825625"/>
            <a:ext cx="5645673" cy="357593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05347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Challenges and Limitations of Assistive Technology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pPr marL="0" indent="0">
              <a:buNone/>
            </a:pPr>
            <a:r>
              <a:rPr lang="en-GB" sz="3200" dirty="0"/>
              <a:t>1. Technology Acceptance:</a:t>
            </a:r>
          </a:p>
          <a:p>
            <a:r>
              <a:rPr lang="en-GB" dirty="0"/>
              <a:t>Some individuals with dementia may have </a:t>
            </a:r>
            <a:r>
              <a:rPr lang="en-GB" b="1" dirty="0"/>
              <a:t>difficulties</a:t>
            </a:r>
            <a:r>
              <a:rPr lang="en-GB" dirty="0"/>
              <a:t> using technology, or they may feel </a:t>
            </a:r>
            <a:r>
              <a:rPr lang="en-GB" b="1" dirty="0"/>
              <a:t>uncomfortable</a:t>
            </a:r>
            <a:r>
              <a:rPr lang="en-GB" dirty="0"/>
              <a:t> with certain devices, like cameras, due to concerns over privacy.</a:t>
            </a:r>
          </a:p>
          <a:p>
            <a:r>
              <a:rPr lang="en-GB" b="1" dirty="0"/>
              <a:t>Digital Literacy</a:t>
            </a:r>
            <a:r>
              <a:rPr lang="en-GB" dirty="0"/>
              <a:t>: Older adults, especially those with cognitive impairments, might struggle with learning how to use new technologies.</a:t>
            </a:r>
          </a:p>
        </p:txBody>
      </p:sp>
    </p:spTree>
    <p:extLst>
      <p:ext uri="{BB962C8B-B14F-4D97-AF65-F5344CB8AC3E}">
        <p14:creationId xmlns:p14="http://schemas.microsoft.com/office/powerpoint/2010/main" val="604689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Challenges and Limitations of Assistive Technology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pPr marL="0" indent="0">
              <a:buNone/>
            </a:pPr>
            <a:r>
              <a:rPr lang="en-GB" sz="3200" dirty="0"/>
              <a:t>2. Cost and Accessibility:</a:t>
            </a:r>
          </a:p>
          <a:p>
            <a:r>
              <a:rPr lang="en-GB" b="1" dirty="0"/>
              <a:t>High costs </a:t>
            </a:r>
            <a:r>
              <a:rPr lang="en-GB" dirty="0"/>
              <a:t>of purchasing and maintaining devices may prevent some individuals or families from accessing assistive technologies, particularly in low-income households.</a:t>
            </a:r>
          </a:p>
          <a:p>
            <a:r>
              <a:rPr lang="en-GB" b="1" dirty="0"/>
              <a:t>Limited Customisation</a:t>
            </a:r>
            <a:r>
              <a:rPr lang="en-GB" dirty="0"/>
              <a:t>: Not all technologies are adaptable to the specific stages of dementia or individual preferences, requiring more personalised approaches.</a:t>
            </a:r>
          </a:p>
        </p:txBody>
      </p:sp>
    </p:spTree>
    <p:extLst>
      <p:ext uri="{BB962C8B-B14F-4D97-AF65-F5344CB8AC3E}">
        <p14:creationId xmlns:p14="http://schemas.microsoft.com/office/powerpoint/2010/main" val="12234375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Challenges and Limitations of Assistive Technology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pPr marL="0" indent="0">
              <a:buNone/>
            </a:pPr>
            <a:r>
              <a:rPr lang="en-GB" sz="3200" dirty="0"/>
              <a:t>3. Ethical Considerations:</a:t>
            </a:r>
          </a:p>
          <a:p>
            <a:r>
              <a:rPr lang="en-GB" b="1" dirty="0"/>
              <a:t>Privacy: </a:t>
            </a:r>
            <a:r>
              <a:rPr lang="en-GB" dirty="0"/>
              <a:t>Continuous monitoring and tracking may raise concerns about personal privacy, especially in the use of GPS trackers and home cameras.</a:t>
            </a:r>
          </a:p>
          <a:p>
            <a:r>
              <a:rPr lang="en-GB" b="1" dirty="0"/>
              <a:t>Autonomy vs. Safety: </a:t>
            </a:r>
            <a:r>
              <a:rPr lang="en-GB" dirty="0"/>
              <a:t>While technology can protect individuals with dementia, over-reliance on monitoring systems might undermine their sense of autonomy.</a:t>
            </a:r>
          </a:p>
        </p:txBody>
      </p:sp>
    </p:spTree>
    <p:extLst>
      <p:ext uri="{BB962C8B-B14F-4D97-AF65-F5344CB8AC3E}">
        <p14:creationId xmlns:p14="http://schemas.microsoft.com/office/powerpoint/2010/main" val="23606495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highlight>
                  <a:srgbClr val="FFFF00"/>
                </a:highlight>
                <a:latin typeface="+mn-lt"/>
              </a:rPr>
              <a:t>The Future of AT in Elderly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r>
              <a:rPr lang="en-GB" dirty="0">
                <a:highlight>
                  <a:srgbClr val="FFFF00"/>
                </a:highlight>
              </a:rPr>
              <a:t>More </a:t>
            </a:r>
            <a:r>
              <a:rPr lang="en-GB" b="1" dirty="0">
                <a:highlight>
                  <a:srgbClr val="FFFF00"/>
                </a:highlight>
              </a:rPr>
              <a:t>user-friendly</a:t>
            </a:r>
            <a:r>
              <a:rPr lang="en-GB" dirty="0">
                <a:highlight>
                  <a:srgbClr val="FFFF00"/>
                </a:highlight>
              </a:rPr>
              <a:t> designs and affordable options are needed to ensure wider adoption of these technologies in dementia care.</a:t>
            </a:r>
          </a:p>
          <a:p>
            <a:r>
              <a:rPr lang="en-GB" b="1" dirty="0">
                <a:highlight>
                  <a:srgbClr val="FFFF00"/>
                </a:highlight>
              </a:rPr>
              <a:t>Integration with healthcare systems</a:t>
            </a:r>
            <a:r>
              <a:rPr lang="en-GB" dirty="0">
                <a:highlight>
                  <a:srgbClr val="FFFF00"/>
                </a:highlight>
              </a:rPr>
              <a:t>: More comprehensive integration of assistive technologies into routine healthcare can improve outcomes, allowing healthcare providers to monitor and adjust care plans in real-time.</a:t>
            </a:r>
          </a:p>
        </p:txBody>
      </p:sp>
    </p:spTree>
    <p:extLst>
      <p:ext uri="{BB962C8B-B14F-4D97-AF65-F5344CB8AC3E}">
        <p14:creationId xmlns:p14="http://schemas.microsoft.com/office/powerpoint/2010/main" val="39614200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Technology in Dementia Care for Hospital and Residential Settings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1184635" y="1976454"/>
            <a:ext cx="9577633" cy="3575934"/>
          </a:xfrm>
        </p:spPr>
        <p:txBody>
          <a:bodyPr/>
          <a:lstStyle/>
          <a:p>
            <a:pPr marL="0" indent="0" algn="just">
              <a:buNone/>
            </a:pPr>
            <a:r>
              <a:rPr lang="en-GB" dirty="0"/>
              <a:t>In hospitals and residential care facilities, technology plays a critical role in improving care quality for individuals with dementia. These technologies help manage behaviours, ensure safety, enhance communication, and improve overall well-being.</a:t>
            </a:r>
          </a:p>
        </p:txBody>
      </p:sp>
    </p:spTree>
    <p:extLst>
      <p:ext uri="{BB962C8B-B14F-4D97-AF65-F5344CB8AC3E}">
        <p14:creationId xmlns:p14="http://schemas.microsoft.com/office/powerpoint/2010/main" val="11823925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Technology in Dementia Care for Hospital and Residential Settings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930111" y="1787918"/>
            <a:ext cx="9577633" cy="3575934"/>
          </a:xfrm>
        </p:spPr>
        <p:txBody>
          <a:bodyPr/>
          <a:lstStyle/>
          <a:p>
            <a:pPr marL="0" indent="0" algn="just">
              <a:buNone/>
            </a:pPr>
            <a:r>
              <a:rPr lang="en-GB" sz="3200" dirty="0"/>
              <a:t>1. Patient Monitoring Systems:</a:t>
            </a:r>
          </a:p>
          <a:p>
            <a:pPr algn="just"/>
            <a:r>
              <a:rPr lang="en-GB" dirty="0"/>
              <a:t>Real-Time Monitoring: Hospitals and care homes use technologies like wearable sensors and bed occupancy monitors to track patient movement and detect potential falls or wandering.</a:t>
            </a:r>
          </a:p>
          <a:p>
            <a:pPr algn="just"/>
            <a:r>
              <a:rPr lang="en-GB" dirty="0"/>
              <a:t>Pressure Mats: Placed near beds or doorways, pressure mats alert staff when a patient with dementia attempts to get up or leave their room unsupervised, preventing falls or elopement.</a:t>
            </a:r>
          </a:p>
        </p:txBody>
      </p:sp>
    </p:spTree>
    <p:extLst>
      <p:ext uri="{BB962C8B-B14F-4D97-AF65-F5344CB8AC3E}">
        <p14:creationId xmlns:p14="http://schemas.microsoft.com/office/powerpoint/2010/main" val="13543674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Technology in Dementia Care for Hospital and Residential Settings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914400" y="1882186"/>
            <a:ext cx="9851011" cy="3575934"/>
          </a:xfrm>
        </p:spPr>
        <p:txBody>
          <a:bodyPr>
            <a:normAutofit/>
          </a:bodyPr>
          <a:lstStyle/>
          <a:p>
            <a:pPr marL="0" indent="0" algn="just">
              <a:buNone/>
            </a:pPr>
            <a:r>
              <a:rPr lang="en-GB" sz="3200" dirty="0"/>
              <a:t>2. Digital Care Plans and Electronic Health Records (EHR):</a:t>
            </a:r>
          </a:p>
          <a:p>
            <a:pPr algn="just"/>
            <a:r>
              <a:rPr lang="en-GB" b="1" dirty="0"/>
              <a:t>Integrated Care Plans</a:t>
            </a:r>
            <a:r>
              <a:rPr lang="en-GB" dirty="0"/>
              <a:t>: Digital platforms allow healthcare providers to access comprehensive care plans and medical histories quickly, ensuring all staff are aligned on the patient’s care needs.</a:t>
            </a:r>
          </a:p>
          <a:p>
            <a:pPr algn="just"/>
            <a:r>
              <a:rPr lang="en-GB" b="1" dirty="0"/>
              <a:t>Real-Time Updates</a:t>
            </a:r>
            <a:r>
              <a:rPr lang="en-GB" dirty="0"/>
              <a:t>: Care staff can update health records in real-time, providing a coordinated and personalized approach to care.</a:t>
            </a:r>
          </a:p>
        </p:txBody>
      </p:sp>
    </p:spTree>
    <p:extLst>
      <p:ext uri="{BB962C8B-B14F-4D97-AF65-F5344CB8AC3E}">
        <p14:creationId xmlns:p14="http://schemas.microsoft.com/office/powerpoint/2010/main" val="39492672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Technology in Dementia Care for Hospital and Residential Settings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1184635" y="1901040"/>
            <a:ext cx="9577633" cy="3575934"/>
          </a:xfrm>
        </p:spPr>
        <p:txBody>
          <a:bodyPr/>
          <a:lstStyle/>
          <a:p>
            <a:pPr marL="0" indent="0" algn="just">
              <a:buNone/>
            </a:pPr>
            <a:r>
              <a:rPr lang="en-GB" sz="3200" dirty="0"/>
              <a:t>3. Cognitive Engagement Tools:</a:t>
            </a:r>
          </a:p>
          <a:p>
            <a:pPr algn="just"/>
            <a:r>
              <a:rPr lang="en-GB" b="1" dirty="0"/>
              <a:t>Therapeutic Robots: </a:t>
            </a:r>
            <a:r>
              <a:rPr lang="en-GB" dirty="0"/>
              <a:t>Devices like Paro the seal provide emotional comfort and reduce agitation through interaction, helping to calm patients during stressful moments.</a:t>
            </a:r>
          </a:p>
          <a:p>
            <a:pPr algn="just"/>
            <a:r>
              <a:rPr lang="en-GB" b="1" dirty="0"/>
              <a:t>Interactive Screens and Apps: </a:t>
            </a:r>
            <a:r>
              <a:rPr lang="en-GB" dirty="0"/>
              <a:t>Touchscreen technology and apps can provide cognitive stimulation through activities like memory games, music therapy, and visual storytelling.</a:t>
            </a:r>
          </a:p>
        </p:txBody>
      </p:sp>
    </p:spTree>
    <p:extLst>
      <p:ext uri="{BB962C8B-B14F-4D97-AF65-F5344CB8AC3E}">
        <p14:creationId xmlns:p14="http://schemas.microsoft.com/office/powerpoint/2010/main" val="22818519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Technology in Dementia Care for Hospital and Residential Settings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1033806" y="1872759"/>
            <a:ext cx="9967274" cy="3575934"/>
          </a:xfrm>
        </p:spPr>
        <p:txBody>
          <a:bodyPr>
            <a:normAutofit lnSpcReduction="10000"/>
          </a:bodyPr>
          <a:lstStyle/>
          <a:p>
            <a:pPr marL="0" indent="0" algn="just">
              <a:buNone/>
            </a:pPr>
            <a:r>
              <a:rPr lang="en-GB" sz="3200" dirty="0"/>
              <a:t>4. Communication Aids:</a:t>
            </a:r>
          </a:p>
          <a:p>
            <a:pPr algn="just"/>
            <a:r>
              <a:rPr lang="en-GB" b="1" dirty="0"/>
              <a:t>Voice-Assisted Devices: </a:t>
            </a:r>
            <a:r>
              <a:rPr lang="en-GB" dirty="0"/>
              <a:t>Voice-activated systems (e.g., Alexa, Google Home) can assist care staff in providing reminders or answering basic questions, reducing patient confusion and improving communication.</a:t>
            </a:r>
          </a:p>
          <a:p>
            <a:pPr algn="just"/>
            <a:r>
              <a:rPr lang="en-GB" b="1" dirty="0"/>
              <a:t>Translation and Communication Apps: </a:t>
            </a:r>
            <a:r>
              <a:rPr lang="en-GB" dirty="0"/>
              <a:t>For patients with dementia who struggle to communicate or who speak different languages, apps can translate speech or offer visual communication tools to bridge gaps.</a:t>
            </a:r>
          </a:p>
        </p:txBody>
      </p:sp>
    </p:spTree>
    <p:extLst>
      <p:ext uri="{BB962C8B-B14F-4D97-AF65-F5344CB8AC3E}">
        <p14:creationId xmlns:p14="http://schemas.microsoft.com/office/powerpoint/2010/main" val="32253117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Technology in Dementia Care for Hospital and Residential Settings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1080940" y="1882186"/>
            <a:ext cx="9577633" cy="3575934"/>
          </a:xfrm>
        </p:spPr>
        <p:txBody>
          <a:bodyPr/>
          <a:lstStyle/>
          <a:p>
            <a:pPr marL="0" indent="0" algn="just">
              <a:buNone/>
            </a:pPr>
            <a:r>
              <a:rPr lang="en-GB" sz="3200" dirty="0"/>
              <a:t>5. Wander Management Systems:</a:t>
            </a:r>
          </a:p>
          <a:p>
            <a:pPr algn="just"/>
            <a:r>
              <a:rPr lang="en-GB" b="1" dirty="0"/>
              <a:t>GPS Tracking: </a:t>
            </a:r>
            <a:r>
              <a:rPr lang="en-GB" dirty="0"/>
              <a:t>Many residential care facilities and hospitals use wandering management systems with GPS tracking. These systems alert staff if a patient attempts to leave designated areas, helping to ensure their safety.</a:t>
            </a:r>
          </a:p>
          <a:p>
            <a:pPr algn="just"/>
            <a:r>
              <a:rPr lang="en-GB" b="1" dirty="0"/>
              <a:t>Geofencing: </a:t>
            </a:r>
            <a:r>
              <a:rPr lang="en-GB" dirty="0"/>
              <a:t>Virtual boundaries can be set within the facility, and alerts are triggered when the person moves outside safe zones, allowing staff to respond quickly.</a:t>
            </a:r>
          </a:p>
        </p:txBody>
      </p:sp>
    </p:spTree>
    <p:extLst>
      <p:ext uri="{BB962C8B-B14F-4D97-AF65-F5344CB8AC3E}">
        <p14:creationId xmlns:p14="http://schemas.microsoft.com/office/powerpoint/2010/main" val="29871126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Benefits of Technology in Dementia Care Facilities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690688"/>
            <a:ext cx="11481847" cy="3575934"/>
          </a:xfrm>
        </p:spPr>
        <p:txBody>
          <a:bodyPr/>
          <a:lstStyle/>
          <a:p>
            <a:pPr marL="0" indent="0">
              <a:buNone/>
            </a:pPr>
            <a:r>
              <a:rPr lang="en-GB" b="1" dirty="0"/>
              <a:t>Improved Safety:</a:t>
            </a:r>
          </a:p>
          <a:p>
            <a:r>
              <a:rPr lang="en-GB" dirty="0"/>
              <a:t>Technologies such as fall detection sensors, pressure mats, and wander management systems reduce the risk of falls and elopement, protecting patients from harm.</a:t>
            </a:r>
          </a:p>
          <a:p>
            <a:pPr marL="0" indent="0">
              <a:buNone/>
            </a:pPr>
            <a:r>
              <a:rPr lang="en-GB" b="1" dirty="0"/>
              <a:t>Enhanced Personalisation:</a:t>
            </a:r>
          </a:p>
          <a:p>
            <a:r>
              <a:rPr lang="en-GB" dirty="0"/>
              <a:t>Digital care plans and cognitive engagement tools allow care providers to tailor activities and treatments to the individual needs of each person with dementia, improving the quality of care.</a:t>
            </a:r>
          </a:p>
        </p:txBody>
      </p:sp>
    </p:spTree>
    <p:extLst>
      <p:ext uri="{BB962C8B-B14F-4D97-AF65-F5344CB8AC3E}">
        <p14:creationId xmlns:p14="http://schemas.microsoft.com/office/powerpoint/2010/main" val="425400699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Benefits of Technology in Dementia Care Facilities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pPr marL="0" indent="0">
              <a:buNone/>
            </a:pPr>
            <a:r>
              <a:rPr lang="en-GB" b="1" dirty="0"/>
              <a:t>Reduced Staff Workload:</a:t>
            </a:r>
          </a:p>
          <a:p>
            <a:r>
              <a:rPr lang="en-GB" dirty="0"/>
              <a:t>Automated systems like real-time monitoring, voice-assisted devices, and electronic health records streamline administrative tasks, allowing staff to focus more on direct patient care.</a:t>
            </a:r>
          </a:p>
          <a:p>
            <a:pPr marL="0" indent="0">
              <a:buNone/>
            </a:pPr>
            <a:r>
              <a:rPr lang="en-GB" b="1" dirty="0"/>
              <a:t>Better Emotional Support:</a:t>
            </a:r>
          </a:p>
          <a:p>
            <a:r>
              <a:rPr lang="en-GB" dirty="0"/>
              <a:t>Therapeutic robots and cognitive engagement tools help reduce agitation, anxiety, and loneliness in people with dementia, particularly in unfamiliar environments like hospitals.</a:t>
            </a:r>
          </a:p>
        </p:txBody>
      </p:sp>
    </p:spTree>
    <p:extLst>
      <p:ext uri="{BB962C8B-B14F-4D97-AF65-F5344CB8AC3E}">
        <p14:creationId xmlns:p14="http://schemas.microsoft.com/office/powerpoint/2010/main" val="393995566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Challenges of Technology in Dementia Care Facilities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825624"/>
            <a:ext cx="11481847" cy="3915299"/>
          </a:xfrm>
        </p:spPr>
        <p:txBody>
          <a:bodyPr>
            <a:normAutofit fontScale="92500" lnSpcReduction="10000"/>
          </a:bodyPr>
          <a:lstStyle/>
          <a:p>
            <a:pPr marL="0" indent="0">
              <a:buNone/>
            </a:pPr>
            <a:r>
              <a:rPr lang="en-GB" b="1" dirty="0"/>
              <a:t>Cost of Implementation: </a:t>
            </a:r>
          </a:p>
          <a:p>
            <a:r>
              <a:rPr lang="en-GB" dirty="0"/>
              <a:t>High initial costs for installing advanced monitoring systems and purchasing therapeutic devices can be prohibitive for some facilities.</a:t>
            </a:r>
          </a:p>
          <a:p>
            <a:pPr marL="0" indent="0">
              <a:buNone/>
            </a:pPr>
            <a:r>
              <a:rPr lang="en-GB" b="1" dirty="0"/>
              <a:t>Training and Adoption: </a:t>
            </a:r>
          </a:p>
          <a:p>
            <a:r>
              <a:rPr lang="en-GB" dirty="0"/>
              <a:t>Staff may require significant training to effectively use new technology, and resistance to change can slow adoption.</a:t>
            </a:r>
          </a:p>
          <a:p>
            <a:pPr marL="0" indent="0">
              <a:buNone/>
            </a:pPr>
            <a:r>
              <a:rPr lang="en-GB" b="1" dirty="0"/>
              <a:t>Privacy Concerns: </a:t>
            </a:r>
          </a:p>
          <a:p>
            <a:r>
              <a:rPr lang="en-GB" dirty="0"/>
              <a:t>Monitoring technologies, especially those that involve cameras, raise ethical questions about privacy and consent in dementia care.</a:t>
            </a:r>
          </a:p>
        </p:txBody>
      </p:sp>
    </p:spTree>
    <p:extLst>
      <p:ext uri="{BB962C8B-B14F-4D97-AF65-F5344CB8AC3E}">
        <p14:creationId xmlns:p14="http://schemas.microsoft.com/office/powerpoint/2010/main" val="212275624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The Future of Technology in Dementia Care Facilities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pPr marL="0" indent="0">
              <a:buNone/>
            </a:pPr>
            <a:r>
              <a:rPr lang="en-GB" sz="3600" dirty="0"/>
              <a:t>Consider the following questions…</a:t>
            </a:r>
          </a:p>
          <a:p>
            <a:r>
              <a:rPr lang="en-GB" dirty="0"/>
              <a:t>How can hospitals and care homes overcome the barriers to adopting advanced technology in dementia care?</a:t>
            </a:r>
          </a:p>
          <a:p>
            <a:r>
              <a:rPr lang="en-GB" dirty="0"/>
              <a:t>What future innovations could enhance dementia care in institutional settings?</a:t>
            </a:r>
          </a:p>
          <a:p>
            <a:r>
              <a:rPr lang="en-GB" dirty="0"/>
              <a:t>How can technology be balanced with person-centred care in dementia treatment?</a:t>
            </a:r>
          </a:p>
        </p:txBody>
      </p:sp>
    </p:spTree>
    <p:extLst>
      <p:ext uri="{BB962C8B-B14F-4D97-AF65-F5344CB8AC3E}">
        <p14:creationId xmlns:p14="http://schemas.microsoft.com/office/powerpoint/2010/main" val="315443151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Reference List</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420273"/>
            <a:ext cx="11481847" cy="4311224"/>
          </a:xfrm>
        </p:spPr>
        <p:txBody>
          <a:bodyPr>
            <a:normAutofit fontScale="92500" lnSpcReduction="20000"/>
          </a:bodyPr>
          <a:lstStyle/>
          <a:p>
            <a:r>
              <a:rPr lang="en-GB" dirty="0"/>
              <a:t>GOV.UK. (2021) </a:t>
            </a:r>
            <a:r>
              <a:rPr lang="en-GB" i="1" dirty="0"/>
              <a:t>Harnessing technology for the long-term sustainability of the UK’s healthcare system: report </a:t>
            </a:r>
            <a:r>
              <a:rPr lang="en-GB" dirty="0"/>
              <a:t>Available at: </a:t>
            </a:r>
            <a:r>
              <a:rPr lang="en-GB" dirty="0">
                <a:hlinkClick r:id="rId2"/>
              </a:rPr>
              <a:t>https://www.gov.uk/government/publications/harnessing-technology-for-the-long-term-sustainability-of-the-uks-healthcare-system/harnessing-technology-for-the-long-term-sustainability-of-the-uks-healthcare-system-report</a:t>
            </a:r>
            <a:r>
              <a:rPr lang="en-GB" dirty="0"/>
              <a:t> (Accessed: 5 September 2024).</a:t>
            </a:r>
            <a:endParaRPr lang="en-GB" i="1" dirty="0"/>
          </a:p>
          <a:p>
            <a:r>
              <a:rPr lang="en-GB" dirty="0"/>
              <a:t>Osborne, M. (2022) </a:t>
            </a:r>
            <a:r>
              <a:rPr lang="en-GB" i="1" dirty="0"/>
              <a:t>10 Assistive Technology And Devices for Those Living with Dementia and Alzheimer’s </a:t>
            </a:r>
            <a:r>
              <a:rPr lang="en-GB" dirty="0"/>
              <a:t>Available at: (Accessed: 5 September 2022).</a:t>
            </a:r>
          </a:p>
          <a:p>
            <a:r>
              <a:rPr lang="en-GB" dirty="0" err="1"/>
              <a:t>Woffindin</a:t>
            </a:r>
            <a:r>
              <a:rPr lang="en-GB" dirty="0"/>
              <a:t>, L. (2024) </a:t>
            </a:r>
            <a:r>
              <a:rPr lang="en-GB" i="1" dirty="0"/>
              <a:t>Assistive Technology in Health and Social Care</a:t>
            </a:r>
            <a:r>
              <a:rPr lang="en-GB" dirty="0"/>
              <a:t> Available at: </a:t>
            </a:r>
            <a:r>
              <a:rPr lang="en-GB" dirty="0">
                <a:hlinkClick r:id="rId3"/>
              </a:rPr>
              <a:t>Assistive Technology in Health and Social care | Types &amp; benefits (cpdonline.co.uk)</a:t>
            </a:r>
            <a:r>
              <a:rPr lang="en-GB" dirty="0"/>
              <a:t> (Accessed: 5 September 2024).</a:t>
            </a:r>
          </a:p>
          <a:p>
            <a:r>
              <a:rPr lang="en-GB" dirty="0"/>
              <a:t>WHO, (2024) </a:t>
            </a:r>
            <a:r>
              <a:rPr lang="en-GB" i="1" dirty="0"/>
              <a:t>Assistive technology </a:t>
            </a:r>
            <a:r>
              <a:rPr lang="en-GB" dirty="0"/>
              <a:t>Available at: </a:t>
            </a:r>
            <a:r>
              <a:rPr lang="en-GB" dirty="0">
                <a:hlinkClick r:id="rId4"/>
              </a:rPr>
              <a:t>https://www.who.int/news-room/fact-sheets/detail/assistive-technology</a:t>
            </a:r>
            <a:r>
              <a:rPr lang="en-GB" dirty="0"/>
              <a:t> (Accessed: 5 September 2022).</a:t>
            </a:r>
          </a:p>
          <a:p>
            <a:endParaRPr lang="en-GB" i="1" dirty="0"/>
          </a:p>
          <a:p>
            <a:endParaRPr lang="en-GB" dirty="0"/>
          </a:p>
          <a:p>
            <a:endParaRPr lang="en-GB" dirty="0"/>
          </a:p>
        </p:txBody>
      </p:sp>
    </p:spTree>
    <p:extLst>
      <p:ext uri="{BB962C8B-B14F-4D97-AF65-F5344CB8AC3E}">
        <p14:creationId xmlns:p14="http://schemas.microsoft.com/office/powerpoint/2010/main" val="4037291812"/>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9C2DCFA-149B-430D-8596-BC24F5C8AA48}">
  <ds:schemaRefs>
    <ds:schemaRef ds:uri="http://schemas.microsoft.com/sharepoint/v3/contenttype/forms"/>
  </ds:schemaRefs>
</ds:datastoreItem>
</file>

<file path=customXml/itemProps2.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254</TotalTime>
  <Words>3466</Words>
  <Application>Microsoft Office PowerPoint</Application>
  <PresentationFormat>Widescreen</PresentationFormat>
  <Paragraphs>235</Paragraphs>
  <Slides>52</Slides>
  <Notes>4</Notes>
  <HiddenSlides>0</HiddenSlides>
  <MMClips>3</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52</vt:i4>
      </vt:variant>
    </vt:vector>
  </HeadingPairs>
  <TitlesOfParts>
    <vt:vector size="62" baseType="lpstr">
      <vt:lpstr>Aptos</vt:lpstr>
      <vt:lpstr>Arial</vt:lpstr>
      <vt:lpstr>Calibri</vt:lpstr>
      <vt:lpstr>Calibri Light</vt:lpstr>
      <vt:lpstr>UWTSD Title Page 1</vt:lpstr>
      <vt:lpstr>UWTSD Text 1</vt:lpstr>
      <vt:lpstr>UWTSD Text 2</vt:lpstr>
      <vt:lpstr>UWTSD Text 3</vt:lpstr>
      <vt:lpstr>UWTSD Text 4</vt:lpstr>
      <vt:lpstr>UWTSD Logo Variations place image in Background</vt:lpstr>
      <vt:lpstr>BMHP6027_BIRM: Empowering the Older Person</vt:lpstr>
      <vt:lpstr>Lecture Content</vt:lpstr>
      <vt:lpstr>PowerPoint Presentation</vt:lpstr>
      <vt:lpstr>Introduction to Technological Innovations</vt:lpstr>
      <vt:lpstr>Categories of Technology</vt:lpstr>
      <vt:lpstr>Assistive Technologies Overview</vt:lpstr>
      <vt:lpstr>Innovations in Assistive Technology</vt:lpstr>
      <vt:lpstr>Pros and Cons of Assistive Technologies</vt:lpstr>
      <vt:lpstr>Pros and Cons of Assistive Technologies</vt:lpstr>
      <vt:lpstr>Activity 1- Assistive Technologies </vt:lpstr>
      <vt:lpstr>Telemedicine in Elderly Care</vt:lpstr>
      <vt:lpstr>Benefits of Telemedicine</vt:lpstr>
      <vt:lpstr>Benefits of Telemedicine</vt:lpstr>
      <vt:lpstr>Benefits of Telemedicine</vt:lpstr>
      <vt:lpstr>Benefits of Telemedicine</vt:lpstr>
      <vt:lpstr>Challenges of Telemedicine</vt:lpstr>
      <vt:lpstr>Challenges of Telemedicine</vt:lpstr>
      <vt:lpstr>Challenges of Telemedicine</vt:lpstr>
      <vt:lpstr>Challenges of Telemedicine</vt:lpstr>
      <vt:lpstr>Challenges of Telemedicine</vt:lpstr>
      <vt:lpstr>Activity 2 – Case Study </vt:lpstr>
      <vt:lpstr>Digital Health Tools Overview</vt:lpstr>
      <vt:lpstr>PowerPoint Presentation</vt:lpstr>
      <vt:lpstr>Empowerment via Digital Health Tools</vt:lpstr>
      <vt:lpstr> Technological Challenges in Elderly Care</vt:lpstr>
      <vt:lpstr>Ethical Considerations</vt:lpstr>
      <vt:lpstr>AI and Robotics in Elderly Care</vt:lpstr>
      <vt:lpstr>Assistive Technology (AT) in Dementia Care</vt:lpstr>
      <vt:lpstr>PowerPoint Presentation</vt:lpstr>
      <vt:lpstr>Types of AT in Dementia Care</vt:lpstr>
      <vt:lpstr>Types of AT in Dementia Care</vt:lpstr>
      <vt:lpstr>Types of AT in Dementia Care</vt:lpstr>
      <vt:lpstr>Types of AT in Dementia Care</vt:lpstr>
      <vt:lpstr>Real Life Examples</vt:lpstr>
      <vt:lpstr>Benefits of Assistive Technology in Dementia Care</vt:lpstr>
      <vt:lpstr>Benefits of Assistive Technology in Dementia Care</vt:lpstr>
      <vt:lpstr>Benefits of Assistive Technology in Dementia Care</vt:lpstr>
      <vt:lpstr>Challenges and Limitations of Assistive Technology in Dementia Care</vt:lpstr>
      <vt:lpstr>Challenges and Limitations of Assistive Technology in Dementia Care</vt:lpstr>
      <vt:lpstr>Challenges and Limitations of Assistive Technology in Dementia Care</vt:lpstr>
      <vt:lpstr>The Future of AT in Elderly Care</vt:lpstr>
      <vt:lpstr>Technology in Dementia Care for Hospital and Residential Settings</vt:lpstr>
      <vt:lpstr>Technology in Dementia Care for Hospital and Residential Settings</vt:lpstr>
      <vt:lpstr>Technology in Dementia Care for Hospital and Residential Settings</vt:lpstr>
      <vt:lpstr>Technology in Dementia Care for Hospital and Residential Settings</vt:lpstr>
      <vt:lpstr>Technology in Dementia Care for Hospital and Residential Settings</vt:lpstr>
      <vt:lpstr>Technology in Dementia Care for Hospital and Residential Settings</vt:lpstr>
      <vt:lpstr>Benefits of Technology in Dementia Care Facilities</vt:lpstr>
      <vt:lpstr>Benefits of Technology in Dementia Care Facilities</vt:lpstr>
      <vt:lpstr>Challenges of Technology in Dementia Care Facilities</vt:lpstr>
      <vt:lpstr>The Future of Technology in Dementia Care Facilities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Parese Ahmed</cp:lastModifiedBy>
  <cp:revision>28</cp:revision>
  <dcterms:created xsi:type="dcterms:W3CDTF">2021-03-09T15:35:42Z</dcterms:created>
  <dcterms:modified xsi:type="dcterms:W3CDTF">2025-06-16T12:30:58Z</dcterms:modified>
</cp:coreProperties>
</file>