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63" r:id="rId5"/>
    <p:sldId id="261" r:id="rId6"/>
    <p:sldId id="262" r:id="rId7"/>
    <p:sldId id="258" r:id="rId8"/>
    <p:sldId id="259"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88" d="100"/>
          <a:sy n="88" d="100"/>
        </p:scale>
        <p:origin x="-97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3EE023B-4064-4AEF-848F-C7AC981DC77C}" type="datetimeFigureOut">
              <a:rPr lang="en-US" smtClean="0"/>
              <a:pPr/>
              <a:t>5/11/2008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D87D2-E993-4AF9-9072-9626E4C5AFC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EE023B-4064-4AEF-848F-C7AC981DC77C}" type="datetimeFigureOut">
              <a:rPr lang="en-US" smtClean="0"/>
              <a:pPr/>
              <a:t>5/11/2008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D87D2-E993-4AF9-9072-9626E4C5AFC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EE023B-4064-4AEF-848F-C7AC981DC77C}" type="datetimeFigureOut">
              <a:rPr lang="en-US" smtClean="0"/>
              <a:pPr/>
              <a:t>5/11/2008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D87D2-E993-4AF9-9072-9626E4C5AFC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3EE023B-4064-4AEF-848F-C7AC981DC77C}" type="datetimeFigureOut">
              <a:rPr lang="en-US" smtClean="0"/>
              <a:pPr/>
              <a:t>5/11/2008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D87D2-E993-4AF9-9072-9626E4C5AFC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3EE023B-4064-4AEF-848F-C7AC981DC77C}" type="datetimeFigureOut">
              <a:rPr lang="en-US" smtClean="0"/>
              <a:pPr/>
              <a:t>5/11/2008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5D87D2-E993-4AF9-9072-9626E4C5AFC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3EE023B-4064-4AEF-848F-C7AC981DC77C}" type="datetimeFigureOut">
              <a:rPr lang="en-US" smtClean="0"/>
              <a:pPr/>
              <a:t>5/11/2008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5D87D2-E993-4AF9-9072-9626E4C5AFC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EE023B-4064-4AEF-848F-C7AC981DC77C}" type="datetimeFigureOut">
              <a:rPr lang="en-US" smtClean="0"/>
              <a:pPr/>
              <a:t>5/11/2008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5D87D2-E993-4AF9-9072-9626E4C5AFC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EE023B-4064-4AEF-848F-C7AC981DC77C}" type="datetimeFigureOut">
              <a:rPr lang="en-US" smtClean="0"/>
              <a:pPr/>
              <a:t>5/11/2008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D87D2-E993-4AF9-9072-9626E4C5AFC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EE023B-4064-4AEF-848F-C7AC981DC77C}" type="datetimeFigureOut">
              <a:rPr lang="en-US" smtClean="0"/>
              <a:pPr/>
              <a:t>5/11/2008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D87D2-E993-4AF9-9072-9626E4C5AFC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EE023B-4064-4AEF-848F-C7AC981DC77C}" type="datetimeFigureOut">
              <a:rPr lang="en-US" smtClean="0"/>
              <a:pPr/>
              <a:t>5/11/2008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D87D2-E993-4AF9-9072-9626E4C5AFC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EE023B-4064-4AEF-848F-C7AC981DC77C}" type="datetimeFigureOut">
              <a:rPr lang="en-US" smtClean="0"/>
              <a:pPr/>
              <a:t>5/11/2008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D87D2-E993-4AF9-9072-9626E4C5AFC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EE023B-4064-4AEF-848F-C7AC981DC77C}" type="datetimeFigureOut">
              <a:rPr lang="en-US" smtClean="0"/>
              <a:pPr/>
              <a:t>5/11/2008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5D87D2-E993-4AF9-9072-9626E4C5AFC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Electro Magnetic Acoustic Transducer</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Electro Magnetic Acoustic Transducer</a:t>
            </a:r>
            <a:endParaRPr lang="en-GB" dirty="0"/>
          </a:p>
        </p:txBody>
      </p:sp>
      <p:sp>
        <p:nvSpPr>
          <p:cNvPr id="3" name="Content Placeholder 2"/>
          <p:cNvSpPr>
            <a:spLocks noGrp="1"/>
          </p:cNvSpPr>
          <p:nvPr>
            <p:ph idx="1"/>
          </p:nvPr>
        </p:nvSpPr>
        <p:spPr>
          <a:xfrm>
            <a:off x="214282" y="1357298"/>
            <a:ext cx="5143536" cy="5286412"/>
          </a:xfrm>
        </p:spPr>
        <p:txBody>
          <a:bodyPr>
            <a:normAutofit fontScale="62500" lnSpcReduction="20000"/>
          </a:bodyPr>
          <a:lstStyle/>
          <a:p>
            <a:pPr marL="0" indent="15875">
              <a:buNone/>
            </a:pPr>
            <a:r>
              <a:rPr lang="en-GB" sz="3600" b="1" dirty="0" smtClean="0"/>
              <a:t>Basic Principle</a:t>
            </a:r>
          </a:p>
          <a:p>
            <a:pPr marL="0" indent="15875">
              <a:buNone/>
            </a:pPr>
            <a:endParaRPr lang="en-GB" dirty="0" smtClean="0"/>
          </a:p>
          <a:p>
            <a:pPr marL="0" indent="15875">
              <a:buNone/>
            </a:pPr>
            <a:r>
              <a:rPr lang="en-GB" dirty="0" smtClean="0"/>
              <a:t>EMAT </a:t>
            </a:r>
            <a:r>
              <a:rPr lang="en-GB" dirty="0"/>
              <a:t>transducers provide a non-contact alternative to piezoelectric </a:t>
            </a:r>
            <a:r>
              <a:rPr lang="en-GB" dirty="0" smtClean="0"/>
              <a:t>transducers.</a:t>
            </a:r>
          </a:p>
          <a:p>
            <a:r>
              <a:rPr lang="en-GB" dirty="0" smtClean="0"/>
              <a:t>Sound </a:t>
            </a:r>
            <a:r>
              <a:rPr lang="en-GB" dirty="0"/>
              <a:t>waves are generated </a:t>
            </a:r>
            <a:r>
              <a:rPr lang="en-GB" dirty="0" smtClean="0"/>
              <a:t>at </a:t>
            </a:r>
            <a:r>
              <a:rPr lang="en-GB" dirty="0"/>
              <a:t>the surface of a conductive test object by an electrical pulse applied to a flat coil that is positioned between a strong magnet and the </a:t>
            </a:r>
            <a:r>
              <a:rPr lang="en-GB" dirty="0" smtClean="0"/>
              <a:t>test-piece.</a:t>
            </a:r>
          </a:p>
          <a:p>
            <a:r>
              <a:rPr lang="en-GB" dirty="0" smtClean="0"/>
              <a:t>The </a:t>
            </a:r>
            <a:r>
              <a:rPr lang="en-GB" dirty="0"/>
              <a:t>interaction between the magnetic field generated in the coil by the electrical pulse and the fixed magnetic field of the magnet causes a rapid ‘shock’ </a:t>
            </a:r>
            <a:r>
              <a:rPr lang="en-GB" dirty="0" smtClean="0"/>
              <a:t>deformation (Lorentz forces) </a:t>
            </a:r>
            <a:r>
              <a:rPr lang="en-GB" dirty="0"/>
              <a:t>at the surface of the test-piece and an ultrasonic wave travels through the metal </a:t>
            </a:r>
            <a:r>
              <a:rPr lang="en-GB" dirty="0" smtClean="0"/>
              <a:t>object.</a:t>
            </a:r>
          </a:p>
          <a:p>
            <a:r>
              <a:rPr lang="en-GB" dirty="0" smtClean="0"/>
              <a:t>Received signal vibrations at the test piece surface are picked up by the coil using electromagnetic induction.</a:t>
            </a:r>
          </a:p>
        </p:txBody>
      </p:sp>
      <p:pic>
        <p:nvPicPr>
          <p:cNvPr id="12291" name="Picture 3"/>
          <p:cNvPicPr>
            <a:picLocks noChangeAspect="1" noChangeArrowheads="1"/>
          </p:cNvPicPr>
          <p:nvPr/>
        </p:nvPicPr>
        <p:blipFill>
          <a:blip r:embed="rId2"/>
          <a:srcRect/>
          <a:stretch>
            <a:fillRect/>
          </a:stretch>
        </p:blipFill>
        <p:spPr bwMode="auto">
          <a:xfrm>
            <a:off x="5357818" y="1500174"/>
            <a:ext cx="3596223" cy="2368244"/>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Electro Magnetic Acoustic Transducer</a:t>
            </a:r>
            <a:endParaRPr lang="en-GB" dirty="0"/>
          </a:p>
        </p:txBody>
      </p:sp>
      <p:sp>
        <p:nvSpPr>
          <p:cNvPr id="3" name="Content Placeholder 2"/>
          <p:cNvSpPr>
            <a:spLocks noGrp="1"/>
          </p:cNvSpPr>
          <p:nvPr>
            <p:ph idx="1"/>
          </p:nvPr>
        </p:nvSpPr>
        <p:spPr>
          <a:xfrm>
            <a:off x="457200" y="1600200"/>
            <a:ext cx="4543428" cy="4525963"/>
          </a:xfrm>
        </p:spPr>
        <p:txBody>
          <a:bodyPr>
            <a:normAutofit fontScale="55000" lnSpcReduction="20000"/>
          </a:bodyPr>
          <a:lstStyle/>
          <a:p>
            <a:pPr marL="0" indent="15875">
              <a:buNone/>
            </a:pPr>
            <a:r>
              <a:rPr lang="en-GB" b="1" dirty="0" smtClean="0"/>
              <a:t>Eddy Currents and Lorentz Forces</a:t>
            </a:r>
          </a:p>
          <a:p>
            <a:pPr marL="0" indent="15875">
              <a:buNone/>
            </a:pPr>
            <a:r>
              <a:rPr lang="en-GB" dirty="0" smtClean="0"/>
              <a:t>When </a:t>
            </a:r>
            <a:r>
              <a:rPr lang="en-GB" dirty="0" smtClean="0"/>
              <a:t>a wire is placed near the surface of an electrically conducting object and is driven by a current at the desired ultrasonic frequency, eddy currents will be induced in a near surface region of the </a:t>
            </a:r>
            <a:r>
              <a:rPr lang="en-GB" dirty="0" smtClean="0"/>
              <a:t>object. (induced </a:t>
            </a:r>
            <a:r>
              <a:rPr lang="en-GB" dirty="0" err="1" smtClean="0"/>
              <a:t>emf</a:t>
            </a:r>
            <a:r>
              <a:rPr lang="en-GB" dirty="0" smtClean="0"/>
              <a:t> - faradays law).</a:t>
            </a:r>
          </a:p>
          <a:p>
            <a:pPr marL="0" indent="15875">
              <a:buNone/>
            </a:pPr>
            <a:r>
              <a:rPr lang="en-GB" dirty="0" smtClean="0"/>
              <a:t>If </a:t>
            </a:r>
            <a:r>
              <a:rPr lang="en-GB" dirty="0" smtClean="0"/>
              <a:t>a static magnetic field is also present, these eddy currents will experience Lorentz forces of the form:</a:t>
            </a:r>
          </a:p>
          <a:p>
            <a:pPr>
              <a:buNone/>
            </a:pPr>
            <a:endParaRPr lang="en-GB" dirty="0" smtClean="0"/>
          </a:p>
          <a:p>
            <a:pPr>
              <a:buNone/>
            </a:pPr>
            <a:r>
              <a:rPr lang="en-GB" b="1" i="1" dirty="0" smtClean="0"/>
              <a:t>		F = J x </a:t>
            </a:r>
            <a:r>
              <a:rPr lang="en-GB" b="1" i="1" dirty="0" smtClean="0"/>
              <a:t>B</a:t>
            </a:r>
            <a:r>
              <a:rPr lang="en-GB" i="1" dirty="0" smtClean="0"/>
              <a:t>,</a:t>
            </a:r>
            <a:endParaRPr lang="en-GB" dirty="0" smtClean="0"/>
          </a:p>
          <a:p>
            <a:pPr marL="0" indent="15875">
              <a:buNone/>
            </a:pPr>
            <a:endParaRPr lang="en-GB" b="1" i="1" dirty="0" smtClean="0"/>
          </a:p>
          <a:p>
            <a:pPr marL="0" indent="15875">
              <a:buNone/>
            </a:pPr>
            <a:r>
              <a:rPr lang="en-GB" dirty="0" smtClean="0"/>
              <a:t>w</a:t>
            </a:r>
            <a:r>
              <a:rPr lang="en-GB" dirty="0" smtClean="0"/>
              <a:t>here</a:t>
            </a:r>
            <a:r>
              <a:rPr lang="en-GB" i="1" dirty="0" smtClean="0"/>
              <a:t>, </a:t>
            </a:r>
            <a:r>
              <a:rPr lang="en-GB" b="1" i="1" dirty="0" smtClean="0"/>
              <a:t>F</a:t>
            </a:r>
            <a:r>
              <a:rPr lang="en-GB" dirty="0" smtClean="0"/>
              <a:t> </a:t>
            </a:r>
            <a:r>
              <a:rPr lang="en-GB" dirty="0" smtClean="0"/>
              <a:t>is the body force per unit volume, </a:t>
            </a:r>
            <a:r>
              <a:rPr lang="en-GB" b="1" i="1" dirty="0" smtClean="0"/>
              <a:t>J</a:t>
            </a:r>
            <a:r>
              <a:rPr lang="en-GB" dirty="0" smtClean="0"/>
              <a:t> is the induced dynamic current density, and </a:t>
            </a:r>
            <a:r>
              <a:rPr lang="en-GB" b="1" i="1" dirty="0" smtClean="0"/>
              <a:t>B</a:t>
            </a:r>
            <a:r>
              <a:rPr lang="en-GB" dirty="0" smtClean="0"/>
              <a:t> is the static magnetic induction. </a:t>
            </a:r>
          </a:p>
          <a:p>
            <a:pPr>
              <a:buNone/>
            </a:pPr>
            <a:endParaRPr lang="en-GB" dirty="0"/>
          </a:p>
        </p:txBody>
      </p:sp>
      <p:pic>
        <p:nvPicPr>
          <p:cNvPr id="5" name="Picture 3"/>
          <p:cNvPicPr>
            <a:picLocks noChangeAspect="1" noChangeArrowheads="1"/>
          </p:cNvPicPr>
          <p:nvPr/>
        </p:nvPicPr>
        <p:blipFill>
          <a:blip r:embed="rId2"/>
          <a:srcRect/>
          <a:stretch>
            <a:fillRect/>
          </a:stretch>
        </p:blipFill>
        <p:spPr bwMode="auto">
          <a:xfrm>
            <a:off x="5143504" y="2643182"/>
            <a:ext cx="3596223" cy="2368244"/>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Electro Magnetic Acoustic Transducer</a:t>
            </a:r>
            <a:endParaRPr lang="en-GB" dirty="0"/>
          </a:p>
        </p:txBody>
      </p:sp>
      <p:sp>
        <p:nvSpPr>
          <p:cNvPr id="3" name="Content Placeholder 2"/>
          <p:cNvSpPr>
            <a:spLocks noGrp="1"/>
          </p:cNvSpPr>
          <p:nvPr>
            <p:ph idx="1"/>
          </p:nvPr>
        </p:nvSpPr>
        <p:spPr>
          <a:xfrm>
            <a:off x="428596" y="1142984"/>
            <a:ext cx="8358246" cy="5286412"/>
          </a:xfrm>
        </p:spPr>
        <p:txBody>
          <a:bodyPr>
            <a:normAutofit fontScale="55000" lnSpcReduction="20000"/>
          </a:bodyPr>
          <a:lstStyle/>
          <a:p>
            <a:pPr>
              <a:buNone/>
            </a:pPr>
            <a:r>
              <a:rPr lang="en-GB" sz="4500" b="1" dirty="0" smtClean="0"/>
              <a:t>Transduction </a:t>
            </a:r>
            <a:r>
              <a:rPr lang="en-GB" sz="4500" b="1" dirty="0" smtClean="0"/>
              <a:t>Process</a:t>
            </a:r>
          </a:p>
          <a:p>
            <a:pPr>
              <a:buNone/>
            </a:pPr>
            <a:endParaRPr lang="en-GB" b="1" dirty="0" smtClean="0"/>
          </a:p>
          <a:p>
            <a:pPr marL="242888" indent="-242888">
              <a:buFont typeface="+mj-lt"/>
              <a:buAutoNum type="arabicPeriod"/>
            </a:pPr>
            <a:r>
              <a:rPr lang="en-GB" dirty="0" smtClean="0"/>
              <a:t>Alternating Current is </a:t>
            </a:r>
            <a:r>
              <a:rPr lang="en-GB" dirty="0" smtClean="0"/>
              <a:t>passed through the coil, at megahertz frequency, for a short period of </a:t>
            </a:r>
            <a:r>
              <a:rPr lang="en-GB" dirty="0" smtClean="0"/>
              <a:t>time.</a:t>
            </a:r>
          </a:p>
          <a:p>
            <a:pPr marL="242888" indent="-242888">
              <a:buFont typeface="+mj-lt"/>
              <a:buAutoNum type="arabicPeriod"/>
            </a:pPr>
            <a:r>
              <a:rPr lang="en-GB" dirty="0" smtClean="0"/>
              <a:t>The </a:t>
            </a:r>
            <a:r>
              <a:rPr lang="en-GB" dirty="0" smtClean="0"/>
              <a:t>coil generates a </a:t>
            </a:r>
            <a:r>
              <a:rPr lang="en-GB" dirty="0" smtClean="0"/>
              <a:t>magnetic field as </a:t>
            </a:r>
            <a:r>
              <a:rPr lang="en-GB" dirty="0" smtClean="0"/>
              <a:t>it is a </a:t>
            </a:r>
            <a:r>
              <a:rPr lang="en-GB" dirty="0" smtClean="0"/>
              <a:t>solenoid, </a:t>
            </a:r>
            <a:r>
              <a:rPr lang="en-GB" dirty="0" smtClean="0"/>
              <a:t>which passes through the sample. The field changes direction at the same frequency as the alternating </a:t>
            </a:r>
            <a:r>
              <a:rPr lang="en-GB" dirty="0" smtClean="0"/>
              <a:t>current.</a:t>
            </a:r>
          </a:p>
          <a:p>
            <a:pPr marL="242888" indent="-242888">
              <a:buFont typeface="+mj-lt"/>
              <a:buAutoNum type="arabicPeriod"/>
            </a:pPr>
            <a:r>
              <a:rPr lang="en-GB" dirty="0" smtClean="0"/>
              <a:t>The </a:t>
            </a:r>
            <a:r>
              <a:rPr lang="en-GB" dirty="0" smtClean="0"/>
              <a:t>changing magnetic flux induces an </a:t>
            </a:r>
            <a:r>
              <a:rPr lang="en-GB" dirty="0" smtClean="0"/>
              <a:t>EMF </a:t>
            </a:r>
            <a:r>
              <a:rPr lang="en-GB" dirty="0" smtClean="0"/>
              <a:t>(electromotive force) in the sample. The direction of this EMF oscillates at the AC frequency. This means that the EMF provides eddy </a:t>
            </a:r>
            <a:r>
              <a:rPr lang="en-GB" dirty="0" smtClean="0"/>
              <a:t>currents </a:t>
            </a:r>
            <a:r>
              <a:rPr lang="en-GB" dirty="0" smtClean="0"/>
              <a:t>at the surface of the material. </a:t>
            </a:r>
            <a:r>
              <a:rPr lang="en-GB" dirty="0" smtClean="0"/>
              <a:t>(</a:t>
            </a:r>
            <a:r>
              <a:rPr lang="en-GB" i="1" dirty="0" smtClean="0"/>
              <a:t>The </a:t>
            </a:r>
            <a:r>
              <a:rPr lang="en-GB" i="1" dirty="0" smtClean="0"/>
              <a:t>induced EMF is a consequence of Faraday's </a:t>
            </a:r>
            <a:r>
              <a:rPr lang="en-GB" i="1" dirty="0" smtClean="0"/>
              <a:t>law)</a:t>
            </a:r>
          </a:p>
          <a:p>
            <a:pPr marL="242888" indent="-242888">
              <a:buFont typeface="+mj-lt"/>
              <a:buAutoNum type="arabicPeriod"/>
            </a:pPr>
            <a:r>
              <a:rPr lang="en-GB" dirty="0" smtClean="0"/>
              <a:t>A </a:t>
            </a:r>
            <a:r>
              <a:rPr lang="en-GB" dirty="0" smtClean="0"/>
              <a:t>static magnetic field through the material interacts with the eddy currents: the Lorentz </a:t>
            </a:r>
            <a:r>
              <a:rPr lang="en-GB" dirty="0" smtClean="0"/>
              <a:t>force acts </a:t>
            </a:r>
            <a:r>
              <a:rPr lang="en-GB" dirty="0" smtClean="0"/>
              <a:t>upon the electrons in the eddies. The direction of this force is determined by the directions of the eddy current and static magnetic field, and so can controlled by the setup and directions of the coil and </a:t>
            </a:r>
            <a:r>
              <a:rPr lang="en-GB" dirty="0" smtClean="0"/>
              <a:t>magnet.</a:t>
            </a:r>
          </a:p>
          <a:p>
            <a:pPr marL="242888" indent="-242888">
              <a:buFont typeface="+mj-lt"/>
              <a:buAutoNum type="arabicPeriod"/>
            </a:pPr>
            <a:r>
              <a:rPr lang="en-GB" dirty="0" smtClean="0"/>
              <a:t>As </a:t>
            </a:r>
            <a:r>
              <a:rPr lang="en-GB" dirty="0" smtClean="0"/>
              <a:t>the eddies are changing direction, the Lorentz force changes direction too. So a Lorentz force is set up in the sample, oscillating at the AC </a:t>
            </a:r>
            <a:r>
              <a:rPr lang="en-GB" dirty="0" smtClean="0"/>
              <a:t>frequency.</a:t>
            </a:r>
          </a:p>
          <a:p>
            <a:pPr marL="242888" indent="-242888">
              <a:buFont typeface="+mj-lt"/>
              <a:buAutoNum type="arabicPeriod"/>
            </a:pPr>
            <a:r>
              <a:rPr lang="en-GB" dirty="0" smtClean="0"/>
              <a:t>As </a:t>
            </a:r>
            <a:r>
              <a:rPr lang="en-GB" dirty="0" smtClean="0"/>
              <a:t>the electrons are moving as a result of the Lorentz force, the whole atomic lattice oscillates at the megahertz frequency of the AC. This produces the ultrasonic wave</a:t>
            </a:r>
            <a:r>
              <a:rPr lang="en-GB" dirty="0" smtClean="0"/>
              <a:t>.</a:t>
            </a:r>
            <a:endParaRPr lang="en-GB"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Electro Magnetic Acoustic Transducer</a:t>
            </a:r>
            <a:endParaRPr lang="en-GB" dirty="0"/>
          </a:p>
        </p:txBody>
      </p:sp>
      <p:sp>
        <p:nvSpPr>
          <p:cNvPr id="3" name="Content Placeholder 2"/>
          <p:cNvSpPr>
            <a:spLocks noGrp="1"/>
          </p:cNvSpPr>
          <p:nvPr>
            <p:ph idx="1"/>
          </p:nvPr>
        </p:nvSpPr>
        <p:spPr>
          <a:xfrm>
            <a:off x="457200" y="1600200"/>
            <a:ext cx="3971924" cy="4525963"/>
          </a:xfrm>
        </p:spPr>
        <p:txBody>
          <a:bodyPr>
            <a:normAutofit fontScale="62500" lnSpcReduction="20000"/>
          </a:bodyPr>
          <a:lstStyle/>
          <a:p>
            <a:pPr marL="174625" indent="-174625"/>
            <a:r>
              <a:rPr lang="en-GB" dirty="0" smtClean="0"/>
              <a:t>Couplant free transduction allows operation without contact at elevated temperatures and in remote locations.</a:t>
            </a:r>
          </a:p>
          <a:p>
            <a:pPr marL="174625" indent="-174625"/>
            <a:r>
              <a:rPr lang="en-GB" dirty="0" smtClean="0"/>
              <a:t>The coil and magnet structure can also be designed to excite complex wave patterns and polarizations that would be difficult to realize with fluid coupled piezoelectric probes.</a:t>
            </a:r>
          </a:p>
          <a:p>
            <a:pPr marL="174625" indent="-174625"/>
            <a:r>
              <a:rPr lang="en-GB" dirty="0" smtClean="0"/>
              <a:t>In the inference of material properties from precise velocity or attenuation measurements, using </a:t>
            </a:r>
            <a:r>
              <a:rPr lang="en-GB" dirty="0" err="1" smtClean="0"/>
              <a:t>EMATs</a:t>
            </a:r>
            <a:r>
              <a:rPr lang="en-GB" dirty="0" smtClean="0"/>
              <a:t> can eliminate errors associated with couplant variation, particularly in contact measurements.</a:t>
            </a:r>
            <a:endParaRPr lang="en-GB" dirty="0"/>
          </a:p>
        </p:txBody>
      </p:sp>
      <p:pic>
        <p:nvPicPr>
          <p:cNvPr id="4" name="Picture 2" descr="http://www.ndt.net/ndtaz/files/emat.gif"/>
          <p:cNvPicPr>
            <a:picLocks noChangeAspect="1" noChangeArrowheads="1"/>
          </p:cNvPicPr>
          <p:nvPr/>
        </p:nvPicPr>
        <p:blipFill>
          <a:blip r:embed="rId2"/>
          <a:srcRect/>
          <a:stretch>
            <a:fillRect/>
          </a:stretch>
        </p:blipFill>
        <p:spPr bwMode="auto">
          <a:xfrm>
            <a:off x="4572000" y="1857364"/>
            <a:ext cx="4164932" cy="285752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Electro Magnetic Acoustic Transducer</a:t>
            </a:r>
            <a:endParaRPr lang="en-GB" dirty="0"/>
          </a:p>
        </p:txBody>
      </p:sp>
      <p:sp>
        <p:nvSpPr>
          <p:cNvPr id="3" name="Content Placeholder 2"/>
          <p:cNvSpPr>
            <a:spLocks noGrp="1"/>
          </p:cNvSpPr>
          <p:nvPr>
            <p:ph idx="1"/>
          </p:nvPr>
        </p:nvSpPr>
        <p:spPr/>
        <p:txBody>
          <a:bodyPr>
            <a:normAutofit fontScale="62500" lnSpcReduction="20000"/>
          </a:bodyPr>
          <a:lstStyle/>
          <a:p>
            <a:pPr marL="0" indent="15875">
              <a:buNone/>
            </a:pPr>
            <a:r>
              <a:rPr lang="en-GB" dirty="0" smtClean="0"/>
              <a:t>Practical EMAT designs are relatively narrowband and require strong magnetic fields and large currents to produce ultrasound that is often weaker than that produced by piezoelectric transducers.</a:t>
            </a:r>
          </a:p>
          <a:p>
            <a:pPr marL="0" indent="15875">
              <a:buNone/>
            </a:pPr>
            <a:endParaRPr lang="en-GB" dirty="0"/>
          </a:p>
          <a:p>
            <a:pPr marL="0" indent="15875">
              <a:buNone/>
            </a:pPr>
            <a:r>
              <a:rPr lang="en-GB" dirty="0" smtClean="0"/>
              <a:t>Rare-earth materials such as Samarium-Cobalt and Neodymium-Iron-Boron are often used to produce sufficiently strong magnetic fields, which may also be generated by pulsed electromagnets. </a:t>
            </a:r>
          </a:p>
          <a:p>
            <a:pPr>
              <a:buNone/>
            </a:pPr>
            <a:endParaRPr lang="en-GB" dirty="0" smtClean="0"/>
          </a:p>
          <a:p>
            <a:pPr marL="0" indent="15875">
              <a:buNone/>
            </a:pPr>
            <a:r>
              <a:rPr lang="en-GB" dirty="0" smtClean="0"/>
              <a:t>The EMAT offers many advantages based on its couplant-free operation. These advantages include the abilities to operate in remote environments at elevated speeds and temperatures, to excite polarizations not easily excited by fluid coupled piezoelectric, and to produce highly consistent measurements.</a:t>
            </a:r>
          </a:p>
          <a:p>
            <a:pPr>
              <a:buNone/>
            </a:pPr>
            <a:endParaRPr lang="en-GB" dirty="0" smtClean="0"/>
          </a:p>
          <a:p>
            <a:pPr marL="0" indent="15875">
              <a:buNone/>
            </a:pPr>
            <a:r>
              <a:rPr lang="en-GB" dirty="0" smtClean="0"/>
              <a:t>These advantages are tempered by low efficiencies, and careful electronic design is essential to applications.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Electro Magnetic Acoustic Transducer</a:t>
            </a:r>
            <a:endParaRPr lang="en-GB" dirty="0"/>
          </a:p>
        </p:txBody>
      </p:sp>
      <p:sp>
        <p:nvSpPr>
          <p:cNvPr id="3" name="Content Placeholder 2"/>
          <p:cNvSpPr>
            <a:spLocks noGrp="1"/>
          </p:cNvSpPr>
          <p:nvPr>
            <p:ph idx="1"/>
          </p:nvPr>
        </p:nvSpPr>
        <p:spPr/>
        <p:txBody>
          <a:bodyPr>
            <a:normAutofit fontScale="62500" lnSpcReduction="20000"/>
          </a:bodyPr>
          <a:lstStyle/>
          <a:p>
            <a:pPr>
              <a:buNone/>
            </a:pPr>
            <a:r>
              <a:rPr lang="en-GB" sz="3800" b="1" dirty="0" smtClean="0"/>
              <a:t>Advantages</a:t>
            </a:r>
          </a:p>
          <a:p>
            <a:pPr>
              <a:buNone/>
            </a:pPr>
            <a:endParaRPr lang="en-GB" sz="3800" b="1" dirty="0" smtClean="0"/>
          </a:p>
          <a:p>
            <a:r>
              <a:rPr lang="en-GB" dirty="0" smtClean="0"/>
              <a:t>The EMAT probe needs to be close to the test surface, but does not need to touch it.</a:t>
            </a:r>
          </a:p>
          <a:p>
            <a:r>
              <a:rPr lang="en-GB" dirty="0" smtClean="0"/>
              <a:t>EMAT probes can be used with an air gap when testing hot surfaces and on surfaces coated with non-conducting material such as rubber, paint and fibreglass because the sound wave does not have to travel through the gap material.</a:t>
            </a:r>
          </a:p>
          <a:p>
            <a:r>
              <a:rPr lang="en-GB" dirty="0" smtClean="0"/>
              <a:t>Also </a:t>
            </a:r>
            <a:r>
              <a:rPr lang="en-GB" dirty="0"/>
              <a:t>improves the capability of horizontally polarised shear waves (SH) for the inspection of austenitic welds. </a:t>
            </a:r>
            <a:endParaRPr lang="en-GB" dirty="0" smtClean="0"/>
          </a:p>
          <a:p>
            <a:r>
              <a:rPr lang="en-GB" dirty="0" smtClean="0"/>
              <a:t>Furthermore </a:t>
            </a:r>
            <a:r>
              <a:rPr lang="en-GB" dirty="0"/>
              <a:t>the absence of couplant improves reliability of the scanning process and hence reduces the risk of having to perform </a:t>
            </a:r>
            <a:r>
              <a:rPr lang="en-GB" dirty="0" err="1" smtClean="0"/>
              <a:t>rei-nspections</a:t>
            </a:r>
            <a:r>
              <a:rPr lang="en-GB" dirty="0" smtClean="0"/>
              <a:t> </a:t>
            </a:r>
            <a:r>
              <a:rPr lang="en-GB" dirty="0"/>
              <a:t>in cases where coupling has been </a:t>
            </a:r>
            <a:r>
              <a:rPr lang="en-GB" dirty="0" smtClean="0"/>
              <a:t>lost.</a:t>
            </a:r>
          </a:p>
          <a:p>
            <a:r>
              <a:rPr lang="en-GB" dirty="0" smtClean="0"/>
              <a:t>Normal </a:t>
            </a:r>
            <a:r>
              <a:rPr lang="en-GB" dirty="0"/>
              <a:t>beam shear wave, angle-beam shear wave, SH plate wave, Rayleigh wave and Lamb wave </a:t>
            </a:r>
            <a:r>
              <a:rPr lang="en-GB" dirty="0" err="1"/>
              <a:t>EMATs</a:t>
            </a:r>
            <a:r>
              <a:rPr lang="en-GB" dirty="0"/>
              <a:t> are all available as standard </a:t>
            </a:r>
            <a:r>
              <a:rPr lang="en-GB" dirty="0" smtClean="0"/>
              <a:t>items</a:t>
            </a:r>
            <a:r>
              <a:rPr lang="en-GB" dirty="0" smtClean="0"/>
              <a:t>.</a:t>
            </a:r>
          </a:p>
          <a:p>
            <a:pPr>
              <a:buNone/>
            </a:pPr>
            <a:endParaRPr lang="en-GB"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Electro Magnetic Acoustic Transducer</a:t>
            </a: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b="1" dirty="0" smtClean="0"/>
              <a:t>Disadvantages</a:t>
            </a:r>
          </a:p>
          <a:p>
            <a:pPr>
              <a:buNone/>
            </a:pPr>
            <a:endParaRPr lang="en-GB" dirty="0" smtClean="0"/>
          </a:p>
          <a:p>
            <a:r>
              <a:rPr lang="en-GB" dirty="0" smtClean="0"/>
              <a:t>Relatively low transmitted ultrasonic energy which means that the dynamic range is determined by electronic noise for many cases, also high frequencies can not be applied.</a:t>
            </a:r>
          </a:p>
          <a:p>
            <a:r>
              <a:rPr lang="en-GB" dirty="0" smtClean="0"/>
              <a:t>Generally they need to be located at close proximity to the object being tested (~ 1 mm).</a:t>
            </a:r>
          </a:p>
          <a:p>
            <a:r>
              <a:rPr lang="en-GB" dirty="0" smtClean="0"/>
              <a:t>They are relatively large and inefficient compared with conventional probes</a:t>
            </a:r>
          </a:p>
          <a:p>
            <a:r>
              <a:rPr lang="en-GB" dirty="0"/>
              <a:t>T</a:t>
            </a:r>
            <a:r>
              <a:rPr lang="en-GB" dirty="0" smtClean="0"/>
              <a:t>hey cannot be used on non-conducting test objects unless a conducting coating is applied.</a:t>
            </a:r>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TotalTime>
  <Words>834</Words>
  <Application>Microsoft Office PowerPoint</Application>
  <PresentationFormat>On-screen Show (4:3)</PresentationFormat>
  <Paragraphs>52</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Electro Magnetic Acoustic Transducer</vt:lpstr>
      <vt:lpstr>Electro Magnetic Acoustic Transducer</vt:lpstr>
      <vt:lpstr>Electro Magnetic Acoustic Transducer</vt:lpstr>
      <vt:lpstr>Electro Magnetic Acoustic Transducer</vt:lpstr>
      <vt:lpstr>Electro Magnetic Acoustic Transducer</vt:lpstr>
      <vt:lpstr>Electro Magnetic Acoustic Transducer</vt:lpstr>
      <vt:lpstr>Electro Magnetic Acoustic Transducer</vt:lpstr>
      <vt:lpstr>Electro Magnetic Acoustic Transducer</vt:lpstr>
    </vt:vector>
  </TitlesOfParts>
  <Company>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Electro Magnetic Acoustic Transducer</dc:title>
  <dc:creator> </dc:creator>
  <cp:lastModifiedBy> </cp:lastModifiedBy>
  <cp:revision>8</cp:revision>
  <dcterms:created xsi:type="dcterms:W3CDTF">2008-05-11T16:14:35Z</dcterms:created>
  <dcterms:modified xsi:type="dcterms:W3CDTF">2008-05-11T17:40:32Z</dcterms:modified>
</cp:coreProperties>
</file>