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7" r:id="rId2"/>
    <p:sldId id="302" r:id="rId3"/>
    <p:sldId id="258" r:id="rId4"/>
    <p:sldId id="310" r:id="rId5"/>
    <p:sldId id="311" r:id="rId6"/>
    <p:sldId id="275" r:id="rId7"/>
    <p:sldId id="263" r:id="rId8"/>
    <p:sldId id="264" r:id="rId9"/>
    <p:sldId id="265" r:id="rId10"/>
    <p:sldId id="266" r:id="rId11"/>
    <p:sldId id="267" r:id="rId12"/>
    <p:sldId id="268" r:id="rId13"/>
    <p:sldId id="269" r:id="rId14"/>
    <p:sldId id="270" r:id="rId15"/>
    <p:sldId id="271" r:id="rId16"/>
    <p:sldId id="272" r:id="rId17"/>
    <p:sldId id="273" r:id="rId18"/>
    <p:sldId id="276" r:id="rId19"/>
    <p:sldId id="278" r:id="rId20"/>
    <p:sldId id="279" r:id="rId21"/>
    <p:sldId id="280" r:id="rId22"/>
    <p:sldId id="281" r:id="rId23"/>
    <p:sldId id="312" r:id="rId24"/>
    <p:sldId id="290" r:id="rId25"/>
    <p:sldId id="28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F31E26-3B70-4936-A63D-5FA470A69A74}" v="51" dt="2025-02-17T11:56:49.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115" autoAdjust="0"/>
  </p:normalViewPr>
  <p:slideViewPr>
    <p:cSldViewPr>
      <p:cViewPr varScale="1">
        <p:scale>
          <a:sx n="67" d="100"/>
          <a:sy n="67" d="100"/>
        </p:scale>
        <p:origin x="52" y="88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5B86A1-630A-4F8B-BB60-D6216C4BBF81}" type="datetimeFigureOut">
              <a:rPr lang="en-GB" smtClean="0"/>
              <a:pPr/>
              <a:t>17/02/2025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01A0161-9252-4EEC-A02C-32D1B08FAFC9}" type="slidenum">
              <a:rPr lang="en-GB" smtClean="0"/>
              <a:pPr/>
              <a:t>‹#›</a:t>
            </a:fld>
            <a:endParaRPr lang="en-GB"/>
          </a:p>
        </p:txBody>
      </p:sp>
    </p:spTree>
    <p:extLst>
      <p:ext uri="{BB962C8B-B14F-4D97-AF65-F5344CB8AC3E}">
        <p14:creationId xmlns:p14="http://schemas.microsoft.com/office/powerpoint/2010/main" val="1669948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journals.sagepub.com/stoken/rbtfl/9H56M5K1N3QWPGGZCV9A3M/pdf/10.3102/0013189X11401021"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journals.sagepub.com/stoken/rbtfl/M5YE1B5ZW2T1RTDRAM3KI/pdf/10.1177/1746197916648282"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1A0161-9252-4EEC-A02C-32D1B08FAFC9}" type="slidenum">
              <a:rPr lang="en-GB" smtClean="0"/>
              <a:pPr/>
              <a:t>6</a:t>
            </a:fld>
            <a:endParaRPr lang="en-GB"/>
          </a:p>
        </p:txBody>
      </p:sp>
    </p:spTree>
    <p:extLst>
      <p:ext uri="{BB962C8B-B14F-4D97-AF65-F5344CB8AC3E}">
        <p14:creationId xmlns:p14="http://schemas.microsoft.com/office/powerpoint/2010/main" val="35767909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A4C1281-5152-42A1-9079-DB4F75C71D1D}" type="slidenum">
              <a:rPr lang="en-US" altLang="en-US"/>
              <a:pPr/>
              <a:t>7</a:t>
            </a:fld>
            <a:endParaRPr lang="en-US" altLang="en-US"/>
          </a:p>
        </p:txBody>
      </p:sp>
    </p:spTree>
    <p:extLst>
      <p:ext uri="{BB962C8B-B14F-4D97-AF65-F5344CB8AC3E}">
        <p14:creationId xmlns:p14="http://schemas.microsoft.com/office/powerpoint/2010/main" val="408342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394321F1-9001-4010-9398-4A73AEDEBC48}" type="slidenum">
              <a:rPr lang="en-US" altLang="en-US"/>
              <a:pPr/>
              <a:t>8</a:t>
            </a:fld>
            <a:endParaRPr lang="en-US" altLang="en-US"/>
          </a:p>
        </p:txBody>
      </p:sp>
    </p:spTree>
    <p:extLst>
      <p:ext uri="{BB962C8B-B14F-4D97-AF65-F5344CB8AC3E}">
        <p14:creationId xmlns:p14="http://schemas.microsoft.com/office/powerpoint/2010/main" val="3202131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1C7F99AD-CDE9-4E56-A13F-57B5CDBB76C6}" type="slidenum">
              <a:rPr lang="en-US" altLang="en-US"/>
              <a:pPr/>
              <a:t>9</a:t>
            </a:fld>
            <a:endParaRPr lang="en-US" altLang="en-US"/>
          </a:p>
        </p:txBody>
      </p:sp>
    </p:spTree>
    <p:extLst>
      <p:ext uri="{BB962C8B-B14F-4D97-AF65-F5344CB8AC3E}">
        <p14:creationId xmlns:p14="http://schemas.microsoft.com/office/powerpoint/2010/main" val="4239121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F60FEB85-78C0-4F38-AFF6-8B537DFFC938}" type="slidenum">
              <a:rPr lang="en-US" altLang="en-US"/>
              <a:pPr/>
              <a:t>10</a:t>
            </a:fld>
            <a:endParaRPr lang="en-US" altLang="en-US"/>
          </a:p>
        </p:txBody>
      </p:sp>
    </p:spTree>
    <p:extLst>
      <p:ext uri="{BB962C8B-B14F-4D97-AF65-F5344CB8AC3E}">
        <p14:creationId xmlns:p14="http://schemas.microsoft.com/office/powerpoint/2010/main" val="3639217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BA2E2C83-FA63-4481-B920-C10410E66B8D}" type="slidenum">
              <a:rPr lang="en-US" altLang="en-US"/>
              <a:pPr/>
              <a:t>11</a:t>
            </a:fld>
            <a:endParaRPr lang="en-US" altLang="en-US"/>
          </a:p>
        </p:txBody>
      </p:sp>
    </p:spTree>
    <p:extLst>
      <p:ext uri="{BB962C8B-B14F-4D97-AF65-F5344CB8AC3E}">
        <p14:creationId xmlns:p14="http://schemas.microsoft.com/office/powerpoint/2010/main" val="2356932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51F1A603-DC23-42FA-9E57-94144857443A}" type="slidenum">
              <a:rPr lang="en-US" altLang="en-US"/>
              <a:pPr/>
              <a:t>14</a:t>
            </a:fld>
            <a:endParaRPr lang="en-US" altLang="en-US"/>
          </a:p>
        </p:txBody>
      </p:sp>
    </p:spTree>
    <p:extLst>
      <p:ext uri="{BB962C8B-B14F-4D97-AF65-F5344CB8AC3E}">
        <p14:creationId xmlns:p14="http://schemas.microsoft.com/office/powerpoint/2010/main" val="3647127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Aft>
                <a:spcPts val="1500"/>
              </a:spcAft>
            </a:pPr>
            <a:r>
              <a:rPr lang="en-GB" b="0" i="0" u="none" strike="noStrike" dirty="0">
                <a:solidFill>
                  <a:srgbClr val="015D8E"/>
                </a:solidFill>
                <a:effectLst/>
                <a:latin typeface="Open Sans" panose="020B0606030504020204" pitchFamily="34" charset="0"/>
                <a:hlinkClick r:id="rId3"/>
              </a:rPr>
              <a:t>SAGE journal articles</a:t>
            </a:r>
          </a:p>
          <a:p>
            <a:pPr algn="l">
              <a:spcAft>
                <a:spcPts val="1500"/>
              </a:spcAft>
            </a:pPr>
            <a:endParaRPr lang="en-GB" b="0" i="0" u="none" strike="noStrike" dirty="0">
              <a:solidFill>
                <a:srgbClr val="015D8E"/>
              </a:solidFill>
              <a:effectLst/>
              <a:latin typeface="Open Sans" panose="020B0606030504020204" pitchFamily="34" charset="0"/>
              <a:hlinkClick r:id="rId3"/>
            </a:endParaRPr>
          </a:p>
          <a:p>
            <a:pPr algn="l">
              <a:spcAft>
                <a:spcPts val="1500"/>
              </a:spcAft>
            </a:pPr>
            <a:r>
              <a:rPr lang="en-GB" b="0" i="0" u="none" strike="noStrike" dirty="0">
                <a:solidFill>
                  <a:srgbClr val="015D8E"/>
                </a:solidFill>
                <a:effectLst/>
                <a:latin typeface="Open Sans" panose="020B0606030504020204" pitchFamily="34" charset="0"/>
                <a:hlinkClick r:id="rId3"/>
              </a:rPr>
              <a:t>Condron, D. J. (2011). Egalitarianism and educational excellence: Compatible goals for affluent societies? </a:t>
            </a:r>
            <a:r>
              <a:rPr lang="en-GB" b="0" i="1" u="none" strike="noStrike" dirty="0">
                <a:solidFill>
                  <a:srgbClr val="015D8E"/>
                </a:solidFill>
                <a:effectLst/>
                <a:latin typeface="Open Sans" panose="020B0606030504020204" pitchFamily="34" charset="0"/>
                <a:hlinkClick r:id="rId3"/>
              </a:rPr>
              <a:t>Educational Researcher</a:t>
            </a:r>
            <a:r>
              <a:rPr lang="en-GB" b="0" i="0" u="none" strike="noStrike" dirty="0">
                <a:solidFill>
                  <a:srgbClr val="015D8E"/>
                </a:solidFill>
                <a:effectLst/>
                <a:latin typeface="Open Sans" panose="020B0606030504020204" pitchFamily="34" charset="0"/>
                <a:hlinkClick r:id="rId3"/>
              </a:rPr>
              <a:t>, </a:t>
            </a:r>
            <a:r>
              <a:rPr lang="en-GB" b="0" i="1" u="none" strike="noStrike" dirty="0">
                <a:solidFill>
                  <a:srgbClr val="015D8E"/>
                </a:solidFill>
                <a:effectLst/>
                <a:latin typeface="Open Sans" panose="020B0606030504020204" pitchFamily="34" charset="0"/>
                <a:hlinkClick r:id="rId3"/>
              </a:rPr>
              <a:t>40</a:t>
            </a:r>
            <a:r>
              <a:rPr lang="en-GB" b="0" i="0" u="none" strike="noStrike" dirty="0">
                <a:solidFill>
                  <a:srgbClr val="015D8E"/>
                </a:solidFill>
                <a:effectLst/>
                <a:latin typeface="Open Sans" panose="020B0606030504020204" pitchFamily="34" charset="0"/>
                <a:hlinkClick r:id="rId3"/>
              </a:rPr>
              <a:t>(2), 47–55.</a:t>
            </a:r>
            <a:endParaRPr lang="en-GB" b="0" i="0" dirty="0">
              <a:solidFill>
                <a:srgbClr val="333333"/>
              </a:solidFill>
              <a:effectLst/>
              <a:latin typeface="Open Sans" panose="020B0606030504020204" pitchFamily="34" charset="0"/>
            </a:endParaRPr>
          </a:p>
          <a:p>
            <a:pPr algn="l">
              <a:spcAft>
                <a:spcPts val="1500"/>
              </a:spcAft>
            </a:pPr>
            <a:r>
              <a:rPr lang="en-GB" b="0" i="0" dirty="0">
                <a:solidFill>
                  <a:srgbClr val="333333"/>
                </a:solidFill>
                <a:effectLst/>
                <a:latin typeface="Open Sans" panose="020B0606030504020204" pitchFamily="34" charset="0"/>
              </a:rPr>
              <a:t>This very interesting article argues that where there is greater income inequality in society there is greater inequality in educational attainment. As such it looks beyond educational institutions to explain educational achievement.</a:t>
            </a:r>
          </a:p>
          <a:p>
            <a:pPr algn="l">
              <a:spcAft>
                <a:spcPts val="1500"/>
              </a:spcAft>
            </a:pPr>
            <a:r>
              <a:rPr lang="en-GB" b="0" i="0" u="none" strike="noStrike" dirty="0">
                <a:solidFill>
                  <a:srgbClr val="015D8E"/>
                </a:solidFill>
                <a:effectLst/>
                <a:latin typeface="Open Sans" panose="020B0606030504020204" pitchFamily="34" charset="0"/>
                <a:hlinkClick r:id="rId4"/>
              </a:rPr>
              <a:t>Parsons, C. (2016). Ethnicity, gender, deprivation and low educational attainment in England: Political arithmetic, ideological stances and the deficient society. </a:t>
            </a:r>
            <a:r>
              <a:rPr lang="en-GB" b="0" i="1" u="none" strike="noStrike" dirty="0">
                <a:solidFill>
                  <a:srgbClr val="015D8E"/>
                </a:solidFill>
                <a:effectLst/>
                <a:latin typeface="Open Sans" panose="020B0606030504020204" pitchFamily="34" charset="0"/>
                <a:hlinkClick r:id="rId4"/>
              </a:rPr>
              <a:t>Education, Citizenship and Social Justice</a:t>
            </a:r>
            <a:r>
              <a:rPr lang="en-GB" b="0" i="0" u="none" strike="noStrike" dirty="0">
                <a:solidFill>
                  <a:srgbClr val="015D8E"/>
                </a:solidFill>
                <a:effectLst/>
                <a:latin typeface="Open Sans" panose="020B0606030504020204" pitchFamily="34" charset="0"/>
                <a:hlinkClick r:id="rId4"/>
              </a:rPr>
              <a:t>, </a:t>
            </a:r>
            <a:r>
              <a:rPr lang="en-GB" b="0" i="1" u="none" strike="noStrike" dirty="0">
                <a:solidFill>
                  <a:srgbClr val="015D8E"/>
                </a:solidFill>
                <a:effectLst/>
                <a:latin typeface="Open Sans" panose="020B0606030504020204" pitchFamily="34" charset="0"/>
                <a:hlinkClick r:id="rId4"/>
              </a:rPr>
              <a:t>11</a:t>
            </a:r>
            <a:r>
              <a:rPr lang="en-GB" b="0" i="0" u="none" strike="noStrike" dirty="0">
                <a:solidFill>
                  <a:srgbClr val="015D8E"/>
                </a:solidFill>
                <a:effectLst/>
                <a:latin typeface="Open Sans" panose="020B0606030504020204" pitchFamily="34" charset="0"/>
                <a:hlinkClick r:id="rId4"/>
              </a:rPr>
              <a:t>(2), 160–183.</a:t>
            </a:r>
            <a:endParaRPr lang="en-GB" b="0" i="0" dirty="0">
              <a:solidFill>
                <a:srgbClr val="333333"/>
              </a:solidFill>
              <a:effectLst/>
              <a:latin typeface="Open Sans" panose="020B0606030504020204" pitchFamily="34" charset="0"/>
            </a:endParaRPr>
          </a:p>
          <a:p>
            <a:pPr algn="l">
              <a:spcAft>
                <a:spcPts val="1500"/>
              </a:spcAft>
            </a:pPr>
            <a:r>
              <a:rPr lang="en-GB" b="0" i="0" dirty="0">
                <a:solidFill>
                  <a:srgbClr val="333333"/>
                </a:solidFill>
                <a:effectLst/>
                <a:latin typeface="Open Sans" panose="020B0606030504020204" pitchFamily="34" charset="0"/>
              </a:rPr>
              <a:t>This article examines low attainment in England’s schools and its relationship to ethnicity, gender and poverty. It argues that resulting inequalities are rooted in social and economic factors outside the school due to wider social policy, rather than in-school factors.</a:t>
            </a:r>
          </a:p>
          <a:p>
            <a:endParaRPr lang="en-GB" dirty="0"/>
          </a:p>
        </p:txBody>
      </p:sp>
      <p:sp>
        <p:nvSpPr>
          <p:cNvPr id="4" name="Slide Number Placeholder 3"/>
          <p:cNvSpPr>
            <a:spLocks noGrp="1"/>
          </p:cNvSpPr>
          <p:nvPr>
            <p:ph type="sldNum" sz="quarter" idx="5"/>
          </p:nvPr>
        </p:nvSpPr>
        <p:spPr/>
        <p:txBody>
          <a:bodyPr/>
          <a:lstStyle/>
          <a:p>
            <a:fld id="{F01A0161-9252-4EEC-A02C-32D1B08FAFC9}" type="slidenum">
              <a:rPr lang="en-GB" smtClean="0"/>
              <a:pPr/>
              <a:t>18</a:t>
            </a:fld>
            <a:endParaRPr lang="en-GB"/>
          </a:p>
        </p:txBody>
      </p:sp>
    </p:spTree>
    <p:extLst>
      <p:ext uri="{BB962C8B-B14F-4D97-AF65-F5344CB8AC3E}">
        <p14:creationId xmlns:p14="http://schemas.microsoft.com/office/powerpoint/2010/main" val="4397800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1A0161-9252-4EEC-A02C-32D1B08FAFC9}" type="slidenum">
              <a:rPr lang="en-GB" smtClean="0"/>
              <a:pPr/>
              <a:t>19</a:t>
            </a:fld>
            <a:endParaRPr lang="en-GB"/>
          </a:p>
        </p:txBody>
      </p:sp>
    </p:spTree>
    <p:extLst>
      <p:ext uri="{BB962C8B-B14F-4D97-AF65-F5344CB8AC3E}">
        <p14:creationId xmlns:p14="http://schemas.microsoft.com/office/powerpoint/2010/main" val="3735366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1A0161-9252-4EEC-A02C-32D1B08FAFC9}" type="slidenum">
              <a:rPr lang="en-GB" smtClean="0"/>
              <a:pPr/>
              <a:t>20</a:t>
            </a:fld>
            <a:endParaRPr lang="en-GB"/>
          </a:p>
        </p:txBody>
      </p:sp>
    </p:spTree>
    <p:extLst>
      <p:ext uri="{BB962C8B-B14F-4D97-AF65-F5344CB8AC3E}">
        <p14:creationId xmlns:p14="http://schemas.microsoft.com/office/powerpoint/2010/main" val="454718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23</a:t>
            </a:fld>
            <a:endParaRPr lang="en-GB"/>
          </a:p>
        </p:txBody>
      </p:sp>
    </p:spTree>
    <p:extLst>
      <p:ext uri="{BB962C8B-B14F-4D97-AF65-F5344CB8AC3E}">
        <p14:creationId xmlns:p14="http://schemas.microsoft.com/office/powerpoint/2010/main" val="2763842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take some minutes</a:t>
            </a:r>
            <a:r>
              <a:rPr lang="en-GB" baseline="0" dirty="0"/>
              <a:t> to discuss the first two columns and then feedback as a class. </a:t>
            </a:r>
          </a:p>
          <a:p>
            <a:endParaRPr lang="en-GB" baseline="0" dirty="0"/>
          </a:p>
          <a:p>
            <a:r>
              <a:rPr lang="en-GB" baseline="0" dirty="0"/>
              <a:t>KWL grid. </a:t>
            </a:r>
          </a:p>
          <a:p>
            <a:endParaRPr lang="en-GB" baseline="0" dirty="0"/>
          </a:p>
          <a:p>
            <a:r>
              <a:rPr lang="en-GB" baseline="0" dirty="0"/>
              <a:t>The third column can be returned to at a later date, in preparation for assignments. </a:t>
            </a:r>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24</a:t>
            </a:fld>
            <a:endParaRPr lang="en-GB"/>
          </a:p>
        </p:txBody>
      </p:sp>
    </p:spTree>
    <p:extLst>
      <p:ext uri="{BB962C8B-B14F-4D97-AF65-F5344CB8AC3E}">
        <p14:creationId xmlns:p14="http://schemas.microsoft.com/office/powerpoint/2010/main" val="3245389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115634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3334857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2919622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3611722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106809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1415769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2723114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3003957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718444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3373512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B710C8-A205-4EE0-AE30-61031521DDBD}" type="datetimeFigureOut">
              <a:rPr lang="en-GB" smtClean="0"/>
              <a:pPr/>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9EB470-0FC2-4CA6-B899-178F43283829}" type="slidenum">
              <a:rPr lang="en-GB" smtClean="0"/>
              <a:pPr/>
              <a:t>‹#›</a:t>
            </a:fld>
            <a:endParaRPr lang="en-GB"/>
          </a:p>
        </p:txBody>
      </p:sp>
    </p:spTree>
    <p:extLst>
      <p:ext uri="{BB962C8B-B14F-4D97-AF65-F5344CB8AC3E}">
        <p14:creationId xmlns:p14="http://schemas.microsoft.com/office/powerpoint/2010/main" val="732668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B710C8-A205-4EE0-AE30-61031521DDBD}" type="datetimeFigureOut">
              <a:rPr lang="en-GB" smtClean="0"/>
              <a:pPr/>
              <a:t>17/02/2025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9EB470-0FC2-4CA6-B899-178F43283829}" type="slidenum">
              <a:rPr lang="en-GB" smtClean="0"/>
              <a:pPr/>
              <a:t>‹#›</a:t>
            </a:fld>
            <a:endParaRPr lang="en-GB"/>
          </a:p>
        </p:txBody>
      </p:sp>
    </p:spTree>
    <p:extLst>
      <p:ext uri="{BB962C8B-B14F-4D97-AF65-F5344CB8AC3E}">
        <p14:creationId xmlns:p14="http://schemas.microsoft.com/office/powerpoint/2010/main" val="10789232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hyperlink" Target="http://www.channel4.com/programmes/skint/videos/all/merthyr-tydfil-trailer"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s://study.sagepub.com/bartlettburton5e/student-resources/chapter-10/video"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5QWmi3WRT6o"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bing.com/videos/search?q=you+tube+cultural+capital&amp;view=detail&amp;mid=C9243013BDF8DE4E4D9AC9243013BDF8DE4E4D9A&amp;FORM=VIRE" TargetMode="External"/><Relationship Id="rId2" Type="http://schemas.openxmlformats.org/officeDocument/2006/relationships/hyperlink" Target="https://www.youtube.com/watch?v=87BPL62wyyU" TargetMode="Externa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5DBEYiBkgp8"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s://pdfs.semanticscholar.org/303b/991f6a4d369443a6e6dfb3d93ec462e50864.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SJEU4004/C </a:t>
            </a:r>
          </a:p>
        </p:txBody>
      </p:sp>
      <p:sp>
        <p:nvSpPr>
          <p:cNvPr id="3" name="Subtitle 2"/>
          <p:cNvSpPr>
            <a:spLocks noGrp="1"/>
          </p:cNvSpPr>
          <p:nvPr>
            <p:ph type="subTitle" idx="1"/>
          </p:nvPr>
        </p:nvSpPr>
        <p:spPr>
          <a:xfrm>
            <a:off x="1259632" y="4581128"/>
            <a:ext cx="7088832" cy="1752600"/>
          </a:xfrm>
        </p:spPr>
        <p:txBody>
          <a:bodyPr/>
          <a:lstStyle/>
          <a:p>
            <a:r>
              <a:rPr lang="en-GB" dirty="0"/>
              <a:t>Social Inclusion and Equality</a:t>
            </a:r>
          </a:p>
          <a:p>
            <a:r>
              <a:rPr lang="en-GB" sz="2800" i="1" dirty="0" err="1"/>
              <a:t>Cynhwysiant</a:t>
            </a:r>
            <a:r>
              <a:rPr lang="en-GB" sz="2800" i="1" dirty="0"/>
              <a:t> </a:t>
            </a:r>
            <a:r>
              <a:rPr lang="en-GB" sz="2800" i="1" dirty="0" err="1"/>
              <a:t>Cymdeithasol</a:t>
            </a:r>
            <a:r>
              <a:rPr lang="en-GB" sz="2800" i="1" dirty="0"/>
              <a:t> a </a:t>
            </a:r>
            <a:r>
              <a:rPr lang="en-GB" sz="2800" i="1" dirty="0" err="1"/>
              <a:t>Chydraddoldeb</a:t>
            </a:r>
            <a:endParaRPr lang="en-GB" sz="2800" i="1" dirty="0"/>
          </a:p>
          <a:p>
            <a:r>
              <a:rPr lang="en-GB" sz="2800" i="1" dirty="0" err="1"/>
              <a:t>Sesiwn</a:t>
            </a:r>
            <a:r>
              <a:rPr lang="en-GB" sz="2800" i="1" dirty="0"/>
              <a:t> 8 / Session 8 </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0994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sz="2800" dirty="0"/>
              <a:t>Datblygu dealltwriaeth o ddeddfwriaeth a pholisi cyfredol sy'n ymwneud ag arfer cynhwysol ac ystyried y dulliau a'r strategaethau ar gyfer datblygu arfer cynhwysol effeithiol mewn cyd-destunau addysgol.</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sz="2800" dirty="0"/>
              <a:t>To develop an understanding of current legislation and policy concerning inclusive practice and to consider the approaches and strategies for developing effective inclusive practice in educational contexts.</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deall effaith </a:t>
            </a:r>
            <a:r>
              <a:rPr lang="cy-GB" sz="2800" dirty="0" err="1"/>
              <a:t>allgáu</a:t>
            </a:r>
            <a:r>
              <a:rPr lang="cy-GB" sz="2800" dirty="0"/>
              <a:t> cymdeithasol ar blant, eu teuluoedd a'r gymuned ehangach;</a:t>
            </a:r>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034D5-299E-E516-B510-699C22240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F0201-9AA3-C1E7-CCFE-A56C797C23AB}"/>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D7BD973F-EFDE-F168-C4F0-21C508836089}"/>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gwerthuso rôl yr ymarferydd wrth weithredu strategaethau i gefnogi arfer cynhwysol</a:t>
            </a:r>
            <a:r>
              <a:rPr lang="cy-GB" sz="32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1FCC7F5-B653-3323-3891-026814C7B9F7}"/>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evaluate the role of the practitioner in implementing strategies to support inclusive practice</a:t>
            </a:r>
            <a:r>
              <a:rPr lang="en-GB" sz="3200" dirty="0"/>
              <a:t>;</a:t>
            </a:r>
          </a:p>
          <a:p>
            <a:pPr marL="0" indent="0">
              <a:buNone/>
            </a:pPr>
            <a:endParaRPr lang="en-GB" dirty="0"/>
          </a:p>
        </p:txBody>
      </p:sp>
      <p:pic>
        <p:nvPicPr>
          <p:cNvPr id="3074" name="Picture 2">
            <a:extLst>
              <a:ext uri="{FF2B5EF4-FFF2-40B4-BE49-F238E27FC236}">
                <a16:creationId xmlns:a16="http://schemas.microsoft.com/office/drawing/2014/main" id="{D3575E30-E6C3-8D28-DFE4-505AC66BA5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76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A7B27-A455-4C47-FCB7-281FEA112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124182-F1DB-5907-B6FE-6735B5876B77}"/>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7FEC2273-ADB5-9DD2-F648-DE7ACDBA2754}"/>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Nodi rhwystrau i addysg gynhwysol i ddysgwyr</a:t>
            </a:r>
            <a:r>
              <a:rPr lang="en-GB" sz="28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45BF906-4087-72B5-C3C9-07697CFA1F83}"/>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Identify barriers to inclusive education for learners.</a:t>
            </a:r>
          </a:p>
        </p:txBody>
      </p:sp>
      <p:pic>
        <p:nvPicPr>
          <p:cNvPr id="3074" name="Picture 2">
            <a:extLst>
              <a:ext uri="{FF2B5EF4-FFF2-40B4-BE49-F238E27FC236}">
                <a16:creationId xmlns:a16="http://schemas.microsoft.com/office/drawing/2014/main" id="{E13AA904-F89E-C2DB-F82B-97695EA9D76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617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Chwedl</a:t>
            </a:r>
            <a:r>
              <a:rPr lang="en-GB" dirty="0"/>
              <a:t> </a:t>
            </a:r>
            <a:r>
              <a:rPr lang="en-GB" dirty="0" err="1"/>
              <a:t>neu</a:t>
            </a:r>
            <a:r>
              <a:rPr lang="en-GB" dirty="0"/>
              <a:t> </a:t>
            </a:r>
            <a:r>
              <a:rPr lang="en-GB" dirty="0" err="1"/>
              <a:t>Ffaith</a:t>
            </a:r>
            <a:r>
              <a:rPr lang="en-GB" dirty="0"/>
              <a:t>?</a:t>
            </a:r>
            <a:br>
              <a:rPr lang="en-GB" dirty="0"/>
            </a:br>
            <a:r>
              <a:rPr lang="en-GB" dirty="0" err="1"/>
              <a:t>Mythbuster</a:t>
            </a:r>
            <a:r>
              <a:rPr lang="en-GB" dirty="0"/>
              <a:t>! </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23148" y="2204864"/>
            <a:ext cx="4314825"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62889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243" y="217349"/>
            <a:ext cx="8705253" cy="1451834"/>
          </a:xfrm>
        </p:spPr>
        <p:txBody>
          <a:bodyPr>
            <a:noAutofit/>
          </a:bodyPr>
          <a:lstStyle/>
          <a:p>
            <a:pPr>
              <a:defRPr/>
            </a:pPr>
            <a:r>
              <a:rPr lang="en-GB" sz="2400" dirty="0" err="1"/>
              <a:t>Levitas</a:t>
            </a:r>
            <a:r>
              <a:rPr lang="en-GB" sz="2400" dirty="0"/>
              <a:t>: The Over-Simplified View of Inclusion/Exclusion? </a:t>
            </a:r>
            <a:br>
              <a:rPr lang="en-GB" sz="2400" dirty="0"/>
            </a:br>
            <a:r>
              <a:rPr lang="en-GB" sz="2400" dirty="0" err="1">
                <a:solidFill>
                  <a:schemeClr val="accent1"/>
                </a:solidFill>
              </a:rPr>
              <a:t>Levitas</a:t>
            </a:r>
            <a:r>
              <a:rPr lang="en-GB" sz="2400" dirty="0">
                <a:solidFill>
                  <a:schemeClr val="accent1"/>
                </a:solidFill>
              </a:rPr>
              <a:t>: Y </a:t>
            </a:r>
            <a:r>
              <a:rPr lang="en-GB" sz="2400" dirty="0" err="1">
                <a:solidFill>
                  <a:schemeClr val="accent1"/>
                </a:solidFill>
              </a:rPr>
              <a:t>Golwg</a:t>
            </a:r>
            <a:r>
              <a:rPr lang="en-GB" sz="2400" dirty="0">
                <a:solidFill>
                  <a:schemeClr val="accent1"/>
                </a:solidFill>
              </a:rPr>
              <a:t> </a:t>
            </a:r>
            <a:r>
              <a:rPr lang="en-GB" sz="2400" dirty="0" err="1">
                <a:solidFill>
                  <a:schemeClr val="accent1"/>
                </a:solidFill>
              </a:rPr>
              <a:t>Syml</a:t>
            </a:r>
            <a:r>
              <a:rPr lang="en-GB" sz="2400" dirty="0">
                <a:solidFill>
                  <a:schemeClr val="accent1"/>
                </a:solidFill>
              </a:rPr>
              <a:t> o </a:t>
            </a:r>
            <a:r>
              <a:rPr lang="en-GB" sz="2400" dirty="0" err="1">
                <a:solidFill>
                  <a:schemeClr val="accent1"/>
                </a:solidFill>
              </a:rPr>
              <a:t>Gynhwysiant</a:t>
            </a:r>
            <a:r>
              <a:rPr lang="en-GB" sz="2400" dirty="0">
                <a:solidFill>
                  <a:schemeClr val="accent1"/>
                </a:solidFill>
              </a:rPr>
              <a:t>/</a:t>
            </a:r>
            <a:r>
              <a:rPr lang="en-GB" sz="2400" dirty="0" err="1">
                <a:solidFill>
                  <a:schemeClr val="accent1"/>
                </a:solidFill>
              </a:rPr>
              <a:t>Eithrio</a:t>
            </a:r>
            <a:r>
              <a:rPr lang="en-GB" sz="2400" dirty="0">
                <a:solidFill>
                  <a:schemeClr val="accent1"/>
                </a:solidFill>
              </a:rPr>
              <a:t>? </a:t>
            </a:r>
            <a:br>
              <a:rPr lang="en-GB" sz="2400" dirty="0"/>
            </a:br>
            <a:r>
              <a:rPr lang="en-GB" sz="2400" dirty="0">
                <a:solidFill>
                  <a:schemeClr val="accent1">
                    <a:lumMod val="75000"/>
                  </a:schemeClr>
                </a:solidFill>
              </a:rPr>
              <a:t> </a:t>
            </a:r>
          </a:p>
        </p:txBody>
      </p:sp>
      <p:sp>
        <p:nvSpPr>
          <p:cNvPr id="4" name="Oval 3"/>
          <p:cNvSpPr/>
          <p:nvPr/>
        </p:nvSpPr>
        <p:spPr>
          <a:xfrm>
            <a:off x="319876" y="2852936"/>
            <a:ext cx="3773488" cy="3359150"/>
          </a:xfrm>
          <a:prstGeom prst="ellipse">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en-GB" sz="2400" i="1" dirty="0"/>
              <a:t>Included</a:t>
            </a:r>
          </a:p>
          <a:p>
            <a:pPr algn="ctr">
              <a:defRPr/>
            </a:pPr>
            <a:endParaRPr lang="en-GB" sz="2400" i="1" dirty="0"/>
          </a:p>
          <a:p>
            <a:pPr algn="ctr">
              <a:defRPr/>
            </a:pPr>
            <a:r>
              <a:rPr lang="en-GB" sz="2800" b="1" dirty="0"/>
              <a:t>Society</a:t>
            </a:r>
          </a:p>
          <a:p>
            <a:pPr algn="ctr">
              <a:defRPr/>
            </a:pPr>
            <a:r>
              <a:rPr lang="en-GB" sz="2800" b="1" dirty="0" err="1">
                <a:solidFill>
                  <a:schemeClr val="accent1">
                    <a:lumMod val="75000"/>
                  </a:schemeClr>
                </a:solidFill>
              </a:rPr>
              <a:t>Cymdeithas</a:t>
            </a:r>
            <a:endParaRPr lang="en-GB" sz="2800" b="1" dirty="0">
              <a:solidFill>
                <a:schemeClr val="accent1">
                  <a:lumMod val="75000"/>
                </a:schemeClr>
              </a:solidFill>
            </a:endParaRPr>
          </a:p>
          <a:p>
            <a:pPr algn="ctr">
              <a:defRPr/>
            </a:pPr>
            <a:endParaRPr lang="en-GB" sz="2800" dirty="0">
              <a:solidFill>
                <a:schemeClr val="accent1">
                  <a:lumMod val="75000"/>
                </a:schemeClr>
              </a:solidFill>
            </a:endParaRPr>
          </a:p>
          <a:p>
            <a:pPr algn="ctr">
              <a:defRPr/>
            </a:pPr>
            <a:r>
              <a:rPr lang="en-GB" sz="2400" i="1" dirty="0" err="1">
                <a:solidFill>
                  <a:schemeClr val="accent1">
                    <a:lumMod val="75000"/>
                  </a:schemeClr>
                </a:solidFill>
              </a:rPr>
              <a:t>Wedi’u</a:t>
            </a:r>
            <a:r>
              <a:rPr lang="en-GB" sz="2400" i="1" dirty="0">
                <a:solidFill>
                  <a:schemeClr val="accent1">
                    <a:lumMod val="75000"/>
                  </a:schemeClr>
                </a:solidFill>
              </a:rPr>
              <a:t> </a:t>
            </a:r>
            <a:r>
              <a:rPr lang="en-GB" sz="2400" i="1" dirty="0" err="1">
                <a:solidFill>
                  <a:schemeClr val="accent1">
                    <a:lumMod val="75000"/>
                  </a:schemeClr>
                </a:solidFill>
              </a:rPr>
              <a:t>cynnwys</a:t>
            </a:r>
            <a:r>
              <a:rPr lang="en-GB" sz="2400" i="1" dirty="0">
                <a:solidFill>
                  <a:schemeClr val="accent1">
                    <a:lumMod val="75000"/>
                  </a:schemeClr>
                </a:solidFill>
              </a:rPr>
              <a:t> </a:t>
            </a:r>
            <a:r>
              <a:rPr lang="en-GB" sz="1600" i="1" dirty="0">
                <a:solidFill>
                  <a:schemeClr val="accent1">
                    <a:lumMod val="75000"/>
                  </a:schemeClr>
                </a:solidFill>
              </a:rPr>
              <a:t> </a:t>
            </a:r>
          </a:p>
        </p:txBody>
      </p:sp>
      <p:sp>
        <p:nvSpPr>
          <p:cNvPr id="5" name="TextBox 4"/>
          <p:cNvSpPr txBox="1"/>
          <p:nvPr/>
        </p:nvSpPr>
        <p:spPr>
          <a:xfrm>
            <a:off x="2698750" y="1692593"/>
            <a:ext cx="2160588" cy="1077913"/>
          </a:xfrm>
          <a:prstGeom prst="rect">
            <a:avLst/>
          </a:prstGeom>
          <a:noFill/>
        </p:spPr>
        <p:txBody>
          <a:bodyPr>
            <a:spAutoFit/>
          </a:bodyPr>
          <a:lstStyle/>
          <a:p>
            <a:pPr>
              <a:defRPr/>
            </a:pPr>
            <a:r>
              <a:rPr lang="en-GB" sz="3200" dirty="0">
                <a:latin typeface="Arial" panose="020B0604020202020204" pitchFamily="34" charset="0"/>
              </a:rPr>
              <a:t>Poverty</a:t>
            </a:r>
          </a:p>
          <a:p>
            <a:pPr>
              <a:defRPr/>
            </a:pPr>
            <a:r>
              <a:rPr lang="en-GB" sz="3200" dirty="0" err="1">
                <a:solidFill>
                  <a:schemeClr val="accent1">
                    <a:lumMod val="75000"/>
                  </a:schemeClr>
                </a:solidFill>
                <a:latin typeface="Arial" panose="020B0604020202020204" pitchFamily="34" charset="0"/>
              </a:rPr>
              <a:t>Tlodi</a:t>
            </a:r>
            <a:r>
              <a:rPr lang="en-GB" sz="3200" dirty="0">
                <a:solidFill>
                  <a:schemeClr val="accent1">
                    <a:lumMod val="75000"/>
                  </a:schemeClr>
                </a:solidFill>
                <a:latin typeface="Arial" panose="020B0604020202020204" pitchFamily="34" charset="0"/>
              </a:rPr>
              <a:t> </a:t>
            </a:r>
            <a:r>
              <a:rPr lang="en-GB" sz="3200" dirty="0">
                <a:latin typeface="Arial" panose="020B0604020202020204" pitchFamily="34" charset="0"/>
              </a:rPr>
              <a:t> </a:t>
            </a:r>
          </a:p>
        </p:txBody>
      </p:sp>
      <p:sp>
        <p:nvSpPr>
          <p:cNvPr id="6" name="TextBox 5"/>
          <p:cNvSpPr txBox="1"/>
          <p:nvPr/>
        </p:nvSpPr>
        <p:spPr>
          <a:xfrm>
            <a:off x="4859338" y="3073400"/>
            <a:ext cx="3025775" cy="1076325"/>
          </a:xfrm>
          <a:prstGeom prst="rect">
            <a:avLst/>
          </a:prstGeom>
          <a:noFill/>
        </p:spPr>
        <p:txBody>
          <a:bodyPr>
            <a:spAutoFit/>
          </a:bodyPr>
          <a:lstStyle/>
          <a:p>
            <a:pPr>
              <a:defRPr/>
            </a:pPr>
            <a:r>
              <a:rPr lang="en-GB" sz="3200" dirty="0">
                <a:latin typeface="Arial" panose="020B0604020202020204" pitchFamily="34" charset="0"/>
              </a:rPr>
              <a:t>Inequality</a:t>
            </a:r>
          </a:p>
          <a:p>
            <a:pPr>
              <a:defRPr/>
            </a:pPr>
            <a:r>
              <a:rPr lang="en-GB" sz="3200" dirty="0" err="1">
                <a:solidFill>
                  <a:schemeClr val="accent1">
                    <a:lumMod val="75000"/>
                  </a:schemeClr>
                </a:solidFill>
                <a:latin typeface="Arial" panose="020B0604020202020204" pitchFamily="34" charset="0"/>
              </a:rPr>
              <a:t>Anghyfartaledd</a:t>
            </a:r>
            <a:r>
              <a:rPr lang="en-GB" sz="3200" dirty="0">
                <a:solidFill>
                  <a:schemeClr val="accent1">
                    <a:lumMod val="75000"/>
                  </a:schemeClr>
                </a:solidFill>
                <a:latin typeface="Arial" panose="020B0604020202020204" pitchFamily="34" charset="0"/>
              </a:rPr>
              <a:t> </a:t>
            </a:r>
          </a:p>
        </p:txBody>
      </p:sp>
      <p:sp>
        <p:nvSpPr>
          <p:cNvPr id="7" name="Folded Corner 6"/>
          <p:cNvSpPr/>
          <p:nvPr/>
        </p:nvSpPr>
        <p:spPr>
          <a:xfrm>
            <a:off x="4732338" y="4343400"/>
            <a:ext cx="4143375" cy="2305050"/>
          </a:xfrm>
          <a:prstGeom prst="foldedCorner">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2000" dirty="0">
                <a:latin typeface="Bradley Hand ITC" panose="03070402050302030203" pitchFamily="66" charset="0"/>
              </a:rPr>
              <a:t>Discourse – A formal way of thinking or communicating about a topic. Discourse can be used to convey a group of ideas, approaches and vocabulary common to a particular area e.g. social discourse</a:t>
            </a:r>
            <a:r>
              <a:rPr lang="en-GB" dirty="0">
                <a:latin typeface="Bradley Hand ITC" panose="03070402050302030203" pitchFamily="66" charset="0"/>
              </a:rPr>
              <a:t>.  </a:t>
            </a:r>
          </a:p>
        </p:txBody>
      </p:sp>
      <p:sp>
        <p:nvSpPr>
          <p:cNvPr id="8" name="Down Arrow 7"/>
          <p:cNvSpPr/>
          <p:nvPr/>
        </p:nvSpPr>
        <p:spPr>
          <a:xfrm rot="3370215">
            <a:off x="4848069" y="878681"/>
            <a:ext cx="576263" cy="28813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6789738" y="1119188"/>
            <a:ext cx="2389187" cy="1200150"/>
          </a:xfrm>
          <a:prstGeom prst="rect">
            <a:avLst/>
          </a:prstGeom>
          <a:noFill/>
        </p:spPr>
        <p:txBody>
          <a:bodyPr wrap="none">
            <a:spAutoFit/>
          </a:bodyPr>
          <a:lstStyle/>
          <a:p>
            <a:pPr algn="ctr">
              <a:defRPr/>
            </a:pPr>
            <a:r>
              <a:rPr lang="en-US" sz="3600" dirty="0">
                <a:ln w="0"/>
                <a:effectLst>
                  <a:outerShdw blurRad="38100" dist="25400" dir="5400000" algn="ctr" rotWithShape="0">
                    <a:srgbClr val="6E747A">
                      <a:alpha val="43000"/>
                    </a:srgbClr>
                  </a:outerShdw>
                </a:effectLst>
                <a:latin typeface="Arial" panose="020B0604020202020204" pitchFamily="34" charset="0"/>
              </a:rPr>
              <a:t>Challenge!</a:t>
            </a:r>
          </a:p>
          <a:p>
            <a:pPr algn="ctr">
              <a:defRPr/>
            </a:pPr>
            <a:r>
              <a:rPr lang="en-US" sz="3600" dirty="0" err="1">
                <a:ln w="0"/>
                <a:solidFill>
                  <a:schemeClr val="accent1"/>
                </a:solidFill>
                <a:effectLst>
                  <a:outerShdw blurRad="38100" dist="25400" dir="5400000" algn="ctr" rotWithShape="0">
                    <a:srgbClr val="6E747A">
                      <a:alpha val="43000"/>
                    </a:srgbClr>
                  </a:outerShdw>
                </a:effectLst>
                <a:latin typeface="Arial" panose="020B0604020202020204" pitchFamily="34" charset="0"/>
              </a:rPr>
              <a:t>Herio</a:t>
            </a:r>
            <a:r>
              <a:rPr lang="en-US" sz="3600" dirty="0">
                <a:ln w="0"/>
                <a:solidFill>
                  <a:schemeClr val="accent1"/>
                </a:solidFill>
                <a:effectLst>
                  <a:outerShdw blurRad="38100" dist="25400" dir="5400000" algn="ctr" rotWithShape="0">
                    <a:srgbClr val="6E747A">
                      <a:alpha val="43000"/>
                    </a:srgbClr>
                  </a:outerShdw>
                </a:effectLst>
                <a:latin typeface="Arial" panose="020B0604020202020204" pitchFamily="34" charset="0"/>
              </a:rPr>
              <a:t>!</a:t>
            </a:r>
          </a:p>
        </p:txBody>
      </p:sp>
    </p:spTree>
    <p:extLst>
      <p:ext uri="{BB962C8B-B14F-4D97-AF65-F5344CB8AC3E}">
        <p14:creationId xmlns:p14="http://schemas.microsoft.com/office/powerpoint/2010/main" val="21295470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animBg="1"/>
      <p:bldP spid="8" grpId="0" animBg="1"/>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GB" dirty="0"/>
              <a:t>RED – MUD –SID </a:t>
            </a:r>
          </a:p>
        </p:txBody>
      </p:sp>
      <p:sp>
        <p:nvSpPr>
          <p:cNvPr id="13315" name="Text Placeholder 2"/>
          <p:cNvSpPr>
            <a:spLocks noGrp="1"/>
          </p:cNvSpPr>
          <p:nvPr>
            <p:ph type="body" idx="1"/>
          </p:nvPr>
        </p:nvSpPr>
        <p:spPr>
          <a:xfrm>
            <a:off x="457200" y="5938838"/>
            <a:ext cx="4040188" cy="762000"/>
          </a:xfrm>
          <a:ln>
            <a:headEnd/>
            <a:tailEnd/>
          </a:ln>
        </p:spPr>
        <p:txBody>
          <a:bodyPr/>
          <a:lstStyle/>
          <a:p>
            <a:endParaRPr lang="en-US" altLang="en-US">
              <a:ea typeface="ＭＳ Ｐゴシック" pitchFamily="34" charset="-128"/>
            </a:endParaRPr>
          </a:p>
        </p:txBody>
      </p:sp>
      <p:sp>
        <p:nvSpPr>
          <p:cNvPr id="13316" name="Text Placeholder 3"/>
          <p:cNvSpPr>
            <a:spLocks noGrp="1"/>
          </p:cNvSpPr>
          <p:nvPr>
            <p:ph type="body" sz="half" idx="3"/>
          </p:nvPr>
        </p:nvSpPr>
        <p:spPr>
          <a:xfrm>
            <a:off x="4859338" y="5949950"/>
            <a:ext cx="4041775" cy="762000"/>
          </a:xfrm>
          <a:ln>
            <a:headEnd/>
            <a:tailEnd/>
          </a:ln>
        </p:spPr>
        <p:txBody>
          <a:bodyPr/>
          <a:lstStyle/>
          <a:p>
            <a:endParaRPr lang="en-US" altLang="en-US">
              <a:ea typeface="ＭＳ Ｐゴシック" pitchFamily="34" charset="-128"/>
            </a:endParaRPr>
          </a:p>
        </p:txBody>
      </p:sp>
      <p:sp>
        <p:nvSpPr>
          <p:cNvPr id="13317" name="Content Placeholder 4"/>
          <p:cNvSpPr>
            <a:spLocks noGrp="1"/>
          </p:cNvSpPr>
          <p:nvPr>
            <p:ph sz="quarter" idx="2"/>
          </p:nvPr>
        </p:nvSpPr>
        <p:spPr>
          <a:xfrm>
            <a:off x="457200" y="1444625"/>
            <a:ext cx="4040188" cy="3941763"/>
          </a:xfrm>
          <a:ln/>
        </p:spPr>
        <p:style>
          <a:lnRef idx="2">
            <a:schemeClr val="accent5"/>
          </a:lnRef>
          <a:fillRef idx="1">
            <a:schemeClr val="lt1"/>
          </a:fillRef>
          <a:effectRef idx="0">
            <a:schemeClr val="accent5"/>
          </a:effectRef>
          <a:fontRef idx="minor">
            <a:schemeClr val="dk1"/>
          </a:fontRef>
        </p:style>
        <p:txBody>
          <a:bodyPr/>
          <a:lstStyle/>
          <a:p>
            <a:r>
              <a:rPr lang="en-GB" altLang="en-US" dirty="0">
                <a:ea typeface="ＭＳ Ｐゴシック" pitchFamily="34" charset="-128"/>
              </a:rPr>
              <a:t>Mae </a:t>
            </a:r>
            <a:r>
              <a:rPr lang="en-GB" altLang="en-US" dirty="0" err="1">
                <a:ea typeface="ＭＳ Ｐゴシック" pitchFamily="34" charset="-128"/>
              </a:rPr>
              <a:t>Levitas</a:t>
            </a:r>
            <a:r>
              <a:rPr lang="en-GB" altLang="en-US" dirty="0">
                <a:ea typeface="ＭＳ Ｐゴシック" pitchFamily="34" charset="-128"/>
              </a:rPr>
              <a:t> (1998)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dadlau</a:t>
            </a:r>
            <a:r>
              <a:rPr lang="en-GB" altLang="en-US" dirty="0">
                <a:ea typeface="ＭＳ Ｐゴシック" pitchFamily="34" charset="-128"/>
              </a:rPr>
              <a:t> bod tri </a:t>
            </a:r>
            <a:r>
              <a:rPr lang="en-GB" altLang="en-US" dirty="0" err="1">
                <a:ea typeface="ＭＳ Ｐゴシック" pitchFamily="34" charset="-128"/>
              </a:rPr>
              <a:t>ffordd</a:t>
            </a:r>
            <a:r>
              <a:rPr lang="en-GB" altLang="en-US" dirty="0">
                <a:ea typeface="ＭＳ Ｐゴシック" pitchFamily="34" charset="-128"/>
              </a:rPr>
              <a:t> o </a:t>
            </a:r>
            <a:r>
              <a:rPr lang="en-GB" altLang="en-US" dirty="0" err="1">
                <a:ea typeface="ＭＳ Ｐゴシック" pitchFamily="34" charset="-128"/>
              </a:rPr>
              <a:t>archwilio</a:t>
            </a:r>
            <a:r>
              <a:rPr lang="en-GB" altLang="en-US" dirty="0">
                <a:ea typeface="ＭＳ Ｐゴシック" pitchFamily="34" charset="-128"/>
              </a:rPr>
              <a:t> </a:t>
            </a:r>
            <a:r>
              <a:rPr lang="en-GB" altLang="en-US" dirty="0" err="1">
                <a:ea typeface="ＭＳ Ｐゴシック" pitchFamily="34" charset="-128"/>
              </a:rPr>
              <a:t>eithrio</a:t>
            </a:r>
            <a:r>
              <a:rPr lang="en-GB" altLang="en-US" dirty="0">
                <a:ea typeface="ＭＳ Ｐゴシック" pitchFamily="34" charset="-128"/>
              </a:rPr>
              <a:t> </a:t>
            </a:r>
            <a:r>
              <a:rPr lang="en-GB" altLang="en-US" dirty="0" err="1">
                <a:ea typeface="ＭＳ Ｐゴシック" pitchFamily="34" charset="-128"/>
              </a:rPr>
              <a:t>cymdeithasol</a:t>
            </a:r>
            <a:r>
              <a:rPr lang="en-GB" altLang="en-US" dirty="0">
                <a:ea typeface="ＭＳ Ｐゴシック" pitchFamily="34" charset="-128"/>
              </a:rPr>
              <a:t>:</a:t>
            </a:r>
          </a:p>
          <a:p>
            <a:pPr lvl="1"/>
            <a:r>
              <a:rPr lang="en-GB" altLang="en-US" dirty="0">
                <a:ea typeface="ＭＳ Ｐゴシック" pitchFamily="34" charset="-128"/>
              </a:rPr>
              <a:t>RED – Redistributionist Discourse </a:t>
            </a:r>
          </a:p>
          <a:p>
            <a:pPr lvl="1"/>
            <a:r>
              <a:rPr lang="en-GB" altLang="en-US" dirty="0">
                <a:ea typeface="ＭＳ Ｐゴシック" pitchFamily="34" charset="-128"/>
              </a:rPr>
              <a:t>MUD – Moral Underclass Discourse </a:t>
            </a:r>
          </a:p>
          <a:p>
            <a:pPr lvl="1"/>
            <a:r>
              <a:rPr lang="en-GB" altLang="en-US" dirty="0">
                <a:ea typeface="ＭＳ Ｐゴシック" pitchFamily="34" charset="-128"/>
              </a:rPr>
              <a:t>SID – Social Integrationist Discourse</a:t>
            </a:r>
          </a:p>
          <a:p>
            <a:endParaRPr lang="en-GB" altLang="en-US" dirty="0">
              <a:ea typeface="ＭＳ Ｐゴシック" pitchFamily="34" charset="-128"/>
            </a:endParaRPr>
          </a:p>
        </p:txBody>
      </p:sp>
      <p:sp>
        <p:nvSpPr>
          <p:cNvPr id="13318" name="Content Placeholder 5"/>
          <p:cNvSpPr>
            <a:spLocks noGrp="1"/>
          </p:cNvSpPr>
          <p:nvPr>
            <p:ph sz="quarter" idx="4"/>
          </p:nvPr>
        </p:nvSpPr>
        <p:spPr>
          <a:xfrm>
            <a:off x="4859338" y="1401763"/>
            <a:ext cx="4041775" cy="3971453"/>
          </a:xfrm>
          <a:ln/>
        </p:spPr>
        <p:style>
          <a:lnRef idx="2">
            <a:schemeClr val="accent2"/>
          </a:lnRef>
          <a:fillRef idx="1">
            <a:schemeClr val="lt1"/>
          </a:fillRef>
          <a:effectRef idx="0">
            <a:schemeClr val="accent2"/>
          </a:effectRef>
          <a:fontRef idx="minor">
            <a:schemeClr val="dk1"/>
          </a:fontRef>
        </p:style>
        <p:txBody>
          <a:bodyPr/>
          <a:lstStyle/>
          <a:p>
            <a:pPr>
              <a:spcBef>
                <a:spcPct val="0"/>
              </a:spcBef>
            </a:pPr>
            <a:r>
              <a:rPr lang="en-GB" altLang="en-US" i="1" dirty="0" err="1">
                <a:ea typeface="ＭＳ Ｐゴシック" pitchFamily="34" charset="-128"/>
              </a:rPr>
              <a:t>Levitas</a:t>
            </a:r>
            <a:r>
              <a:rPr lang="en-GB" altLang="en-US" i="1" dirty="0">
                <a:ea typeface="ＭＳ Ｐゴシック" pitchFamily="34" charset="-128"/>
              </a:rPr>
              <a:t> (1998) argues that there are three ways to explore social exclusion:</a:t>
            </a:r>
          </a:p>
          <a:p>
            <a:pPr lvl="1"/>
            <a:r>
              <a:rPr lang="en-GB" altLang="en-US" i="1" dirty="0">
                <a:ea typeface="ＭＳ Ｐゴシック" pitchFamily="34" charset="-128"/>
              </a:rPr>
              <a:t>RED – Redistributionist Discourse </a:t>
            </a:r>
          </a:p>
          <a:p>
            <a:pPr lvl="1"/>
            <a:r>
              <a:rPr lang="en-GB" altLang="en-US" i="1" dirty="0">
                <a:ea typeface="ＭＳ Ｐゴシック" pitchFamily="34" charset="-128"/>
              </a:rPr>
              <a:t>MUD – Moral Underclass Discourse </a:t>
            </a:r>
          </a:p>
          <a:p>
            <a:pPr lvl="1"/>
            <a:r>
              <a:rPr lang="en-GB" altLang="en-US" i="1" dirty="0">
                <a:ea typeface="ＭＳ Ｐゴシック" pitchFamily="34" charset="-128"/>
              </a:rPr>
              <a:t>SID – Social Integrationist Discourse</a:t>
            </a:r>
          </a:p>
        </p:txBody>
      </p:sp>
    </p:spTree>
    <p:extLst>
      <p:ext uri="{BB962C8B-B14F-4D97-AF65-F5344CB8AC3E}">
        <p14:creationId xmlns:p14="http://schemas.microsoft.com/office/powerpoint/2010/main" val="1642295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a:t>Redistributionist Discourse (RED) </a:t>
            </a:r>
          </a:p>
        </p:txBody>
      </p:sp>
      <p:sp>
        <p:nvSpPr>
          <p:cNvPr id="15363" name="Content Placeholder 4"/>
          <p:cNvSpPr>
            <a:spLocks noGrp="1"/>
          </p:cNvSpPr>
          <p:nvPr>
            <p:ph sz="quarter" idx="2"/>
          </p:nvPr>
        </p:nvSpPr>
        <p:spPr>
          <a:xfrm>
            <a:off x="457200" y="1444625"/>
            <a:ext cx="4040188" cy="5224463"/>
          </a:xfrm>
          <a:ln/>
        </p:spPr>
        <p:style>
          <a:lnRef idx="2">
            <a:schemeClr val="accent5"/>
          </a:lnRef>
          <a:fillRef idx="1">
            <a:schemeClr val="lt1"/>
          </a:fillRef>
          <a:effectRef idx="0">
            <a:schemeClr val="accent5"/>
          </a:effectRef>
          <a:fontRef idx="minor">
            <a:schemeClr val="dk1"/>
          </a:fontRef>
        </p:style>
        <p:txBody>
          <a:bodyPr/>
          <a:lstStyle/>
          <a:p>
            <a:r>
              <a:rPr lang="en-GB" altLang="en-US" dirty="0" err="1">
                <a:ea typeface="ＭＳ Ｐゴシック" pitchFamily="34" charset="-128"/>
              </a:rPr>
              <a:t>Golwg</a:t>
            </a:r>
            <a:r>
              <a:rPr lang="en-GB" altLang="en-US" dirty="0">
                <a:ea typeface="ＭＳ Ｐゴシック" pitchFamily="34" charset="-128"/>
              </a:rPr>
              <a:t> </a:t>
            </a:r>
            <a:r>
              <a:rPr lang="en-GB" altLang="en-US" dirty="0" err="1">
                <a:ea typeface="ＭＳ Ｐゴシック" pitchFamily="34" charset="-128"/>
              </a:rPr>
              <a:t>fwy</a:t>
            </a:r>
            <a:r>
              <a:rPr lang="en-GB" altLang="en-US" dirty="0">
                <a:ea typeface="ＭＳ Ｐゴシック" pitchFamily="34" charset="-128"/>
              </a:rPr>
              <a:t> </a:t>
            </a:r>
            <a:r>
              <a:rPr lang="en-GB" altLang="en-US" dirty="0" err="1">
                <a:ea typeface="ＭＳ Ｐゴシック" pitchFamily="34" charset="-128"/>
              </a:rPr>
              <a:t>eang</a:t>
            </a:r>
            <a:r>
              <a:rPr lang="en-GB" altLang="en-US" dirty="0">
                <a:ea typeface="ＭＳ Ｐゴシック" pitchFamily="34" charset="-128"/>
              </a:rPr>
              <a:t> o </a:t>
            </a:r>
            <a:r>
              <a:rPr lang="en-GB" altLang="en-US" dirty="0" err="1">
                <a:ea typeface="ＭＳ Ｐゴシック" pitchFamily="34" charset="-128"/>
              </a:rPr>
              <a:t>dlodi</a:t>
            </a:r>
            <a:r>
              <a:rPr lang="en-GB" altLang="en-US" dirty="0">
                <a:ea typeface="ＭＳ Ｐゴシック" pitchFamily="34" charset="-128"/>
              </a:rPr>
              <a:t> </a:t>
            </a:r>
            <a:r>
              <a:rPr lang="en-GB" altLang="en-US" dirty="0" err="1">
                <a:ea typeface="ＭＳ Ｐゴシック" pitchFamily="34" charset="-128"/>
              </a:rPr>
              <a:t>yw</a:t>
            </a:r>
            <a:r>
              <a:rPr lang="en-GB" altLang="en-US" dirty="0">
                <a:ea typeface="ＭＳ Ｐゴシック" pitchFamily="34" charset="-128"/>
              </a:rPr>
              <a:t> </a:t>
            </a:r>
            <a:r>
              <a:rPr lang="en-GB" altLang="en-US" dirty="0" err="1">
                <a:ea typeface="ＭＳ Ｐゴシック" pitchFamily="34" charset="-128"/>
              </a:rPr>
              <a:t>hwn</a:t>
            </a:r>
            <a:r>
              <a:rPr lang="en-GB" altLang="en-US" dirty="0">
                <a:ea typeface="ＭＳ Ｐゴシック" pitchFamily="34" charset="-128"/>
              </a:rPr>
              <a:t> – </a:t>
            </a:r>
            <a:r>
              <a:rPr lang="en-GB" altLang="en-US" dirty="0" err="1">
                <a:ea typeface="ＭＳ Ｐゴシック" pitchFamily="34" charset="-128"/>
              </a:rPr>
              <a:t>mwy</a:t>
            </a:r>
            <a:r>
              <a:rPr lang="en-GB" altLang="en-US" dirty="0">
                <a:ea typeface="ＭＳ Ｐゴシック" pitchFamily="34" charset="-128"/>
              </a:rPr>
              <a:t> </a:t>
            </a:r>
            <a:r>
              <a:rPr lang="en-GB" altLang="en-US" dirty="0" err="1">
                <a:ea typeface="ＭＳ Ｐゴシック" pitchFamily="34" charset="-128"/>
              </a:rPr>
              <a:t>na</a:t>
            </a:r>
            <a:r>
              <a:rPr lang="en-GB" altLang="en-US" dirty="0">
                <a:ea typeface="ＭＳ Ｐゴシック" pitchFamily="34" charset="-128"/>
              </a:rPr>
              <a:t> </a:t>
            </a:r>
            <a:r>
              <a:rPr lang="en-GB" altLang="en-US" dirty="0" err="1">
                <a:ea typeface="ＭＳ Ｐゴシック" pitchFamily="34" charset="-128"/>
              </a:rPr>
              <a:t>thlodi</a:t>
            </a:r>
            <a:r>
              <a:rPr lang="en-GB" altLang="en-US" dirty="0">
                <a:ea typeface="ＭＳ Ｐゴシック" pitchFamily="34" charset="-128"/>
              </a:rPr>
              <a:t> </a:t>
            </a:r>
            <a:r>
              <a:rPr lang="en-GB" altLang="en-US" dirty="0" err="1">
                <a:ea typeface="ＭＳ Ｐゴシック" pitchFamily="34" charset="-128"/>
              </a:rPr>
              <a:t>materol</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unig</a:t>
            </a:r>
            <a:r>
              <a:rPr lang="en-GB" altLang="en-US" dirty="0">
                <a:ea typeface="ＭＳ Ｐゴシック" pitchFamily="34" charset="-128"/>
              </a:rPr>
              <a:t>. </a:t>
            </a:r>
          </a:p>
          <a:p>
            <a:endParaRPr lang="en-GB" altLang="en-US" dirty="0">
              <a:ea typeface="ＭＳ Ｐゴシック" pitchFamily="34" charset="-128"/>
            </a:endParaRPr>
          </a:p>
          <a:p>
            <a:r>
              <a:rPr lang="en-GB" altLang="en-US" dirty="0" err="1">
                <a:ea typeface="ＭＳ Ｐゴシック" pitchFamily="34" charset="-128"/>
              </a:rPr>
              <a:t>Wedi</a:t>
            </a:r>
            <a:r>
              <a:rPr lang="en-GB" altLang="en-US" dirty="0">
                <a:ea typeface="ＭＳ Ｐゴシック" pitchFamily="34" charset="-128"/>
              </a:rPr>
              <a:t> </a:t>
            </a:r>
            <a:r>
              <a:rPr lang="en-GB" altLang="en-US" dirty="0" err="1">
                <a:ea typeface="ＭＳ Ｐゴシック" pitchFamily="34" charset="-128"/>
              </a:rPr>
              <a:t>ei</a:t>
            </a:r>
            <a:r>
              <a:rPr lang="en-GB" altLang="en-US" dirty="0">
                <a:ea typeface="ＭＳ Ｐゴシック" pitchFamily="34" charset="-128"/>
              </a:rPr>
              <a:t> </a:t>
            </a:r>
            <a:r>
              <a:rPr lang="en-GB" altLang="en-US" dirty="0" err="1">
                <a:ea typeface="ＭＳ Ｐゴシック" pitchFamily="34" charset="-128"/>
              </a:rPr>
              <a:t>seilio</a:t>
            </a:r>
            <a:r>
              <a:rPr lang="en-GB" altLang="en-US" dirty="0">
                <a:ea typeface="ＭＳ Ｐゴシック" pitchFamily="34" charset="-128"/>
              </a:rPr>
              <a:t> </a:t>
            </a:r>
            <a:r>
              <a:rPr lang="en-GB" altLang="en-US" dirty="0" err="1">
                <a:ea typeface="ＭＳ Ｐゴシック" pitchFamily="34" charset="-128"/>
              </a:rPr>
              <a:t>ar</a:t>
            </a:r>
            <a:r>
              <a:rPr lang="en-GB" altLang="en-US" dirty="0">
                <a:ea typeface="ＭＳ Ｐゴシック" pitchFamily="34" charset="-128"/>
              </a:rPr>
              <a:t> </a:t>
            </a:r>
            <a:r>
              <a:rPr lang="en-GB" altLang="en-US" dirty="0" err="1">
                <a:ea typeface="ＭＳ Ｐゴシック" pitchFamily="34" charset="-128"/>
              </a:rPr>
              <a:t>ddyfyniad</a:t>
            </a:r>
            <a:r>
              <a:rPr lang="en-GB" altLang="en-US" dirty="0">
                <a:ea typeface="ＭＳ Ｐゴシック" pitchFamily="34" charset="-128"/>
              </a:rPr>
              <a:t> </a:t>
            </a:r>
            <a:r>
              <a:rPr lang="en-GB" altLang="en-US" dirty="0" err="1">
                <a:ea typeface="ＭＳ Ｐゴシック" pitchFamily="34" charset="-128"/>
              </a:rPr>
              <a:t>gan</a:t>
            </a:r>
            <a:r>
              <a:rPr lang="en-GB" altLang="en-US" dirty="0">
                <a:ea typeface="ＭＳ Ｐゴシック" pitchFamily="34" charset="-128"/>
              </a:rPr>
              <a:t> Peter Townsend (1979) </a:t>
            </a:r>
            <a:r>
              <a:rPr lang="en-GB" altLang="en-US" dirty="0" err="1">
                <a:ea typeface="ＭＳ Ｐゴシック" pitchFamily="34" charset="-128"/>
              </a:rPr>
              <a:t>oedd</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gweld</a:t>
            </a:r>
            <a:r>
              <a:rPr lang="en-GB" altLang="en-US" dirty="0">
                <a:ea typeface="ＭＳ Ｐゴシック" pitchFamily="34" charset="-128"/>
              </a:rPr>
              <a:t> </a:t>
            </a:r>
            <a:r>
              <a:rPr lang="en-GB" altLang="en-US" dirty="0" err="1">
                <a:ea typeface="ＭＳ Ｐゴシック" pitchFamily="34" charset="-128"/>
              </a:rPr>
              <a:t>tlodi</a:t>
            </a:r>
            <a:r>
              <a:rPr lang="en-GB" altLang="en-US" dirty="0">
                <a:ea typeface="ＭＳ Ｐゴシック" pitchFamily="34" charset="-128"/>
              </a:rPr>
              <a:t> </a:t>
            </a:r>
            <a:r>
              <a:rPr lang="en-GB" altLang="en-US" dirty="0" err="1">
                <a:ea typeface="ＭＳ Ｐゴシック" pitchFamily="34" charset="-128"/>
              </a:rPr>
              <a:t>fel</a:t>
            </a:r>
            <a:r>
              <a:rPr lang="en-GB" altLang="en-US" dirty="0">
                <a:ea typeface="ＭＳ Ｐゴシック" pitchFamily="34" charset="-128"/>
              </a:rPr>
              <a:t> </a:t>
            </a:r>
            <a:r>
              <a:rPr lang="en-GB" altLang="en-US" dirty="0" err="1">
                <a:ea typeface="ＭＳ Ｐゴシック" pitchFamily="34" charset="-128"/>
              </a:rPr>
              <a:t>diffyg</a:t>
            </a:r>
            <a:r>
              <a:rPr lang="en-GB" altLang="en-US" dirty="0">
                <a:ea typeface="ＭＳ Ｐゴシック" pitchFamily="34" charset="-128"/>
              </a:rPr>
              <a:t> </a:t>
            </a:r>
            <a:r>
              <a:rPr lang="en-GB" altLang="en-US" dirty="0" err="1">
                <a:ea typeface="ＭＳ Ｐゴシック" pitchFamily="34" charset="-128"/>
              </a:rPr>
              <a:t>o’r</a:t>
            </a:r>
            <a:r>
              <a:rPr lang="en-GB" altLang="en-US" dirty="0">
                <a:ea typeface="ＭＳ Ｐゴシック" pitchFamily="34" charset="-128"/>
              </a:rPr>
              <a:t> </a:t>
            </a:r>
            <a:r>
              <a:rPr lang="en-GB" altLang="en-US" dirty="0" err="1">
                <a:ea typeface="ＭＳ Ｐゴシック" pitchFamily="34" charset="-128"/>
              </a:rPr>
              <a:t>adnoddau</a:t>
            </a:r>
            <a:r>
              <a:rPr lang="en-GB" altLang="en-US" dirty="0">
                <a:ea typeface="ＭＳ Ｐゴシック" pitchFamily="34" charset="-128"/>
              </a:rPr>
              <a:t> </a:t>
            </a:r>
            <a:r>
              <a:rPr lang="en-GB" altLang="en-US" dirty="0" err="1">
                <a:ea typeface="ＭＳ Ｐゴシック" pitchFamily="34" charset="-128"/>
              </a:rPr>
              <a:t>angenrheidiol</a:t>
            </a:r>
            <a:r>
              <a:rPr lang="en-GB" altLang="en-US" dirty="0">
                <a:ea typeface="ＭＳ Ｐゴシック" pitchFamily="34" charset="-128"/>
              </a:rPr>
              <a:t> </a:t>
            </a:r>
            <a:r>
              <a:rPr lang="en-GB" altLang="en-US" dirty="0" err="1">
                <a:ea typeface="ＭＳ Ｐゴシック" pitchFamily="34" charset="-128"/>
              </a:rPr>
              <a:t>ar</a:t>
            </a:r>
            <a:r>
              <a:rPr lang="en-GB" altLang="en-US" dirty="0">
                <a:ea typeface="ＭＳ Ｐゴシック" pitchFamily="34" charset="-128"/>
              </a:rPr>
              <a:t> </a:t>
            </a:r>
            <a:r>
              <a:rPr lang="en-GB" altLang="en-US" dirty="0" err="1">
                <a:ea typeface="ＭＳ Ｐゴシック" pitchFamily="34" charset="-128"/>
              </a:rPr>
              <a:t>gyfer</a:t>
            </a:r>
            <a:r>
              <a:rPr lang="en-GB" altLang="en-US" dirty="0">
                <a:ea typeface="ＭＳ Ｐゴシック" pitchFamily="34" charset="-128"/>
              </a:rPr>
              <a:t> </a:t>
            </a:r>
            <a:r>
              <a:rPr lang="en-GB" altLang="en-US" dirty="0" err="1">
                <a:ea typeface="ＭＳ Ｐゴシック" pitchFamily="34" charset="-128"/>
              </a:rPr>
              <a:t>byw</a:t>
            </a:r>
            <a:r>
              <a:rPr lang="en-GB" altLang="en-US" dirty="0">
                <a:ea typeface="ＭＳ Ｐゴシック" pitchFamily="34" charset="-128"/>
              </a:rPr>
              <a:t> </a:t>
            </a:r>
            <a:r>
              <a:rPr lang="en-GB" altLang="en-US" dirty="0" err="1">
                <a:ea typeface="ＭＳ Ｐゴシック" pitchFamily="34" charset="-128"/>
              </a:rPr>
              <a:t>fel</a:t>
            </a:r>
            <a:r>
              <a:rPr lang="en-GB" altLang="en-US" dirty="0">
                <a:ea typeface="ＭＳ Ｐゴシック" pitchFamily="34" charset="-128"/>
              </a:rPr>
              <a:t> </a:t>
            </a:r>
            <a:r>
              <a:rPr lang="en-GB" altLang="en-US" dirty="0" err="1">
                <a:ea typeface="ＭＳ Ｐゴシック" pitchFamily="34" charset="-128"/>
              </a:rPr>
              <a:t>rhan</a:t>
            </a:r>
            <a:r>
              <a:rPr lang="en-GB" altLang="en-US" dirty="0">
                <a:ea typeface="ＭＳ Ｐゴシック" pitchFamily="34" charset="-128"/>
              </a:rPr>
              <a:t> o </a:t>
            </a:r>
            <a:r>
              <a:rPr lang="en-GB" altLang="en-US" dirty="0" err="1">
                <a:ea typeface="ＭＳ Ｐゴシック" pitchFamily="34" charset="-128"/>
              </a:rPr>
              <a:t>gymdeithas</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hytrach</a:t>
            </a:r>
            <a:r>
              <a:rPr lang="en-GB" altLang="en-US" dirty="0">
                <a:ea typeface="ＭＳ Ｐゴシック" pitchFamily="34" charset="-128"/>
              </a:rPr>
              <a:t> </a:t>
            </a:r>
            <a:r>
              <a:rPr lang="en-GB" altLang="en-US" dirty="0" err="1">
                <a:ea typeface="ＭＳ Ｐゴシック" pitchFamily="34" charset="-128"/>
              </a:rPr>
              <a:t>na</a:t>
            </a:r>
            <a:r>
              <a:rPr lang="en-GB" altLang="en-US" dirty="0">
                <a:ea typeface="ＭＳ Ｐゴシック" pitchFamily="34" charset="-128"/>
              </a:rPr>
              <a:t> </a:t>
            </a:r>
            <a:r>
              <a:rPr lang="en-GB" altLang="en-US" dirty="0" err="1">
                <a:ea typeface="ＭＳ Ｐゴシック" pitchFamily="34" charset="-128"/>
              </a:rPr>
              <a:t>digon</a:t>
            </a:r>
            <a:r>
              <a:rPr lang="en-GB" altLang="en-US" dirty="0">
                <a:ea typeface="ＭＳ Ｐゴシック" pitchFamily="34" charset="-128"/>
              </a:rPr>
              <a:t> o </a:t>
            </a:r>
            <a:r>
              <a:rPr lang="en-GB" altLang="en-US" dirty="0" err="1">
                <a:ea typeface="ＭＳ Ｐゴシック" pitchFamily="34" charset="-128"/>
              </a:rPr>
              <a:t>arian</a:t>
            </a:r>
            <a:r>
              <a:rPr lang="en-GB" altLang="en-US" dirty="0">
                <a:ea typeface="ＭＳ Ｐゴシック" pitchFamily="34" charset="-128"/>
              </a:rPr>
              <a:t> </a:t>
            </a:r>
            <a:r>
              <a:rPr lang="en-GB" altLang="en-US" dirty="0" err="1">
                <a:ea typeface="ＭＳ Ｐゴシック" pitchFamily="34" charset="-128"/>
              </a:rPr>
              <a:t>i</a:t>
            </a:r>
            <a:r>
              <a:rPr lang="en-GB" altLang="en-US" dirty="0">
                <a:ea typeface="ＭＳ Ｐゴシック" pitchFamily="34" charset="-128"/>
              </a:rPr>
              <a:t> </a:t>
            </a:r>
            <a:r>
              <a:rPr lang="en-GB" altLang="en-US" dirty="0" err="1">
                <a:ea typeface="ＭＳ Ｐゴシック" pitchFamily="34" charset="-128"/>
              </a:rPr>
              <a:t>oroesi’n</a:t>
            </a:r>
            <a:r>
              <a:rPr lang="en-GB" altLang="en-US" dirty="0">
                <a:ea typeface="ＭＳ Ｐゴシック" pitchFamily="34" charset="-128"/>
              </a:rPr>
              <a:t> </a:t>
            </a:r>
            <a:r>
              <a:rPr lang="en-GB" altLang="en-US" dirty="0" err="1">
                <a:ea typeface="ＭＳ Ｐゴシック" pitchFamily="34" charset="-128"/>
              </a:rPr>
              <a:t>unig</a:t>
            </a:r>
            <a:r>
              <a:rPr lang="en-GB" altLang="en-US" dirty="0">
                <a:ea typeface="ＭＳ Ｐゴシック" pitchFamily="34" charset="-128"/>
              </a:rPr>
              <a:t>. </a:t>
            </a:r>
          </a:p>
          <a:p>
            <a:endParaRPr lang="en-GB" altLang="en-US" dirty="0">
              <a:ea typeface="ＭＳ Ｐゴシック" pitchFamily="34" charset="-128"/>
            </a:endParaRPr>
          </a:p>
        </p:txBody>
      </p:sp>
      <p:sp>
        <p:nvSpPr>
          <p:cNvPr id="6" name="Content Placeholder 5"/>
          <p:cNvSpPr>
            <a:spLocks noGrp="1"/>
          </p:cNvSpPr>
          <p:nvPr>
            <p:ph sz="quarter" idx="4"/>
          </p:nvPr>
        </p:nvSpPr>
        <p:spPr>
          <a:xfrm>
            <a:off x="4645025" y="1444625"/>
            <a:ext cx="4041775" cy="5224735"/>
          </a:xfrm>
        </p:spPr>
        <p:style>
          <a:lnRef idx="2">
            <a:schemeClr val="accent2"/>
          </a:lnRef>
          <a:fillRef idx="1">
            <a:schemeClr val="lt1"/>
          </a:fillRef>
          <a:effectRef idx="0">
            <a:schemeClr val="accent2"/>
          </a:effectRef>
          <a:fontRef idx="minor">
            <a:schemeClr val="dk1"/>
          </a:fontRef>
        </p:style>
        <p:txBody>
          <a:bodyPr/>
          <a:lstStyle/>
          <a:p>
            <a:pPr>
              <a:defRPr/>
            </a:pPr>
            <a:r>
              <a:rPr lang="en-GB" sz="2200" i="1" dirty="0"/>
              <a:t>This view is focussed on poverty, but sees poverty as wider than just material poverty. </a:t>
            </a:r>
          </a:p>
          <a:p>
            <a:pPr marL="109537" indent="0">
              <a:buFont typeface="Wingdings 3" pitchFamily="18" charset="2"/>
              <a:buNone/>
              <a:defRPr/>
            </a:pPr>
            <a:endParaRPr lang="en-GB" sz="2200" i="1" dirty="0"/>
          </a:p>
          <a:p>
            <a:pPr>
              <a:defRPr/>
            </a:pPr>
            <a:r>
              <a:rPr lang="en-GB" sz="2200" i="1" dirty="0"/>
              <a:t>Based on a definition from Peter Townsend (1979) which begun to define poverty in a way which asked whether people had enough resources to take part in society, rather than whether they had enough money to ‘survive’.</a:t>
            </a:r>
          </a:p>
        </p:txBody>
      </p:sp>
    </p:spTree>
    <p:extLst>
      <p:ext uri="{BB962C8B-B14F-4D97-AF65-F5344CB8AC3E}">
        <p14:creationId xmlns:p14="http://schemas.microsoft.com/office/powerpoint/2010/main" val="256077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225" y="277151"/>
            <a:ext cx="8229600" cy="1143000"/>
          </a:xfrm>
        </p:spPr>
        <p:txBody>
          <a:bodyPr>
            <a:normAutofit fontScale="90000"/>
          </a:bodyPr>
          <a:lstStyle/>
          <a:p>
            <a:pPr algn="ctr">
              <a:defRPr/>
            </a:pPr>
            <a:r>
              <a:rPr lang="en-GB" dirty="0">
                <a:solidFill>
                  <a:schemeClr val="accent1"/>
                </a:solidFill>
              </a:rPr>
              <a:t>RED – </a:t>
            </a:r>
            <a:r>
              <a:rPr lang="en-GB" dirty="0" err="1">
                <a:solidFill>
                  <a:schemeClr val="accent1"/>
                </a:solidFill>
              </a:rPr>
              <a:t>Rhesymau</a:t>
            </a:r>
            <a:r>
              <a:rPr lang="en-GB" dirty="0">
                <a:solidFill>
                  <a:schemeClr val="accent1"/>
                </a:solidFill>
              </a:rPr>
              <a:t> </a:t>
            </a:r>
            <a:br>
              <a:rPr lang="en-GB" dirty="0">
                <a:solidFill>
                  <a:schemeClr val="accent1"/>
                </a:solidFill>
              </a:rPr>
            </a:br>
            <a:r>
              <a:rPr lang="en-GB" dirty="0"/>
              <a:t>RED - Reasons </a:t>
            </a:r>
          </a:p>
        </p:txBody>
      </p:sp>
      <p:sp>
        <p:nvSpPr>
          <p:cNvPr id="17411" name="Content Placeholder 4"/>
          <p:cNvSpPr>
            <a:spLocks noGrp="1"/>
          </p:cNvSpPr>
          <p:nvPr>
            <p:ph sz="quarter" idx="2"/>
          </p:nvPr>
        </p:nvSpPr>
        <p:spPr>
          <a:xfrm>
            <a:off x="467544" y="1988840"/>
            <a:ext cx="4040188" cy="4132263"/>
          </a:xfrm>
          <a:ln/>
        </p:spPr>
        <p:style>
          <a:lnRef idx="2">
            <a:schemeClr val="accent5"/>
          </a:lnRef>
          <a:fillRef idx="1">
            <a:schemeClr val="lt1"/>
          </a:fillRef>
          <a:effectRef idx="0">
            <a:schemeClr val="accent5"/>
          </a:effectRef>
          <a:fontRef idx="minor">
            <a:schemeClr val="dk1"/>
          </a:fontRef>
        </p:style>
        <p:txBody>
          <a:bodyPr>
            <a:normAutofit/>
          </a:bodyPr>
          <a:lstStyle/>
          <a:p>
            <a:r>
              <a:rPr lang="en-GB" altLang="en-US" dirty="0">
                <a:ea typeface="ＭＳ Ｐゴシック" pitchFamily="34" charset="-128"/>
              </a:rPr>
              <a:t>Felly, </a:t>
            </a:r>
            <a:r>
              <a:rPr lang="en-GB" altLang="en-US" dirty="0" err="1">
                <a:ea typeface="ＭＳ Ｐゴシック" pitchFamily="34" charset="-128"/>
              </a:rPr>
              <a:t>mae</a:t>
            </a:r>
            <a:r>
              <a:rPr lang="en-GB" altLang="en-US" dirty="0">
                <a:ea typeface="ＭＳ Ｐゴシック" pitchFamily="34" charset="-128"/>
              </a:rPr>
              <a:t> </a:t>
            </a:r>
            <a:r>
              <a:rPr lang="en-GB" altLang="en-US" dirty="0" err="1">
                <a:ea typeface="ＭＳ Ｐゴシック" pitchFamily="34" charset="-128"/>
              </a:rPr>
              <a:t>cysylltiad</a:t>
            </a:r>
            <a:r>
              <a:rPr lang="en-GB" altLang="en-US" dirty="0">
                <a:ea typeface="ＭＳ Ｐゴシック" pitchFamily="34" charset="-128"/>
              </a:rPr>
              <a:t> </a:t>
            </a:r>
            <a:r>
              <a:rPr lang="en-GB" altLang="en-US" dirty="0" err="1">
                <a:ea typeface="ＭＳ Ｐゴシック" pitchFamily="34" charset="-128"/>
              </a:rPr>
              <a:t>agos</a:t>
            </a:r>
            <a:r>
              <a:rPr lang="en-GB" altLang="en-US" dirty="0">
                <a:ea typeface="ＭＳ Ｐゴシック" pitchFamily="34" charset="-128"/>
              </a:rPr>
              <a:t> </a:t>
            </a:r>
            <a:r>
              <a:rPr lang="en-GB" altLang="en-US" dirty="0" err="1">
                <a:ea typeface="ＭＳ Ｐゴシック" pitchFamily="34" charset="-128"/>
              </a:rPr>
              <a:t>rhwng</a:t>
            </a:r>
            <a:r>
              <a:rPr lang="en-GB" altLang="en-US" dirty="0">
                <a:ea typeface="ＭＳ Ｐゴシック" pitchFamily="34" charset="-128"/>
              </a:rPr>
              <a:t> </a:t>
            </a:r>
            <a:r>
              <a:rPr lang="en-GB" altLang="en-US" dirty="0" err="1">
                <a:ea typeface="ＭＳ Ｐゴシック" pitchFamily="34" charset="-128"/>
              </a:rPr>
              <a:t>tlodi</a:t>
            </a:r>
            <a:r>
              <a:rPr lang="en-GB" altLang="en-US" dirty="0">
                <a:ea typeface="ＭＳ Ｐゴシック" pitchFamily="34" charset="-128"/>
              </a:rPr>
              <a:t> ac </a:t>
            </a:r>
            <a:r>
              <a:rPr lang="en-GB" altLang="en-US" dirty="0" err="1">
                <a:ea typeface="ＭＳ Ｐゴシック" pitchFamily="34" charset="-128"/>
              </a:rPr>
              <a:t>anghyfartaledd</a:t>
            </a:r>
            <a:r>
              <a:rPr lang="en-GB" altLang="en-US" dirty="0">
                <a:ea typeface="ＭＳ Ｐゴシック" pitchFamily="34" charset="-128"/>
              </a:rPr>
              <a:t> </a:t>
            </a:r>
            <a:r>
              <a:rPr lang="en-GB" altLang="en-US" u="sng" dirty="0" err="1">
                <a:ea typeface="ＭＳ Ｐゴシック" pitchFamily="34" charset="-128"/>
              </a:rPr>
              <a:t>strwythurol</a:t>
            </a:r>
            <a:r>
              <a:rPr lang="en-GB" altLang="en-US" dirty="0">
                <a:ea typeface="ＭＳ Ｐゴシック" pitchFamily="34" charset="-128"/>
              </a:rPr>
              <a:t>. </a:t>
            </a:r>
          </a:p>
          <a:p>
            <a:r>
              <a:rPr lang="en-GB" altLang="en-US" dirty="0" err="1">
                <a:solidFill>
                  <a:srgbClr val="FF0000"/>
                </a:solidFill>
                <a:ea typeface="ＭＳ Ｐゴシック" pitchFamily="34" charset="-128"/>
              </a:rPr>
              <a:t>Tasg</a:t>
            </a:r>
            <a:r>
              <a:rPr lang="en-GB" altLang="en-US" dirty="0">
                <a:solidFill>
                  <a:srgbClr val="FF0000"/>
                </a:solidFill>
                <a:ea typeface="ＭＳ Ｐゴシック" pitchFamily="34" charset="-128"/>
              </a:rPr>
              <a:t>: Beth </a:t>
            </a:r>
            <a:r>
              <a:rPr lang="en-GB" altLang="en-US" dirty="0" err="1">
                <a:solidFill>
                  <a:srgbClr val="FF0000"/>
                </a:solidFill>
                <a:ea typeface="ＭＳ Ｐゴシック" pitchFamily="34" charset="-128"/>
              </a:rPr>
              <a:t>yw’r</a:t>
            </a:r>
            <a:r>
              <a:rPr lang="en-GB" altLang="en-US" dirty="0">
                <a:solidFill>
                  <a:srgbClr val="FF0000"/>
                </a:solidFill>
                <a:ea typeface="ＭＳ Ｐゴシック" pitchFamily="34" charset="-128"/>
              </a:rPr>
              <a:t> </a:t>
            </a:r>
            <a:r>
              <a:rPr lang="en-GB" altLang="en-US" dirty="0" err="1">
                <a:solidFill>
                  <a:srgbClr val="FF0000"/>
                </a:solidFill>
                <a:ea typeface="ＭＳ Ｐゴシック" pitchFamily="34" charset="-128"/>
              </a:rPr>
              <a:t>rhesymau</a:t>
            </a:r>
            <a:r>
              <a:rPr lang="en-GB" altLang="en-US" dirty="0">
                <a:solidFill>
                  <a:srgbClr val="FF0000"/>
                </a:solidFill>
                <a:ea typeface="ＭＳ Ｐゴシック" pitchFamily="34" charset="-128"/>
              </a:rPr>
              <a:t> </a:t>
            </a:r>
            <a:r>
              <a:rPr lang="en-GB" altLang="en-US" dirty="0" err="1">
                <a:solidFill>
                  <a:srgbClr val="FF0000"/>
                </a:solidFill>
                <a:ea typeface="ＭＳ Ｐゴシック" pitchFamily="34" charset="-128"/>
              </a:rPr>
              <a:t>strwythurol</a:t>
            </a:r>
            <a:r>
              <a:rPr lang="en-GB" altLang="en-US" dirty="0">
                <a:solidFill>
                  <a:srgbClr val="FF0000"/>
                </a:solidFill>
                <a:ea typeface="ＭＳ Ｐゴシック" pitchFamily="34" charset="-128"/>
              </a:rPr>
              <a:t> am  </a:t>
            </a:r>
            <a:r>
              <a:rPr lang="en-GB" altLang="en-US" dirty="0" err="1">
                <a:solidFill>
                  <a:srgbClr val="FF0000"/>
                </a:solidFill>
                <a:ea typeface="ＭＳ Ｐゴシック" pitchFamily="34" charset="-128"/>
              </a:rPr>
              <a:t>anghyfartaledd</a:t>
            </a:r>
            <a:r>
              <a:rPr lang="en-GB" altLang="en-US" dirty="0">
                <a:solidFill>
                  <a:srgbClr val="FF0000"/>
                </a:solidFill>
                <a:ea typeface="ＭＳ Ｐゴシック" pitchFamily="34" charset="-128"/>
              </a:rPr>
              <a:t>?</a:t>
            </a:r>
          </a:p>
          <a:p>
            <a:r>
              <a:rPr lang="en-GB" altLang="en-US" dirty="0">
                <a:ea typeface="ＭＳ Ｐゴシック" pitchFamily="34" charset="-128"/>
              </a:rPr>
              <a:t>Mae </a:t>
            </a:r>
            <a:r>
              <a:rPr lang="en-GB" altLang="en-US" dirty="0" err="1">
                <a:ea typeface="ＭＳ Ｐゴシック" pitchFamily="34" charset="-128"/>
              </a:rPr>
              <a:t>grwpiau</a:t>
            </a:r>
            <a:r>
              <a:rPr lang="en-GB" altLang="en-US" dirty="0">
                <a:ea typeface="ＭＳ Ｐゴシック" pitchFamily="34" charset="-128"/>
              </a:rPr>
              <a:t> </a:t>
            </a:r>
            <a:r>
              <a:rPr lang="en-GB" altLang="en-US" dirty="0" err="1">
                <a:ea typeface="ＭＳ Ｐゴシック" pitchFamily="34" charset="-128"/>
              </a:rPr>
              <a:t>pwerus</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gallu</a:t>
            </a:r>
            <a:r>
              <a:rPr lang="en-GB" altLang="en-US" dirty="0">
                <a:ea typeface="ＭＳ Ｐゴシック" pitchFamily="34" charset="-128"/>
              </a:rPr>
              <a:t> </a:t>
            </a:r>
            <a:r>
              <a:rPr lang="en-GB" altLang="en-US" dirty="0" err="1">
                <a:ea typeface="ＭＳ Ｐゴシック" pitchFamily="34" charset="-128"/>
              </a:rPr>
              <a:t>eithrio</a:t>
            </a:r>
            <a:r>
              <a:rPr lang="en-GB" altLang="en-US" dirty="0">
                <a:ea typeface="ＭＳ Ｐゴシック" pitchFamily="34" charset="-128"/>
              </a:rPr>
              <a:t> </a:t>
            </a:r>
            <a:r>
              <a:rPr lang="en-GB" altLang="en-US" dirty="0" err="1">
                <a:ea typeface="ＭＳ Ｐゴシック" pitchFamily="34" charset="-128"/>
              </a:rPr>
              <a:t>eraill</a:t>
            </a:r>
            <a:r>
              <a:rPr lang="en-GB" altLang="en-US" dirty="0">
                <a:ea typeface="ＭＳ Ｐゴシック" pitchFamily="34" charset="-128"/>
              </a:rPr>
              <a:t>, </a:t>
            </a:r>
            <a:r>
              <a:rPr lang="en-GB" altLang="en-US" dirty="0" err="1">
                <a:ea typeface="ＭＳ Ｐゴシック" pitchFamily="34" charset="-128"/>
              </a:rPr>
              <a:t>sy’n</a:t>
            </a:r>
            <a:r>
              <a:rPr lang="en-GB" altLang="en-US" dirty="0">
                <a:ea typeface="ＭＳ Ｐゴシック" pitchFamily="34" charset="-128"/>
              </a:rPr>
              <a:t> </a:t>
            </a:r>
            <a:r>
              <a:rPr lang="en-GB" altLang="en-US" dirty="0" err="1">
                <a:ea typeface="ＭＳ Ｐゴシック" pitchFamily="34" charset="-128"/>
              </a:rPr>
              <a:t>arwain</a:t>
            </a:r>
            <a:r>
              <a:rPr lang="en-GB" altLang="en-US" dirty="0">
                <a:ea typeface="ＭＳ Ｐゴシック" pitchFamily="34" charset="-128"/>
              </a:rPr>
              <a:t> at </a:t>
            </a:r>
            <a:r>
              <a:rPr lang="en-GB" altLang="en-US" dirty="0" err="1">
                <a:ea typeface="ＭＳ Ｐゴシック" pitchFamily="34" charset="-128"/>
              </a:rPr>
              <a:t>dlodi</a:t>
            </a:r>
            <a:r>
              <a:rPr lang="en-GB" altLang="en-US" dirty="0">
                <a:ea typeface="ＭＳ Ｐゴシック" pitchFamily="34" charset="-128"/>
              </a:rPr>
              <a:t> </a:t>
            </a:r>
            <a:r>
              <a:rPr lang="en-GB" altLang="en-US" dirty="0" err="1">
                <a:ea typeface="ＭＳ Ｐゴシック" pitchFamily="34" charset="-128"/>
              </a:rPr>
              <a:t>e.e</a:t>
            </a:r>
            <a:r>
              <a:rPr lang="en-GB" altLang="en-US" dirty="0">
                <a:ea typeface="ＭＳ Ｐゴシック" pitchFamily="34" charset="-128"/>
              </a:rPr>
              <a:t>. </a:t>
            </a:r>
            <a:r>
              <a:rPr lang="en-GB" altLang="en-US" dirty="0" err="1">
                <a:ea typeface="ＭＳ Ｐゴシック" pitchFamily="34" charset="-128"/>
              </a:rPr>
              <a:t>gofalwyr</a:t>
            </a:r>
            <a:r>
              <a:rPr lang="en-GB" altLang="en-US" dirty="0">
                <a:ea typeface="ＭＳ Ｐゴシック" pitchFamily="34" charset="-128"/>
              </a:rPr>
              <a:t> di-</a:t>
            </a:r>
            <a:r>
              <a:rPr lang="en-GB" altLang="en-US" dirty="0" err="1">
                <a:ea typeface="ＭＳ Ｐゴシック" pitchFamily="34" charset="-128"/>
              </a:rPr>
              <a:t>dâl</a:t>
            </a:r>
            <a:r>
              <a:rPr lang="en-GB" altLang="en-US" dirty="0">
                <a:ea typeface="ＭＳ Ｐゴシック" pitchFamily="34" charset="-128"/>
              </a:rPr>
              <a:t>. </a:t>
            </a:r>
          </a:p>
        </p:txBody>
      </p:sp>
      <p:sp>
        <p:nvSpPr>
          <p:cNvPr id="6" name="Content Placeholder 5"/>
          <p:cNvSpPr>
            <a:spLocks noGrp="1"/>
          </p:cNvSpPr>
          <p:nvPr>
            <p:ph sz="quarter" idx="4"/>
          </p:nvPr>
        </p:nvSpPr>
        <p:spPr>
          <a:xfrm>
            <a:off x="4716016" y="1988840"/>
            <a:ext cx="4041775" cy="4104456"/>
          </a:xfrm>
        </p:spPr>
        <p:style>
          <a:lnRef idx="2">
            <a:schemeClr val="accent2"/>
          </a:lnRef>
          <a:fillRef idx="1">
            <a:schemeClr val="lt1"/>
          </a:fillRef>
          <a:effectRef idx="0">
            <a:schemeClr val="accent2"/>
          </a:effectRef>
          <a:fontRef idx="minor">
            <a:schemeClr val="dk1"/>
          </a:fontRef>
        </p:style>
        <p:txBody>
          <a:bodyPr>
            <a:normAutofit/>
          </a:bodyPr>
          <a:lstStyle/>
          <a:p>
            <a:pPr>
              <a:defRPr/>
            </a:pPr>
            <a:r>
              <a:rPr lang="en-GB" i="1" dirty="0"/>
              <a:t>Therefore, poverty is closely linked to </a:t>
            </a:r>
            <a:r>
              <a:rPr lang="en-GB" i="1" u="sng" dirty="0"/>
              <a:t>structural</a:t>
            </a:r>
            <a:r>
              <a:rPr lang="en-GB" i="1" dirty="0"/>
              <a:t> inequalities.</a:t>
            </a:r>
          </a:p>
          <a:p>
            <a:pPr marL="109537" indent="0">
              <a:buFont typeface="Wingdings 3" pitchFamily="18" charset="2"/>
              <a:buNone/>
              <a:defRPr/>
            </a:pPr>
            <a:r>
              <a:rPr lang="en-GB" i="1" dirty="0"/>
              <a:t> </a:t>
            </a:r>
          </a:p>
          <a:p>
            <a:pPr>
              <a:defRPr/>
            </a:pPr>
            <a:r>
              <a:rPr lang="en-GB" i="1" dirty="0">
                <a:solidFill>
                  <a:srgbClr val="FF0000"/>
                </a:solidFill>
              </a:rPr>
              <a:t>Task: What are structural reasons for inequality?</a:t>
            </a:r>
          </a:p>
          <a:p>
            <a:pPr marL="109537" indent="0">
              <a:buFont typeface="Wingdings 3" pitchFamily="18" charset="2"/>
              <a:buNone/>
              <a:defRPr/>
            </a:pPr>
            <a:endParaRPr lang="en-GB" i="1" dirty="0">
              <a:solidFill>
                <a:srgbClr val="FF0000"/>
              </a:solidFill>
            </a:endParaRPr>
          </a:p>
          <a:p>
            <a:pPr>
              <a:defRPr/>
            </a:pPr>
            <a:r>
              <a:rPr lang="en-GB" i="1" dirty="0"/>
              <a:t>Powerful groups exclude others, resulting in poverty e.g. unpaid carers. </a:t>
            </a:r>
          </a:p>
        </p:txBody>
      </p:sp>
    </p:spTree>
    <p:extLst>
      <p:ext uri="{BB962C8B-B14F-4D97-AF65-F5344CB8AC3E}">
        <p14:creationId xmlns:p14="http://schemas.microsoft.com/office/powerpoint/2010/main" val="1886998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pPr algn="ctr">
              <a:defRPr/>
            </a:pPr>
            <a:r>
              <a:rPr lang="en-GB" dirty="0">
                <a:solidFill>
                  <a:schemeClr val="accent1"/>
                </a:solidFill>
              </a:rPr>
              <a:t>RED - </a:t>
            </a:r>
            <a:r>
              <a:rPr lang="en-GB" dirty="0" err="1">
                <a:solidFill>
                  <a:schemeClr val="accent1"/>
                </a:solidFill>
              </a:rPr>
              <a:t>Datrysiad</a:t>
            </a:r>
            <a:br>
              <a:rPr lang="en-GB" dirty="0">
                <a:solidFill>
                  <a:schemeClr val="accent1"/>
                </a:solidFill>
              </a:rPr>
            </a:br>
            <a:r>
              <a:rPr lang="en-GB" dirty="0"/>
              <a:t>RED - Solution</a:t>
            </a:r>
          </a:p>
        </p:txBody>
      </p:sp>
      <p:sp>
        <p:nvSpPr>
          <p:cNvPr id="5" name="Content Placeholder 4"/>
          <p:cNvSpPr>
            <a:spLocks noGrp="1"/>
          </p:cNvSpPr>
          <p:nvPr>
            <p:ph sz="quarter" idx="2"/>
          </p:nvPr>
        </p:nvSpPr>
        <p:spPr>
          <a:xfrm>
            <a:off x="457200" y="1268413"/>
            <a:ext cx="4040188" cy="5413375"/>
          </a:xfrm>
          <a:ln/>
        </p:spPr>
        <p:style>
          <a:lnRef idx="2">
            <a:schemeClr val="accent5"/>
          </a:lnRef>
          <a:fillRef idx="1">
            <a:schemeClr val="lt1"/>
          </a:fillRef>
          <a:effectRef idx="0">
            <a:schemeClr val="accent5"/>
          </a:effectRef>
          <a:fontRef idx="minor">
            <a:schemeClr val="dk1"/>
          </a:fontRef>
        </p:style>
        <p:txBody>
          <a:bodyPr/>
          <a:lstStyle/>
          <a:p>
            <a:r>
              <a:rPr lang="en-GB" altLang="en-US" dirty="0" err="1">
                <a:ea typeface="ＭＳ Ｐゴシック" pitchFamily="34" charset="-128"/>
              </a:rPr>
              <a:t>Canolbwyntio</a:t>
            </a:r>
            <a:r>
              <a:rPr lang="en-GB" altLang="en-US" dirty="0">
                <a:ea typeface="ＭＳ Ｐゴシック" pitchFamily="34" charset="-128"/>
              </a:rPr>
              <a:t> </a:t>
            </a:r>
            <a:r>
              <a:rPr lang="en-GB" altLang="en-US" dirty="0" err="1">
                <a:ea typeface="ＭＳ Ｐゴシック" pitchFamily="34" charset="-128"/>
              </a:rPr>
              <a:t>ar</a:t>
            </a:r>
            <a:r>
              <a:rPr lang="en-GB" altLang="en-US" dirty="0">
                <a:ea typeface="ＭＳ Ｐゴシック" pitchFamily="34" charset="-128"/>
              </a:rPr>
              <a:t> </a:t>
            </a:r>
            <a:r>
              <a:rPr lang="en-GB" altLang="en-US" dirty="0" err="1">
                <a:ea typeface="ＭＳ Ｐゴシック" pitchFamily="34" charset="-128"/>
              </a:rPr>
              <a:t>brosesau</a:t>
            </a:r>
            <a:r>
              <a:rPr lang="en-GB" altLang="en-US" dirty="0">
                <a:ea typeface="ＭＳ Ｐゴシック" pitchFamily="34" charset="-128"/>
              </a:rPr>
              <a:t> </a:t>
            </a:r>
            <a:r>
              <a:rPr lang="en-GB" altLang="en-US" dirty="0" err="1">
                <a:ea typeface="ＭＳ Ｐゴシック" pitchFamily="34" charset="-128"/>
              </a:rPr>
              <a:t>sy’n</a:t>
            </a:r>
            <a:r>
              <a:rPr lang="en-GB" altLang="en-US" dirty="0">
                <a:ea typeface="ＭＳ Ｐゴシック" pitchFamily="34" charset="-128"/>
              </a:rPr>
              <a:t> </a:t>
            </a:r>
            <a:r>
              <a:rPr lang="en-GB" altLang="en-US" dirty="0" err="1">
                <a:ea typeface="ＭＳ Ｐゴシック" pitchFamily="34" charset="-128"/>
              </a:rPr>
              <a:t>creu</a:t>
            </a:r>
            <a:r>
              <a:rPr lang="en-GB" altLang="en-US" dirty="0">
                <a:ea typeface="ＭＳ Ｐゴシック" pitchFamily="34" charset="-128"/>
              </a:rPr>
              <a:t> </a:t>
            </a:r>
            <a:r>
              <a:rPr lang="en-GB" altLang="en-US" dirty="0" err="1">
                <a:ea typeface="ＭＳ Ｐゴシック" pitchFamily="34" charset="-128"/>
              </a:rPr>
              <a:t>anghyfartaledd</a:t>
            </a:r>
            <a:r>
              <a:rPr lang="en-GB" altLang="en-US" dirty="0">
                <a:ea typeface="ＭＳ Ｐゴシック" pitchFamily="34" charset="-128"/>
              </a:rPr>
              <a:t>. </a:t>
            </a:r>
          </a:p>
          <a:p>
            <a:r>
              <a:rPr lang="en-GB" altLang="en-US" dirty="0" err="1">
                <a:ea typeface="ＭＳ Ｐゴシック" pitchFamily="34" charset="-128"/>
              </a:rPr>
              <a:t>Mae’r</a:t>
            </a:r>
            <a:r>
              <a:rPr lang="en-GB" altLang="en-US" dirty="0">
                <a:ea typeface="ＭＳ Ｐゴシック" pitchFamily="34" charset="-128"/>
              </a:rPr>
              <a:t> </a:t>
            </a:r>
            <a:r>
              <a:rPr lang="en-GB" altLang="en-US" dirty="0" err="1">
                <a:ea typeface="ＭＳ Ｐゴシック" pitchFamily="34" charset="-128"/>
              </a:rPr>
              <a:t>agwedd</a:t>
            </a:r>
            <a:r>
              <a:rPr lang="en-GB" altLang="en-US" dirty="0">
                <a:ea typeface="ＭＳ Ｐゴシック" pitchFamily="34" charset="-128"/>
              </a:rPr>
              <a:t> </a:t>
            </a:r>
            <a:r>
              <a:rPr lang="en-GB" altLang="en-US" dirty="0" err="1">
                <a:ea typeface="ＭＳ Ｐゴシック" pitchFamily="34" charset="-128"/>
              </a:rPr>
              <a:t>yma</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gweld</a:t>
            </a:r>
            <a:r>
              <a:rPr lang="en-GB" altLang="en-US" dirty="0">
                <a:ea typeface="ＭＳ Ｐゴシック" pitchFamily="34" charset="-128"/>
              </a:rPr>
              <a:t> </a:t>
            </a:r>
            <a:r>
              <a:rPr lang="en-GB" altLang="en-US" sz="2800" b="1" u="sng" dirty="0" err="1">
                <a:ea typeface="ＭＳ Ｐゴシック" pitchFamily="34" charset="-128"/>
              </a:rPr>
              <a:t>ailddosbarth</a:t>
            </a:r>
            <a:r>
              <a:rPr lang="en-GB" altLang="en-US" sz="2800" dirty="0" err="1">
                <a:ea typeface="ＭＳ Ｐゴシック" pitchFamily="34" charset="-128"/>
              </a:rPr>
              <a:t>u</a:t>
            </a:r>
            <a:r>
              <a:rPr lang="en-GB" altLang="en-US" sz="2800" dirty="0">
                <a:ea typeface="ＭＳ Ｐゴシック" pitchFamily="34" charset="-128"/>
              </a:rPr>
              <a:t> </a:t>
            </a:r>
            <a:r>
              <a:rPr lang="en-GB" altLang="en-US" dirty="0" err="1">
                <a:ea typeface="ＭＳ Ｐゴシック" pitchFamily="34" charset="-128"/>
              </a:rPr>
              <a:t>adnoddau</a:t>
            </a:r>
            <a:r>
              <a:rPr lang="en-GB" altLang="en-US" dirty="0">
                <a:ea typeface="ＭＳ Ｐゴシック" pitchFamily="34" charset="-128"/>
              </a:rPr>
              <a:t> </a:t>
            </a:r>
            <a:r>
              <a:rPr lang="en-GB" altLang="en-US" dirty="0" err="1">
                <a:ea typeface="ＭＳ Ｐゴシック" pitchFamily="34" charset="-128"/>
              </a:rPr>
              <a:t>fel</a:t>
            </a:r>
            <a:r>
              <a:rPr lang="en-GB" altLang="en-US" dirty="0">
                <a:ea typeface="ＭＳ Ｐゴシック" pitchFamily="34" charset="-128"/>
              </a:rPr>
              <a:t> </a:t>
            </a:r>
            <a:r>
              <a:rPr lang="en-GB" altLang="en-US" dirty="0" err="1">
                <a:ea typeface="ＭＳ Ｐゴシック" pitchFamily="34" charset="-128"/>
              </a:rPr>
              <a:t>ffordd</a:t>
            </a:r>
            <a:r>
              <a:rPr lang="en-GB" altLang="en-US" dirty="0">
                <a:ea typeface="ＭＳ Ｐゴシック" pitchFamily="34" charset="-128"/>
              </a:rPr>
              <a:t> o </a:t>
            </a:r>
            <a:r>
              <a:rPr lang="en-GB" altLang="en-US" dirty="0" err="1">
                <a:ea typeface="ＭＳ Ｐゴシック" pitchFamily="34" charset="-128"/>
              </a:rPr>
              <a:t>ddatrys</a:t>
            </a:r>
            <a:r>
              <a:rPr lang="en-GB" altLang="en-US" dirty="0">
                <a:ea typeface="ＭＳ Ｐゴシック" pitchFamily="34" charset="-128"/>
              </a:rPr>
              <a:t> </a:t>
            </a:r>
            <a:r>
              <a:rPr lang="en-GB" altLang="en-US" dirty="0" err="1">
                <a:ea typeface="ＭＳ Ｐゴシック" pitchFamily="34" charset="-128"/>
              </a:rPr>
              <a:t>tlodi</a:t>
            </a:r>
            <a:r>
              <a:rPr lang="en-GB" altLang="en-US" dirty="0">
                <a:ea typeface="ＭＳ Ｐゴシック" pitchFamily="34" charset="-128"/>
              </a:rPr>
              <a:t>.</a:t>
            </a:r>
          </a:p>
          <a:p>
            <a:endParaRPr lang="en-GB" altLang="en-US" dirty="0">
              <a:ea typeface="ＭＳ Ｐゴシック" pitchFamily="34" charset="-128"/>
            </a:endParaRPr>
          </a:p>
          <a:p>
            <a:r>
              <a:rPr lang="en-GB" altLang="en-US" dirty="0" err="1">
                <a:ea typeface="ＭＳ Ｐゴシック" pitchFamily="34" charset="-128"/>
              </a:rPr>
              <a:t>Esiamplau</a:t>
            </a:r>
            <a:r>
              <a:rPr lang="en-GB" altLang="en-US" dirty="0">
                <a:ea typeface="ＭＳ Ｐゴシック" pitchFamily="34" charset="-128"/>
              </a:rPr>
              <a:t>?</a:t>
            </a:r>
          </a:p>
          <a:p>
            <a:pPr lvl="1"/>
            <a:r>
              <a:rPr lang="en-GB" altLang="en-US" dirty="0" err="1">
                <a:ea typeface="ＭＳ Ｐゴシック" pitchFamily="34" charset="-128"/>
              </a:rPr>
              <a:t>Trethi</a:t>
            </a:r>
            <a:endParaRPr lang="en-GB" altLang="en-US" dirty="0">
              <a:ea typeface="ＭＳ Ｐゴシック" pitchFamily="34" charset="-128"/>
            </a:endParaRPr>
          </a:p>
          <a:p>
            <a:pPr lvl="1"/>
            <a:r>
              <a:rPr lang="en-GB" altLang="en-US" dirty="0">
                <a:ea typeface="ＭＳ Ｐゴシック" pitchFamily="34" charset="-128"/>
              </a:rPr>
              <a:t>Budd-</a:t>
            </a:r>
            <a:r>
              <a:rPr lang="en-GB" altLang="en-US" dirty="0" err="1">
                <a:ea typeface="ＭＳ Ｐゴシック" pitchFamily="34" charset="-128"/>
              </a:rPr>
              <a:t>daliadau</a:t>
            </a:r>
            <a:r>
              <a:rPr lang="en-GB" altLang="en-US" dirty="0">
                <a:ea typeface="ＭＳ Ｐゴシック" pitchFamily="34" charset="-128"/>
              </a:rPr>
              <a:t> </a:t>
            </a:r>
          </a:p>
          <a:p>
            <a:pPr lvl="1"/>
            <a:r>
              <a:rPr lang="en-GB" altLang="en-US" dirty="0" err="1">
                <a:ea typeface="ＭＳ Ｐゴシック" pitchFamily="34" charset="-128"/>
              </a:rPr>
              <a:t>Cydnabod</a:t>
            </a:r>
            <a:r>
              <a:rPr lang="en-GB" altLang="en-US" dirty="0">
                <a:ea typeface="ＭＳ Ｐゴシック" pitchFamily="34" charset="-128"/>
              </a:rPr>
              <a:t> </a:t>
            </a:r>
            <a:r>
              <a:rPr lang="en-GB" altLang="en-US" dirty="0" err="1">
                <a:ea typeface="ＭＳ Ｐゴシック" pitchFamily="34" charset="-128"/>
              </a:rPr>
              <a:t>gwaith</a:t>
            </a:r>
            <a:r>
              <a:rPr lang="en-GB" altLang="en-US" dirty="0">
                <a:ea typeface="ＭＳ Ｐゴシック" pitchFamily="34" charset="-128"/>
              </a:rPr>
              <a:t> di-</a:t>
            </a:r>
            <a:r>
              <a:rPr lang="en-GB" altLang="en-US" dirty="0" err="1">
                <a:ea typeface="ＭＳ Ｐゴシック" pitchFamily="34" charset="-128"/>
              </a:rPr>
              <a:t>dâl</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ariannol</a:t>
            </a:r>
            <a:r>
              <a:rPr lang="en-GB" altLang="en-US" dirty="0">
                <a:ea typeface="ＭＳ Ｐゴシック" pitchFamily="34" charset="-128"/>
              </a:rPr>
              <a:t> </a:t>
            </a:r>
          </a:p>
          <a:p>
            <a:pPr lvl="1"/>
            <a:r>
              <a:rPr lang="en-GB" altLang="en-US" dirty="0" err="1">
                <a:ea typeface="ＭＳ Ｐゴシック" pitchFamily="34" charset="-128"/>
              </a:rPr>
              <a:t>Cyflog</a:t>
            </a:r>
            <a:r>
              <a:rPr lang="en-GB" altLang="en-US" dirty="0">
                <a:ea typeface="ＭＳ Ｐゴシック" pitchFamily="34" charset="-128"/>
              </a:rPr>
              <a:t> </a:t>
            </a:r>
            <a:r>
              <a:rPr lang="en-GB" altLang="en-US" dirty="0" err="1">
                <a:ea typeface="ＭＳ Ｐゴシック" pitchFamily="34" charset="-128"/>
              </a:rPr>
              <a:t>Lleiafswm</a:t>
            </a:r>
            <a:r>
              <a:rPr lang="en-GB" altLang="en-US" dirty="0">
                <a:ea typeface="ＭＳ Ｐゴシック" pitchFamily="34" charset="-128"/>
              </a:rPr>
              <a:t> </a:t>
            </a:r>
          </a:p>
          <a:p>
            <a:endParaRPr lang="en-GB" altLang="en-US" dirty="0">
              <a:ea typeface="ＭＳ Ｐゴシック" pitchFamily="34" charset="-128"/>
            </a:endParaRPr>
          </a:p>
        </p:txBody>
      </p:sp>
      <p:sp>
        <p:nvSpPr>
          <p:cNvPr id="6" name="Content Placeholder 5"/>
          <p:cNvSpPr>
            <a:spLocks noGrp="1"/>
          </p:cNvSpPr>
          <p:nvPr>
            <p:ph sz="quarter" idx="4"/>
          </p:nvPr>
        </p:nvSpPr>
        <p:spPr>
          <a:xfrm>
            <a:off x="4787900" y="1268413"/>
            <a:ext cx="4041775" cy="5413375"/>
          </a:xfrm>
          <a:ln/>
        </p:spPr>
        <p:style>
          <a:lnRef idx="2">
            <a:schemeClr val="accent2"/>
          </a:lnRef>
          <a:fillRef idx="1">
            <a:schemeClr val="lt1"/>
          </a:fillRef>
          <a:effectRef idx="0">
            <a:schemeClr val="accent2"/>
          </a:effectRef>
          <a:fontRef idx="minor">
            <a:schemeClr val="dk1"/>
          </a:fontRef>
        </p:style>
        <p:txBody>
          <a:bodyPr/>
          <a:lstStyle/>
          <a:p>
            <a:pPr>
              <a:spcBef>
                <a:spcPct val="0"/>
              </a:spcBef>
            </a:pPr>
            <a:r>
              <a:rPr lang="en-GB" altLang="en-US" i="1" dirty="0">
                <a:ea typeface="ＭＳ Ｐゴシック" pitchFamily="34" charset="-128"/>
              </a:rPr>
              <a:t>Focusses on processes which produce inequality.</a:t>
            </a:r>
          </a:p>
          <a:p>
            <a:pPr>
              <a:spcBef>
                <a:spcPct val="0"/>
              </a:spcBef>
            </a:pPr>
            <a:r>
              <a:rPr lang="en-GB" altLang="en-US" i="1" dirty="0">
                <a:ea typeface="ＭＳ Ｐゴシック" pitchFamily="34" charset="-128"/>
              </a:rPr>
              <a:t>This view sees the </a:t>
            </a:r>
            <a:r>
              <a:rPr lang="en-GB" altLang="en-US" sz="3200" b="1" i="1" u="sng" dirty="0">
                <a:ea typeface="ＭＳ Ｐゴシック" pitchFamily="34" charset="-128"/>
              </a:rPr>
              <a:t>redistribution</a:t>
            </a:r>
            <a:r>
              <a:rPr lang="en-GB" altLang="en-US" i="1" dirty="0">
                <a:ea typeface="ＭＳ Ｐゴシック" pitchFamily="34" charset="-128"/>
              </a:rPr>
              <a:t> of structural resources as the solution. </a:t>
            </a:r>
          </a:p>
          <a:p>
            <a:pPr>
              <a:spcBef>
                <a:spcPct val="0"/>
              </a:spcBef>
            </a:pPr>
            <a:endParaRPr lang="en-GB" altLang="en-US" i="1" dirty="0">
              <a:ea typeface="ＭＳ Ｐゴシック" pitchFamily="34" charset="-128"/>
            </a:endParaRPr>
          </a:p>
          <a:p>
            <a:pPr>
              <a:spcBef>
                <a:spcPct val="0"/>
              </a:spcBef>
            </a:pPr>
            <a:r>
              <a:rPr lang="en-GB" altLang="en-US" i="1" dirty="0">
                <a:ea typeface="ＭＳ Ｐゴシック" pitchFamily="34" charset="-128"/>
              </a:rPr>
              <a:t>Examples?</a:t>
            </a:r>
          </a:p>
          <a:p>
            <a:pPr lvl="1"/>
            <a:r>
              <a:rPr lang="en-GB" altLang="en-US" i="1" dirty="0">
                <a:ea typeface="ＭＳ Ｐゴシック" pitchFamily="34" charset="-128"/>
              </a:rPr>
              <a:t>Tax</a:t>
            </a:r>
          </a:p>
          <a:p>
            <a:pPr lvl="1"/>
            <a:r>
              <a:rPr lang="en-GB" altLang="en-US" i="1" dirty="0">
                <a:ea typeface="ＭＳ Ｐゴシック" pitchFamily="34" charset="-128"/>
              </a:rPr>
              <a:t>Non means tested benefits</a:t>
            </a:r>
          </a:p>
          <a:p>
            <a:pPr lvl="1"/>
            <a:r>
              <a:rPr lang="en-GB" altLang="en-US" i="1" dirty="0">
                <a:ea typeface="ＭＳ Ｐゴシック" pitchFamily="34" charset="-128"/>
              </a:rPr>
              <a:t>Financial recognition of unpaid work</a:t>
            </a:r>
          </a:p>
          <a:p>
            <a:pPr lvl="1"/>
            <a:r>
              <a:rPr lang="en-GB" altLang="en-US" i="1" dirty="0">
                <a:ea typeface="ＭＳ Ｐゴシック" pitchFamily="34" charset="-128"/>
              </a:rPr>
              <a:t>Minimum wage. </a:t>
            </a:r>
          </a:p>
        </p:txBody>
      </p:sp>
    </p:spTree>
    <p:extLst>
      <p:ext uri="{BB962C8B-B14F-4D97-AF65-F5344CB8AC3E}">
        <p14:creationId xmlns:p14="http://schemas.microsoft.com/office/powerpoint/2010/main" val="34424341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anim calcmode="lin" valueType="num">
                                      <p:cBhvr additive="base">
                                        <p:cTn id="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5" end="5"/>
                                            </p:txEl>
                                          </p:spTgt>
                                        </p:tgtEl>
                                        <p:attrNameLst>
                                          <p:attrName>style.visibility</p:attrName>
                                        </p:attrNameLst>
                                      </p:cBhvr>
                                      <p:to>
                                        <p:strVal val="visible"/>
                                      </p:to>
                                    </p:set>
                                    <p:anim calcmode="lin" valueType="num">
                                      <p:cBhvr additive="base">
                                        <p:cTn id="1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6" end="6"/>
                                            </p:txEl>
                                          </p:spTgt>
                                        </p:tgtEl>
                                        <p:attrNameLst>
                                          <p:attrName>style.visibility</p:attrName>
                                        </p:attrNameLst>
                                      </p:cBhvr>
                                      <p:to>
                                        <p:strVal val="visible"/>
                                      </p:to>
                                    </p:set>
                                    <p:anim calcmode="lin" valueType="num">
                                      <p:cBhvr additive="base">
                                        <p:cTn id="1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 calcmode="lin" valueType="num">
                                      <p:cBhvr additive="base">
                                        <p:cTn id="3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 calcmode="lin" valueType="num">
                                      <p:cBhvr additive="base">
                                        <p:cTn id="3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pPr algn="ctr">
              <a:defRPr/>
            </a:pPr>
            <a:r>
              <a:rPr lang="en-GB" dirty="0">
                <a:solidFill>
                  <a:schemeClr val="tx2">
                    <a:lumMod val="60000"/>
                    <a:lumOff val="40000"/>
                  </a:schemeClr>
                </a:solidFill>
              </a:rPr>
              <a:t>MUD - </a:t>
            </a:r>
            <a:r>
              <a:rPr lang="en-GB" dirty="0" err="1">
                <a:solidFill>
                  <a:schemeClr val="tx2">
                    <a:lumMod val="60000"/>
                    <a:lumOff val="40000"/>
                  </a:schemeClr>
                </a:solidFill>
              </a:rPr>
              <a:t>Trafodaeth</a:t>
            </a:r>
            <a:r>
              <a:rPr lang="en-GB" dirty="0">
                <a:solidFill>
                  <a:schemeClr val="tx2">
                    <a:lumMod val="60000"/>
                    <a:lumOff val="40000"/>
                  </a:schemeClr>
                </a:solidFill>
              </a:rPr>
              <a:t> Is-</a:t>
            </a:r>
            <a:r>
              <a:rPr lang="en-GB" dirty="0" err="1">
                <a:solidFill>
                  <a:schemeClr val="tx2">
                    <a:lumMod val="60000"/>
                    <a:lumOff val="40000"/>
                  </a:schemeClr>
                </a:solidFill>
              </a:rPr>
              <a:t>ddosbarth</a:t>
            </a:r>
            <a:r>
              <a:rPr lang="en-GB" dirty="0">
                <a:solidFill>
                  <a:schemeClr val="tx2">
                    <a:lumMod val="60000"/>
                    <a:lumOff val="40000"/>
                  </a:schemeClr>
                </a:solidFill>
              </a:rPr>
              <a:t> </a:t>
            </a:r>
            <a:r>
              <a:rPr lang="en-GB" dirty="0" err="1">
                <a:solidFill>
                  <a:schemeClr val="tx2">
                    <a:lumMod val="60000"/>
                    <a:lumOff val="40000"/>
                  </a:schemeClr>
                </a:solidFill>
              </a:rPr>
              <a:t>Moesol</a:t>
            </a:r>
            <a:r>
              <a:rPr lang="en-GB" dirty="0">
                <a:solidFill>
                  <a:schemeClr val="tx2">
                    <a:lumMod val="60000"/>
                    <a:lumOff val="40000"/>
                  </a:schemeClr>
                </a:solidFill>
              </a:rPr>
              <a:t> </a:t>
            </a:r>
            <a:br>
              <a:rPr lang="en-GB" dirty="0"/>
            </a:br>
            <a:r>
              <a:rPr lang="en-GB" dirty="0"/>
              <a:t>MUD - Moral Underclass Discourse </a:t>
            </a:r>
          </a:p>
        </p:txBody>
      </p:sp>
      <p:sp>
        <p:nvSpPr>
          <p:cNvPr id="21507" name="Content Placeholder 4"/>
          <p:cNvSpPr>
            <a:spLocks noGrp="1"/>
          </p:cNvSpPr>
          <p:nvPr>
            <p:ph sz="quarter" idx="2"/>
          </p:nvPr>
        </p:nvSpPr>
        <p:spPr>
          <a:xfrm>
            <a:off x="457200" y="1340769"/>
            <a:ext cx="4040188" cy="5328592"/>
          </a:xfrm>
          <a:ln/>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altLang="en-US" sz="2200" dirty="0" err="1">
                <a:ea typeface="ＭＳ Ｐゴシック" pitchFamily="34" charset="-128"/>
              </a:rPr>
              <a:t>Cyflwyno</a:t>
            </a:r>
            <a:r>
              <a:rPr lang="en-GB" altLang="en-US" sz="2200" dirty="0">
                <a:ea typeface="ＭＳ Ｐゴシック" pitchFamily="34" charset="-128"/>
              </a:rPr>
              <a:t> </a:t>
            </a:r>
            <a:r>
              <a:rPr lang="en-GB" altLang="en-US" sz="2200" dirty="0" err="1">
                <a:ea typeface="ＭＳ Ｐゴシック" pitchFamily="34" charset="-128"/>
              </a:rPr>
              <a:t>grwpiau</a:t>
            </a:r>
            <a:r>
              <a:rPr lang="en-GB" altLang="en-US" sz="2200" dirty="0">
                <a:ea typeface="ＭＳ Ｐゴシック" pitchFamily="34" charset="-128"/>
              </a:rPr>
              <a:t> o </a:t>
            </a:r>
            <a:r>
              <a:rPr lang="en-GB" altLang="en-US" sz="2200" dirty="0" err="1">
                <a:ea typeface="ＭＳ Ｐゴシック" pitchFamily="34" charset="-128"/>
              </a:rPr>
              <a:t>bobl</a:t>
            </a:r>
            <a:r>
              <a:rPr lang="en-GB" altLang="en-US" sz="2200" dirty="0">
                <a:ea typeface="ＭＳ Ｐゴシック" pitchFamily="34" charset="-128"/>
              </a:rPr>
              <a:t> </a:t>
            </a:r>
            <a:r>
              <a:rPr lang="en-GB" altLang="en-US" sz="2200" dirty="0" err="1">
                <a:ea typeface="ＭＳ Ｐゴシック" pitchFamily="34" charset="-128"/>
              </a:rPr>
              <a:t>fel</a:t>
            </a:r>
            <a:r>
              <a:rPr lang="en-GB" altLang="en-US" sz="2200" dirty="0">
                <a:ea typeface="ＭＳ Ｐゴシック" pitchFamily="34" charset="-128"/>
              </a:rPr>
              <a:t> ‘is-</a:t>
            </a:r>
            <a:r>
              <a:rPr lang="en-GB" altLang="en-US" sz="2200" dirty="0" err="1">
                <a:ea typeface="ＭＳ Ｐゴシック" pitchFamily="34" charset="-128"/>
              </a:rPr>
              <a:t>ddosbarth</a:t>
            </a:r>
            <a:r>
              <a:rPr lang="en-GB" altLang="en-US" sz="2200" dirty="0">
                <a:ea typeface="ＭＳ Ｐゴシック" pitchFamily="34" charset="-128"/>
              </a:rPr>
              <a:t>’ –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wahanol</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ddiwylliannol</a:t>
            </a:r>
            <a:r>
              <a:rPr lang="en-GB" altLang="en-US" sz="2200" dirty="0">
                <a:ea typeface="ＭＳ Ｐゴシック" pitchFamily="34" charset="-128"/>
              </a:rPr>
              <a:t> </a:t>
            </a:r>
            <a:r>
              <a:rPr lang="en-GB" altLang="en-US" sz="2200" dirty="0" err="1">
                <a:ea typeface="ＭＳ Ｐゴシック" pitchFamily="34" charset="-128"/>
              </a:rPr>
              <a:t>o’r</a:t>
            </a:r>
            <a:r>
              <a:rPr lang="en-GB" altLang="en-US" sz="2200" dirty="0">
                <a:ea typeface="ＭＳ Ｐゴシック" pitchFamily="34" charset="-128"/>
              </a:rPr>
              <a:t> </a:t>
            </a:r>
            <a:r>
              <a:rPr lang="en-GB" altLang="en-US" sz="2200" dirty="0" err="1">
                <a:ea typeface="ＭＳ Ｐゴシック" pitchFamily="34" charset="-128"/>
              </a:rPr>
              <a:t>gymdeithas</a:t>
            </a:r>
            <a:r>
              <a:rPr lang="en-GB" altLang="en-US" sz="2200" dirty="0">
                <a:ea typeface="ＭＳ Ｐゴシック" pitchFamily="34" charset="-128"/>
              </a:rPr>
              <a:t> ‘</a:t>
            </a:r>
            <a:r>
              <a:rPr lang="en-GB" altLang="en-US" sz="2200" dirty="0" err="1">
                <a:ea typeface="ＭＳ Ｐゴシック" pitchFamily="34" charset="-128"/>
              </a:rPr>
              <a:t>prif</a:t>
            </a:r>
            <a:r>
              <a:rPr lang="en-GB" altLang="en-US" sz="2200" dirty="0">
                <a:ea typeface="ＭＳ Ｐゴシック" pitchFamily="34" charset="-128"/>
              </a:rPr>
              <a:t> </a:t>
            </a:r>
            <a:r>
              <a:rPr lang="en-GB" altLang="en-US" sz="2200" dirty="0" err="1">
                <a:ea typeface="ＭＳ Ｐゴシック" pitchFamily="34" charset="-128"/>
              </a:rPr>
              <a:t>ffrwd</a:t>
            </a:r>
            <a:r>
              <a:rPr lang="en-GB" altLang="en-US" sz="2200" dirty="0">
                <a:ea typeface="ＭＳ Ｐゴシック" pitchFamily="34" charset="-128"/>
              </a:rPr>
              <a:t>’.</a:t>
            </a:r>
          </a:p>
          <a:p>
            <a:endParaRPr lang="en-GB" altLang="en-US" sz="2200" dirty="0">
              <a:ea typeface="ＭＳ Ｐゴシック" pitchFamily="34" charset="-128"/>
            </a:endParaRPr>
          </a:p>
          <a:p>
            <a:r>
              <a:rPr lang="en-GB" altLang="en-US" sz="2200" dirty="0" err="1">
                <a:ea typeface="ＭＳ Ｐゴシック" pitchFamily="34" charset="-128"/>
              </a:rPr>
              <a:t>Canolbwyntio</a:t>
            </a:r>
            <a:r>
              <a:rPr lang="en-GB" altLang="en-US" sz="2200" dirty="0">
                <a:ea typeface="ＭＳ Ｐゴシック" pitchFamily="34" charset="-128"/>
              </a:rPr>
              <a:t> </a:t>
            </a:r>
            <a:r>
              <a:rPr lang="en-GB" altLang="en-US" sz="2200" dirty="0" err="1">
                <a:ea typeface="ＭＳ Ｐゴシック" pitchFamily="34" charset="-128"/>
              </a:rPr>
              <a:t>ar</a:t>
            </a:r>
            <a:r>
              <a:rPr lang="en-GB" altLang="en-US" sz="2200" dirty="0">
                <a:ea typeface="ＭＳ Ｐゴシック" pitchFamily="34" charset="-128"/>
              </a:rPr>
              <a:t> </a:t>
            </a:r>
            <a:r>
              <a:rPr lang="en-GB" altLang="en-US" sz="2600" b="1" u="sng" dirty="0" err="1">
                <a:ea typeface="ＭＳ Ｐゴシック" pitchFamily="34" charset="-128"/>
              </a:rPr>
              <a:t>ymddygiad</a:t>
            </a:r>
            <a:r>
              <a:rPr lang="en-GB" altLang="en-US" sz="2200" dirty="0">
                <a:ea typeface="ＭＳ Ｐゴシック" pitchFamily="34" charset="-128"/>
              </a:rPr>
              <a:t> </a:t>
            </a:r>
            <a:r>
              <a:rPr lang="en-GB" altLang="en-US" sz="2200" dirty="0" err="1">
                <a:ea typeface="ＭＳ Ｐゴシック" pitchFamily="34" charset="-128"/>
              </a:rPr>
              <a:t>pobl</a:t>
            </a:r>
            <a:r>
              <a:rPr lang="en-GB" altLang="en-US" sz="2200" dirty="0">
                <a:ea typeface="ＭＳ Ｐゴシック" pitchFamily="34" charset="-128"/>
              </a:rPr>
              <a:t> </a:t>
            </a:r>
            <a:r>
              <a:rPr lang="en-GB" altLang="en-US" sz="2200" dirty="0" err="1">
                <a:ea typeface="ＭＳ Ｐゴシック" pitchFamily="34" charset="-128"/>
              </a:rPr>
              <a:t>mewn</a:t>
            </a:r>
            <a:r>
              <a:rPr lang="en-GB" altLang="en-US" sz="2200" dirty="0">
                <a:ea typeface="ＭＳ Ｐゴシック" pitchFamily="34" charset="-128"/>
              </a:rPr>
              <a:t> </a:t>
            </a:r>
            <a:r>
              <a:rPr lang="en-GB" altLang="en-US" sz="2200" dirty="0" err="1">
                <a:ea typeface="ＭＳ Ｐゴシック" pitchFamily="34" charset="-128"/>
              </a:rPr>
              <a:t>tlodi</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hytrach</a:t>
            </a:r>
            <a:r>
              <a:rPr lang="en-GB" altLang="en-US" sz="2200" dirty="0">
                <a:ea typeface="ＭＳ Ｐゴシック" pitchFamily="34" charset="-128"/>
              </a:rPr>
              <a:t> </a:t>
            </a:r>
            <a:r>
              <a:rPr lang="en-GB" altLang="en-US" sz="2200" dirty="0" err="1">
                <a:ea typeface="ＭＳ Ｐゴシック" pitchFamily="34" charset="-128"/>
              </a:rPr>
              <a:t>na</a:t>
            </a:r>
            <a:r>
              <a:rPr lang="en-GB" altLang="en-US" sz="2200" dirty="0">
                <a:ea typeface="ＭＳ Ｐゴシック" pitchFamily="34" charset="-128"/>
              </a:rPr>
              <a:t> </a:t>
            </a:r>
            <a:r>
              <a:rPr lang="en-GB" altLang="en-US" sz="2200" dirty="0" err="1">
                <a:ea typeface="ＭＳ Ｐゴシック" pitchFamily="34" charset="-128"/>
              </a:rPr>
              <a:t>strwythurau</a:t>
            </a:r>
            <a:r>
              <a:rPr lang="en-GB" altLang="en-US" sz="2200" dirty="0">
                <a:ea typeface="ＭＳ Ｐゴシック" pitchFamily="34" charset="-128"/>
              </a:rPr>
              <a:t> </a:t>
            </a:r>
            <a:r>
              <a:rPr lang="en-GB" altLang="en-US" sz="2200" dirty="0" err="1">
                <a:ea typeface="ＭＳ Ｐゴシック" pitchFamily="34" charset="-128"/>
              </a:rPr>
              <a:t>cymdeithas</a:t>
            </a:r>
            <a:r>
              <a:rPr lang="en-GB" altLang="en-US" sz="2200" dirty="0">
                <a:ea typeface="ＭＳ Ｐゴシック" pitchFamily="34" charset="-128"/>
              </a:rPr>
              <a:t> </a:t>
            </a:r>
            <a:r>
              <a:rPr lang="en-GB" altLang="en-US" sz="2200" dirty="0" err="1">
                <a:ea typeface="ＭＳ Ｐゴシック" pitchFamily="34" charset="-128"/>
              </a:rPr>
              <a:t>gyfan</a:t>
            </a:r>
            <a:r>
              <a:rPr lang="en-GB" altLang="en-US" sz="2200" dirty="0">
                <a:ea typeface="ＭＳ Ｐゴシック" pitchFamily="34" charset="-128"/>
              </a:rPr>
              <a:t>) </a:t>
            </a:r>
            <a:r>
              <a:rPr lang="en-GB" altLang="en-US" sz="2200" dirty="0" err="1">
                <a:ea typeface="ＭＳ Ｐゴシック" pitchFamily="34" charset="-128"/>
              </a:rPr>
              <a:t>fel</a:t>
            </a:r>
            <a:r>
              <a:rPr lang="en-GB" altLang="en-US" sz="2200" dirty="0">
                <a:ea typeface="ＭＳ Ｐゴシック" pitchFamily="34" charset="-128"/>
              </a:rPr>
              <a:t> </a:t>
            </a:r>
            <a:r>
              <a:rPr lang="en-GB" altLang="en-US" sz="2200" dirty="0" err="1">
                <a:ea typeface="ＭＳ Ｐゴシック" pitchFamily="34" charset="-128"/>
              </a:rPr>
              <a:t>rheswm</a:t>
            </a:r>
            <a:r>
              <a:rPr lang="en-GB" altLang="en-US" sz="2200" dirty="0">
                <a:ea typeface="ＭＳ Ｐゴシック" pitchFamily="34" charset="-128"/>
              </a:rPr>
              <a:t> </a:t>
            </a:r>
            <a:r>
              <a:rPr lang="en-GB" altLang="en-US" sz="2200" dirty="0" err="1">
                <a:ea typeface="ＭＳ Ｐゴシック" pitchFamily="34" charset="-128"/>
              </a:rPr>
              <a:t>dros</a:t>
            </a:r>
            <a:r>
              <a:rPr lang="en-GB" altLang="en-US" sz="2200" dirty="0">
                <a:ea typeface="ＭＳ Ｐゴシック" pitchFamily="34" charset="-128"/>
              </a:rPr>
              <a:t> </a:t>
            </a:r>
            <a:r>
              <a:rPr lang="en-GB" altLang="en-US" sz="2200" dirty="0" err="1">
                <a:ea typeface="ＭＳ Ｐゴシック" pitchFamily="34" charset="-128"/>
              </a:rPr>
              <a:t>eu</a:t>
            </a:r>
            <a:r>
              <a:rPr lang="en-GB" altLang="en-US" sz="2200" dirty="0">
                <a:ea typeface="ＭＳ Ｐゴシック" pitchFamily="34" charset="-128"/>
              </a:rPr>
              <a:t> </a:t>
            </a:r>
            <a:r>
              <a:rPr lang="en-GB" altLang="en-US" sz="2200" dirty="0" err="1">
                <a:ea typeface="ＭＳ Ｐゴシック" pitchFamily="34" charset="-128"/>
              </a:rPr>
              <a:t>tlodi</a:t>
            </a:r>
            <a:endParaRPr lang="en-GB" altLang="en-US" sz="2200" dirty="0">
              <a:ea typeface="ＭＳ Ｐゴシック" pitchFamily="34" charset="-128"/>
            </a:endParaRPr>
          </a:p>
          <a:p>
            <a:endParaRPr lang="en-GB" altLang="en-US" sz="2200" dirty="0">
              <a:ea typeface="ＭＳ Ｐゴシック" pitchFamily="34" charset="-128"/>
            </a:endParaRPr>
          </a:p>
          <a:p>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awgrymu</a:t>
            </a:r>
            <a:r>
              <a:rPr lang="en-GB" altLang="en-US" sz="2200" dirty="0">
                <a:ea typeface="ＭＳ Ｐゴシック" pitchFamily="34" charset="-128"/>
              </a:rPr>
              <a:t> bod </a:t>
            </a:r>
            <a:r>
              <a:rPr lang="en-GB" altLang="en-US" sz="2200" dirty="0" err="1">
                <a:ea typeface="ＭＳ Ｐゴシック" pitchFamily="34" charset="-128"/>
              </a:rPr>
              <a:t>budd-daliadau</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ddrwg</a:t>
            </a:r>
            <a:r>
              <a:rPr lang="en-GB" altLang="en-US" sz="2200" dirty="0">
                <a:ea typeface="ＭＳ Ｐゴシック" pitchFamily="34" charset="-128"/>
              </a:rPr>
              <a:t> ac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creu</a:t>
            </a:r>
            <a:r>
              <a:rPr lang="en-GB" altLang="en-US" sz="2200" dirty="0">
                <a:ea typeface="ＭＳ Ｐゴシック" pitchFamily="34" charset="-128"/>
              </a:rPr>
              <a:t> </a:t>
            </a:r>
            <a:r>
              <a:rPr lang="en-GB" altLang="en-US" sz="2200" dirty="0" err="1">
                <a:ea typeface="ＭＳ Ｐゴシック" pitchFamily="34" charset="-128"/>
              </a:rPr>
              <a:t>pobl</a:t>
            </a:r>
            <a:r>
              <a:rPr lang="en-GB" altLang="en-US" sz="2200" dirty="0">
                <a:ea typeface="ＭＳ Ｐゴシック" pitchFamily="34" charset="-128"/>
              </a:rPr>
              <a:t> </a:t>
            </a:r>
            <a:r>
              <a:rPr lang="en-GB" altLang="en-US" sz="2200" dirty="0" err="1">
                <a:ea typeface="ＭＳ Ｐゴシック" pitchFamily="34" charset="-128"/>
              </a:rPr>
              <a:t>sy’n</a:t>
            </a:r>
            <a:r>
              <a:rPr lang="en-GB" altLang="en-US" sz="2200" dirty="0">
                <a:ea typeface="ＭＳ Ｐゴシック" pitchFamily="34" charset="-128"/>
              </a:rPr>
              <a:t> </a:t>
            </a:r>
            <a:r>
              <a:rPr lang="en-GB" altLang="en-US" sz="2200" dirty="0" err="1">
                <a:ea typeface="ＭＳ Ｐゴシック" pitchFamily="34" charset="-128"/>
              </a:rPr>
              <a:t>ddibynnol</a:t>
            </a:r>
            <a:r>
              <a:rPr lang="en-GB" altLang="en-US" sz="2200" dirty="0">
                <a:ea typeface="ＭＳ Ｐゴシック" pitchFamily="34" charset="-128"/>
              </a:rPr>
              <a:t> </a:t>
            </a:r>
            <a:r>
              <a:rPr lang="en-GB" altLang="en-US" sz="2200" dirty="0" err="1">
                <a:ea typeface="ＭＳ Ｐゴシック" pitchFamily="34" charset="-128"/>
              </a:rPr>
              <a:t>ar</a:t>
            </a:r>
            <a:r>
              <a:rPr lang="en-GB" altLang="en-US" sz="2200" dirty="0">
                <a:ea typeface="ＭＳ Ｐゴシック" pitchFamily="34" charset="-128"/>
              </a:rPr>
              <a:t> y </a:t>
            </a:r>
            <a:r>
              <a:rPr lang="en-GB" altLang="en-US" sz="2200" dirty="0" err="1">
                <a:ea typeface="ＭＳ Ｐゴシック" pitchFamily="34" charset="-128"/>
              </a:rPr>
              <a:t>wladwriaeth</a:t>
            </a:r>
            <a:r>
              <a:rPr lang="en-GB" altLang="en-US" sz="2200" dirty="0">
                <a:ea typeface="ＭＳ Ｐゴシック" pitchFamily="34" charset="-128"/>
              </a:rPr>
              <a:t>  </a:t>
            </a:r>
          </a:p>
          <a:p>
            <a:endParaRPr lang="en-GB" altLang="en-US" sz="2200" dirty="0">
              <a:ea typeface="ＭＳ Ｐゴシック" pitchFamily="34" charset="-128"/>
            </a:endParaRPr>
          </a:p>
          <a:p>
            <a:endParaRPr lang="en-GB" altLang="en-US" sz="2200" dirty="0">
              <a:ea typeface="ＭＳ Ｐゴシック" pitchFamily="34" charset="-128"/>
            </a:endParaRPr>
          </a:p>
        </p:txBody>
      </p:sp>
      <p:sp>
        <p:nvSpPr>
          <p:cNvPr id="21508" name="Content Placeholder 5"/>
          <p:cNvSpPr>
            <a:spLocks noGrp="1"/>
          </p:cNvSpPr>
          <p:nvPr>
            <p:ph sz="quarter" idx="4"/>
          </p:nvPr>
        </p:nvSpPr>
        <p:spPr>
          <a:xfrm>
            <a:off x="4645025" y="1376363"/>
            <a:ext cx="4041775" cy="5292997"/>
          </a:xfrm>
          <a:ln/>
        </p:spPr>
        <p:style>
          <a:lnRef idx="2">
            <a:schemeClr val="accent2"/>
          </a:lnRef>
          <a:fillRef idx="1">
            <a:schemeClr val="lt1"/>
          </a:fillRef>
          <a:effectRef idx="0">
            <a:schemeClr val="accent2"/>
          </a:effectRef>
          <a:fontRef idx="minor">
            <a:schemeClr val="dk1"/>
          </a:fontRef>
        </p:style>
        <p:txBody>
          <a:bodyPr/>
          <a:lstStyle/>
          <a:p>
            <a:pPr>
              <a:spcBef>
                <a:spcPct val="0"/>
              </a:spcBef>
            </a:pPr>
            <a:r>
              <a:rPr lang="en-GB" altLang="en-US" sz="2200" i="1" dirty="0">
                <a:ea typeface="ＭＳ Ｐゴシック" pitchFamily="34" charset="-128"/>
              </a:rPr>
              <a:t>Presents groups of people as the ‘underclass’ – culturally distinct from the ‘mainstream’</a:t>
            </a:r>
          </a:p>
          <a:p>
            <a:pPr>
              <a:spcBef>
                <a:spcPct val="0"/>
              </a:spcBef>
            </a:pPr>
            <a:endParaRPr lang="en-GB" altLang="en-US" sz="2200" i="1" dirty="0">
              <a:ea typeface="ＭＳ Ｐゴシック" pitchFamily="34" charset="-128"/>
            </a:endParaRPr>
          </a:p>
          <a:p>
            <a:pPr>
              <a:spcBef>
                <a:spcPct val="0"/>
              </a:spcBef>
            </a:pPr>
            <a:r>
              <a:rPr lang="en-GB" altLang="en-US" sz="2200" i="1" dirty="0">
                <a:ea typeface="ＭＳ Ｐゴシック" pitchFamily="34" charset="-128"/>
              </a:rPr>
              <a:t>Focuses on the </a:t>
            </a:r>
            <a:r>
              <a:rPr lang="en-GB" altLang="en-US" sz="2700" b="1" i="1" u="sng" dirty="0">
                <a:ea typeface="ＭＳ Ｐゴシック" pitchFamily="34" charset="-128"/>
              </a:rPr>
              <a:t>behaviour</a:t>
            </a:r>
            <a:r>
              <a:rPr lang="en-GB" altLang="en-US" sz="2200" i="1" dirty="0">
                <a:ea typeface="ＭＳ Ｐゴシック" pitchFamily="34" charset="-128"/>
              </a:rPr>
              <a:t> of the poor (rather than the structure of whole society) as the cause of their own poverty</a:t>
            </a:r>
          </a:p>
          <a:p>
            <a:pPr>
              <a:spcBef>
                <a:spcPct val="0"/>
              </a:spcBef>
            </a:pPr>
            <a:endParaRPr lang="en-GB" altLang="en-US" sz="2200" i="1" dirty="0">
              <a:ea typeface="ＭＳ Ｐゴシック" pitchFamily="34" charset="-128"/>
            </a:endParaRPr>
          </a:p>
          <a:p>
            <a:pPr>
              <a:spcBef>
                <a:spcPct val="0"/>
              </a:spcBef>
            </a:pPr>
            <a:r>
              <a:rPr lang="en-GB" altLang="en-US" sz="2200" i="1" dirty="0">
                <a:ea typeface="ＭＳ Ｐゴシック" pitchFamily="34" charset="-128"/>
              </a:rPr>
              <a:t>Implies benefits are bad and they create dependency on the state</a:t>
            </a:r>
          </a:p>
          <a:p>
            <a:pPr>
              <a:spcBef>
                <a:spcPct val="0"/>
              </a:spcBef>
            </a:pPr>
            <a:endParaRPr lang="en-GB" altLang="en-US" sz="2200" i="1" dirty="0">
              <a:ea typeface="ＭＳ Ｐゴシック" pitchFamily="34" charset="-128"/>
            </a:endParaRPr>
          </a:p>
        </p:txBody>
      </p:sp>
    </p:spTree>
    <p:extLst>
      <p:ext uri="{BB962C8B-B14F-4D97-AF65-F5344CB8AC3E}">
        <p14:creationId xmlns:p14="http://schemas.microsoft.com/office/powerpoint/2010/main" val="714214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a:solidFill>
                  <a:schemeClr val="accent1"/>
                </a:solidFill>
              </a:rPr>
              <a:t>MUD a </a:t>
            </a:r>
            <a:r>
              <a:rPr lang="en-GB" dirty="0" err="1">
                <a:solidFill>
                  <a:schemeClr val="accent1"/>
                </a:solidFill>
              </a:rPr>
              <a:t>Rhyw</a:t>
            </a:r>
            <a:br>
              <a:rPr lang="en-GB" dirty="0">
                <a:solidFill>
                  <a:schemeClr val="accent1"/>
                </a:solidFill>
              </a:rPr>
            </a:br>
            <a:r>
              <a:rPr lang="en-GB" dirty="0"/>
              <a:t>MUD and Gender</a:t>
            </a:r>
          </a:p>
        </p:txBody>
      </p:sp>
      <p:sp>
        <p:nvSpPr>
          <p:cNvPr id="22531" name="Content Placeholder 4"/>
          <p:cNvSpPr>
            <a:spLocks noGrp="1"/>
          </p:cNvSpPr>
          <p:nvPr>
            <p:ph sz="quarter" idx="2"/>
          </p:nvPr>
        </p:nvSpPr>
        <p:spPr>
          <a:xfrm>
            <a:off x="467544" y="2132856"/>
            <a:ext cx="4040188" cy="3941763"/>
          </a:xfrm>
          <a:ln/>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altLang="en-US" sz="2200" dirty="0">
                <a:ea typeface="ＭＳ Ｐゴシック" pitchFamily="34" charset="-128"/>
              </a:rPr>
              <a:t>Ni </a:t>
            </a:r>
            <a:r>
              <a:rPr lang="en-GB" altLang="en-US" sz="2200" dirty="0" err="1">
                <a:ea typeface="ＭＳ Ｐゴシック" pitchFamily="34" charset="-128"/>
              </a:rPr>
              <a:t>chydnabyddir</a:t>
            </a:r>
            <a:r>
              <a:rPr lang="en-GB" altLang="en-US" sz="2200" dirty="0">
                <a:ea typeface="ＭＳ Ｐゴシック" pitchFamily="34" charset="-128"/>
              </a:rPr>
              <a:t> </a:t>
            </a:r>
            <a:r>
              <a:rPr lang="en-GB" altLang="en-US" sz="2200" dirty="0" err="1">
                <a:ea typeface="ＭＳ Ｐゴシック" pitchFamily="34" charset="-128"/>
              </a:rPr>
              <a:t>gwaith</a:t>
            </a:r>
            <a:r>
              <a:rPr lang="en-GB" altLang="en-US" sz="2200" dirty="0">
                <a:ea typeface="ＭＳ Ｐゴシック" pitchFamily="34" charset="-128"/>
              </a:rPr>
              <a:t> di-</a:t>
            </a:r>
            <a:r>
              <a:rPr lang="en-GB" altLang="en-US" sz="2200" dirty="0" err="1">
                <a:ea typeface="ＭＳ Ｐゴシック" pitchFamily="34" charset="-128"/>
              </a:rPr>
              <a:t>dâl</a:t>
            </a:r>
            <a:r>
              <a:rPr lang="en-GB" altLang="en-US" sz="2200" dirty="0">
                <a:ea typeface="ＭＳ Ｐゴシック" pitchFamily="34" charset="-128"/>
              </a:rPr>
              <a:t>. </a:t>
            </a:r>
          </a:p>
          <a:p>
            <a:endParaRPr lang="en-GB" altLang="en-US" sz="2200" dirty="0">
              <a:ea typeface="ＭＳ Ｐゴシック" pitchFamily="34" charset="-128"/>
            </a:endParaRPr>
          </a:p>
          <a:p>
            <a:r>
              <a:rPr lang="en-GB" altLang="en-US" sz="2200" dirty="0" err="1">
                <a:ea typeface="ＭＳ Ｐゴシック" pitchFamily="34" charset="-128"/>
              </a:rPr>
              <a:t>Trafodaeth</a:t>
            </a:r>
            <a:r>
              <a:rPr lang="en-GB" altLang="en-US" sz="2200" dirty="0">
                <a:ea typeface="ＭＳ Ｐゴシック" pitchFamily="34" charset="-128"/>
              </a:rPr>
              <a:t> am </a:t>
            </a:r>
            <a:r>
              <a:rPr lang="en-GB" altLang="en-US" sz="2200" dirty="0" err="1">
                <a:ea typeface="ＭＳ Ｐゴシック" pitchFamily="34" charset="-128"/>
              </a:rPr>
              <a:t>ryw</a:t>
            </a:r>
            <a:r>
              <a:rPr lang="en-GB" altLang="en-US" sz="2200" dirty="0">
                <a:ea typeface="ＭＳ Ｐゴシック" pitchFamily="34" charset="-128"/>
              </a:rPr>
              <a:t> – </a:t>
            </a:r>
            <a:r>
              <a:rPr lang="en-GB" altLang="en-US" sz="2200" dirty="0" err="1">
                <a:ea typeface="ＭＳ Ｐゴシック" pitchFamily="34" charset="-128"/>
              </a:rPr>
              <a:t>mae</a:t>
            </a:r>
            <a:r>
              <a:rPr lang="en-GB" altLang="en-US" sz="2200" dirty="0">
                <a:ea typeface="ＭＳ Ｐゴシック" pitchFamily="34" charset="-128"/>
              </a:rPr>
              <a:t> </a:t>
            </a:r>
            <a:r>
              <a:rPr lang="en-GB" altLang="en-US" sz="2200" dirty="0" err="1">
                <a:ea typeface="ＭＳ Ｐゴシック" pitchFamily="34" charset="-128"/>
              </a:rPr>
              <a:t>dynion</a:t>
            </a:r>
            <a:r>
              <a:rPr lang="en-GB" altLang="en-US" sz="2200" dirty="0">
                <a:ea typeface="ＭＳ Ｐゴシック" pitchFamily="34" charset="-128"/>
              </a:rPr>
              <a:t> </a:t>
            </a:r>
            <a:r>
              <a:rPr lang="en-GB" altLang="en-US" sz="2200" dirty="0" err="1">
                <a:ea typeface="ＭＳ Ｐゴシック" pitchFamily="34" charset="-128"/>
              </a:rPr>
              <a:t>ifanc</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ddiog</a:t>
            </a:r>
            <a:r>
              <a:rPr lang="en-GB" altLang="en-US" sz="2200" dirty="0">
                <a:ea typeface="ＭＳ Ｐゴシック" pitchFamily="34" charset="-128"/>
              </a:rPr>
              <a:t> ac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droseddwyr</a:t>
            </a:r>
            <a:r>
              <a:rPr lang="en-GB" altLang="en-US" sz="2200" dirty="0">
                <a:ea typeface="ＭＳ Ｐゴシック" pitchFamily="34" charset="-128"/>
              </a:rPr>
              <a:t>; </a:t>
            </a:r>
            <a:r>
              <a:rPr lang="en-GB" altLang="en-US" sz="2200" dirty="0" err="1">
                <a:ea typeface="ＭＳ Ｐゴシック" pitchFamily="34" charset="-128"/>
              </a:rPr>
              <a:t>rhifau</a:t>
            </a:r>
            <a:r>
              <a:rPr lang="en-GB" altLang="en-US" sz="2200" dirty="0">
                <a:ea typeface="ＭＳ Ｐゴシック" pitchFamily="34" charset="-128"/>
              </a:rPr>
              <a:t> </a:t>
            </a:r>
            <a:r>
              <a:rPr lang="en-GB" altLang="en-US" sz="2200" dirty="0" err="1">
                <a:ea typeface="ＭＳ Ｐゴシック" pitchFamily="34" charset="-128"/>
              </a:rPr>
              <a:t>mamau</a:t>
            </a:r>
            <a:r>
              <a:rPr lang="en-GB" altLang="en-US" sz="2200" dirty="0">
                <a:ea typeface="ＭＳ Ｐゴシック" pitchFamily="34" charset="-128"/>
              </a:rPr>
              <a:t> </a:t>
            </a:r>
            <a:r>
              <a:rPr lang="en-GB" altLang="en-US" sz="2200" dirty="0" err="1">
                <a:ea typeface="ＭＳ Ｐゴシック" pitchFamily="34" charset="-128"/>
              </a:rPr>
              <a:t>sengl</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codi</a:t>
            </a:r>
            <a:r>
              <a:rPr lang="en-GB" altLang="en-US" sz="2200" dirty="0">
                <a:ea typeface="ＭＳ Ｐゴシック" pitchFamily="34" charset="-128"/>
              </a:rPr>
              <a:t>. </a:t>
            </a:r>
          </a:p>
          <a:p>
            <a:endParaRPr lang="en-GB" altLang="en-US" sz="2200" dirty="0">
              <a:ea typeface="ＭＳ Ｐゴシック" pitchFamily="34" charset="-128"/>
            </a:endParaRPr>
          </a:p>
          <a:p>
            <a:r>
              <a:rPr lang="en-GB" altLang="en-US" sz="2200" dirty="0">
                <a:ea typeface="ＭＳ Ｐゴシック" pitchFamily="34" charset="-128"/>
              </a:rPr>
              <a:t>Mae bod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ddibynnol</a:t>
            </a:r>
            <a:r>
              <a:rPr lang="en-GB" altLang="en-US" sz="2200" dirty="0">
                <a:ea typeface="ＭＳ Ｐゴシック" pitchFamily="34" charset="-128"/>
              </a:rPr>
              <a:t> </a:t>
            </a:r>
            <a:r>
              <a:rPr lang="en-GB" altLang="en-US" sz="2200" dirty="0" err="1">
                <a:ea typeface="ＭＳ Ｐゴシック" pitchFamily="34" charset="-128"/>
              </a:rPr>
              <a:t>ar</a:t>
            </a:r>
            <a:r>
              <a:rPr lang="en-GB" altLang="en-US" sz="2200" dirty="0">
                <a:ea typeface="ＭＳ Ｐゴシック" pitchFamily="34" charset="-128"/>
              </a:rPr>
              <a:t>  y </a:t>
            </a:r>
            <a:r>
              <a:rPr lang="en-GB" altLang="en-US" sz="2200" dirty="0" err="1">
                <a:ea typeface="ＭＳ Ｐゴシック" pitchFamily="34" charset="-128"/>
              </a:rPr>
              <a:t>wladwriaeth</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broblem</a:t>
            </a:r>
            <a:r>
              <a:rPr lang="en-GB" altLang="en-US" sz="2200" dirty="0">
                <a:ea typeface="ＭＳ Ｐゴシック" pitchFamily="34" charset="-128"/>
              </a:rPr>
              <a:t> – </a:t>
            </a:r>
            <a:r>
              <a:rPr lang="en-GB" altLang="en-US" sz="2200" dirty="0" err="1">
                <a:ea typeface="ＭＳ Ｐゴシック" pitchFamily="34" charset="-128"/>
              </a:rPr>
              <a:t>er</a:t>
            </a:r>
            <a:r>
              <a:rPr lang="en-GB" altLang="en-US" sz="2200" dirty="0">
                <a:ea typeface="ＭＳ Ｐゴシック" pitchFamily="34" charset="-128"/>
              </a:rPr>
              <a:t> </a:t>
            </a:r>
            <a:r>
              <a:rPr lang="en-GB" altLang="en-US" sz="2200" dirty="0" err="1">
                <a:ea typeface="ＭＳ Ｐゴシック" pitchFamily="34" charset="-128"/>
              </a:rPr>
              <a:t>nid</a:t>
            </a:r>
            <a:r>
              <a:rPr lang="en-GB" altLang="en-US" sz="2200" dirty="0">
                <a:ea typeface="ＭＳ Ｐゴシック" pitchFamily="34" charset="-128"/>
              </a:rPr>
              <a:t> </a:t>
            </a:r>
            <a:r>
              <a:rPr lang="en-GB" altLang="en-US" sz="2200" dirty="0" err="1">
                <a:ea typeface="ＭＳ Ｐゴシック" pitchFamily="34" charset="-128"/>
              </a:rPr>
              <a:t>yw</a:t>
            </a:r>
            <a:r>
              <a:rPr lang="en-GB" altLang="en-US" sz="2200" dirty="0">
                <a:ea typeface="ＭＳ Ｐゴシック" pitchFamily="34" charset="-128"/>
              </a:rPr>
              <a:t> </a:t>
            </a:r>
            <a:r>
              <a:rPr lang="en-GB" altLang="en-US" sz="2200" dirty="0" err="1">
                <a:ea typeface="ＭＳ Ｐゴシック" pitchFamily="34" charset="-128"/>
              </a:rPr>
              <a:t>hwn</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berthnasol</a:t>
            </a:r>
            <a:r>
              <a:rPr lang="en-GB" altLang="en-US" sz="2200" dirty="0">
                <a:ea typeface="ＭＳ Ｐゴシック" pitchFamily="34" charset="-128"/>
              </a:rPr>
              <a:t> </a:t>
            </a:r>
            <a:r>
              <a:rPr lang="en-GB" altLang="en-US" sz="2200" dirty="0" err="1">
                <a:ea typeface="ＭＳ Ｐゴシック" pitchFamily="34" charset="-128"/>
              </a:rPr>
              <a:t>i</a:t>
            </a:r>
            <a:r>
              <a:rPr lang="en-GB" altLang="en-US" sz="2200" dirty="0">
                <a:ea typeface="ＭＳ Ｐゴシック" pitchFamily="34" charset="-128"/>
              </a:rPr>
              <a:t> </a:t>
            </a:r>
            <a:r>
              <a:rPr lang="en-GB" altLang="en-US" sz="2200" dirty="0" err="1">
                <a:ea typeface="ＭＳ Ｐゴシック" pitchFamily="34" charset="-128"/>
              </a:rPr>
              <a:t>fenywod</a:t>
            </a:r>
            <a:r>
              <a:rPr lang="en-GB" altLang="en-US" sz="2200" dirty="0">
                <a:ea typeface="ＭＳ Ｐゴシック" pitchFamily="34" charset="-128"/>
              </a:rPr>
              <a:t> </a:t>
            </a:r>
            <a:r>
              <a:rPr lang="en-GB" altLang="en-US" sz="2200" dirty="0" err="1">
                <a:ea typeface="ＭＳ Ｐゴシック" pitchFamily="34" charset="-128"/>
              </a:rPr>
              <a:t>sy’n</a:t>
            </a:r>
            <a:r>
              <a:rPr lang="en-GB" altLang="en-US" sz="2200" dirty="0">
                <a:ea typeface="ＭＳ Ｐゴシック" pitchFamily="34" charset="-128"/>
              </a:rPr>
              <a:t> </a:t>
            </a:r>
            <a:r>
              <a:rPr lang="en-GB" altLang="en-US" sz="2200" dirty="0" err="1">
                <a:ea typeface="ＭＳ Ｐゴシック" pitchFamily="34" charset="-128"/>
              </a:rPr>
              <a:t>dibynnu</a:t>
            </a:r>
            <a:r>
              <a:rPr lang="en-GB" altLang="en-US" sz="2200" dirty="0">
                <a:ea typeface="ＭＳ Ｐゴシック" pitchFamily="34" charset="-128"/>
              </a:rPr>
              <a:t> </a:t>
            </a:r>
            <a:r>
              <a:rPr lang="en-GB" altLang="en-US" sz="2200" dirty="0" err="1">
                <a:ea typeface="ＭＳ Ｐゴシック" pitchFamily="34" charset="-128"/>
              </a:rPr>
              <a:t>ar</a:t>
            </a:r>
            <a:r>
              <a:rPr lang="en-GB" altLang="en-US" sz="2200" dirty="0">
                <a:ea typeface="ＭＳ Ｐゴシック" pitchFamily="34" charset="-128"/>
              </a:rPr>
              <a:t> </a:t>
            </a:r>
            <a:r>
              <a:rPr lang="en-GB" altLang="en-US" sz="2200" dirty="0" err="1">
                <a:ea typeface="ＭＳ Ｐゴシック" pitchFamily="34" charset="-128"/>
              </a:rPr>
              <a:t>ddynion</a:t>
            </a:r>
            <a:r>
              <a:rPr lang="en-GB" altLang="en-US" sz="2200" dirty="0">
                <a:ea typeface="ＭＳ Ｐゴシック" pitchFamily="34" charset="-128"/>
              </a:rPr>
              <a:t> – </a:t>
            </a:r>
            <a:r>
              <a:rPr lang="en-GB" altLang="en-US" sz="2200" dirty="0" err="1">
                <a:ea typeface="ＭＳ Ｐゴシック" pitchFamily="34" charset="-128"/>
              </a:rPr>
              <a:t>mae</a:t>
            </a:r>
            <a:r>
              <a:rPr lang="en-GB" altLang="en-US" sz="2200" dirty="0">
                <a:ea typeface="ＭＳ Ｐゴシック" pitchFamily="34" charset="-128"/>
              </a:rPr>
              <a:t> </a:t>
            </a:r>
            <a:r>
              <a:rPr lang="en-GB" altLang="en-US" sz="2200" dirty="0" err="1">
                <a:ea typeface="ＭＳ Ｐゴシック" pitchFamily="34" charset="-128"/>
              </a:rPr>
              <a:t>hwn</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cael</a:t>
            </a:r>
            <a:r>
              <a:rPr lang="en-GB" altLang="en-US" sz="2200" dirty="0">
                <a:ea typeface="ＭＳ Ｐゴシック" pitchFamily="34" charset="-128"/>
              </a:rPr>
              <a:t> </a:t>
            </a:r>
            <a:r>
              <a:rPr lang="en-GB" altLang="en-US" sz="2200" dirty="0" err="1">
                <a:ea typeface="ＭＳ Ｐゴシック" pitchFamily="34" charset="-128"/>
              </a:rPr>
              <a:t>ei</a:t>
            </a:r>
            <a:r>
              <a:rPr lang="en-GB" altLang="en-US" sz="2200" dirty="0">
                <a:ea typeface="ＭＳ Ｐゴシック" pitchFamily="34" charset="-128"/>
              </a:rPr>
              <a:t> weld </a:t>
            </a:r>
            <a:r>
              <a:rPr lang="en-GB" altLang="en-US" sz="2200" dirty="0" err="1">
                <a:ea typeface="ＭＳ Ｐゴシック" pitchFamily="34" charset="-128"/>
              </a:rPr>
              <a:t>fel</a:t>
            </a:r>
            <a:r>
              <a:rPr lang="en-GB" altLang="en-US" sz="2200" dirty="0">
                <a:ea typeface="ＭＳ Ｐゴシック" pitchFamily="34" charset="-128"/>
              </a:rPr>
              <a:t> </a:t>
            </a:r>
            <a:r>
              <a:rPr lang="en-GB" altLang="en-US" sz="2200" dirty="0" err="1">
                <a:ea typeface="ＭＳ Ｐゴシック" pitchFamily="34" charset="-128"/>
              </a:rPr>
              <a:t>rhywbeth</a:t>
            </a:r>
            <a:r>
              <a:rPr lang="en-GB" altLang="en-US" sz="2200" dirty="0">
                <a:ea typeface="ＭＳ Ｐゴシック" pitchFamily="34" charset="-128"/>
              </a:rPr>
              <a:t> </a:t>
            </a:r>
            <a:r>
              <a:rPr lang="en-GB" altLang="en-US" sz="2200" dirty="0" err="1">
                <a:ea typeface="ＭＳ Ｐゴシック" pitchFamily="34" charset="-128"/>
              </a:rPr>
              <a:t>da</a:t>
            </a:r>
            <a:r>
              <a:rPr lang="en-GB" altLang="en-US" sz="2200" dirty="0">
                <a:ea typeface="ＭＳ Ｐゴシック" pitchFamily="34" charset="-128"/>
              </a:rPr>
              <a:t> (civilizing) </a:t>
            </a:r>
            <a:r>
              <a:rPr lang="en-GB" altLang="en-US" sz="2200" dirty="0" err="1">
                <a:ea typeface="ＭＳ Ｐゴシック" pitchFamily="34" charset="-128"/>
              </a:rPr>
              <a:t>i</a:t>
            </a:r>
            <a:r>
              <a:rPr lang="en-GB" altLang="en-US" sz="2200" dirty="0">
                <a:ea typeface="ＭＳ Ｐゴシック" pitchFamily="34" charset="-128"/>
              </a:rPr>
              <a:t>  </a:t>
            </a:r>
            <a:r>
              <a:rPr lang="en-GB" altLang="en-US" sz="2200" dirty="0" err="1">
                <a:ea typeface="ＭＳ Ｐゴシック" pitchFamily="34" charset="-128"/>
              </a:rPr>
              <a:t>ddynion</a:t>
            </a:r>
            <a:r>
              <a:rPr lang="en-GB" altLang="en-US" sz="2200" dirty="0">
                <a:ea typeface="ＭＳ Ｐゴシック" pitchFamily="34" charset="-128"/>
              </a:rPr>
              <a:t>. </a:t>
            </a:r>
          </a:p>
          <a:p>
            <a:endParaRPr lang="en-GB" altLang="en-US" sz="2200" dirty="0">
              <a:ea typeface="ＭＳ Ｐゴシック" pitchFamily="34" charset="-128"/>
            </a:endParaRPr>
          </a:p>
        </p:txBody>
      </p:sp>
      <p:sp>
        <p:nvSpPr>
          <p:cNvPr id="22532" name="Content Placeholder 5"/>
          <p:cNvSpPr>
            <a:spLocks noGrp="1"/>
          </p:cNvSpPr>
          <p:nvPr>
            <p:ph sz="quarter" idx="4"/>
          </p:nvPr>
        </p:nvSpPr>
        <p:spPr>
          <a:xfrm>
            <a:off x="4788024" y="2132856"/>
            <a:ext cx="4041775" cy="3941763"/>
          </a:xfrm>
          <a:ln/>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a:spcBef>
                <a:spcPct val="0"/>
              </a:spcBef>
            </a:pPr>
            <a:r>
              <a:rPr lang="en-GB" altLang="en-US" i="1" dirty="0">
                <a:ea typeface="ＭＳ Ｐゴシック" pitchFamily="34" charset="-128"/>
              </a:rPr>
              <a:t>Unpaid work is not acknowledged.</a:t>
            </a:r>
          </a:p>
          <a:p>
            <a:pPr>
              <a:spcBef>
                <a:spcPct val="0"/>
              </a:spcBef>
            </a:pPr>
            <a:endParaRPr lang="en-GB" altLang="en-US" i="1" dirty="0">
              <a:ea typeface="ＭＳ Ｐゴシック" pitchFamily="34" charset="-128"/>
            </a:endParaRPr>
          </a:p>
          <a:p>
            <a:pPr>
              <a:spcBef>
                <a:spcPct val="0"/>
              </a:spcBef>
            </a:pPr>
            <a:r>
              <a:rPr lang="en-GB" altLang="en-US" i="1" dirty="0">
                <a:ea typeface="ＭＳ Ｐゴシック" pitchFamily="34" charset="-128"/>
              </a:rPr>
              <a:t>Gendered discourse – men are idle, criminal; rise of the single mother.</a:t>
            </a:r>
          </a:p>
          <a:p>
            <a:pPr>
              <a:spcBef>
                <a:spcPct val="0"/>
              </a:spcBef>
            </a:pPr>
            <a:endParaRPr lang="en-GB" altLang="en-US" i="1" dirty="0">
              <a:ea typeface="ＭＳ Ｐゴシック" pitchFamily="34" charset="-128"/>
            </a:endParaRPr>
          </a:p>
          <a:p>
            <a:pPr>
              <a:spcBef>
                <a:spcPct val="0"/>
              </a:spcBef>
            </a:pPr>
            <a:r>
              <a:rPr lang="en-GB" altLang="en-US" i="1" dirty="0">
                <a:ea typeface="ＭＳ Ｐゴシック" pitchFamily="34" charset="-128"/>
              </a:rPr>
              <a:t>Dependency on state is a problem – but women and children being dependent on men is seen as ‘civilising’ for men. </a:t>
            </a:r>
          </a:p>
        </p:txBody>
      </p:sp>
    </p:spTree>
    <p:extLst>
      <p:ext uri="{BB962C8B-B14F-4D97-AF65-F5344CB8AC3E}">
        <p14:creationId xmlns:p14="http://schemas.microsoft.com/office/powerpoint/2010/main" val="1863542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a:solidFill>
                  <a:schemeClr val="accent1"/>
                </a:solidFill>
              </a:rPr>
              <a:t>MUD </a:t>
            </a:r>
            <a:r>
              <a:rPr lang="en-GB" dirty="0" err="1">
                <a:solidFill>
                  <a:schemeClr val="accent1"/>
                </a:solidFill>
              </a:rPr>
              <a:t>a’r</a:t>
            </a:r>
            <a:r>
              <a:rPr lang="en-GB" dirty="0">
                <a:solidFill>
                  <a:schemeClr val="accent1"/>
                </a:solidFill>
              </a:rPr>
              <a:t> </a:t>
            </a:r>
            <a:r>
              <a:rPr lang="en-GB" dirty="0" err="1">
                <a:solidFill>
                  <a:schemeClr val="accent1"/>
                </a:solidFill>
              </a:rPr>
              <a:t>Cyfryngau</a:t>
            </a:r>
            <a:br>
              <a:rPr lang="en-GB" dirty="0"/>
            </a:br>
            <a:r>
              <a:rPr lang="en-GB" dirty="0"/>
              <a:t>MUD and the Media </a:t>
            </a:r>
          </a:p>
        </p:txBody>
      </p:sp>
      <p:sp>
        <p:nvSpPr>
          <p:cNvPr id="23555" name="Content Placeholder 4"/>
          <p:cNvSpPr>
            <a:spLocks noGrp="1"/>
          </p:cNvSpPr>
          <p:nvPr>
            <p:ph sz="quarter" idx="2"/>
          </p:nvPr>
        </p:nvSpPr>
        <p:spPr>
          <a:xfrm>
            <a:off x="323528" y="1772816"/>
            <a:ext cx="4246562" cy="4608512"/>
          </a:xfrm>
          <a:ln/>
        </p:spPr>
        <p:style>
          <a:lnRef idx="2">
            <a:schemeClr val="accent5"/>
          </a:lnRef>
          <a:fillRef idx="1">
            <a:schemeClr val="lt1"/>
          </a:fillRef>
          <a:effectRef idx="0">
            <a:schemeClr val="accent5"/>
          </a:effectRef>
          <a:fontRef idx="minor">
            <a:schemeClr val="dk1"/>
          </a:fontRef>
        </p:style>
        <p:txBody>
          <a:bodyPr/>
          <a:lstStyle/>
          <a:p>
            <a:r>
              <a:rPr lang="en-GB" altLang="en-US" dirty="0">
                <a:ea typeface="ＭＳ Ｐゴシック" pitchFamily="34" charset="-128"/>
                <a:hlinkClick r:id="rId3"/>
              </a:rPr>
              <a:t>Skint</a:t>
            </a:r>
            <a:endParaRPr lang="en-GB" altLang="en-US" dirty="0">
              <a:ea typeface="ＭＳ Ｐゴシック" pitchFamily="34" charset="-128"/>
            </a:endParaRPr>
          </a:p>
          <a:p>
            <a:r>
              <a:rPr lang="en-GB" altLang="en-US" dirty="0" err="1">
                <a:ea typeface="ＭＳ Ｐゴシック" pitchFamily="34" charset="-128"/>
              </a:rPr>
              <a:t>Gwyliwch</a:t>
            </a:r>
            <a:r>
              <a:rPr lang="en-GB" altLang="en-US" dirty="0">
                <a:ea typeface="ＭＳ Ｐゴシック" pitchFamily="34" charset="-128"/>
              </a:rPr>
              <a:t> y clip – pa </a:t>
            </a:r>
            <a:r>
              <a:rPr lang="en-GB" altLang="en-US" dirty="0" err="1">
                <a:ea typeface="ＭＳ Ｐゴシック" pitchFamily="34" charset="-128"/>
              </a:rPr>
              <a:t>ddelwedd</a:t>
            </a:r>
            <a:r>
              <a:rPr lang="en-GB" altLang="en-US" dirty="0">
                <a:ea typeface="ＭＳ Ｐゴシック" pitchFamily="34" charset="-128"/>
              </a:rPr>
              <a:t> o </a:t>
            </a:r>
            <a:r>
              <a:rPr lang="en-GB" altLang="en-US" dirty="0" err="1">
                <a:ea typeface="ＭＳ Ｐゴシック" pitchFamily="34" charset="-128"/>
              </a:rPr>
              <a:t>bobl</a:t>
            </a:r>
            <a:r>
              <a:rPr lang="en-GB" altLang="en-US" dirty="0">
                <a:ea typeface="ＭＳ Ｐゴシック" pitchFamily="34" charset="-128"/>
              </a:rPr>
              <a:t> </a:t>
            </a:r>
            <a:r>
              <a:rPr lang="en-GB" altLang="en-US" dirty="0" err="1">
                <a:ea typeface="ＭＳ Ｐゴシック" pitchFamily="34" charset="-128"/>
              </a:rPr>
              <a:t>sy’n</a:t>
            </a:r>
            <a:r>
              <a:rPr lang="en-GB" altLang="en-US" dirty="0">
                <a:ea typeface="ＭＳ Ｐゴシック" pitchFamily="34" charset="-128"/>
              </a:rPr>
              <a:t> </a:t>
            </a:r>
            <a:r>
              <a:rPr lang="en-GB" altLang="en-US" dirty="0" err="1">
                <a:ea typeface="ＭＳ Ｐゴシック" pitchFamily="34" charset="-128"/>
              </a:rPr>
              <a:t>derbyn</a:t>
            </a:r>
            <a:r>
              <a:rPr lang="en-GB" altLang="en-US" dirty="0">
                <a:ea typeface="ＭＳ Ｐゴシック" pitchFamily="34" charset="-128"/>
              </a:rPr>
              <a:t> </a:t>
            </a:r>
            <a:r>
              <a:rPr lang="en-GB" altLang="en-US" dirty="0" err="1">
                <a:ea typeface="ＭＳ Ｐゴシック" pitchFamily="34" charset="-128"/>
              </a:rPr>
              <a:t>budd-daliadau</a:t>
            </a:r>
            <a:r>
              <a:rPr lang="en-GB" altLang="en-US" dirty="0">
                <a:ea typeface="ＭＳ Ｐゴシック" pitchFamily="34" charset="-128"/>
              </a:rPr>
              <a:t> a </a:t>
            </a:r>
            <a:r>
              <a:rPr lang="en-GB" altLang="en-US" dirty="0" err="1">
                <a:ea typeface="ＭＳ Ｐゴシック" pitchFamily="34" charset="-128"/>
              </a:rPr>
              <a:t>geir</a:t>
            </a:r>
            <a:r>
              <a:rPr lang="en-GB" altLang="en-US" dirty="0">
                <a:ea typeface="ＭＳ Ｐゴシック" pitchFamily="34" charset="-128"/>
              </a:rPr>
              <a:t> </a:t>
            </a:r>
            <a:r>
              <a:rPr lang="en-GB" altLang="en-US" dirty="0" err="1">
                <a:ea typeface="ＭＳ Ｐゴシック" pitchFamily="34" charset="-128"/>
              </a:rPr>
              <a:t>yma</a:t>
            </a:r>
            <a:r>
              <a:rPr lang="en-GB" altLang="en-US" dirty="0">
                <a:ea typeface="ＭＳ Ｐゴシック" pitchFamily="34" charset="-128"/>
              </a:rPr>
              <a:t>? </a:t>
            </a:r>
          </a:p>
          <a:p>
            <a:endParaRPr lang="en-GB" altLang="en-US" dirty="0">
              <a:ea typeface="ＭＳ Ｐゴシック" pitchFamily="34" charset="-128"/>
            </a:endParaRPr>
          </a:p>
          <a:p>
            <a:r>
              <a:rPr lang="en-GB" altLang="en-US" dirty="0">
                <a:ea typeface="ＭＳ Ｐゴシック" pitchFamily="34" charset="-128"/>
              </a:rPr>
              <a:t>Young, Dumb and Living Off Mum; Why don’t you speak English?; Nick and Margaret: We Pay your Benefits – </a:t>
            </a:r>
            <a:r>
              <a:rPr lang="en-GB" altLang="en-US" b="1" i="1" u="sng" dirty="0" err="1">
                <a:ea typeface="ＭＳ Ｐゴシック" pitchFamily="34" charset="-128"/>
              </a:rPr>
              <a:t>Poblogrwydd</a:t>
            </a:r>
            <a:r>
              <a:rPr lang="en-GB" altLang="en-US" dirty="0">
                <a:ea typeface="ＭＳ Ｐゴシック" pitchFamily="34" charset="-128"/>
              </a:rPr>
              <a:t> </a:t>
            </a:r>
            <a:r>
              <a:rPr lang="en-GB" altLang="en-US" b="1" i="1" u="sng" dirty="0">
                <a:ea typeface="ＭＳ Ｐゴシック" pitchFamily="34" charset="-128"/>
              </a:rPr>
              <a:t>‘Poverty Porn’? </a:t>
            </a:r>
          </a:p>
          <a:p>
            <a:endParaRPr lang="en-GB" altLang="en-US" dirty="0">
              <a:ea typeface="ＭＳ Ｐゴシック" pitchFamily="34" charset="-128"/>
            </a:endParaRPr>
          </a:p>
          <a:p>
            <a:endParaRPr lang="en-GB" altLang="en-US" dirty="0">
              <a:ea typeface="ＭＳ Ｐゴシック" pitchFamily="34" charset="-128"/>
            </a:endParaRPr>
          </a:p>
        </p:txBody>
      </p:sp>
      <p:sp>
        <p:nvSpPr>
          <p:cNvPr id="6" name="Content Placeholder 5"/>
          <p:cNvSpPr>
            <a:spLocks noGrp="1"/>
          </p:cNvSpPr>
          <p:nvPr>
            <p:ph sz="quarter" idx="4"/>
          </p:nvPr>
        </p:nvSpPr>
        <p:spPr>
          <a:xfrm>
            <a:off x="4788024" y="1772816"/>
            <a:ext cx="4041775" cy="4608512"/>
          </a:xfrm>
        </p:spPr>
        <p:style>
          <a:lnRef idx="2">
            <a:schemeClr val="accent2"/>
          </a:lnRef>
          <a:fillRef idx="1">
            <a:schemeClr val="lt1"/>
          </a:fillRef>
          <a:effectRef idx="0">
            <a:schemeClr val="accent2"/>
          </a:effectRef>
          <a:fontRef idx="minor">
            <a:schemeClr val="dk1"/>
          </a:fontRef>
        </p:style>
        <p:txBody>
          <a:bodyPr>
            <a:normAutofit/>
          </a:bodyPr>
          <a:lstStyle/>
          <a:p>
            <a:pPr>
              <a:defRPr/>
            </a:pPr>
            <a:r>
              <a:rPr lang="en-GB" i="1" dirty="0">
                <a:hlinkClick r:id="rId3"/>
              </a:rPr>
              <a:t>Skint</a:t>
            </a:r>
            <a:endParaRPr lang="en-GB" i="1" dirty="0"/>
          </a:p>
          <a:p>
            <a:pPr>
              <a:defRPr/>
            </a:pPr>
            <a:r>
              <a:rPr lang="en-GB" i="1" dirty="0"/>
              <a:t>Watch the clip – what view is portrayed of this benefit recipient? </a:t>
            </a:r>
          </a:p>
          <a:p>
            <a:pPr marL="109537" indent="0">
              <a:buFont typeface="Wingdings 3" pitchFamily="18" charset="2"/>
              <a:buNone/>
              <a:defRPr/>
            </a:pPr>
            <a:endParaRPr lang="en-GB" i="1" dirty="0"/>
          </a:p>
          <a:p>
            <a:pPr>
              <a:defRPr/>
            </a:pPr>
            <a:r>
              <a:rPr lang="en-GB" i="1" dirty="0"/>
              <a:t>Young, Dumb and Living Off Mum; Why don’t you speak English?; Nick and Margaret: We Pay your Benefits – </a:t>
            </a:r>
            <a:r>
              <a:rPr lang="en-GB" b="1" i="1" u="sng" dirty="0"/>
              <a:t>The rise of ‘Poverty Porn’? </a:t>
            </a:r>
          </a:p>
        </p:txBody>
      </p:sp>
    </p:spTree>
    <p:extLst>
      <p:ext uri="{BB962C8B-B14F-4D97-AF65-F5344CB8AC3E}">
        <p14:creationId xmlns:p14="http://schemas.microsoft.com/office/powerpoint/2010/main" val="3175495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pPr algn="ctr">
              <a:defRPr/>
            </a:pPr>
            <a:r>
              <a:rPr lang="en-GB" sz="4100" dirty="0">
                <a:solidFill>
                  <a:schemeClr val="tx2">
                    <a:lumMod val="60000"/>
                    <a:lumOff val="40000"/>
                  </a:schemeClr>
                </a:solidFill>
              </a:rPr>
              <a:t>SID – </a:t>
            </a:r>
            <a:r>
              <a:rPr lang="en-GB" sz="4100" dirty="0" err="1">
                <a:solidFill>
                  <a:schemeClr val="tx2">
                    <a:lumMod val="60000"/>
                    <a:lumOff val="40000"/>
                  </a:schemeClr>
                </a:solidFill>
              </a:rPr>
              <a:t>Trafodaeth</a:t>
            </a:r>
            <a:r>
              <a:rPr lang="en-GB" sz="4100" dirty="0">
                <a:solidFill>
                  <a:schemeClr val="tx2">
                    <a:lumMod val="60000"/>
                    <a:lumOff val="40000"/>
                  </a:schemeClr>
                </a:solidFill>
              </a:rPr>
              <a:t> </a:t>
            </a:r>
            <a:r>
              <a:rPr lang="en-GB" sz="4100" dirty="0" err="1">
                <a:solidFill>
                  <a:schemeClr val="tx2">
                    <a:lumMod val="60000"/>
                    <a:lumOff val="40000"/>
                  </a:schemeClr>
                </a:solidFill>
              </a:rPr>
              <a:t>Integreiddio</a:t>
            </a:r>
            <a:r>
              <a:rPr lang="en-GB" sz="4100" dirty="0">
                <a:solidFill>
                  <a:schemeClr val="tx2">
                    <a:lumMod val="60000"/>
                    <a:lumOff val="40000"/>
                  </a:schemeClr>
                </a:solidFill>
              </a:rPr>
              <a:t> </a:t>
            </a:r>
            <a:r>
              <a:rPr lang="en-GB" sz="4100" dirty="0" err="1">
                <a:solidFill>
                  <a:schemeClr val="tx2">
                    <a:lumMod val="60000"/>
                    <a:lumOff val="40000"/>
                  </a:schemeClr>
                </a:solidFill>
              </a:rPr>
              <a:t>Cymdeithasol</a:t>
            </a:r>
            <a:br>
              <a:rPr lang="en-GB" dirty="0"/>
            </a:br>
            <a:r>
              <a:rPr lang="en-GB" dirty="0"/>
              <a:t>SID - Social Integration Discourse </a:t>
            </a:r>
          </a:p>
        </p:txBody>
      </p:sp>
      <p:sp>
        <p:nvSpPr>
          <p:cNvPr id="25603" name="Content Placeholder 4"/>
          <p:cNvSpPr>
            <a:spLocks noGrp="1"/>
          </p:cNvSpPr>
          <p:nvPr>
            <p:ph sz="quarter" idx="2"/>
          </p:nvPr>
        </p:nvSpPr>
        <p:spPr>
          <a:xfrm>
            <a:off x="457200" y="1444625"/>
            <a:ext cx="4040188" cy="4792687"/>
          </a:xfrm>
          <a:ln/>
        </p:spPr>
        <p:style>
          <a:lnRef idx="2">
            <a:schemeClr val="accent5"/>
          </a:lnRef>
          <a:fillRef idx="1">
            <a:schemeClr val="lt1"/>
          </a:fillRef>
          <a:effectRef idx="0">
            <a:schemeClr val="accent5"/>
          </a:effectRef>
          <a:fontRef idx="minor">
            <a:schemeClr val="dk1"/>
          </a:fontRef>
        </p:style>
        <p:txBody>
          <a:bodyPr>
            <a:normAutofit fontScale="92500"/>
          </a:bodyPr>
          <a:lstStyle/>
          <a:p>
            <a:r>
              <a:rPr lang="en-GB" altLang="en-US" sz="2200" dirty="0" err="1">
                <a:ea typeface="ＭＳ Ｐゴシック" pitchFamily="34" charset="-128"/>
              </a:rPr>
              <a:t>Cyfyngu</a:t>
            </a:r>
            <a:r>
              <a:rPr lang="en-GB" altLang="en-US" sz="2200" dirty="0">
                <a:ea typeface="ＭＳ Ｐゴシック" pitchFamily="34" charset="-128"/>
              </a:rPr>
              <a:t> </a:t>
            </a:r>
            <a:r>
              <a:rPr lang="en-GB" altLang="en-US" sz="2200" dirty="0" err="1">
                <a:ea typeface="ＭＳ Ｐゴシック" pitchFamily="34" charset="-128"/>
              </a:rPr>
              <a:t>diffiniad</a:t>
            </a:r>
            <a:r>
              <a:rPr lang="en-GB" altLang="en-US" sz="2200" dirty="0">
                <a:ea typeface="ＭＳ Ｐゴシック" pitchFamily="34" charset="-128"/>
              </a:rPr>
              <a:t> </a:t>
            </a:r>
            <a:r>
              <a:rPr lang="en-GB" altLang="en-US" sz="2200" dirty="0" err="1">
                <a:ea typeface="ＭＳ Ｐゴシック" pitchFamily="34" charset="-128"/>
              </a:rPr>
              <a:t>eithrio</a:t>
            </a:r>
            <a:r>
              <a:rPr lang="en-GB" altLang="en-US" sz="2200" dirty="0">
                <a:ea typeface="ＭＳ Ｐゴシック" pitchFamily="34" charset="-128"/>
              </a:rPr>
              <a:t>/</a:t>
            </a:r>
            <a:r>
              <a:rPr lang="en-GB" altLang="en-US" sz="2200" dirty="0" err="1">
                <a:ea typeface="ＭＳ Ｐゴシック" pitchFamily="34" charset="-128"/>
              </a:rPr>
              <a:t>cynhwysiant</a:t>
            </a:r>
            <a:r>
              <a:rPr lang="en-GB" altLang="en-US" sz="2200" dirty="0">
                <a:ea typeface="ＭＳ Ｐゴシック" pitchFamily="34" charset="-128"/>
              </a:rPr>
              <a:t> </a:t>
            </a:r>
            <a:r>
              <a:rPr lang="en-GB" altLang="en-US" sz="2200" dirty="0" err="1">
                <a:ea typeface="ＭＳ Ｐゴシック" pitchFamily="34" charset="-128"/>
              </a:rPr>
              <a:t>i</a:t>
            </a:r>
            <a:r>
              <a:rPr lang="en-GB" altLang="en-US" sz="2200" dirty="0">
                <a:ea typeface="ＭＳ Ｐゴシック" pitchFamily="34" charset="-128"/>
              </a:rPr>
              <a:t> </a:t>
            </a:r>
            <a:r>
              <a:rPr lang="en-GB" altLang="en-US" sz="2200" dirty="0" err="1">
                <a:ea typeface="ＭＳ Ｐゴシック" pitchFamily="34" charset="-128"/>
              </a:rPr>
              <a:t>waith</a:t>
            </a:r>
            <a:r>
              <a:rPr lang="en-GB" altLang="en-US" sz="2200" dirty="0">
                <a:ea typeface="ＭＳ Ｐゴシック" pitchFamily="34" charset="-128"/>
              </a:rPr>
              <a:t> </a:t>
            </a:r>
            <a:r>
              <a:rPr lang="en-GB" altLang="en-US" sz="2200" dirty="0" err="1">
                <a:ea typeface="ＭＳ Ｐゴシック" pitchFamily="34" charset="-128"/>
              </a:rPr>
              <a:t>cyflogedig</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unig</a:t>
            </a:r>
            <a:r>
              <a:rPr lang="en-GB" altLang="en-US" sz="2200" dirty="0">
                <a:ea typeface="ＭＳ Ｐゴシック" pitchFamily="34" charset="-128"/>
              </a:rPr>
              <a:t>.</a:t>
            </a:r>
          </a:p>
          <a:p>
            <a:r>
              <a:rPr lang="en-GB" altLang="en-US" sz="2200" dirty="0" err="1">
                <a:ea typeface="ＭＳ Ｐゴシック" pitchFamily="34" charset="-128"/>
              </a:rPr>
              <a:t>Nid</a:t>
            </a:r>
            <a:r>
              <a:rPr lang="en-GB" altLang="en-US" sz="2200" dirty="0">
                <a:ea typeface="ＭＳ Ｐゴシック" pitchFamily="34" charset="-128"/>
              </a:rPr>
              <a:t> </a:t>
            </a:r>
            <a:r>
              <a:rPr lang="en-GB" altLang="en-US" sz="2200" dirty="0" err="1">
                <a:ea typeface="ＭＳ Ｐゴシック" pitchFamily="34" charset="-128"/>
              </a:rPr>
              <a:t>yw’n</a:t>
            </a:r>
            <a:r>
              <a:rPr lang="en-GB" altLang="en-US" sz="2200" dirty="0">
                <a:ea typeface="ＭＳ Ｐゴシック" pitchFamily="34" charset="-128"/>
              </a:rPr>
              <a:t> </a:t>
            </a:r>
            <a:r>
              <a:rPr lang="en-GB" altLang="en-US" sz="2200" dirty="0" err="1">
                <a:ea typeface="ＭＳ Ｐゴシック" pitchFamily="34" charset="-128"/>
              </a:rPr>
              <a:t>ymchwilio</a:t>
            </a:r>
            <a:r>
              <a:rPr lang="en-GB" altLang="en-US" sz="2200" dirty="0">
                <a:ea typeface="ＭＳ Ｐゴシック" pitchFamily="34" charset="-128"/>
              </a:rPr>
              <a:t> </a:t>
            </a:r>
            <a:r>
              <a:rPr lang="en-GB" altLang="en-US" sz="2200" dirty="0" err="1">
                <a:ea typeface="ＭＳ Ｐゴシック" pitchFamily="34" charset="-128"/>
              </a:rPr>
              <a:t>pam</a:t>
            </a:r>
            <a:r>
              <a:rPr lang="en-GB" altLang="en-US" sz="2200" dirty="0">
                <a:ea typeface="ＭＳ Ｐゴシック" pitchFamily="34" charset="-128"/>
              </a:rPr>
              <a:t> </a:t>
            </a:r>
            <a:r>
              <a:rPr lang="en-GB" altLang="en-US" sz="2200" dirty="0" err="1">
                <a:ea typeface="ＭＳ Ｐゴシック" pitchFamily="34" charset="-128"/>
              </a:rPr>
              <a:t>bod</a:t>
            </a:r>
            <a:r>
              <a:rPr lang="en-GB" altLang="en-US" sz="2200" dirty="0">
                <a:ea typeface="ＭＳ Ｐゴシック" pitchFamily="34" charset="-128"/>
              </a:rPr>
              <a:t> </a:t>
            </a:r>
            <a:r>
              <a:rPr lang="en-GB" altLang="en-US" sz="2200" dirty="0" err="1">
                <a:ea typeface="ＭＳ Ｐゴシック" pitchFamily="34" charset="-128"/>
              </a:rPr>
              <a:t>pobl</a:t>
            </a:r>
            <a:r>
              <a:rPr lang="en-GB" altLang="en-US" sz="2200" dirty="0">
                <a:ea typeface="ＭＳ Ｐゴシック" pitchFamily="34" charset="-128"/>
              </a:rPr>
              <a:t> </a:t>
            </a:r>
            <a:r>
              <a:rPr lang="en-GB" altLang="en-US" sz="2200" dirty="0" err="1">
                <a:ea typeface="ＭＳ Ｐゴシック" pitchFamily="34" charset="-128"/>
              </a:rPr>
              <a:t>ddi-waith</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dlawd</a:t>
            </a:r>
            <a:r>
              <a:rPr lang="en-GB" altLang="en-US" sz="2200" dirty="0">
                <a:ea typeface="ＭＳ Ｐゴシック" pitchFamily="34" charset="-128"/>
              </a:rPr>
              <a:t> (</a:t>
            </a:r>
            <a:r>
              <a:rPr lang="en-GB" altLang="en-US" sz="2200" dirty="0" err="1">
                <a:ea typeface="ＭＳ Ｐゴシック" pitchFamily="34" charset="-128"/>
              </a:rPr>
              <a:t>h.y</a:t>
            </a:r>
            <a:r>
              <a:rPr lang="en-GB" altLang="en-US" sz="2200" dirty="0">
                <a:ea typeface="ＭＳ Ｐゴシック" pitchFamily="34" charset="-128"/>
              </a:rPr>
              <a:t>. </a:t>
            </a:r>
            <a:r>
              <a:rPr lang="en-GB" altLang="en-US" sz="2200" dirty="0" err="1">
                <a:ea typeface="ＭＳ Ｐゴシック" pitchFamily="34" charset="-128"/>
              </a:rPr>
              <a:t>anwybyddu</a:t>
            </a:r>
            <a:r>
              <a:rPr lang="en-GB" altLang="en-US" sz="2200" dirty="0">
                <a:ea typeface="ＭＳ Ｐゴシック" pitchFamily="34" charset="-128"/>
              </a:rPr>
              <a:t> </a:t>
            </a:r>
            <a:r>
              <a:rPr lang="en-GB" altLang="en-US" sz="2200" dirty="0" err="1">
                <a:ea typeface="ＭＳ Ｐゴシック" pitchFamily="34" charset="-128"/>
              </a:rPr>
              <a:t>rôl</a:t>
            </a:r>
            <a:r>
              <a:rPr lang="en-GB" altLang="en-US" sz="2200" dirty="0">
                <a:ea typeface="ＭＳ Ｐゴシック" pitchFamily="34" charset="-128"/>
              </a:rPr>
              <a:t> </a:t>
            </a:r>
            <a:r>
              <a:rPr lang="en-GB" altLang="en-US" sz="2200" dirty="0" err="1">
                <a:ea typeface="ＭＳ Ｐゴシック" pitchFamily="34" charset="-128"/>
              </a:rPr>
              <a:t>budd-daliadau</a:t>
            </a:r>
            <a:r>
              <a:rPr lang="en-GB" altLang="en-US" sz="2200" dirty="0">
                <a:ea typeface="ＭＳ Ｐゴシック" pitchFamily="34" charset="-128"/>
              </a:rPr>
              <a:t>)</a:t>
            </a:r>
          </a:p>
          <a:p>
            <a:r>
              <a:rPr lang="en-GB" altLang="en-US" sz="2200" dirty="0" err="1">
                <a:ea typeface="ＭＳ Ｐゴシック" pitchFamily="34" charset="-128"/>
              </a:rPr>
              <a:t>Diffyg</a:t>
            </a:r>
            <a:r>
              <a:rPr lang="en-GB" altLang="en-US" sz="2200" dirty="0">
                <a:ea typeface="ＭＳ Ｐゴシック" pitchFamily="34" charset="-128"/>
              </a:rPr>
              <a:t> </a:t>
            </a:r>
            <a:r>
              <a:rPr lang="en-GB" altLang="en-US" sz="2200" dirty="0" err="1">
                <a:ea typeface="ＭＳ Ｐゴシック" pitchFamily="34" charset="-128"/>
              </a:rPr>
              <a:t>ffocws</a:t>
            </a:r>
            <a:r>
              <a:rPr lang="en-GB" altLang="en-US" sz="2200" dirty="0">
                <a:ea typeface="ＭＳ Ｐゴシック" pitchFamily="34" charset="-128"/>
              </a:rPr>
              <a:t> </a:t>
            </a:r>
            <a:r>
              <a:rPr lang="en-GB" altLang="en-US" sz="2200" dirty="0" err="1">
                <a:ea typeface="ＭＳ Ｐゴシック" pitchFamily="34" charset="-128"/>
              </a:rPr>
              <a:t>ar</a:t>
            </a:r>
            <a:r>
              <a:rPr lang="en-GB" altLang="en-US" sz="2200" dirty="0">
                <a:ea typeface="ＭＳ Ｐゴシック" pitchFamily="34" charset="-128"/>
              </a:rPr>
              <a:t> yr </a:t>
            </a:r>
            <a:r>
              <a:rPr lang="en-GB" altLang="en-US" sz="2200" dirty="0" err="1">
                <a:ea typeface="ＭＳ Ｐゴシック" pitchFamily="34" charset="-128"/>
              </a:rPr>
              <a:t>anghyfartaledd</a:t>
            </a:r>
            <a:r>
              <a:rPr lang="en-GB" altLang="en-US" sz="2200" dirty="0">
                <a:ea typeface="ＭＳ Ｐゴシック" pitchFamily="34" charset="-128"/>
              </a:rPr>
              <a:t> </a:t>
            </a:r>
            <a:r>
              <a:rPr lang="en-GB" altLang="en-US" sz="2200" dirty="0" err="1">
                <a:ea typeface="ＭＳ Ｐゴシック" pitchFamily="34" charset="-128"/>
              </a:rPr>
              <a:t>rhwng</a:t>
            </a:r>
            <a:r>
              <a:rPr lang="en-GB" altLang="en-US" sz="2200" dirty="0">
                <a:ea typeface="ＭＳ Ｐゴシック" pitchFamily="34" charset="-128"/>
              </a:rPr>
              <a:t> </a:t>
            </a:r>
            <a:r>
              <a:rPr lang="en-GB" altLang="en-US" sz="2200" dirty="0" err="1">
                <a:ea typeface="ＭＳ Ｐゴシック" pitchFamily="34" charset="-128"/>
              </a:rPr>
              <a:t>gweithwyr</a:t>
            </a:r>
            <a:r>
              <a:rPr lang="en-GB" altLang="en-US" sz="2200" dirty="0">
                <a:ea typeface="ＭＳ Ｐゴシック" pitchFamily="34" charset="-128"/>
              </a:rPr>
              <a:t> </a:t>
            </a:r>
            <a:r>
              <a:rPr lang="en-GB" altLang="en-US" sz="2200" dirty="0" err="1">
                <a:ea typeface="ＭＳ Ｐゴシック" pitchFamily="34" charset="-128"/>
              </a:rPr>
              <a:t>cyflogedig</a:t>
            </a:r>
            <a:r>
              <a:rPr lang="en-GB" altLang="en-US" sz="2200" dirty="0">
                <a:ea typeface="ＭＳ Ｐゴシック" pitchFamily="34" charset="-128"/>
              </a:rPr>
              <a:t> (</a:t>
            </a:r>
            <a:r>
              <a:rPr lang="en-GB" altLang="en-US" sz="2200" dirty="0" err="1">
                <a:ea typeface="ＭＳ Ｐゴシック" pitchFamily="34" charset="-128"/>
              </a:rPr>
              <a:t>tlodi</a:t>
            </a:r>
            <a:r>
              <a:rPr lang="en-GB" altLang="en-US" sz="2200" dirty="0">
                <a:ea typeface="ＭＳ Ｐゴシック" pitchFamily="34" charset="-128"/>
              </a:rPr>
              <a:t> </a:t>
            </a:r>
            <a:r>
              <a:rPr lang="en-GB" altLang="en-US" sz="2200" dirty="0" err="1">
                <a:ea typeface="ＭＳ Ｐゴシック" pitchFamily="34" charset="-128"/>
              </a:rPr>
              <a:t>mewn</a:t>
            </a:r>
            <a:r>
              <a:rPr lang="en-GB" altLang="en-US" sz="2200" dirty="0">
                <a:ea typeface="ＭＳ Ｐゴシック" pitchFamily="34" charset="-128"/>
              </a:rPr>
              <a:t> </a:t>
            </a:r>
            <a:r>
              <a:rPr lang="en-GB" altLang="en-US" sz="2200" dirty="0" err="1">
                <a:ea typeface="ＭＳ Ｐゴシック" pitchFamily="34" charset="-128"/>
              </a:rPr>
              <a:t>gwaith</a:t>
            </a:r>
            <a:r>
              <a:rPr lang="en-GB" altLang="en-US" sz="2200" dirty="0">
                <a:ea typeface="ＭＳ Ｐゴシック" pitchFamily="34" charset="-128"/>
              </a:rPr>
              <a:t>; </a:t>
            </a:r>
            <a:r>
              <a:rPr lang="en-GB" altLang="en-US" sz="2200" dirty="0" err="1">
                <a:ea typeface="ＭＳ Ｐゴシック" pitchFamily="34" charset="-128"/>
              </a:rPr>
              <a:t>gwaith</a:t>
            </a:r>
            <a:r>
              <a:rPr lang="en-GB" altLang="en-US" sz="2200" dirty="0">
                <a:ea typeface="ＭＳ Ｐゴシック" pitchFamily="34" charset="-128"/>
              </a:rPr>
              <a:t> </a:t>
            </a:r>
            <a:r>
              <a:rPr lang="en-GB" altLang="en-US" sz="2200" dirty="0" err="1">
                <a:ea typeface="ＭＳ Ｐゴシック" pitchFamily="34" charset="-128"/>
              </a:rPr>
              <a:t>di-dâl</a:t>
            </a:r>
            <a:r>
              <a:rPr lang="en-GB" altLang="en-US" sz="2200" dirty="0">
                <a:ea typeface="ＭＳ Ｐゴシック" pitchFamily="34" charset="-128"/>
              </a:rPr>
              <a:t>; </a:t>
            </a:r>
            <a:r>
              <a:rPr lang="en-GB" altLang="en-US" sz="2200" dirty="0" err="1">
                <a:ea typeface="ＭＳ Ｐゴシック" pitchFamily="34" charset="-128"/>
              </a:rPr>
              <a:t>gwaith</a:t>
            </a:r>
            <a:r>
              <a:rPr lang="en-GB" altLang="en-US" sz="2200" dirty="0">
                <a:ea typeface="ＭＳ Ｐゴシック" pitchFamily="34" charset="-128"/>
              </a:rPr>
              <a:t> </a:t>
            </a:r>
            <a:r>
              <a:rPr lang="en-GB" altLang="en-US" sz="2200" dirty="0" err="1">
                <a:ea typeface="ＭＳ Ｐゴシック" pitchFamily="34" charset="-128"/>
              </a:rPr>
              <a:t>tâl</a:t>
            </a:r>
            <a:r>
              <a:rPr lang="en-GB" altLang="en-US" sz="2200" dirty="0">
                <a:ea typeface="ＭＳ Ｐゴシック" pitchFamily="34" charset="-128"/>
              </a:rPr>
              <a:t> </a:t>
            </a:r>
            <a:r>
              <a:rPr lang="en-GB" altLang="en-US" sz="2200" dirty="0" err="1">
                <a:ea typeface="ＭＳ Ｐゴシック" pitchFamily="34" charset="-128"/>
              </a:rPr>
              <a:t>isel</a:t>
            </a:r>
            <a:r>
              <a:rPr lang="en-GB" altLang="en-US" sz="2200" dirty="0">
                <a:ea typeface="ＭＳ Ｐゴシック" pitchFamily="34" charset="-128"/>
              </a:rPr>
              <a:t>). </a:t>
            </a:r>
          </a:p>
          <a:p>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anffafrio</a:t>
            </a:r>
            <a:r>
              <a:rPr lang="en-GB" altLang="en-US" sz="2200" dirty="0">
                <a:ea typeface="ＭＳ Ｐゴシック" pitchFamily="34" charset="-128"/>
              </a:rPr>
              <a:t> </a:t>
            </a:r>
            <a:r>
              <a:rPr lang="en-GB" altLang="en-US" sz="2200" dirty="0" err="1">
                <a:ea typeface="ＭＳ Ｐゴシック" pitchFamily="34" charset="-128"/>
              </a:rPr>
              <a:t>menywod</a:t>
            </a:r>
            <a:r>
              <a:rPr lang="en-GB" altLang="en-US" sz="2200" dirty="0">
                <a:ea typeface="ＭＳ Ｐゴシック" pitchFamily="34" charset="-128"/>
              </a:rPr>
              <a:t> (</a:t>
            </a:r>
            <a:r>
              <a:rPr lang="en-GB" altLang="en-US" sz="2200" dirty="0" err="1">
                <a:ea typeface="ＭＳ Ｐゴシック" pitchFamily="34" charset="-128"/>
              </a:rPr>
              <a:t>sydd</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gyffredinol</a:t>
            </a:r>
            <a:r>
              <a:rPr lang="en-GB" altLang="en-US" sz="2200" dirty="0">
                <a:ea typeface="ＭＳ Ｐゴシック" pitchFamily="34" charset="-128"/>
              </a:rPr>
              <a:t> </a:t>
            </a:r>
            <a:r>
              <a:rPr lang="en-GB" altLang="en-US" sz="2200" dirty="0" err="1">
                <a:ea typeface="ＭＳ Ｐゴシック" pitchFamily="34" charset="-128"/>
              </a:rPr>
              <a:t>yn</a:t>
            </a:r>
            <a:r>
              <a:rPr lang="en-GB" altLang="en-US" sz="2200" dirty="0">
                <a:ea typeface="ＭＳ Ｐゴシック" pitchFamily="34" charset="-128"/>
              </a:rPr>
              <a:t> </a:t>
            </a:r>
            <a:r>
              <a:rPr lang="en-GB" altLang="en-US" sz="2200" dirty="0" err="1">
                <a:ea typeface="ＭＳ Ｐゴシック" pitchFamily="34" charset="-128"/>
              </a:rPr>
              <a:t>cael</a:t>
            </a:r>
            <a:r>
              <a:rPr lang="en-GB" altLang="en-US" sz="2200" dirty="0">
                <a:ea typeface="ＭＳ Ｐゴシック" pitchFamily="34" charset="-128"/>
              </a:rPr>
              <a:t> </a:t>
            </a:r>
            <a:r>
              <a:rPr lang="en-GB" altLang="en-US" sz="2200" dirty="0" err="1">
                <a:ea typeface="ＭＳ Ｐゴシック" pitchFamily="34" charset="-128"/>
              </a:rPr>
              <a:t>cyflog</a:t>
            </a:r>
            <a:r>
              <a:rPr lang="en-GB" altLang="en-US" sz="2200" dirty="0">
                <a:ea typeface="ＭＳ Ｐゴシック" pitchFamily="34" charset="-128"/>
              </a:rPr>
              <a:t> is </a:t>
            </a:r>
            <a:r>
              <a:rPr lang="en-GB" altLang="en-US" sz="2200" dirty="0" err="1">
                <a:ea typeface="ＭＳ Ｐゴシック" pitchFamily="34" charset="-128"/>
              </a:rPr>
              <a:t>na</a:t>
            </a:r>
            <a:r>
              <a:rPr lang="en-GB" altLang="en-US" sz="2200" dirty="0">
                <a:ea typeface="ＭＳ Ｐゴシック" pitchFamily="34" charset="-128"/>
              </a:rPr>
              <a:t> </a:t>
            </a:r>
            <a:r>
              <a:rPr lang="en-GB" altLang="en-US" sz="2200" dirty="0" err="1">
                <a:ea typeface="ＭＳ Ｐゴシック" pitchFamily="34" charset="-128"/>
              </a:rPr>
              <a:t>dynion</a:t>
            </a:r>
            <a:r>
              <a:rPr lang="en-GB" altLang="en-US" sz="2200" dirty="0">
                <a:ea typeface="ＭＳ Ｐゴシック" pitchFamily="34" charset="-128"/>
              </a:rPr>
              <a:t>) </a:t>
            </a:r>
            <a:r>
              <a:rPr lang="en-GB" altLang="en-US" sz="2200" dirty="0" err="1">
                <a:ea typeface="ＭＳ Ｐゴシック" pitchFamily="34" charset="-128"/>
              </a:rPr>
              <a:t>mewn</a:t>
            </a:r>
            <a:r>
              <a:rPr lang="en-GB" altLang="en-US" sz="2200" dirty="0">
                <a:ea typeface="ＭＳ Ｐゴシック" pitchFamily="34" charset="-128"/>
              </a:rPr>
              <a:t> </a:t>
            </a:r>
            <a:r>
              <a:rPr lang="en-GB" altLang="en-US" sz="2200" dirty="0" err="1">
                <a:ea typeface="ＭＳ Ｐゴシック" pitchFamily="34" charset="-128"/>
              </a:rPr>
              <a:t>gwaith</a:t>
            </a:r>
            <a:r>
              <a:rPr lang="en-GB" altLang="en-US" sz="2200" dirty="0">
                <a:ea typeface="ＭＳ Ｐゴシック" pitchFamily="34" charset="-128"/>
              </a:rPr>
              <a:t> </a:t>
            </a:r>
            <a:r>
              <a:rPr lang="en-GB" altLang="en-US" sz="2200" dirty="0" err="1">
                <a:ea typeface="ＭＳ Ｐゴシック" pitchFamily="34" charset="-128"/>
              </a:rPr>
              <a:t>cyflog</a:t>
            </a:r>
            <a:r>
              <a:rPr lang="en-GB" altLang="en-US" sz="2200" dirty="0">
                <a:ea typeface="ＭＳ Ｐゴシック" pitchFamily="34" charset="-128"/>
              </a:rPr>
              <a:t> </a:t>
            </a:r>
            <a:r>
              <a:rPr lang="en-GB" altLang="en-US" sz="2200" dirty="0" err="1">
                <a:ea typeface="ＭＳ Ｐゴシック" pitchFamily="34" charset="-128"/>
              </a:rPr>
              <a:t>isel</a:t>
            </a:r>
            <a:r>
              <a:rPr lang="en-GB" altLang="en-US" sz="2200" dirty="0">
                <a:ea typeface="ＭＳ Ｐゴシック" pitchFamily="34" charset="-128"/>
              </a:rPr>
              <a:t>. </a:t>
            </a:r>
          </a:p>
          <a:p>
            <a:endParaRPr lang="en-GB" altLang="en-US" sz="2200" dirty="0">
              <a:ea typeface="ＭＳ Ｐゴシック" pitchFamily="34" charset="-128"/>
            </a:endParaRPr>
          </a:p>
        </p:txBody>
      </p:sp>
      <p:sp>
        <p:nvSpPr>
          <p:cNvPr id="25604" name="Content Placeholder 5"/>
          <p:cNvSpPr>
            <a:spLocks noGrp="1"/>
          </p:cNvSpPr>
          <p:nvPr>
            <p:ph sz="quarter" idx="4"/>
          </p:nvPr>
        </p:nvSpPr>
        <p:spPr>
          <a:xfrm>
            <a:off x="4645025" y="1444625"/>
            <a:ext cx="4041775" cy="4792687"/>
          </a:xfrm>
          <a:ln/>
        </p:spPr>
        <p:style>
          <a:lnRef idx="2">
            <a:schemeClr val="accent2"/>
          </a:lnRef>
          <a:fillRef idx="1">
            <a:schemeClr val="lt1"/>
          </a:fillRef>
          <a:effectRef idx="0">
            <a:schemeClr val="accent2"/>
          </a:effectRef>
          <a:fontRef idx="minor">
            <a:schemeClr val="dk1"/>
          </a:fontRef>
        </p:style>
        <p:txBody>
          <a:bodyPr>
            <a:normAutofit/>
          </a:bodyPr>
          <a:lstStyle/>
          <a:p>
            <a:pPr>
              <a:spcBef>
                <a:spcPct val="0"/>
              </a:spcBef>
            </a:pPr>
            <a:r>
              <a:rPr lang="en-GB" altLang="en-US" sz="2000" i="1" dirty="0">
                <a:ea typeface="ＭＳ Ｐゴシック" pitchFamily="34" charset="-128"/>
              </a:rPr>
              <a:t>Narrows the definition of social exclusion/inclusion to just paid work </a:t>
            </a:r>
          </a:p>
          <a:p>
            <a:pPr>
              <a:spcBef>
                <a:spcPct val="0"/>
              </a:spcBef>
            </a:pPr>
            <a:r>
              <a:rPr lang="en-GB" altLang="en-US" sz="2000" i="1" dirty="0">
                <a:ea typeface="ＭＳ Ｐゴシック" pitchFamily="34" charset="-128"/>
              </a:rPr>
              <a:t>Doesn’t explore why people who aren’t employed are consigned to poverty (i.e. doesn’t acknowledge the role of benefits). </a:t>
            </a:r>
          </a:p>
          <a:p>
            <a:pPr>
              <a:spcBef>
                <a:spcPct val="0"/>
              </a:spcBef>
            </a:pPr>
            <a:r>
              <a:rPr lang="en-GB" altLang="en-US" sz="2000" i="1" dirty="0">
                <a:ea typeface="ＭＳ Ｐゴシック" pitchFamily="34" charset="-128"/>
              </a:rPr>
              <a:t>Lack of focus on the inequalities between paid workers (in-work poverty; unpaid work; low paid work). </a:t>
            </a:r>
          </a:p>
          <a:p>
            <a:pPr>
              <a:spcBef>
                <a:spcPct val="0"/>
              </a:spcBef>
            </a:pPr>
            <a:r>
              <a:rPr lang="en-GB" altLang="en-US" sz="2000" i="1" dirty="0">
                <a:ea typeface="ＭＳ Ｐゴシック" pitchFamily="34" charset="-128"/>
              </a:rPr>
              <a:t>Disfavours women (who are generally paid less than men) in low paid jobs. </a:t>
            </a:r>
          </a:p>
          <a:p>
            <a:pPr>
              <a:spcBef>
                <a:spcPct val="0"/>
              </a:spcBef>
            </a:pPr>
            <a:endParaRPr lang="en-GB" altLang="en-US" sz="2000" dirty="0">
              <a:ea typeface="ＭＳ Ｐゴシック" pitchFamily="34" charset="-128"/>
            </a:endParaRPr>
          </a:p>
        </p:txBody>
      </p:sp>
    </p:spTree>
    <p:extLst>
      <p:ext uri="{BB962C8B-B14F-4D97-AF65-F5344CB8AC3E}">
        <p14:creationId xmlns:p14="http://schemas.microsoft.com/office/powerpoint/2010/main" val="9550046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a:solidFill>
                  <a:schemeClr val="tx2">
                    <a:lumMod val="60000"/>
                    <a:lumOff val="40000"/>
                  </a:schemeClr>
                </a:solidFill>
              </a:rPr>
              <a:t>SID – </a:t>
            </a:r>
            <a:r>
              <a:rPr lang="en-GB" dirty="0" err="1">
                <a:solidFill>
                  <a:schemeClr val="tx2">
                    <a:lumMod val="60000"/>
                    <a:lumOff val="40000"/>
                  </a:schemeClr>
                </a:solidFill>
              </a:rPr>
              <a:t>Datrysiad</a:t>
            </a:r>
            <a:r>
              <a:rPr lang="en-GB" dirty="0">
                <a:solidFill>
                  <a:schemeClr val="tx2">
                    <a:lumMod val="60000"/>
                    <a:lumOff val="40000"/>
                  </a:schemeClr>
                </a:solidFill>
              </a:rPr>
              <a:t>?</a:t>
            </a:r>
            <a:br>
              <a:rPr lang="en-GB" dirty="0"/>
            </a:br>
            <a:r>
              <a:rPr lang="en-GB" dirty="0" err="1"/>
              <a:t>SID</a:t>
            </a:r>
            <a:r>
              <a:rPr lang="en-GB" dirty="0"/>
              <a:t> Solutions? </a:t>
            </a:r>
          </a:p>
        </p:txBody>
      </p:sp>
      <p:sp>
        <p:nvSpPr>
          <p:cNvPr id="26629" name="Content Placeholder 4"/>
          <p:cNvSpPr>
            <a:spLocks noGrp="1"/>
          </p:cNvSpPr>
          <p:nvPr>
            <p:ph sz="quarter" idx="2"/>
          </p:nvPr>
        </p:nvSpPr>
        <p:spPr>
          <a:xfrm>
            <a:off x="457200" y="1773238"/>
            <a:ext cx="4040188" cy="3613150"/>
          </a:xfrm>
          <a:ln/>
        </p:spPr>
        <p:style>
          <a:lnRef idx="2">
            <a:schemeClr val="accent5"/>
          </a:lnRef>
          <a:fillRef idx="1">
            <a:schemeClr val="lt1"/>
          </a:fillRef>
          <a:effectRef idx="0">
            <a:schemeClr val="accent5"/>
          </a:effectRef>
          <a:fontRef idx="minor">
            <a:schemeClr val="dk1"/>
          </a:fontRef>
        </p:style>
        <p:txBody>
          <a:bodyPr/>
          <a:lstStyle/>
          <a:p>
            <a:r>
              <a:rPr lang="en-GB" altLang="en-US" dirty="0" err="1">
                <a:ea typeface="ＭＳ Ｐゴシック" pitchFamily="34" charset="-128"/>
              </a:rPr>
              <a:t>Gellir</a:t>
            </a:r>
            <a:r>
              <a:rPr lang="en-GB" altLang="en-US" dirty="0">
                <a:ea typeface="ＭＳ Ｐゴシック" pitchFamily="34" charset="-128"/>
              </a:rPr>
              <a:t> </a:t>
            </a:r>
            <a:r>
              <a:rPr lang="en-GB" altLang="en-US" dirty="0" err="1">
                <a:ea typeface="ＭＳ Ｐゴシック" pitchFamily="34" charset="-128"/>
              </a:rPr>
              <a:t>datrys</a:t>
            </a:r>
            <a:r>
              <a:rPr lang="en-GB" altLang="en-US" dirty="0">
                <a:ea typeface="ＭＳ Ｐゴシック" pitchFamily="34" charset="-128"/>
              </a:rPr>
              <a:t> </a:t>
            </a:r>
            <a:r>
              <a:rPr lang="en-GB" altLang="en-US" dirty="0" err="1">
                <a:ea typeface="ＭＳ Ｐゴシック" pitchFamily="34" charset="-128"/>
              </a:rPr>
              <a:t>tlodi</a:t>
            </a:r>
            <a:r>
              <a:rPr lang="en-GB" altLang="en-US" dirty="0">
                <a:ea typeface="ＭＳ Ｐゴシック" pitchFamily="34" charset="-128"/>
              </a:rPr>
              <a:t> </a:t>
            </a:r>
            <a:r>
              <a:rPr lang="en-GB" altLang="en-US" dirty="0" err="1">
                <a:ea typeface="ＭＳ Ｐゴシック" pitchFamily="34" charset="-128"/>
              </a:rPr>
              <a:t>trwy</a:t>
            </a:r>
            <a:r>
              <a:rPr lang="en-GB" altLang="en-US" dirty="0">
                <a:ea typeface="ＭＳ Ｐゴシック" pitchFamily="34" charset="-128"/>
              </a:rPr>
              <a:t> </a:t>
            </a:r>
            <a:r>
              <a:rPr lang="en-GB" altLang="en-US" dirty="0" err="1">
                <a:ea typeface="ＭＳ Ｐゴシック" pitchFamily="34" charset="-128"/>
              </a:rPr>
              <a:t>waith</a:t>
            </a:r>
            <a:r>
              <a:rPr lang="en-GB" altLang="en-US" dirty="0">
                <a:ea typeface="ＭＳ Ｐゴシック" pitchFamily="34" charset="-128"/>
              </a:rPr>
              <a:t> </a:t>
            </a:r>
            <a:r>
              <a:rPr lang="en-GB" altLang="en-US" dirty="0" err="1">
                <a:ea typeface="ＭＳ Ｐゴシック" pitchFamily="34" charset="-128"/>
              </a:rPr>
              <a:t>sy’n</a:t>
            </a:r>
            <a:r>
              <a:rPr lang="en-GB" altLang="en-US" dirty="0">
                <a:ea typeface="ＭＳ Ｐゴシック" pitchFamily="34" charset="-128"/>
              </a:rPr>
              <a:t> </a:t>
            </a:r>
            <a:r>
              <a:rPr lang="en-GB" altLang="en-US" dirty="0" err="1">
                <a:ea typeface="ＭＳ Ｐゴシック" pitchFamily="34" charset="-128"/>
              </a:rPr>
              <a:t>talu</a:t>
            </a:r>
            <a:r>
              <a:rPr lang="en-GB" altLang="en-US" dirty="0">
                <a:ea typeface="ＭＳ Ｐゴシック" pitchFamily="34" charset="-128"/>
              </a:rPr>
              <a:t>.</a:t>
            </a:r>
          </a:p>
          <a:p>
            <a:endParaRPr lang="en-GB" altLang="en-US" dirty="0">
              <a:ea typeface="ＭＳ Ｐゴシック" pitchFamily="34" charset="-128"/>
            </a:endParaRPr>
          </a:p>
          <a:p>
            <a:r>
              <a:rPr lang="en-GB" altLang="en-US" dirty="0">
                <a:ea typeface="ＭＳ Ｐゴシック" pitchFamily="34" charset="-128"/>
              </a:rPr>
              <a:t>Mae </a:t>
            </a:r>
            <a:r>
              <a:rPr lang="en-GB" altLang="en-US" dirty="0" err="1">
                <a:ea typeface="ＭＳ Ｐゴシック" pitchFamily="34" charset="-128"/>
              </a:rPr>
              <a:t>cynhwysiant</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cael</a:t>
            </a:r>
            <a:r>
              <a:rPr lang="en-GB" altLang="en-US" dirty="0">
                <a:ea typeface="ＭＳ Ｐゴシック" pitchFamily="34" charset="-128"/>
              </a:rPr>
              <a:t> </a:t>
            </a:r>
            <a:r>
              <a:rPr lang="en-GB" altLang="en-US" dirty="0" err="1">
                <a:ea typeface="ＭＳ Ｐゴシック" pitchFamily="34" charset="-128"/>
              </a:rPr>
              <a:t>ei</a:t>
            </a:r>
            <a:r>
              <a:rPr lang="en-GB" altLang="en-US" dirty="0">
                <a:ea typeface="ＭＳ Ｐゴシック" pitchFamily="34" charset="-128"/>
              </a:rPr>
              <a:t> </a:t>
            </a:r>
            <a:r>
              <a:rPr lang="en-GB" altLang="en-US" dirty="0" err="1">
                <a:ea typeface="ＭＳ Ｐゴシック" pitchFamily="34" charset="-128"/>
              </a:rPr>
              <a:t>gyflawni</a:t>
            </a:r>
            <a:r>
              <a:rPr lang="en-GB" altLang="en-US" dirty="0">
                <a:ea typeface="ＭＳ Ｐゴシック" pitchFamily="34" charset="-128"/>
              </a:rPr>
              <a:t> </a:t>
            </a:r>
            <a:r>
              <a:rPr lang="en-GB" altLang="en-US" dirty="0" err="1">
                <a:ea typeface="ＭＳ Ｐゴシック" pitchFamily="34" charset="-128"/>
              </a:rPr>
              <a:t>trwy</a:t>
            </a:r>
            <a:r>
              <a:rPr lang="en-GB" altLang="en-US" dirty="0">
                <a:ea typeface="ＭＳ Ｐゴシック" pitchFamily="34" charset="-128"/>
              </a:rPr>
              <a:t> </a:t>
            </a:r>
            <a:r>
              <a:rPr lang="en-GB" altLang="en-US" dirty="0" err="1">
                <a:ea typeface="ＭＳ Ｐゴシック" pitchFamily="34" charset="-128"/>
              </a:rPr>
              <a:t>waith</a:t>
            </a:r>
            <a:r>
              <a:rPr lang="en-GB" altLang="en-US" dirty="0">
                <a:ea typeface="ＭＳ Ｐゴシック" pitchFamily="34" charset="-128"/>
              </a:rPr>
              <a:t> </a:t>
            </a:r>
            <a:r>
              <a:rPr lang="en-GB" altLang="en-US" dirty="0" err="1">
                <a:ea typeface="ＭＳ Ｐゴシック" pitchFamily="34" charset="-128"/>
              </a:rPr>
              <a:t>sy’n</a:t>
            </a:r>
            <a:r>
              <a:rPr lang="en-GB" altLang="en-US" dirty="0">
                <a:ea typeface="ＭＳ Ｐゴシック" pitchFamily="34" charset="-128"/>
              </a:rPr>
              <a:t> </a:t>
            </a:r>
            <a:r>
              <a:rPr lang="en-GB" altLang="en-US" dirty="0" err="1">
                <a:ea typeface="ＭＳ Ｐゴシック" pitchFamily="34" charset="-128"/>
              </a:rPr>
              <a:t>talu</a:t>
            </a:r>
            <a:r>
              <a:rPr lang="en-GB" altLang="en-US" dirty="0">
                <a:ea typeface="ＭＳ Ｐゴシック" pitchFamily="34" charset="-128"/>
              </a:rPr>
              <a:t>. </a:t>
            </a:r>
          </a:p>
          <a:p>
            <a:endParaRPr lang="en-GB" altLang="en-US" dirty="0">
              <a:ea typeface="ＭＳ Ｐゴシック" pitchFamily="34" charset="-128"/>
            </a:endParaRPr>
          </a:p>
        </p:txBody>
      </p:sp>
      <p:sp>
        <p:nvSpPr>
          <p:cNvPr id="6" name="Content Placeholder 5"/>
          <p:cNvSpPr>
            <a:spLocks noGrp="1"/>
          </p:cNvSpPr>
          <p:nvPr>
            <p:ph sz="quarter" idx="4"/>
          </p:nvPr>
        </p:nvSpPr>
        <p:spPr>
          <a:xfrm>
            <a:off x="4645025" y="1773238"/>
            <a:ext cx="4041775" cy="3613150"/>
          </a:xfrm>
        </p:spPr>
        <p:style>
          <a:lnRef idx="2">
            <a:schemeClr val="accent2"/>
          </a:lnRef>
          <a:fillRef idx="1">
            <a:schemeClr val="lt1"/>
          </a:fillRef>
          <a:effectRef idx="0">
            <a:schemeClr val="accent2"/>
          </a:effectRef>
          <a:fontRef idx="minor">
            <a:schemeClr val="dk1"/>
          </a:fontRef>
        </p:style>
        <p:txBody>
          <a:bodyPr/>
          <a:lstStyle/>
          <a:p>
            <a:pPr>
              <a:defRPr/>
            </a:pPr>
            <a:r>
              <a:rPr lang="en-GB" i="1" dirty="0"/>
              <a:t>Poverty (along with its accompanying issues) can be solved by paid work. </a:t>
            </a:r>
          </a:p>
          <a:p>
            <a:pPr marL="109537" indent="0">
              <a:buFont typeface="Wingdings 3" pitchFamily="18" charset="2"/>
              <a:buNone/>
              <a:defRPr/>
            </a:pPr>
            <a:endParaRPr lang="en-GB" i="1" dirty="0"/>
          </a:p>
          <a:p>
            <a:pPr>
              <a:defRPr/>
            </a:pPr>
            <a:r>
              <a:rPr lang="en-GB" i="1" dirty="0"/>
              <a:t>Inclusion is achieved through paid work. </a:t>
            </a:r>
          </a:p>
          <a:p>
            <a:pPr>
              <a:defRPr/>
            </a:pPr>
            <a:endParaRPr lang="en-GB" i="1" dirty="0"/>
          </a:p>
        </p:txBody>
      </p:sp>
    </p:spTree>
    <p:extLst>
      <p:ext uri="{BB962C8B-B14F-4D97-AF65-F5344CB8AC3E}">
        <p14:creationId xmlns:p14="http://schemas.microsoft.com/office/powerpoint/2010/main" val="1080233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err="1">
                <a:solidFill>
                  <a:schemeClr val="accent1"/>
                </a:solidFill>
              </a:rPr>
              <a:t>Ble</a:t>
            </a:r>
            <a:r>
              <a:rPr lang="en-GB" dirty="0">
                <a:solidFill>
                  <a:schemeClr val="accent1"/>
                </a:solidFill>
              </a:rPr>
              <a:t> </a:t>
            </a:r>
            <a:r>
              <a:rPr lang="en-GB" dirty="0" err="1">
                <a:solidFill>
                  <a:schemeClr val="accent1"/>
                </a:solidFill>
              </a:rPr>
              <a:t>ydyn</a:t>
            </a:r>
            <a:r>
              <a:rPr lang="en-GB" dirty="0">
                <a:solidFill>
                  <a:schemeClr val="accent1"/>
                </a:solidFill>
              </a:rPr>
              <a:t> </a:t>
            </a:r>
            <a:r>
              <a:rPr lang="en-GB" dirty="0" err="1">
                <a:solidFill>
                  <a:schemeClr val="accent1"/>
                </a:solidFill>
              </a:rPr>
              <a:t>ni</a:t>
            </a:r>
            <a:r>
              <a:rPr lang="en-GB" dirty="0">
                <a:solidFill>
                  <a:schemeClr val="accent1"/>
                </a:solidFill>
              </a:rPr>
              <a:t> </a:t>
            </a:r>
            <a:r>
              <a:rPr lang="en-GB" dirty="0" err="1">
                <a:solidFill>
                  <a:schemeClr val="accent1"/>
                </a:solidFill>
              </a:rPr>
              <a:t>nawr</a:t>
            </a:r>
            <a:r>
              <a:rPr lang="en-GB" dirty="0">
                <a:solidFill>
                  <a:schemeClr val="accent1"/>
                </a:solidFill>
              </a:rPr>
              <a:t>?</a:t>
            </a:r>
            <a:br>
              <a:rPr lang="en-GB" dirty="0">
                <a:solidFill>
                  <a:schemeClr val="accent1"/>
                </a:solidFill>
              </a:rPr>
            </a:br>
            <a:r>
              <a:rPr lang="en-GB" dirty="0"/>
              <a:t>Where are we now? </a:t>
            </a:r>
          </a:p>
        </p:txBody>
      </p:sp>
      <p:sp>
        <p:nvSpPr>
          <p:cNvPr id="5" name="Content Placeholder 4"/>
          <p:cNvSpPr>
            <a:spLocks noGrp="1"/>
          </p:cNvSpPr>
          <p:nvPr>
            <p:ph sz="quarter" idx="2"/>
          </p:nvPr>
        </p:nvSpPr>
        <p:spPr>
          <a:xfrm>
            <a:off x="395536" y="1628800"/>
            <a:ext cx="4040187" cy="4968552"/>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pPr>
              <a:defRPr/>
            </a:pPr>
            <a:r>
              <a:rPr lang="en-GB" sz="2900" dirty="0" err="1"/>
              <a:t>Trafodwch</a:t>
            </a:r>
            <a:r>
              <a:rPr lang="en-GB" sz="2900" dirty="0"/>
              <a:t>:</a:t>
            </a:r>
          </a:p>
          <a:p>
            <a:pPr lvl="1">
              <a:defRPr/>
            </a:pPr>
            <a:r>
              <a:rPr lang="en-GB" sz="2900" dirty="0"/>
              <a:t>Os </a:t>
            </a:r>
            <a:r>
              <a:rPr lang="en-GB" sz="2900" dirty="0" err="1"/>
              <a:t>diffyg</a:t>
            </a:r>
            <a:r>
              <a:rPr lang="en-GB" sz="2900" dirty="0"/>
              <a:t> </a:t>
            </a:r>
            <a:r>
              <a:rPr lang="en-GB" sz="2900" dirty="0" err="1"/>
              <a:t>arian</a:t>
            </a:r>
            <a:r>
              <a:rPr lang="en-GB" sz="2900" dirty="0"/>
              <a:t> </a:t>
            </a:r>
            <a:r>
              <a:rPr lang="en-GB" sz="2900" dirty="0" err="1"/>
              <a:t>yw</a:t>
            </a:r>
            <a:r>
              <a:rPr lang="en-GB" sz="2900" dirty="0"/>
              <a:t> RED, </a:t>
            </a:r>
            <a:r>
              <a:rPr lang="en-GB" sz="2900" dirty="0" err="1"/>
              <a:t>diffyg</a:t>
            </a:r>
            <a:r>
              <a:rPr lang="en-GB" sz="2900" dirty="0"/>
              <a:t> </a:t>
            </a:r>
            <a:r>
              <a:rPr lang="en-GB" sz="2900" dirty="0" err="1"/>
              <a:t>moesau</a:t>
            </a:r>
            <a:r>
              <a:rPr lang="en-GB" sz="2900" dirty="0"/>
              <a:t> </a:t>
            </a:r>
            <a:r>
              <a:rPr lang="en-GB" sz="2900" dirty="0" err="1"/>
              <a:t>yw</a:t>
            </a:r>
            <a:r>
              <a:rPr lang="en-GB" sz="2900" dirty="0"/>
              <a:t> MUD a </a:t>
            </a:r>
            <a:r>
              <a:rPr lang="en-GB" sz="2900" dirty="0" err="1"/>
              <a:t>diffyg</a:t>
            </a:r>
            <a:r>
              <a:rPr lang="en-GB" sz="2900" dirty="0"/>
              <a:t> </a:t>
            </a:r>
            <a:r>
              <a:rPr lang="en-GB" sz="2900" dirty="0" err="1"/>
              <a:t>gwaith</a:t>
            </a:r>
            <a:r>
              <a:rPr lang="en-GB" sz="2900" dirty="0"/>
              <a:t> </a:t>
            </a:r>
            <a:r>
              <a:rPr lang="en-GB" sz="2900" dirty="0" err="1"/>
              <a:t>yw</a:t>
            </a:r>
            <a:r>
              <a:rPr lang="en-GB" sz="2900" dirty="0"/>
              <a:t> SID… </a:t>
            </a:r>
            <a:r>
              <a:rPr lang="en-GB" sz="2900" dirty="0" err="1"/>
              <a:t>Ble</a:t>
            </a:r>
            <a:r>
              <a:rPr lang="en-GB" sz="2900" dirty="0"/>
              <a:t> </a:t>
            </a:r>
            <a:r>
              <a:rPr lang="en-GB" sz="2900" dirty="0" err="1"/>
              <a:t>ydyn</a:t>
            </a:r>
            <a:r>
              <a:rPr lang="en-GB" sz="2900" dirty="0"/>
              <a:t> </a:t>
            </a:r>
            <a:r>
              <a:rPr lang="en-GB" sz="2900" dirty="0" err="1"/>
              <a:t>ni</a:t>
            </a:r>
            <a:r>
              <a:rPr lang="en-GB" sz="2900" dirty="0"/>
              <a:t> </a:t>
            </a:r>
            <a:r>
              <a:rPr lang="en-GB" sz="2900" dirty="0" err="1"/>
              <a:t>nawr</a:t>
            </a:r>
            <a:r>
              <a:rPr lang="en-GB" sz="2900" dirty="0"/>
              <a:t> </a:t>
            </a:r>
            <a:r>
              <a:rPr lang="en-GB" sz="2900" dirty="0" err="1"/>
              <a:t>yn</a:t>
            </a:r>
            <a:r>
              <a:rPr lang="en-GB" sz="2900" dirty="0"/>
              <a:t> </a:t>
            </a:r>
            <a:r>
              <a:rPr lang="en-GB" sz="2900" dirty="0" err="1"/>
              <a:t>nhermau</a:t>
            </a:r>
            <a:r>
              <a:rPr lang="en-GB" sz="2900" dirty="0"/>
              <a:t> </a:t>
            </a:r>
            <a:r>
              <a:rPr lang="en-GB" sz="2900" dirty="0" err="1"/>
              <a:t>trafodaethau</a:t>
            </a:r>
            <a:r>
              <a:rPr lang="en-GB" sz="2900" dirty="0"/>
              <a:t> </a:t>
            </a:r>
            <a:r>
              <a:rPr lang="en-GB" sz="2900" dirty="0" err="1"/>
              <a:t>cymdeithasol</a:t>
            </a:r>
            <a:r>
              <a:rPr lang="en-GB" sz="2900" dirty="0"/>
              <a:t> </a:t>
            </a:r>
            <a:r>
              <a:rPr lang="en-GB" sz="2900" dirty="0" err="1"/>
              <a:t>sy’n</a:t>
            </a:r>
            <a:r>
              <a:rPr lang="en-GB" sz="2900" dirty="0"/>
              <a:t> </a:t>
            </a:r>
            <a:r>
              <a:rPr lang="en-GB" sz="2900" dirty="0" err="1"/>
              <a:t>ymwneud</a:t>
            </a:r>
            <a:r>
              <a:rPr lang="en-GB" sz="2900" dirty="0"/>
              <a:t> a </a:t>
            </a:r>
            <a:r>
              <a:rPr lang="en-GB" sz="2900" dirty="0" err="1"/>
              <a:t>thlodi</a:t>
            </a:r>
            <a:r>
              <a:rPr lang="en-GB" sz="2900" dirty="0"/>
              <a:t>?</a:t>
            </a:r>
          </a:p>
          <a:p>
            <a:pPr>
              <a:defRPr/>
            </a:pPr>
            <a:endParaRPr lang="en-GB" sz="2900" dirty="0"/>
          </a:p>
          <a:p>
            <a:pPr>
              <a:defRPr/>
            </a:pPr>
            <a:r>
              <a:rPr lang="en-GB" sz="2900" dirty="0"/>
              <a:t>Beth </a:t>
            </a:r>
            <a:r>
              <a:rPr lang="en-GB" sz="2900" dirty="0" err="1"/>
              <a:t>yw</a:t>
            </a:r>
            <a:r>
              <a:rPr lang="en-GB" sz="2900" dirty="0"/>
              <a:t> </a:t>
            </a:r>
            <a:r>
              <a:rPr lang="en-GB" sz="2900" dirty="0" err="1"/>
              <a:t>oblygiadau'r</a:t>
            </a:r>
            <a:r>
              <a:rPr lang="en-GB" sz="2900" dirty="0"/>
              <a:t> tri </a:t>
            </a:r>
            <a:r>
              <a:rPr lang="en-GB" sz="2900" dirty="0" err="1"/>
              <a:t>agwedd</a:t>
            </a:r>
            <a:r>
              <a:rPr lang="en-GB" sz="2900" dirty="0"/>
              <a:t> </a:t>
            </a:r>
            <a:r>
              <a:rPr lang="en-GB" sz="2900" dirty="0" err="1"/>
              <a:t>yma</a:t>
            </a:r>
            <a:r>
              <a:rPr lang="en-GB" sz="2900" dirty="0"/>
              <a:t> </a:t>
            </a:r>
            <a:r>
              <a:rPr lang="en-GB" sz="2900" dirty="0" err="1"/>
              <a:t>ar</a:t>
            </a:r>
            <a:r>
              <a:rPr lang="en-GB" sz="2900" dirty="0"/>
              <a:t> y </a:t>
            </a:r>
            <a:r>
              <a:rPr lang="en-GB" sz="2900" dirty="0" err="1"/>
              <a:t>strategaethau</a:t>
            </a:r>
            <a:r>
              <a:rPr lang="en-GB" sz="2900" dirty="0"/>
              <a:t> </a:t>
            </a:r>
            <a:r>
              <a:rPr lang="en-GB" sz="2900" dirty="0" err="1"/>
              <a:t>rydym</a:t>
            </a:r>
            <a:r>
              <a:rPr lang="en-GB" sz="2900" dirty="0"/>
              <a:t> </a:t>
            </a:r>
            <a:r>
              <a:rPr lang="en-GB" sz="2900" dirty="0" err="1"/>
              <a:t>yn</a:t>
            </a:r>
            <a:r>
              <a:rPr lang="en-GB" sz="2900" dirty="0"/>
              <a:t> </a:t>
            </a:r>
            <a:r>
              <a:rPr lang="en-GB" sz="2900" dirty="0" err="1"/>
              <a:t>defnyddio</a:t>
            </a:r>
            <a:r>
              <a:rPr lang="en-GB" sz="2900" dirty="0"/>
              <a:t> </a:t>
            </a:r>
            <a:r>
              <a:rPr lang="en-GB" sz="2900" dirty="0" err="1"/>
              <a:t>i</a:t>
            </a:r>
            <a:r>
              <a:rPr lang="en-GB" sz="2900" dirty="0"/>
              <a:t> </a:t>
            </a:r>
            <a:r>
              <a:rPr lang="en-GB" sz="2900" dirty="0" err="1"/>
              <a:t>leihau</a:t>
            </a:r>
            <a:r>
              <a:rPr lang="en-GB" sz="2900" dirty="0"/>
              <a:t> </a:t>
            </a:r>
            <a:r>
              <a:rPr lang="en-GB" sz="2900" dirty="0" err="1"/>
              <a:t>effaith</a:t>
            </a:r>
            <a:r>
              <a:rPr lang="en-GB" sz="2900" dirty="0"/>
              <a:t> </a:t>
            </a:r>
            <a:r>
              <a:rPr lang="en-GB" sz="2900" dirty="0" err="1"/>
              <a:t>tlodi</a:t>
            </a:r>
            <a:r>
              <a:rPr lang="en-GB" sz="2900" dirty="0"/>
              <a:t>? </a:t>
            </a:r>
          </a:p>
          <a:p>
            <a:pPr>
              <a:defRPr/>
            </a:pPr>
            <a:endParaRPr lang="en-GB" sz="2900" dirty="0"/>
          </a:p>
          <a:p>
            <a:pPr marL="392113" lvl="1" indent="0">
              <a:buFont typeface="Verdana" pitchFamily="34" charset="0"/>
              <a:buNone/>
              <a:defRPr/>
            </a:pPr>
            <a:endParaRPr lang="en-GB" sz="2400" dirty="0"/>
          </a:p>
          <a:p>
            <a:pPr marL="392113" lvl="1" indent="0">
              <a:buFont typeface="Verdana" pitchFamily="34" charset="0"/>
              <a:buNone/>
              <a:defRPr/>
            </a:pPr>
            <a:r>
              <a:rPr lang="en-GB" sz="2400" dirty="0"/>
              <a:t> </a:t>
            </a:r>
          </a:p>
        </p:txBody>
      </p:sp>
      <p:sp>
        <p:nvSpPr>
          <p:cNvPr id="7" name="Content Placeholder 6"/>
          <p:cNvSpPr>
            <a:spLocks noGrp="1"/>
          </p:cNvSpPr>
          <p:nvPr>
            <p:ph sz="quarter" idx="4"/>
          </p:nvPr>
        </p:nvSpPr>
        <p:spPr>
          <a:xfrm>
            <a:off x="4788024" y="1628800"/>
            <a:ext cx="4041775" cy="4968552"/>
          </a:xfrm>
        </p:spPr>
        <p:style>
          <a:lnRef idx="2">
            <a:schemeClr val="accent2"/>
          </a:lnRef>
          <a:fillRef idx="1">
            <a:schemeClr val="lt1"/>
          </a:fillRef>
          <a:effectRef idx="0">
            <a:schemeClr val="accent2"/>
          </a:effectRef>
          <a:fontRef idx="minor">
            <a:schemeClr val="dk1"/>
          </a:fontRef>
        </p:style>
        <p:txBody>
          <a:bodyPr>
            <a:normAutofit/>
          </a:bodyPr>
          <a:lstStyle/>
          <a:p>
            <a:pPr>
              <a:defRPr/>
            </a:pPr>
            <a:r>
              <a:rPr lang="en-GB" sz="2800" i="1" dirty="0"/>
              <a:t>Discuss:</a:t>
            </a:r>
          </a:p>
          <a:p>
            <a:pPr lvl="1">
              <a:defRPr/>
            </a:pPr>
            <a:r>
              <a:rPr lang="en-GB" sz="2400" i="1" dirty="0"/>
              <a:t>If RED means no money, MUD means no morals and SID means no work… where are we now in terms of social discourse relating to poverty?</a:t>
            </a:r>
          </a:p>
          <a:p>
            <a:pPr lvl="1">
              <a:defRPr/>
            </a:pPr>
            <a:r>
              <a:rPr lang="en-GB" sz="2400" i="1" dirty="0"/>
              <a:t>What impact do these discourses have on the strategies we use to reduce the impact of poverty?</a:t>
            </a:r>
          </a:p>
          <a:p>
            <a:pPr marL="109537" indent="0">
              <a:buFont typeface="Wingdings 3" pitchFamily="18" charset="2"/>
              <a:buNone/>
              <a:defRPr/>
            </a:pPr>
            <a:endParaRPr lang="en-GB" sz="2800" dirty="0"/>
          </a:p>
        </p:txBody>
      </p:sp>
    </p:spTree>
    <p:extLst>
      <p:ext uri="{BB962C8B-B14F-4D97-AF65-F5344CB8AC3E}">
        <p14:creationId xmlns:p14="http://schemas.microsoft.com/office/powerpoint/2010/main" val="1639472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err="1"/>
              <a:t>Ysgolion</a:t>
            </a:r>
            <a:r>
              <a:rPr lang="en-GB" dirty="0"/>
              <a:t> </a:t>
            </a:r>
            <a:r>
              <a:rPr lang="en-GB" dirty="0" err="1"/>
              <a:t>yn</a:t>
            </a:r>
            <a:r>
              <a:rPr lang="en-GB" dirty="0"/>
              <a:t> </a:t>
            </a:r>
            <a:r>
              <a:rPr lang="en-GB" dirty="0" err="1"/>
              <a:t>creu</a:t>
            </a:r>
            <a:r>
              <a:rPr lang="en-GB" dirty="0"/>
              <a:t> </a:t>
            </a:r>
            <a:r>
              <a:rPr lang="en-GB" dirty="0" err="1"/>
              <a:t>cydraddoldeb</a:t>
            </a:r>
            <a:r>
              <a:rPr lang="en-GB" dirty="0"/>
              <a:t>?</a:t>
            </a:r>
            <a:br>
              <a:rPr lang="en-GB" dirty="0"/>
            </a:br>
            <a:r>
              <a:rPr lang="en-GB" dirty="0"/>
              <a:t>Schools as Equalisers?  </a:t>
            </a:r>
          </a:p>
        </p:txBody>
      </p:sp>
      <p:sp>
        <p:nvSpPr>
          <p:cNvPr id="8" name="Content Placeholder 7"/>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85000" lnSpcReduction="10000"/>
          </a:bodyPr>
          <a:lstStyle/>
          <a:p>
            <a:r>
              <a:rPr lang="en-GB" dirty="0"/>
              <a:t>Mae </a:t>
            </a:r>
            <a:r>
              <a:rPr lang="en-GB" dirty="0" err="1"/>
              <a:t>addysg</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ei</a:t>
            </a:r>
            <a:r>
              <a:rPr lang="en-GB" dirty="0"/>
              <a:t> weld </a:t>
            </a:r>
            <a:r>
              <a:rPr lang="en-GB" dirty="0" err="1"/>
              <a:t>fel</a:t>
            </a:r>
            <a:r>
              <a:rPr lang="en-GB" dirty="0"/>
              <a:t> </a:t>
            </a:r>
            <a:r>
              <a:rPr lang="en-GB" dirty="0" err="1"/>
              <a:t>ffordd</a:t>
            </a:r>
            <a:r>
              <a:rPr lang="en-GB" dirty="0"/>
              <a:t> o </a:t>
            </a:r>
            <a:r>
              <a:rPr lang="en-GB" dirty="0" err="1"/>
              <a:t>wella</a:t>
            </a:r>
            <a:r>
              <a:rPr lang="en-GB" dirty="0"/>
              <a:t> </a:t>
            </a:r>
            <a:r>
              <a:rPr lang="en-GB" dirty="0" err="1"/>
              <a:t>rhai</a:t>
            </a:r>
            <a:r>
              <a:rPr lang="en-GB" dirty="0"/>
              <a:t> </a:t>
            </a:r>
            <a:r>
              <a:rPr lang="en-GB" dirty="0" err="1"/>
              <a:t>o’r</a:t>
            </a:r>
            <a:r>
              <a:rPr lang="en-GB" dirty="0"/>
              <a:t> </a:t>
            </a:r>
            <a:r>
              <a:rPr lang="en-GB" dirty="0" err="1"/>
              <a:t>anghydraddoldebau</a:t>
            </a:r>
            <a:r>
              <a:rPr lang="en-GB" dirty="0"/>
              <a:t> </a:t>
            </a:r>
            <a:r>
              <a:rPr lang="en-GB" dirty="0" err="1"/>
              <a:t>mewn</a:t>
            </a:r>
            <a:r>
              <a:rPr lang="en-GB" dirty="0"/>
              <a:t> </a:t>
            </a:r>
            <a:r>
              <a:rPr lang="en-GB" dirty="0" err="1"/>
              <a:t>cymdeithas</a:t>
            </a:r>
            <a:r>
              <a:rPr lang="en-GB" dirty="0"/>
              <a:t>. Pam?</a:t>
            </a:r>
          </a:p>
          <a:p>
            <a:endParaRPr lang="en-GB" dirty="0"/>
          </a:p>
          <a:p>
            <a:r>
              <a:rPr lang="en-GB" dirty="0">
                <a:hlinkClick r:id="rId3"/>
              </a:rPr>
              <a:t>Bartlett and Burton Video </a:t>
            </a:r>
            <a:endParaRPr lang="en-GB" dirty="0"/>
          </a:p>
          <a:p>
            <a:endParaRPr lang="en-GB" dirty="0"/>
          </a:p>
          <a:p>
            <a:r>
              <a:rPr lang="en-GB" dirty="0" err="1"/>
              <a:t>Rhestrwch</a:t>
            </a:r>
            <a:r>
              <a:rPr lang="en-GB" dirty="0"/>
              <a:t> y </a:t>
            </a:r>
            <a:r>
              <a:rPr lang="en-GB" dirty="0" err="1"/>
              <a:t>ffactorau</a:t>
            </a:r>
            <a:r>
              <a:rPr lang="en-GB" dirty="0"/>
              <a:t> y </a:t>
            </a:r>
            <a:r>
              <a:rPr lang="en-GB" dirty="0" err="1"/>
              <a:t>mae</a:t>
            </a:r>
            <a:r>
              <a:rPr lang="en-GB" dirty="0"/>
              <a:t> Bartlett a Burton </a:t>
            </a:r>
            <a:r>
              <a:rPr lang="en-GB" dirty="0" err="1"/>
              <a:t>yn</a:t>
            </a:r>
            <a:r>
              <a:rPr lang="en-GB" dirty="0"/>
              <a:t> </a:t>
            </a:r>
            <a:r>
              <a:rPr lang="en-GB" dirty="0" err="1"/>
              <a:t>dadlau</a:t>
            </a:r>
            <a:r>
              <a:rPr lang="en-GB" dirty="0"/>
              <a:t> </a:t>
            </a:r>
            <a:r>
              <a:rPr lang="en-GB" dirty="0" err="1"/>
              <a:t>sy’n</a:t>
            </a:r>
            <a:r>
              <a:rPr lang="en-GB" dirty="0"/>
              <a:t> </a:t>
            </a:r>
            <a:r>
              <a:rPr lang="en-GB" dirty="0" err="1"/>
              <a:t>debygol</a:t>
            </a:r>
            <a:r>
              <a:rPr lang="en-GB" dirty="0"/>
              <a:t>  o </a:t>
            </a:r>
            <a:r>
              <a:rPr lang="en-GB" dirty="0" err="1"/>
              <a:t>fod</a:t>
            </a:r>
            <a:r>
              <a:rPr lang="en-GB" dirty="0"/>
              <a:t> </a:t>
            </a:r>
            <a:r>
              <a:rPr lang="en-GB" dirty="0" err="1"/>
              <a:t>yn</a:t>
            </a:r>
            <a:r>
              <a:rPr lang="en-GB" dirty="0"/>
              <a:t> </a:t>
            </a:r>
            <a:r>
              <a:rPr lang="en-GB" dirty="0" err="1"/>
              <a:t>rhwystr</a:t>
            </a:r>
            <a:r>
              <a:rPr lang="en-GB" dirty="0"/>
              <a:t> </a:t>
            </a:r>
            <a:r>
              <a:rPr lang="en-GB" dirty="0" err="1"/>
              <a:t>i</a:t>
            </a:r>
            <a:r>
              <a:rPr lang="en-GB" dirty="0"/>
              <a:t> </a:t>
            </a:r>
            <a:r>
              <a:rPr lang="en-GB" dirty="0" err="1"/>
              <a:t>addysg</a:t>
            </a:r>
            <a:r>
              <a:rPr lang="en-GB" dirty="0"/>
              <a:t> </a:t>
            </a:r>
            <a:r>
              <a:rPr lang="en-GB" dirty="0" err="1"/>
              <a:t>plentyn</a:t>
            </a:r>
            <a:r>
              <a:rPr lang="en-GB" dirty="0"/>
              <a:t>. </a:t>
            </a:r>
          </a:p>
          <a:p>
            <a:endParaRPr lang="en-GB" dirty="0"/>
          </a:p>
          <a:p>
            <a:endParaRPr lang="en-GB" dirty="0"/>
          </a:p>
        </p:txBody>
      </p:sp>
      <p:sp>
        <p:nvSpPr>
          <p:cNvPr id="9" name="Content Placeholder 8"/>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i="1" dirty="0"/>
              <a:t>Education is often viewed as a way to improve some of the inequalities in society. Why? </a:t>
            </a:r>
          </a:p>
          <a:p>
            <a:pPr marL="0" indent="0">
              <a:buNone/>
            </a:pPr>
            <a:endParaRPr lang="en-GB" i="1" dirty="0">
              <a:hlinkClick r:id="rId3"/>
            </a:endParaRPr>
          </a:p>
          <a:p>
            <a:r>
              <a:rPr lang="en-GB" i="1" dirty="0">
                <a:hlinkClick r:id="rId3"/>
              </a:rPr>
              <a:t>Bartlett and Burton Video </a:t>
            </a:r>
            <a:endParaRPr lang="en-GB" i="1" dirty="0"/>
          </a:p>
          <a:p>
            <a:endParaRPr lang="en-GB" i="1" dirty="0"/>
          </a:p>
          <a:p>
            <a:r>
              <a:rPr lang="en-GB" i="1" dirty="0"/>
              <a:t>List some of the factors which Bartlett and Burton state are likely to act as barriers to a child’s education. </a:t>
            </a:r>
          </a:p>
        </p:txBody>
      </p:sp>
    </p:spTree>
    <p:extLst>
      <p:ext uri="{BB962C8B-B14F-4D97-AF65-F5344CB8AC3E}">
        <p14:creationId xmlns:p14="http://schemas.microsoft.com/office/powerpoint/2010/main" val="3583597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Pam bod </a:t>
            </a:r>
            <a:r>
              <a:rPr lang="en-GB" dirty="0" err="1"/>
              <a:t>cymdeithas</a:t>
            </a:r>
            <a:r>
              <a:rPr lang="en-GB" dirty="0"/>
              <a:t> </a:t>
            </a:r>
            <a:r>
              <a:rPr lang="en-GB" dirty="0" err="1"/>
              <a:t>yn</a:t>
            </a:r>
            <a:r>
              <a:rPr lang="en-GB" dirty="0"/>
              <a:t> </a:t>
            </a:r>
            <a:r>
              <a:rPr lang="en-GB" dirty="0" err="1"/>
              <a:t>anghyfartal</a:t>
            </a:r>
            <a:r>
              <a:rPr lang="en-GB" dirty="0"/>
              <a:t>?</a:t>
            </a:r>
            <a:br>
              <a:rPr lang="en-GB" dirty="0"/>
            </a:br>
            <a:r>
              <a:rPr lang="en-GB" dirty="0"/>
              <a:t>Why is society unequal? </a:t>
            </a:r>
          </a:p>
        </p:txBody>
      </p:sp>
      <p:sp>
        <p:nvSpPr>
          <p:cNvPr id="3" name="Content Placeholder 2"/>
          <p:cNvSpPr>
            <a:spLocks noGrp="1"/>
          </p:cNvSpPr>
          <p:nvPr>
            <p:ph sz="half" idx="1"/>
          </p:nvPr>
        </p:nvSpPr>
        <p:spPr>
          <a:xfrm>
            <a:off x="457200" y="1600201"/>
            <a:ext cx="4038600" cy="1252735"/>
          </a:xfrm>
        </p:spPr>
        <p:style>
          <a:lnRef idx="2">
            <a:schemeClr val="accent5"/>
          </a:lnRef>
          <a:fillRef idx="1">
            <a:schemeClr val="lt1"/>
          </a:fillRef>
          <a:effectRef idx="0">
            <a:schemeClr val="accent5"/>
          </a:effectRef>
          <a:fontRef idx="minor">
            <a:schemeClr val="dk1"/>
          </a:fontRef>
        </p:style>
        <p:txBody>
          <a:bodyPr>
            <a:noAutofit/>
          </a:bodyPr>
          <a:lstStyle/>
          <a:p>
            <a:r>
              <a:rPr lang="en-GB" sz="2400" dirty="0" err="1"/>
              <a:t>Dau</a:t>
            </a:r>
            <a:r>
              <a:rPr lang="en-GB" sz="2400" dirty="0"/>
              <a:t> </a:t>
            </a:r>
            <a:r>
              <a:rPr lang="en-GB" sz="2400" dirty="0" err="1"/>
              <a:t>rheswm</a:t>
            </a:r>
            <a:r>
              <a:rPr lang="en-GB" sz="2400" dirty="0"/>
              <a:t> </a:t>
            </a:r>
            <a:r>
              <a:rPr lang="en-GB" sz="2400" dirty="0" err="1"/>
              <a:t>mae</a:t>
            </a:r>
            <a:r>
              <a:rPr lang="en-GB" sz="2400" dirty="0"/>
              <a:t> </a:t>
            </a:r>
            <a:r>
              <a:rPr lang="en-GB" sz="2400" dirty="0" err="1"/>
              <a:t>gwyddonwyr</a:t>
            </a:r>
            <a:r>
              <a:rPr lang="en-GB" sz="2400" dirty="0"/>
              <a:t> </a:t>
            </a:r>
            <a:r>
              <a:rPr lang="en-GB" sz="2400" dirty="0" err="1"/>
              <a:t>cymdeithasol</a:t>
            </a:r>
            <a:r>
              <a:rPr lang="en-GB" sz="2400" dirty="0"/>
              <a:t> </a:t>
            </a:r>
            <a:r>
              <a:rPr lang="en-GB" sz="2400" dirty="0" err="1"/>
              <a:t>yn</a:t>
            </a:r>
            <a:r>
              <a:rPr lang="en-GB" sz="2400" dirty="0"/>
              <a:t> </a:t>
            </a:r>
            <a:r>
              <a:rPr lang="en-GB" sz="2400" dirty="0" err="1"/>
              <a:t>defnyddio</a:t>
            </a:r>
            <a:r>
              <a:rPr lang="en-GB" sz="2400" dirty="0"/>
              <a:t> </a:t>
            </a:r>
            <a:r>
              <a:rPr lang="en-GB" sz="2400" dirty="0" err="1"/>
              <a:t>weithiau</a:t>
            </a:r>
            <a:r>
              <a:rPr lang="en-GB" sz="2400" dirty="0"/>
              <a:t> </a:t>
            </a:r>
            <a:r>
              <a:rPr lang="en-GB" sz="2400" dirty="0" err="1"/>
              <a:t>yw</a:t>
            </a:r>
            <a:r>
              <a:rPr lang="en-GB" sz="2400" dirty="0"/>
              <a:t>: </a:t>
            </a:r>
          </a:p>
          <a:p>
            <a:endParaRPr lang="en-GB" sz="3200" dirty="0"/>
          </a:p>
        </p:txBody>
      </p:sp>
      <p:sp>
        <p:nvSpPr>
          <p:cNvPr id="4" name="Content Placeholder 3"/>
          <p:cNvSpPr>
            <a:spLocks noGrp="1"/>
          </p:cNvSpPr>
          <p:nvPr>
            <p:ph sz="half" idx="2"/>
          </p:nvPr>
        </p:nvSpPr>
        <p:spPr>
          <a:xfrm>
            <a:off x="4648200" y="1600200"/>
            <a:ext cx="4038600" cy="1252736"/>
          </a:xfrm>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GB" sz="2400" dirty="0"/>
              <a:t>Two reasons social scientists sometimes use are:</a:t>
            </a:r>
          </a:p>
        </p:txBody>
      </p:sp>
      <p:sp>
        <p:nvSpPr>
          <p:cNvPr id="5" name="TextBox 4"/>
          <p:cNvSpPr txBox="1"/>
          <p:nvPr/>
        </p:nvSpPr>
        <p:spPr>
          <a:xfrm>
            <a:off x="274008" y="3212976"/>
            <a:ext cx="8640960" cy="341632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fontAlgn="base"/>
            <a:r>
              <a:rPr lang="en-GB" sz="2400" dirty="0"/>
              <a:t>“</a:t>
            </a:r>
            <a:r>
              <a:rPr lang="en-GB" sz="2400" u="sng" dirty="0"/>
              <a:t>Functionalism</a:t>
            </a:r>
            <a:r>
              <a:rPr lang="en-GB" sz="2400" dirty="0"/>
              <a:t>: Theorists on the right of politics (functionalists) may explain inequality as part of the ‘natural order’ as society is hierarchical. People with skills, talents and abilities are better rewarded than those without.</a:t>
            </a:r>
          </a:p>
          <a:p>
            <a:pPr fontAlgn="base"/>
            <a:endParaRPr lang="en-GB" sz="2400" dirty="0"/>
          </a:p>
          <a:p>
            <a:pPr fontAlgn="base"/>
            <a:r>
              <a:rPr lang="en-GB" sz="2400" u="sng" dirty="0"/>
              <a:t>Conflict Theory</a:t>
            </a:r>
            <a:r>
              <a:rPr lang="en-GB" sz="2400" dirty="0"/>
              <a:t>: People on the left of politics (conflict theorists) may argue that inequality is a consequence of those at the top of society dictating the economic and social system to maintain their privileged position.” (BBC Bitesize, 2017) </a:t>
            </a:r>
          </a:p>
        </p:txBody>
      </p:sp>
    </p:spTree>
    <p:extLst>
      <p:ext uri="{BB962C8B-B14F-4D97-AF65-F5344CB8AC3E}">
        <p14:creationId xmlns:p14="http://schemas.microsoft.com/office/powerpoint/2010/main" val="3440614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Dosbarth</a:t>
            </a:r>
            <a:r>
              <a:rPr lang="en-GB" dirty="0"/>
              <a:t> </a:t>
            </a:r>
            <a:r>
              <a:rPr lang="en-GB" dirty="0" err="1"/>
              <a:t>Cymdeithasol</a:t>
            </a:r>
            <a:br>
              <a:rPr lang="en-GB" dirty="0"/>
            </a:br>
            <a:r>
              <a:rPr lang="en-GB" dirty="0"/>
              <a:t>Social Class </a:t>
            </a:r>
          </a:p>
        </p:txBody>
      </p:sp>
      <p:sp>
        <p:nvSpPr>
          <p:cNvPr id="3" name="Content Placeholder 2"/>
          <p:cNvSpPr>
            <a:spLocks noGrp="1"/>
          </p:cNvSpPr>
          <p:nvPr>
            <p:ph sz="half" idx="1"/>
          </p:nvPr>
        </p:nvSpPr>
        <p:spPr>
          <a:xfrm>
            <a:off x="457200" y="1600200"/>
            <a:ext cx="4038600" cy="5069160"/>
          </a:xfr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dirty="0" err="1"/>
              <a:t>Yn</a:t>
            </a:r>
            <a:r>
              <a:rPr lang="en-GB" dirty="0"/>
              <a:t> </a:t>
            </a:r>
            <a:r>
              <a:rPr lang="en-GB" dirty="0" err="1"/>
              <a:t>hanesyddol</a:t>
            </a:r>
            <a:r>
              <a:rPr lang="en-GB" dirty="0"/>
              <a:t>, </a:t>
            </a:r>
            <a:r>
              <a:rPr lang="en-GB" dirty="0" err="1"/>
              <a:t>mae</a:t>
            </a:r>
            <a:r>
              <a:rPr lang="en-GB" dirty="0"/>
              <a:t> system </a:t>
            </a:r>
            <a:r>
              <a:rPr lang="en-GB" dirty="0" err="1"/>
              <a:t>gref</a:t>
            </a:r>
            <a:r>
              <a:rPr lang="en-GB" dirty="0"/>
              <a:t> o ‘</a:t>
            </a:r>
            <a:r>
              <a:rPr lang="en-GB" dirty="0" err="1"/>
              <a:t>ddosbarth</a:t>
            </a:r>
            <a:r>
              <a:rPr lang="en-GB" dirty="0"/>
              <a:t> </a:t>
            </a:r>
            <a:r>
              <a:rPr lang="en-GB" dirty="0" err="1"/>
              <a:t>cymdeithasol</a:t>
            </a:r>
            <a:r>
              <a:rPr lang="en-GB" dirty="0"/>
              <a:t>’ </a:t>
            </a:r>
            <a:r>
              <a:rPr lang="en-GB" dirty="0" err="1"/>
              <a:t>wedi</a:t>
            </a:r>
            <a:r>
              <a:rPr lang="en-GB" dirty="0"/>
              <a:t> </a:t>
            </a:r>
            <a:r>
              <a:rPr lang="en-GB" dirty="0" err="1"/>
              <a:t>gweithredu</a:t>
            </a:r>
            <a:r>
              <a:rPr lang="en-GB" dirty="0"/>
              <a:t> </a:t>
            </a:r>
            <a:r>
              <a:rPr lang="en-GB" dirty="0" err="1"/>
              <a:t>ym</a:t>
            </a:r>
            <a:r>
              <a:rPr lang="en-GB" dirty="0"/>
              <a:t> </a:t>
            </a:r>
            <a:r>
              <a:rPr lang="en-GB" dirty="0" err="1"/>
              <a:t>Mhrydain</a:t>
            </a:r>
            <a:r>
              <a:rPr lang="en-GB" dirty="0"/>
              <a:t>. </a:t>
            </a:r>
            <a:r>
              <a:rPr lang="en-GB" dirty="0" err="1"/>
              <a:t>Mae’r</a:t>
            </a:r>
            <a:r>
              <a:rPr lang="en-GB" dirty="0"/>
              <a:t> </a:t>
            </a:r>
            <a:r>
              <a:rPr lang="en-GB" dirty="0" err="1"/>
              <a:t>gweithwyr</a:t>
            </a:r>
            <a:r>
              <a:rPr lang="en-GB" dirty="0"/>
              <a:t> </a:t>
            </a:r>
            <a:r>
              <a:rPr lang="en-GB" dirty="0" err="1"/>
              <a:t>sy’n</a:t>
            </a:r>
            <a:r>
              <a:rPr lang="en-GB" dirty="0"/>
              <a:t> </a:t>
            </a:r>
            <a:r>
              <a:rPr lang="en-GB" dirty="0" err="1"/>
              <a:t>ennill</a:t>
            </a:r>
            <a:r>
              <a:rPr lang="en-GB" dirty="0"/>
              <a:t> y </a:t>
            </a:r>
            <a:r>
              <a:rPr lang="en-GB" dirty="0" err="1"/>
              <a:t>lleiaf</a:t>
            </a:r>
            <a:r>
              <a:rPr lang="en-GB" dirty="0"/>
              <a:t> </a:t>
            </a:r>
            <a:r>
              <a:rPr lang="en-GB" dirty="0" err="1"/>
              <a:t>fel</a:t>
            </a:r>
            <a:r>
              <a:rPr lang="en-GB" dirty="0"/>
              <a:t> </a:t>
            </a:r>
            <a:r>
              <a:rPr lang="en-GB" dirty="0" err="1"/>
              <a:t>arfer</a:t>
            </a:r>
            <a:r>
              <a:rPr lang="en-GB" dirty="0"/>
              <a:t> </a:t>
            </a:r>
            <a:r>
              <a:rPr lang="en-GB" dirty="0" err="1"/>
              <a:t>yn</a:t>
            </a:r>
            <a:r>
              <a:rPr lang="en-GB" dirty="0"/>
              <a:t> </a:t>
            </a:r>
            <a:r>
              <a:rPr lang="en-GB" dirty="0" err="1"/>
              <a:t>cwympo</a:t>
            </a:r>
            <a:r>
              <a:rPr lang="en-GB" dirty="0"/>
              <a:t> </a:t>
            </a:r>
            <a:r>
              <a:rPr lang="en-GB" dirty="0" err="1"/>
              <a:t>mewn</a:t>
            </a:r>
            <a:r>
              <a:rPr lang="en-GB" dirty="0"/>
              <a:t> </a:t>
            </a:r>
            <a:r>
              <a:rPr lang="en-GB" dirty="0" err="1"/>
              <a:t>i</a:t>
            </a:r>
            <a:r>
              <a:rPr lang="en-GB" dirty="0"/>
              <a:t> </a:t>
            </a:r>
            <a:r>
              <a:rPr lang="en-GB" dirty="0" err="1"/>
              <a:t>ddosbarth</a:t>
            </a:r>
            <a:r>
              <a:rPr lang="en-GB" dirty="0"/>
              <a:t> ‘</a:t>
            </a:r>
            <a:r>
              <a:rPr lang="en-GB" dirty="0" err="1"/>
              <a:t>isel</a:t>
            </a:r>
            <a:r>
              <a:rPr lang="en-GB" dirty="0"/>
              <a:t>’ </a:t>
            </a:r>
            <a:r>
              <a:rPr lang="en-GB" dirty="0" err="1"/>
              <a:t>neu</a:t>
            </a:r>
            <a:r>
              <a:rPr lang="en-GB" dirty="0"/>
              <a:t>   ‘</a:t>
            </a:r>
            <a:r>
              <a:rPr lang="en-GB" dirty="0" err="1"/>
              <a:t>ddosbarth</a:t>
            </a:r>
            <a:r>
              <a:rPr lang="en-GB" dirty="0"/>
              <a:t> </a:t>
            </a:r>
            <a:r>
              <a:rPr lang="en-GB" dirty="0" err="1"/>
              <a:t>gweithiol</a:t>
            </a:r>
            <a:r>
              <a:rPr lang="en-GB" dirty="0"/>
              <a:t>’. </a:t>
            </a:r>
          </a:p>
          <a:p>
            <a:pPr marL="0" indent="0">
              <a:buNone/>
            </a:pPr>
            <a:endParaRPr lang="en-GB" dirty="0"/>
          </a:p>
          <a:p>
            <a:r>
              <a:rPr lang="en-GB" dirty="0" err="1"/>
              <a:t>Ond</a:t>
            </a:r>
            <a:r>
              <a:rPr lang="en-GB" dirty="0"/>
              <a:t> y </a:t>
            </a:r>
            <a:r>
              <a:rPr lang="en-GB" dirty="0" err="1"/>
              <a:t>gred</a:t>
            </a:r>
            <a:r>
              <a:rPr lang="en-GB" dirty="0"/>
              <a:t> </a:t>
            </a:r>
            <a:r>
              <a:rPr lang="en-GB" dirty="0" err="1"/>
              <a:t>bellach</a:t>
            </a:r>
            <a:r>
              <a:rPr lang="en-GB" dirty="0"/>
              <a:t> </a:t>
            </a:r>
            <a:r>
              <a:rPr lang="en-GB" dirty="0" err="1"/>
              <a:t>yw</a:t>
            </a:r>
            <a:r>
              <a:rPr lang="en-GB" dirty="0"/>
              <a:t> </a:t>
            </a:r>
            <a:r>
              <a:rPr lang="en-GB" dirty="0" err="1"/>
              <a:t>bod</a:t>
            </a:r>
            <a:r>
              <a:rPr lang="en-GB" dirty="0"/>
              <a:t> </a:t>
            </a:r>
            <a:r>
              <a:rPr lang="en-GB" dirty="0" err="1"/>
              <a:t>hyn</a:t>
            </a:r>
            <a:r>
              <a:rPr lang="en-GB" dirty="0"/>
              <a:t> </a:t>
            </a:r>
            <a:r>
              <a:rPr lang="en-GB" dirty="0" err="1"/>
              <a:t>yn</a:t>
            </a:r>
            <a:r>
              <a:rPr lang="en-GB" dirty="0"/>
              <a:t> </a:t>
            </a:r>
            <a:r>
              <a:rPr lang="en-GB" dirty="0" err="1"/>
              <a:t>newid</a:t>
            </a:r>
            <a:r>
              <a:rPr lang="en-GB" dirty="0"/>
              <a:t>.  </a:t>
            </a:r>
          </a:p>
          <a:p>
            <a:r>
              <a:rPr lang="en-GB" dirty="0" err="1"/>
              <a:t>Gwyliwch</a:t>
            </a:r>
            <a:r>
              <a:rPr lang="en-GB" dirty="0"/>
              <a:t> y </a:t>
            </a:r>
            <a:r>
              <a:rPr lang="en-GB" dirty="0" err="1"/>
              <a:t>fideo</a:t>
            </a:r>
            <a:r>
              <a:rPr lang="en-GB" dirty="0"/>
              <a:t>. Pa </a:t>
            </a:r>
            <a:r>
              <a:rPr lang="en-GB" dirty="0" err="1"/>
              <a:t>effaith</a:t>
            </a:r>
            <a:r>
              <a:rPr lang="en-GB" dirty="0"/>
              <a:t> </a:t>
            </a:r>
            <a:r>
              <a:rPr lang="en-GB" dirty="0" err="1"/>
              <a:t>allai</a:t>
            </a:r>
            <a:r>
              <a:rPr lang="en-GB" dirty="0"/>
              <a:t> </a:t>
            </a:r>
            <a:r>
              <a:rPr lang="en-GB" dirty="0" err="1"/>
              <a:t>hyn</a:t>
            </a:r>
            <a:r>
              <a:rPr lang="en-GB" dirty="0"/>
              <a:t> </a:t>
            </a:r>
            <a:r>
              <a:rPr lang="en-GB" dirty="0" err="1"/>
              <a:t>gael</a:t>
            </a:r>
            <a:r>
              <a:rPr lang="en-GB" dirty="0"/>
              <a:t> </a:t>
            </a:r>
            <a:r>
              <a:rPr lang="en-GB" dirty="0" err="1"/>
              <a:t>ar</a:t>
            </a:r>
            <a:r>
              <a:rPr lang="en-GB" dirty="0"/>
              <a:t> y </a:t>
            </a:r>
            <a:r>
              <a:rPr lang="en-GB" dirty="0" err="1"/>
              <a:t>ffordd</a:t>
            </a:r>
            <a:r>
              <a:rPr lang="en-GB" dirty="0"/>
              <a:t> yr </a:t>
            </a:r>
            <a:r>
              <a:rPr lang="en-GB" dirty="0" err="1"/>
              <a:t>ydym</a:t>
            </a:r>
            <a:r>
              <a:rPr lang="en-GB" dirty="0"/>
              <a:t> </a:t>
            </a:r>
            <a:r>
              <a:rPr lang="en-GB" dirty="0" err="1"/>
              <a:t>yn</a:t>
            </a:r>
            <a:r>
              <a:rPr lang="en-GB" dirty="0"/>
              <a:t> </a:t>
            </a:r>
            <a:r>
              <a:rPr lang="en-GB" dirty="0" err="1"/>
              <a:t>ystyried</a:t>
            </a:r>
            <a:r>
              <a:rPr lang="en-GB" dirty="0"/>
              <a:t> y </a:t>
            </a:r>
            <a:r>
              <a:rPr lang="en-GB" dirty="0" err="1"/>
              <a:t>cysylltiad</a:t>
            </a:r>
            <a:r>
              <a:rPr lang="en-GB" dirty="0"/>
              <a:t> </a:t>
            </a:r>
            <a:r>
              <a:rPr lang="en-GB" dirty="0" err="1"/>
              <a:t>rhwng</a:t>
            </a:r>
            <a:r>
              <a:rPr lang="en-GB" dirty="0"/>
              <a:t> </a:t>
            </a:r>
            <a:r>
              <a:rPr lang="en-GB" dirty="0" err="1"/>
              <a:t>dosbarth</a:t>
            </a:r>
            <a:r>
              <a:rPr lang="en-GB" dirty="0"/>
              <a:t> a </a:t>
            </a:r>
            <a:r>
              <a:rPr lang="en-GB" dirty="0" err="1"/>
              <a:t>thlodi</a:t>
            </a:r>
            <a:r>
              <a:rPr lang="en-GB" dirty="0"/>
              <a:t>?</a:t>
            </a:r>
          </a:p>
          <a:p>
            <a:endParaRPr lang="en-GB" dirty="0"/>
          </a:p>
        </p:txBody>
      </p:sp>
      <p:sp>
        <p:nvSpPr>
          <p:cNvPr id="4" name="Content Placeholder 3"/>
          <p:cNvSpPr>
            <a:spLocks noGrp="1"/>
          </p:cNvSpPr>
          <p:nvPr>
            <p:ph sz="half" idx="2"/>
          </p:nvPr>
        </p:nvSpPr>
        <p:spPr>
          <a:xfrm>
            <a:off x="4648200" y="1600200"/>
            <a:ext cx="4038600" cy="5069160"/>
          </a:xfrm>
        </p:spPr>
        <p:style>
          <a:lnRef idx="2">
            <a:schemeClr val="accent2"/>
          </a:lnRef>
          <a:fillRef idx="1">
            <a:schemeClr val="lt1"/>
          </a:fillRef>
          <a:effectRef idx="0">
            <a:schemeClr val="accent2"/>
          </a:effectRef>
          <a:fontRef idx="minor">
            <a:schemeClr val="dk1"/>
          </a:fontRef>
        </p:style>
        <p:txBody>
          <a:bodyPr>
            <a:normAutofit fontScale="85000" lnSpcReduction="20000"/>
          </a:bodyPr>
          <a:lstStyle/>
          <a:p>
            <a:r>
              <a:rPr lang="en-GB" i="1" dirty="0"/>
              <a:t>Historically, Britain has had a strong sense of ‘class’ with the lowest paid workers often making up the ‘low’ or ‘working’ classes.</a:t>
            </a:r>
          </a:p>
          <a:p>
            <a:pPr marL="0" indent="0">
              <a:buNone/>
            </a:pPr>
            <a:endParaRPr lang="en-GB" i="1" dirty="0"/>
          </a:p>
          <a:p>
            <a:r>
              <a:rPr lang="en-GB" i="1" dirty="0"/>
              <a:t>However, this is now believed to be changing. </a:t>
            </a:r>
          </a:p>
          <a:p>
            <a:r>
              <a:rPr lang="en-GB" i="1" dirty="0">
                <a:hlinkClick r:id="rId3"/>
              </a:rPr>
              <a:t>Watch the video</a:t>
            </a:r>
            <a:r>
              <a:rPr lang="en-GB" i="1" dirty="0"/>
              <a:t>. What impact might this have on the way we view the link between class and poverty? </a:t>
            </a:r>
          </a:p>
          <a:p>
            <a:pPr marL="0" indent="0">
              <a:buNone/>
            </a:pPr>
            <a:endParaRPr lang="en-GB" dirty="0"/>
          </a:p>
        </p:txBody>
      </p:sp>
    </p:spTree>
    <p:extLst>
      <p:ext uri="{BB962C8B-B14F-4D97-AF65-F5344CB8AC3E}">
        <p14:creationId xmlns:p14="http://schemas.microsoft.com/office/powerpoint/2010/main" val="28136427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1720" y="0"/>
            <a:ext cx="6717432" cy="1143000"/>
          </a:xfrm>
        </p:spPr>
        <p:txBody>
          <a:bodyPr>
            <a:normAutofit fontScale="90000"/>
          </a:bodyPr>
          <a:lstStyle/>
          <a:p>
            <a:r>
              <a:rPr lang="en-GB" dirty="0" err="1">
                <a:hlinkClick r:id="rId2"/>
              </a:rPr>
              <a:t>Cyfalaf</a:t>
            </a:r>
            <a:r>
              <a:rPr lang="en-GB" dirty="0">
                <a:hlinkClick r:id="rId2"/>
              </a:rPr>
              <a:t> </a:t>
            </a:r>
            <a:r>
              <a:rPr lang="en-GB" dirty="0" err="1">
                <a:hlinkClick r:id="rId2"/>
              </a:rPr>
              <a:t>Cymdeithasol</a:t>
            </a:r>
            <a:br>
              <a:rPr lang="en-GB" dirty="0">
                <a:hlinkClick r:id="rId2"/>
              </a:rPr>
            </a:br>
            <a:r>
              <a:rPr lang="en-GB" dirty="0">
                <a:hlinkClick r:id="rId2"/>
              </a:rPr>
              <a:t>Social Capital </a:t>
            </a:r>
            <a:endParaRPr lang="en-GB" dirty="0"/>
          </a:p>
        </p:txBody>
      </p:sp>
      <p:sp>
        <p:nvSpPr>
          <p:cNvPr id="3" name="Content Placeholder 2"/>
          <p:cNvSpPr>
            <a:spLocks noGrp="1"/>
          </p:cNvSpPr>
          <p:nvPr>
            <p:ph sz="half" idx="1"/>
          </p:nvPr>
        </p:nvSpPr>
        <p:spPr>
          <a:xfrm>
            <a:off x="457200" y="1600200"/>
            <a:ext cx="4038600" cy="5141168"/>
          </a:xfrm>
        </p:spPr>
        <p:style>
          <a:lnRef idx="2">
            <a:schemeClr val="accent5"/>
          </a:lnRef>
          <a:fillRef idx="1">
            <a:schemeClr val="lt1"/>
          </a:fillRef>
          <a:effectRef idx="0">
            <a:schemeClr val="accent5"/>
          </a:effectRef>
          <a:fontRef idx="minor">
            <a:schemeClr val="dk1"/>
          </a:fontRef>
        </p:style>
        <p:txBody>
          <a:bodyPr>
            <a:normAutofit fontScale="62500" lnSpcReduction="20000"/>
          </a:bodyPr>
          <a:lstStyle/>
          <a:p>
            <a:r>
              <a:rPr lang="en-GB" sz="3600" dirty="0" err="1"/>
              <a:t>Roedd</a:t>
            </a:r>
            <a:r>
              <a:rPr lang="en-GB" sz="3600" dirty="0"/>
              <a:t> </a:t>
            </a:r>
            <a:r>
              <a:rPr lang="en-GB" sz="3600" dirty="0" err="1"/>
              <a:t>gan</a:t>
            </a:r>
            <a:r>
              <a:rPr lang="en-GB" sz="3600" dirty="0"/>
              <a:t> y </a:t>
            </a:r>
            <a:r>
              <a:rPr lang="en-GB" sz="3600" dirty="0" err="1"/>
              <a:t>Ffrancwr</a:t>
            </a:r>
            <a:r>
              <a:rPr lang="en-GB" sz="3600" dirty="0"/>
              <a:t> Pierre </a:t>
            </a:r>
            <a:r>
              <a:rPr lang="en-GB" sz="3600" dirty="0" err="1"/>
              <a:t>Bourdieu</a:t>
            </a:r>
            <a:r>
              <a:rPr lang="en-GB" sz="3600" dirty="0"/>
              <a:t>  </a:t>
            </a:r>
            <a:r>
              <a:rPr lang="en-GB" sz="3600" dirty="0" err="1"/>
              <a:t>ddiddordeb</a:t>
            </a:r>
            <a:r>
              <a:rPr lang="en-GB" sz="3600" dirty="0"/>
              <a:t> </a:t>
            </a:r>
            <a:r>
              <a:rPr lang="en-GB" sz="3600" dirty="0" err="1"/>
              <a:t>yn</a:t>
            </a:r>
            <a:r>
              <a:rPr lang="en-GB" sz="3600" dirty="0"/>
              <a:t> y </a:t>
            </a:r>
            <a:r>
              <a:rPr lang="en-GB" sz="3600" dirty="0" err="1"/>
              <a:t>ffordd</a:t>
            </a:r>
            <a:r>
              <a:rPr lang="en-GB" sz="3600" dirty="0"/>
              <a:t> </a:t>
            </a:r>
            <a:r>
              <a:rPr lang="en-GB" sz="3600" dirty="0" err="1"/>
              <a:t>roedd</a:t>
            </a:r>
            <a:r>
              <a:rPr lang="en-GB" sz="3600" dirty="0"/>
              <a:t> </a:t>
            </a:r>
            <a:r>
              <a:rPr lang="en-GB" sz="3600" dirty="0" err="1"/>
              <a:t>cymdeithas</a:t>
            </a:r>
            <a:r>
              <a:rPr lang="en-GB" sz="3600" dirty="0"/>
              <a:t> </a:t>
            </a:r>
            <a:r>
              <a:rPr lang="en-GB" sz="3600" dirty="0" err="1"/>
              <a:t>yn</a:t>
            </a:r>
            <a:r>
              <a:rPr lang="en-GB" sz="3600" dirty="0"/>
              <a:t> </a:t>
            </a:r>
            <a:r>
              <a:rPr lang="en-GB" sz="3600" dirty="0" err="1"/>
              <a:t>cael</a:t>
            </a:r>
            <a:r>
              <a:rPr lang="en-GB" sz="3600" dirty="0"/>
              <a:t> </a:t>
            </a:r>
            <a:r>
              <a:rPr lang="en-GB" sz="3600" dirty="0" err="1"/>
              <a:t>ei</a:t>
            </a:r>
            <a:r>
              <a:rPr lang="en-GB" sz="3600" dirty="0"/>
              <a:t> </a:t>
            </a:r>
            <a:r>
              <a:rPr lang="en-GB" sz="3600" dirty="0" err="1"/>
              <a:t>greu</a:t>
            </a:r>
            <a:r>
              <a:rPr lang="en-GB" sz="3600" dirty="0"/>
              <a:t> a </a:t>
            </a:r>
            <a:r>
              <a:rPr lang="en-GB" sz="3600" dirty="0" err="1"/>
              <a:t>sut</a:t>
            </a:r>
            <a:r>
              <a:rPr lang="en-GB" sz="3600" dirty="0"/>
              <a:t> </a:t>
            </a:r>
            <a:r>
              <a:rPr lang="en-GB" sz="3600" dirty="0" err="1"/>
              <a:t>oedd</a:t>
            </a:r>
            <a:r>
              <a:rPr lang="en-GB" sz="3600" dirty="0"/>
              <a:t> </a:t>
            </a:r>
            <a:r>
              <a:rPr lang="en-GB" sz="3600" dirty="0" err="1"/>
              <a:t>pobl</a:t>
            </a:r>
            <a:r>
              <a:rPr lang="en-GB" sz="3600" dirty="0"/>
              <a:t> </a:t>
            </a:r>
            <a:r>
              <a:rPr lang="en-GB" sz="3600" dirty="0" err="1"/>
              <a:t>yn</a:t>
            </a:r>
            <a:r>
              <a:rPr lang="en-GB" sz="3600" dirty="0"/>
              <a:t> </a:t>
            </a:r>
            <a:r>
              <a:rPr lang="en-GB" sz="3600" dirty="0" err="1"/>
              <a:t>ennill</a:t>
            </a:r>
            <a:r>
              <a:rPr lang="en-GB" sz="3600" dirty="0"/>
              <a:t> </a:t>
            </a:r>
            <a:r>
              <a:rPr lang="en-GB" sz="3600" dirty="0" err="1"/>
              <a:t>ei</a:t>
            </a:r>
            <a:r>
              <a:rPr lang="en-GB" sz="3600" dirty="0"/>
              <a:t> ‘</a:t>
            </a:r>
            <a:r>
              <a:rPr lang="en-GB" sz="3600" dirty="0" err="1"/>
              <a:t>lle</a:t>
            </a:r>
            <a:r>
              <a:rPr lang="en-GB" sz="3600" dirty="0"/>
              <a:t>’ o </a:t>
            </a:r>
            <a:r>
              <a:rPr lang="en-GB" sz="3600" dirty="0" err="1"/>
              <a:t>fewn</a:t>
            </a:r>
            <a:r>
              <a:rPr lang="en-GB" sz="3600" dirty="0"/>
              <a:t> </a:t>
            </a:r>
            <a:r>
              <a:rPr lang="en-GB" sz="3600" dirty="0" err="1"/>
              <a:t>cymdeithas</a:t>
            </a:r>
            <a:r>
              <a:rPr lang="en-GB" sz="3600" dirty="0"/>
              <a:t>. </a:t>
            </a:r>
          </a:p>
          <a:p>
            <a:r>
              <a:rPr lang="en-GB" sz="3600" dirty="0" err="1"/>
              <a:t>Dadleuodd</a:t>
            </a:r>
            <a:r>
              <a:rPr lang="en-GB" sz="3600" dirty="0"/>
              <a:t> </a:t>
            </a:r>
            <a:r>
              <a:rPr lang="en-GB" sz="3600" dirty="0" err="1"/>
              <a:t>nad</a:t>
            </a:r>
            <a:r>
              <a:rPr lang="en-GB" sz="3600" dirty="0"/>
              <a:t> mater </a:t>
            </a:r>
            <a:r>
              <a:rPr lang="en-GB" sz="3600" dirty="0" err="1"/>
              <a:t>economaidd</a:t>
            </a:r>
            <a:r>
              <a:rPr lang="en-GB" sz="3600" dirty="0"/>
              <a:t> </a:t>
            </a:r>
            <a:r>
              <a:rPr lang="en-GB" sz="3600" dirty="0" err="1"/>
              <a:t>yn</a:t>
            </a:r>
            <a:r>
              <a:rPr lang="en-GB" sz="3600" dirty="0"/>
              <a:t> </a:t>
            </a:r>
            <a:r>
              <a:rPr lang="en-GB" sz="3600" dirty="0" err="1"/>
              <a:t>unig</a:t>
            </a:r>
            <a:r>
              <a:rPr lang="en-GB" sz="3600" dirty="0"/>
              <a:t> </a:t>
            </a:r>
            <a:r>
              <a:rPr lang="en-GB" sz="3600" dirty="0" err="1"/>
              <a:t>oedd</a:t>
            </a:r>
            <a:r>
              <a:rPr lang="en-GB" sz="3600" dirty="0"/>
              <a:t> </a:t>
            </a:r>
            <a:r>
              <a:rPr lang="en-GB" sz="3600" dirty="0" err="1"/>
              <a:t>hyn</a:t>
            </a:r>
            <a:r>
              <a:rPr lang="en-GB" sz="3600" dirty="0"/>
              <a:t>. </a:t>
            </a:r>
          </a:p>
          <a:p>
            <a:r>
              <a:rPr lang="en-GB" sz="3600" dirty="0" err="1"/>
              <a:t>Roedd</a:t>
            </a:r>
            <a:r>
              <a:rPr lang="en-GB" sz="3600" dirty="0"/>
              <a:t> Bourdieu </a:t>
            </a:r>
            <a:r>
              <a:rPr lang="en-GB" sz="3600" dirty="0" err="1"/>
              <a:t>yn</a:t>
            </a:r>
            <a:r>
              <a:rPr lang="en-GB" sz="3600" dirty="0"/>
              <a:t> </a:t>
            </a:r>
            <a:r>
              <a:rPr lang="en-GB" sz="3600" dirty="0" err="1"/>
              <a:t>credu</a:t>
            </a:r>
            <a:r>
              <a:rPr lang="en-GB" sz="3600" dirty="0"/>
              <a:t> </a:t>
            </a:r>
            <a:r>
              <a:rPr lang="en-GB" sz="3600" dirty="0" err="1"/>
              <a:t>mewn</a:t>
            </a:r>
            <a:r>
              <a:rPr lang="en-GB" sz="3600" dirty="0"/>
              <a:t> </a:t>
            </a:r>
            <a:r>
              <a:rPr lang="en-GB" sz="3600" b="1" u="sng" dirty="0" err="1"/>
              <a:t>cyfalaf</a:t>
            </a:r>
            <a:r>
              <a:rPr lang="en-GB" sz="3600" b="1" u="sng" dirty="0"/>
              <a:t> </a:t>
            </a:r>
            <a:r>
              <a:rPr lang="en-GB" sz="3600" b="1" u="sng" dirty="0" err="1"/>
              <a:t>cymdeithasol</a:t>
            </a:r>
            <a:r>
              <a:rPr lang="en-GB" sz="3600" b="1" u="sng" dirty="0"/>
              <a:t> -</a:t>
            </a:r>
            <a:r>
              <a:rPr lang="en-GB" sz="3600" dirty="0"/>
              <a:t> y </a:t>
            </a:r>
            <a:r>
              <a:rPr lang="en-GB" sz="3600" dirty="0" err="1"/>
              <a:t>ffordd</a:t>
            </a:r>
            <a:r>
              <a:rPr lang="en-GB" sz="3600" dirty="0"/>
              <a:t> y </a:t>
            </a:r>
            <a:r>
              <a:rPr lang="en-GB" sz="3600" dirty="0" err="1"/>
              <a:t>mae</a:t>
            </a:r>
            <a:r>
              <a:rPr lang="en-GB" sz="3600" dirty="0"/>
              <a:t> </a:t>
            </a:r>
            <a:r>
              <a:rPr lang="en-GB" sz="3600" dirty="0" err="1"/>
              <a:t>pobl</a:t>
            </a:r>
            <a:r>
              <a:rPr lang="en-GB" sz="3600" dirty="0"/>
              <a:t> </a:t>
            </a:r>
            <a:r>
              <a:rPr lang="en-GB" sz="3600" dirty="0" err="1"/>
              <a:t>yn</a:t>
            </a:r>
            <a:r>
              <a:rPr lang="en-GB" sz="3600" dirty="0"/>
              <a:t> </a:t>
            </a:r>
            <a:r>
              <a:rPr lang="en-GB" sz="3600" dirty="0" err="1"/>
              <a:t>defnyddio</a:t>
            </a:r>
            <a:r>
              <a:rPr lang="en-GB" sz="3600" dirty="0"/>
              <a:t> </a:t>
            </a:r>
            <a:r>
              <a:rPr lang="en-GB" sz="3600" dirty="0" err="1"/>
              <a:t>gwybodaeth</a:t>
            </a:r>
            <a:r>
              <a:rPr lang="en-GB" sz="3600" dirty="0"/>
              <a:t> </a:t>
            </a:r>
            <a:r>
              <a:rPr lang="en-GB" sz="3600" dirty="0" err="1"/>
              <a:t>ddiwylliannol</a:t>
            </a:r>
            <a:r>
              <a:rPr lang="en-GB" sz="3600" dirty="0"/>
              <a:t> </a:t>
            </a:r>
            <a:r>
              <a:rPr lang="en-GB" sz="3600" dirty="0" err="1"/>
              <a:t>i</a:t>
            </a:r>
            <a:r>
              <a:rPr lang="en-GB" sz="3600" dirty="0"/>
              <a:t> </a:t>
            </a:r>
            <a:r>
              <a:rPr lang="en-GB" sz="3600" dirty="0" err="1"/>
              <a:t>gryfhau</a:t>
            </a:r>
            <a:r>
              <a:rPr lang="en-GB" sz="3600" dirty="0"/>
              <a:t> </a:t>
            </a:r>
            <a:r>
              <a:rPr lang="en-GB" sz="3600" dirty="0" err="1"/>
              <a:t>eu</a:t>
            </a:r>
            <a:r>
              <a:rPr lang="en-GB" sz="3600" dirty="0"/>
              <a:t> </a:t>
            </a:r>
            <a:r>
              <a:rPr lang="en-GB" sz="3600" dirty="0" err="1"/>
              <a:t>lle</a:t>
            </a:r>
            <a:r>
              <a:rPr lang="en-GB" sz="3600" dirty="0"/>
              <a:t> o </a:t>
            </a:r>
            <a:r>
              <a:rPr lang="en-GB" sz="3600" dirty="0" err="1"/>
              <a:t>fewn</a:t>
            </a:r>
            <a:r>
              <a:rPr lang="en-GB" sz="3600" dirty="0"/>
              <a:t> </a:t>
            </a:r>
            <a:r>
              <a:rPr lang="en-GB" sz="3600" dirty="0" err="1"/>
              <a:t>hierarchaeth</a:t>
            </a:r>
            <a:r>
              <a:rPr lang="en-GB" sz="3600" dirty="0"/>
              <a:t> </a:t>
            </a:r>
            <a:r>
              <a:rPr lang="en-GB" sz="3600" dirty="0" err="1"/>
              <a:t>cymdeithas</a:t>
            </a:r>
            <a:r>
              <a:rPr lang="en-GB" sz="3600" dirty="0"/>
              <a:t>. </a:t>
            </a:r>
          </a:p>
          <a:p>
            <a:endParaRPr lang="en-GB" dirty="0"/>
          </a:p>
        </p:txBody>
      </p:sp>
      <p:sp>
        <p:nvSpPr>
          <p:cNvPr id="4" name="Content Placeholder 3"/>
          <p:cNvSpPr>
            <a:spLocks noGrp="1"/>
          </p:cNvSpPr>
          <p:nvPr>
            <p:ph sz="half" idx="2"/>
          </p:nvPr>
        </p:nvSpPr>
        <p:spPr>
          <a:xfrm>
            <a:off x="4788024" y="1412776"/>
            <a:ext cx="4038600" cy="5141168"/>
          </a:xfrm>
        </p:spPr>
        <p:style>
          <a:lnRef idx="2">
            <a:schemeClr val="accent2"/>
          </a:lnRef>
          <a:fillRef idx="1">
            <a:schemeClr val="lt1"/>
          </a:fillRef>
          <a:effectRef idx="0">
            <a:schemeClr val="accent2"/>
          </a:effectRef>
          <a:fontRef idx="minor">
            <a:schemeClr val="dk1"/>
          </a:fontRef>
        </p:style>
        <p:txBody>
          <a:bodyPr>
            <a:noAutofit/>
          </a:bodyPr>
          <a:lstStyle/>
          <a:p>
            <a:r>
              <a:rPr lang="en-GB" sz="2200" i="1" dirty="0"/>
              <a:t>French sociologist Pierre Bourdieu (1930–2002) was interested in the ways in which society is reproduced, and how the dominant classes retain their position. </a:t>
            </a:r>
          </a:p>
          <a:p>
            <a:r>
              <a:rPr lang="en-GB" sz="2200" i="1" dirty="0"/>
              <a:t>Bourdieu argued that it wasn’t simply about economics.</a:t>
            </a:r>
          </a:p>
          <a:p>
            <a:r>
              <a:rPr lang="en-GB" sz="2200" i="1" dirty="0"/>
              <a:t>He is known for his discussion of </a:t>
            </a:r>
            <a:r>
              <a:rPr lang="en-GB" sz="2200" b="1" i="1" u="sng" dirty="0"/>
              <a:t>cultural capital </a:t>
            </a:r>
            <a:r>
              <a:rPr lang="en-GB" sz="2200" i="1" dirty="0"/>
              <a:t>– the ways in which people would use cultural knowledge to reinforce their place in the hierarchy of society. </a:t>
            </a:r>
          </a:p>
        </p:txBody>
      </p:sp>
      <p:pic>
        <p:nvPicPr>
          <p:cNvPr id="1026" name="Picture 2" descr="C:\Users\user\AppData\Local\Microsoft\Windows\INetCache\IE\3FBHWONF\read_more_books[1].jpg">
            <a:hlinkClick r:id="rId3"/>
          </p:cNvPr>
          <p:cNvPicPr>
            <a:picLocks noChangeAspect="1" noChangeArrowheads="1"/>
          </p:cNvPicPr>
          <p:nvPr/>
        </p:nvPicPr>
        <p:blipFill>
          <a:blip r:embed="rId4" cstate="print"/>
          <a:srcRect/>
          <a:stretch>
            <a:fillRect/>
          </a:stretch>
        </p:blipFill>
        <p:spPr bwMode="auto">
          <a:xfrm>
            <a:off x="899592" y="0"/>
            <a:ext cx="1000324" cy="1450621"/>
          </a:xfrm>
          <a:prstGeom prst="rect">
            <a:avLst/>
          </a:prstGeom>
          <a:noFill/>
        </p:spPr>
      </p:pic>
    </p:spTree>
    <p:extLst>
      <p:ext uri="{BB962C8B-B14F-4D97-AF65-F5344CB8AC3E}">
        <p14:creationId xmlns:p14="http://schemas.microsoft.com/office/powerpoint/2010/main" val="1410649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hlinkClick r:id="rId2"/>
              </a:rPr>
              <a:t>Cyfalaf</a:t>
            </a:r>
            <a:r>
              <a:rPr lang="en-GB" dirty="0">
                <a:hlinkClick r:id="rId2"/>
              </a:rPr>
              <a:t> </a:t>
            </a:r>
            <a:r>
              <a:rPr lang="en-GB" dirty="0" err="1">
                <a:hlinkClick r:id="rId2"/>
              </a:rPr>
              <a:t>Cymdeithasol</a:t>
            </a:r>
            <a:br>
              <a:rPr lang="en-GB" dirty="0">
                <a:hlinkClick r:id="rId2"/>
              </a:rPr>
            </a:br>
            <a:r>
              <a:rPr lang="en-GB" dirty="0">
                <a:hlinkClick r:id="rId2"/>
              </a:rPr>
              <a:t>Cultural Capital </a:t>
            </a:r>
            <a:endParaRPr lang="en-GB" dirty="0"/>
          </a:p>
        </p:txBody>
      </p:sp>
      <p:sp>
        <p:nvSpPr>
          <p:cNvPr id="3" name="Content Placeholder 2"/>
          <p:cNvSpPr>
            <a:spLocks noGrp="1"/>
          </p:cNvSpPr>
          <p:nvPr>
            <p:ph sz="half" idx="1"/>
          </p:nvPr>
        </p:nvSpPr>
        <p:spPr>
          <a:xfrm>
            <a:off x="457200" y="1600200"/>
            <a:ext cx="4038600" cy="5069160"/>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err="1"/>
              <a:t>Adlewyrchwch</a:t>
            </a:r>
            <a:r>
              <a:rPr lang="en-GB" dirty="0"/>
              <a:t> </a:t>
            </a:r>
            <a:r>
              <a:rPr lang="en-GB" dirty="0" err="1"/>
              <a:t>ar</a:t>
            </a:r>
            <a:r>
              <a:rPr lang="en-GB" dirty="0"/>
              <a:t> </a:t>
            </a:r>
            <a:r>
              <a:rPr lang="en-GB" dirty="0" err="1"/>
              <a:t>syniadau</a:t>
            </a:r>
            <a:r>
              <a:rPr lang="en-GB" dirty="0"/>
              <a:t> Bourdieu. Beth </a:t>
            </a:r>
            <a:r>
              <a:rPr lang="en-GB" dirty="0" err="1"/>
              <a:t>yw</a:t>
            </a:r>
            <a:r>
              <a:rPr lang="en-GB" dirty="0"/>
              <a:t> </a:t>
            </a:r>
            <a:r>
              <a:rPr lang="en-GB" dirty="0" err="1"/>
              <a:t>goblygiadau</a:t>
            </a:r>
            <a:r>
              <a:rPr lang="en-GB" dirty="0"/>
              <a:t> </a:t>
            </a:r>
            <a:r>
              <a:rPr lang="en-GB" dirty="0" err="1"/>
              <a:t>cyfaflaf</a:t>
            </a:r>
            <a:r>
              <a:rPr lang="en-GB" dirty="0"/>
              <a:t> </a:t>
            </a:r>
            <a:r>
              <a:rPr lang="en-GB" dirty="0" err="1"/>
              <a:t>cymdeithasol</a:t>
            </a:r>
            <a:r>
              <a:rPr lang="en-GB" dirty="0"/>
              <a:t> </a:t>
            </a:r>
            <a:r>
              <a:rPr lang="en-GB" dirty="0" err="1"/>
              <a:t>Bourdieu</a:t>
            </a:r>
            <a:r>
              <a:rPr lang="en-GB" dirty="0"/>
              <a:t> </a:t>
            </a:r>
            <a:r>
              <a:rPr lang="en-GB" dirty="0" err="1"/>
              <a:t>ar</a:t>
            </a:r>
            <a:r>
              <a:rPr lang="en-GB" dirty="0"/>
              <a:t> </a:t>
            </a:r>
            <a:r>
              <a:rPr lang="en-GB" dirty="0" err="1"/>
              <a:t>gyfer</a:t>
            </a:r>
            <a:r>
              <a:rPr lang="en-GB" dirty="0"/>
              <a:t> plant </a:t>
            </a:r>
            <a:r>
              <a:rPr lang="en-GB" dirty="0" err="1"/>
              <a:t>mewn</a:t>
            </a:r>
            <a:r>
              <a:rPr lang="en-GB" dirty="0"/>
              <a:t> </a:t>
            </a:r>
            <a:r>
              <a:rPr lang="en-GB" dirty="0" err="1"/>
              <a:t>addysg</a:t>
            </a:r>
            <a:r>
              <a:rPr lang="en-GB" dirty="0"/>
              <a:t>? </a:t>
            </a:r>
          </a:p>
          <a:p>
            <a:pPr marL="0" indent="0">
              <a:buNone/>
            </a:pPr>
            <a:endParaRPr lang="en-GB" dirty="0"/>
          </a:p>
          <a:p>
            <a:r>
              <a:rPr lang="en-GB" dirty="0"/>
              <a:t>Un </a:t>
            </a:r>
            <a:r>
              <a:rPr lang="en-GB" dirty="0" err="1"/>
              <a:t>ffordd</a:t>
            </a:r>
            <a:r>
              <a:rPr lang="en-GB" dirty="0"/>
              <a:t> o </a:t>
            </a:r>
            <a:r>
              <a:rPr lang="en-GB" dirty="0" err="1"/>
              <a:t>frwydro</a:t>
            </a:r>
            <a:r>
              <a:rPr lang="en-GB" dirty="0"/>
              <a:t> </a:t>
            </a:r>
            <a:r>
              <a:rPr lang="en-GB" dirty="0" err="1"/>
              <a:t>tlodi</a:t>
            </a:r>
            <a:r>
              <a:rPr lang="en-GB" dirty="0"/>
              <a:t> </a:t>
            </a:r>
            <a:r>
              <a:rPr lang="en-GB" dirty="0" err="1"/>
              <a:t>yw</a:t>
            </a:r>
            <a:r>
              <a:rPr lang="en-GB" dirty="0"/>
              <a:t> </a:t>
            </a:r>
            <a:r>
              <a:rPr lang="en-GB" dirty="0" err="1"/>
              <a:t>trwy</a:t>
            </a:r>
            <a:r>
              <a:rPr lang="en-GB" dirty="0"/>
              <a:t> </a:t>
            </a:r>
            <a:r>
              <a:rPr lang="en-GB" dirty="0" err="1"/>
              <a:t>sicrhau</a:t>
            </a:r>
            <a:r>
              <a:rPr lang="en-GB" dirty="0"/>
              <a:t> bod </a:t>
            </a:r>
            <a:r>
              <a:rPr lang="en-GB" dirty="0" err="1"/>
              <a:t>disgyblion</a:t>
            </a:r>
            <a:r>
              <a:rPr lang="en-GB" dirty="0"/>
              <a:t> </a:t>
            </a:r>
            <a:r>
              <a:rPr lang="en-GB" dirty="0" err="1"/>
              <a:t>yn</a:t>
            </a:r>
            <a:r>
              <a:rPr lang="en-GB" dirty="0"/>
              <a:t> </a:t>
            </a:r>
            <a:r>
              <a:rPr lang="en-GB" dirty="0" err="1"/>
              <a:t>cael</a:t>
            </a:r>
            <a:r>
              <a:rPr lang="en-GB" dirty="0"/>
              <a:t> </a:t>
            </a:r>
            <a:r>
              <a:rPr lang="en-GB" dirty="0" err="1"/>
              <a:t>cyfle</a:t>
            </a:r>
            <a:r>
              <a:rPr lang="en-GB" dirty="0"/>
              <a:t> </a:t>
            </a:r>
            <a:r>
              <a:rPr lang="en-GB" dirty="0" err="1"/>
              <a:t>i</a:t>
            </a:r>
            <a:r>
              <a:rPr lang="en-GB" dirty="0"/>
              <a:t> </a:t>
            </a:r>
            <a:r>
              <a:rPr lang="en-GB" dirty="0" err="1"/>
              <a:t>ddatblygu</a:t>
            </a:r>
            <a:r>
              <a:rPr lang="en-GB" dirty="0"/>
              <a:t> </a:t>
            </a:r>
            <a:r>
              <a:rPr lang="en-GB" dirty="0" err="1"/>
              <a:t>cyfalaf</a:t>
            </a:r>
            <a:r>
              <a:rPr lang="en-GB" dirty="0"/>
              <a:t> </a:t>
            </a:r>
            <a:r>
              <a:rPr lang="en-GB" dirty="0" err="1"/>
              <a:t>cymdeithasol</a:t>
            </a:r>
            <a:r>
              <a:rPr lang="en-GB" dirty="0"/>
              <a:t> – </a:t>
            </a:r>
            <a:r>
              <a:rPr lang="en-GB" dirty="0" err="1"/>
              <a:t>esiamplau</a:t>
            </a:r>
            <a:r>
              <a:rPr lang="en-GB" dirty="0"/>
              <a:t>?</a:t>
            </a:r>
          </a:p>
          <a:p>
            <a:endParaRPr lang="en-GB" dirty="0"/>
          </a:p>
        </p:txBody>
      </p:sp>
      <p:sp>
        <p:nvSpPr>
          <p:cNvPr id="4" name="Content Placeholder 3"/>
          <p:cNvSpPr>
            <a:spLocks noGrp="1"/>
          </p:cNvSpPr>
          <p:nvPr>
            <p:ph sz="half" idx="2"/>
          </p:nvPr>
        </p:nvSpPr>
        <p:spPr>
          <a:xfrm>
            <a:off x="4648200" y="1600200"/>
            <a:ext cx="4038600" cy="5069160"/>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i="1" dirty="0"/>
              <a:t>Reflect on the implications of Bourdieu’s cultural capital theory for children in education. </a:t>
            </a:r>
          </a:p>
          <a:p>
            <a:r>
              <a:rPr lang="en-GB" i="1" dirty="0"/>
              <a:t>One approach to tackling poverty in schools could be do ensure pupils have opportunities to develop ‘cultural capital’ – examples? </a:t>
            </a:r>
          </a:p>
        </p:txBody>
      </p:sp>
    </p:spTree>
    <p:extLst>
      <p:ext uri="{BB962C8B-B14F-4D97-AF65-F5344CB8AC3E}">
        <p14:creationId xmlns:p14="http://schemas.microsoft.com/office/powerpoint/2010/main" val="42239087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Math: </a:t>
            </a:r>
            <a:r>
              <a:rPr lang="en-GB" dirty="0" err="1"/>
              <a:t>Taflen</a:t>
            </a:r>
            <a:r>
              <a:rPr lang="en-GB" dirty="0"/>
              <a:t>/</a:t>
            </a:r>
            <a:r>
              <a:rPr lang="en-GB" dirty="0" err="1"/>
              <a:t>Pamffled</a:t>
            </a:r>
            <a:endParaRPr lang="en-GB" dirty="0"/>
          </a:p>
          <a:p>
            <a:r>
              <a:rPr lang="en-GB" dirty="0" err="1"/>
              <a:t>Geiriau</a:t>
            </a:r>
            <a:r>
              <a:rPr lang="en-GB" dirty="0"/>
              <a:t>: 3,000 (+/- 10%)</a:t>
            </a:r>
          </a:p>
          <a:p>
            <a:r>
              <a:rPr lang="en-GB" dirty="0" err="1"/>
              <a:t>Pryd</a:t>
            </a:r>
            <a:r>
              <a:rPr lang="en-GB" dirty="0"/>
              <a:t>?  </a:t>
            </a:r>
            <a:r>
              <a:rPr lang="en-GB" dirty="0">
                <a:solidFill>
                  <a:srgbClr val="FF0000"/>
                </a:solidFill>
              </a:rPr>
              <a:t>31.3.25</a:t>
            </a:r>
          </a:p>
          <a:p>
            <a:r>
              <a:rPr lang="cy-GB" sz="2800" dirty="0"/>
              <a:t>Mae'r aseiniad hwn yn gofyn i chi ddylunio taflen/pamffled addysgiadol sy'n hyrwyddo arferion cynhwysol mewn lleoliad addysgol penodol.</a:t>
            </a:r>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a:t>Type: Leaflet/Pamphlet</a:t>
            </a:r>
          </a:p>
          <a:p>
            <a:r>
              <a:rPr lang="en-GB" i="1" dirty="0"/>
              <a:t>Word count: 3,000 </a:t>
            </a:r>
            <a:r>
              <a:rPr lang="en-GB" dirty="0"/>
              <a:t>(+/- 10%)</a:t>
            </a:r>
            <a:endParaRPr lang="en-GB" i="1" dirty="0"/>
          </a:p>
          <a:p>
            <a:r>
              <a:rPr lang="en-GB" i="1" dirty="0"/>
              <a:t>When? </a:t>
            </a:r>
            <a:r>
              <a:rPr lang="en-GB" i="1" dirty="0">
                <a:solidFill>
                  <a:srgbClr val="FF0000"/>
                </a:solidFill>
              </a:rPr>
              <a:t>31.3.25</a:t>
            </a:r>
          </a:p>
          <a:p>
            <a:r>
              <a:rPr lang="en-GB" sz="2800" dirty="0"/>
              <a:t>This assignment requires you to design an informative leaflet/pamphlet promoting inclusive practices in a specific educational setting.</a:t>
            </a:r>
            <a:endParaRPr lang="en-GB" dirty="0"/>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146250"/>
          </a:xfrm>
        </p:spPr>
        <p:txBody>
          <a:bodyPr>
            <a:noAutofit/>
          </a:bodyPr>
          <a:lstStyle/>
          <a:p>
            <a:br>
              <a:rPr lang="en-GB" sz="2800" dirty="0"/>
            </a:br>
            <a:r>
              <a:rPr lang="en-GB" sz="2800" dirty="0" err="1">
                <a:solidFill>
                  <a:schemeClr val="accent4"/>
                </a:solidFill>
              </a:rPr>
              <a:t>Sut</a:t>
            </a:r>
            <a:r>
              <a:rPr lang="en-GB" sz="2800" dirty="0">
                <a:solidFill>
                  <a:schemeClr val="accent4"/>
                </a:solidFill>
              </a:rPr>
              <a:t> </a:t>
            </a:r>
            <a:r>
              <a:rPr lang="en-GB" sz="2800" dirty="0" err="1">
                <a:solidFill>
                  <a:schemeClr val="accent4"/>
                </a:solidFill>
              </a:rPr>
              <a:t>mae</a:t>
            </a:r>
            <a:r>
              <a:rPr lang="en-GB" sz="2800" dirty="0">
                <a:solidFill>
                  <a:schemeClr val="accent4"/>
                </a:solidFill>
              </a:rPr>
              <a:t> </a:t>
            </a:r>
            <a:r>
              <a:rPr lang="en-GB" sz="2800" dirty="0" err="1">
                <a:solidFill>
                  <a:schemeClr val="accent4"/>
                </a:solidFill>
              </a:rPr>
              <a:t>tlodi</a:t>
            </a:r>
            <a:r>
              <a:rPr lang="en-GB" sz="2800" dirty="0">
                <a:solidFill>
                  <a:schemeClr val="accent4"/>
                </a:solidFill>
              </a:rPr>
              <a:t> </a:t>
            </a:r>
            <a:r>
              <a:rPr lang="en-GB" sz="2800" dirty="0" err="1">
                <a:solidFill>
                  <a:schemeClr val="accent4"/>
                </a:solidFill>
              </a:rPr>
              <a:t>yn</a:t>
            </a:r>
            <a:r>
              <a:rPr lang="en-GB" sz="2800" dirty="0">
                <a:solidFill>
                  <a:schemeClr val="accent4"/>
                </a:solidFill>
              </a:rPr>
              <a:t> </a:t>
            </a:r>
            <a:r>
              <a:rPr lang="en-GB" sz="2800" dirty="0" err="1">
                <a:solidFill>
                  <a:schemeClr val="accent4"/>
                </a:solidFill>
              </a:rPr>
              <a:t>cael</a:t>
            </a:r>
            <a:r>
              <a:rPr lang="en-GB" sz="2800" dirty="0">
                <a:solidFill>
                  <a:schemeClr val="accent4"/>
                </a:solidFill>
              </a:rPr>
              <a:t> </a:t>
            </a:r>
            <a:r>
              <a:rPr lang="en-GB" sz="2800" dirty="0" err="1">
                <a:solidFill>
                  <a:schemeClr val="accent4"/>
                </a:solidFill>
              </a:rPr>
              <a:t>traweffaith</a:t>
            </a:r>
            <a:r>
              <a:rPr lang="en-GB" sz="2800" dirty="0">
                <a:solidFill>
                  <a:schemeClr val="accent4"/>
                </a:solidFill>
              </a:rPr>
              <a:t> </a:t>
            </a:r>
            <a:r>
              <a:rPr lang="en-GB" sz="2800" dirty="0" err="1">
                <a:solidFill>
                  <a:schemeClr val="accent4"/>
                </a:solidFill>
              </a:rPr>
              <a:t>ar</a:t>
            </a:r>
            <a:r>
              <a:rPr lang="en-GB" sz="2800" dirty="0">
                <a:solidFill>
                  <a:schemeClr val="accent4"/>
                </a:solidFill>
              </a:rPr>
              <a:t> </a:t>
            </a:r>
            <a:r>
              <a:rPr lang="en-GB" sz="2800" dirty="0" err="1">
                <a:solidFill>
                  <a:schemeClr val="accent4"/>
                </a:solidFill>
              </a:rPr>
              <a:t>addysg</a:t>
            </a:r>
            <a:r>
              <a:rPr lang="en-GB" sz="2800" dirty="0">
                <a:solidFill>
                  <a:schemeClr val="accent4"/>
                </a:solidFill>
              </a:rPr>
              <a:t> </a:t>
            </a:r>
            <a:r>
              <a:rPr lang="en-GB" sz="2800" dirty="0" err="1">
                <a:solidFill>
                  <a:schemeClr val="accent4"/>
                </a:solidFill>
              </a:rPr>
              <a:t>plentyn</a:t>
            </a:r>
            <a:r>
              <a:rPr lang="en-GB" sz="2800" dirty="0">
                <a:solidFill>
                  <a:schemeClr val="accent4"/>
                </a:solidFill>
              </a:rPr>
              <a:t>?</a:t>
            </a:r>
            <a:br>
              <a:rPr lang="en-GB" sz="2800" dirty="0">
                <a:solidFill>
                  <a:schemeClr val="accent4"/>
                </a:solidFill>
              </a:rPr>
            </a:br>
            <a:br>
              <a:rPr lang="en-GB" sz="2800" dirty="0">
                <a:solidFill>
                  <a:schemeClr val="accent4"/>
                </a:solidFill>
              </a:rPr>
            </a:br>
            <a:r>
              <a:rPr lang="en-GB" sz="2800" i="1" dirty="0">
                <a:solidFill>
                  <a:schemeClr val="accent5"/>
                </a:solidFill>
              </a:rPr>
              <a:t>How does poverty impact on a child’s education? </a:t>
            </a:r>
            <a:br>
              <a:rPr lang="en-GB" sz="2800" i="1" dirty="0">
                <a:solidFill>
                  <a:schemeClr val="accent5"/>
                </a:solidFill>
              </a:rPr>
            </a:br>
            <a:r>
              <a:rPr lang="en-GB" sz="2800" dirty="0"/>
              <a:t> </a:t>
            </a:r>
            <a:br>
              <a:rPr lang="en-GB" sz="2800" dirty="0">
                <a:solidFill>
                  <a:schemeClr val="accent5"/>
                </a:solidFill>
              </a:rPr>
            </a:br>
            <a:endParaRPr lang="en-GB" sz="2800" dirty="0">
              <a:solidFill>
                <a:schemeClr val="accent5"/>
              </a:solidFill>
            </a:endParaRPr>
          </a:p>
        </p:txBody>
      </p:sp>
      <p:graphicFrame>
        <p:nvGraphicFramePr>
          <p:cNvPr id="3" name="Table 2"/>
          <p:cNvGraphicFramePr>
            <a:graphicFrameLocks noGrp="1"/>
          </p:cNvGraphicFramePr>
          <p:nvPr/>
        </p:nvGraphicFramePr>
        <p:xfrm>
          <a:off x="1403648" y="2564904"/>
          <a:ext cx="6096000" cy="3840480"/>
        </p:xfrm>
        <a:graphic>
          <a:graphicData uri="http://schemas.openxmlformats.org/drawingml/2006/table">
            <a:tbl>
              <a:tblPr firstRow="1" bandRow="1">
                <a:tableStyleId>{F5AB1C69-6EDB-4FF4-983F-18BD219EF322}</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792088">
                <a:tc>
                  <a:txBody>
                    <a:bodyPr/>
                    <a:lstStyle/>
                    <a:p>
                      <a:pPr algn="ctr"/>
                      <a:r>
                        <a:rPr lang="en-GB" sz="2000" dirty="0" err="1"/>
                        <a:t>Yn</a:t>
                      </a:r>
                      <a:r>
                        <a:rPr lang="en-GB" sz="2000" dirty="0"/>
                        <a:t> </a:t>
                      </a:r>
                      <a:r>
                        <a:rPr lang="en-GB" sz="2000" dirty="0" err="1"/>
                        <a:t>gwybod</a:t>
                      </a:r>
                      <a:r>
                        <a:rPr lang="en-GB" sz="2000" dirty="0"/>
                        <a:t>?</a:t>
                      </a:r>
                      <a:r>
                        <a:rPr lang="en-GB" sz="2000" baseline="0" dirty="0"/>
                        <a:t> </a:t>
                      </a:r>
                    </a:p>
                    <a:p>
                      <a:pPr algn="ctr"/>
                      <a:endParaRPr lang="en-GB" sz="2000" baseline="0"/>
                    </a:p>
                    <a:p>
                      <a:pPr algn="ctr"/>
                      <a:r>
                        <a:rPr lang="en-GB" sz="2000" baseline="0" dirty="0"/>
                        <a:t>Know? </a:t>
                      </a:r>
                      <a:endParaRPr lang="en-GB" sz="2000" dirty="0">
                        <a:latin typeface="Bradley Hand ITC" panose="03070402050302030203" pitchFamily="66" charset="0"/>
                      </a:endParaRPr>
                    </a:p>
                  </a:txBody>
                  <a:tcPr/>
                </a:tc>
                <a:tc>
                  <a:txBody>
                    <a:bodyPr/>
                    <a:lstStyle/>
                    <a:p>
                      <a:pPr algn="ctr"/>
                      <a:r>
                        <a:rPr lang="en-GB" sz="2000" dirty="0" err="1"/>
                        <a:t>Eisiau</a:t>
                      </a:r>
                      <a:r>
                        <a:rPr lang="en-GB" sz="2000" baseline="0" dirty="0"/>
                        <a:t> </a:t>
                      </a:r>
                      <a:r>
                        <a:rPr lang="en-GB" sz="2000" baseline="0" dirty="0" err="1"/>
                        <a:t>Gwybod</a:t>
                      </a:r>
                      <a:r>
                        <a:rPr lang="en-GB" sz="2000" baseline="0" dirty="0"/>
                        <a:t>?</a:t>
                      </a:r>
                    </a:p>
                    <a:p>
                      <a:pPr algn="ctr"/>
                      <a:endParaRPr lang="en-GB" sz="2000" baseline="0"/>
                    </a:p>
                    <a:p>
                      <a:pPr algn="ctr"/>
                      <a:r>
                        <a:rPr lang="en-GB" sz="2000" baseline="0" dirty="0"/>
                        <a:t>Want to Know?  </a:t>
                      </a:r>
                      <a:endParaRPr lang="en-GB" sz="2000" dirty="0">
                        <a:latin typeface="Bradley Hand ITC" panose="03070402050302030203" pitchFamily="66" charset="0"/>
                      </a:endParaRPr>
                    </a:p>
                  </a:txBody>
                  <a:tcPr/>
                </a:tc>
                <a:tc>
                  <a:txBody>
                    <a:bodyPr/>
                    <a:lstStyle/>
                    <a:p>
                      <a:pPr algn="ctr"/>
                      <a:r>
                        <a:rPr lang="en-GB" sz="2000" dirty="0"/>
                        <a:t>Wedi </a:t>
                      </a:r>
                      <a:r>
                        <a:rPr lang="en-GB" sz="2000" dirty="0" err="1"/>
                        <a:t>dysgu</a:t>
                      </a:r>
                      <a:r>
                        <a:rPr lang="en-GB" sz="2000" dirty="0"/>
                        <a:t>? </a:t>
                      </a:r>
                    </a:p>
                    <a:p>
                      <a:pPr algn="ctr"/>
                      <a:endParaRPr lang="en-GB" sz="2000"/>
                    </a:p>
                    <a:p>
                      <a:pPr algn="ctr"/>
                      <a:r>
                        <a:rPr lang="en-GB" sz="2000" dirty="0"/>
                        <a:t>Learnt? </a:t>
                      </a:r>
                      <a:endParaRPr lang="en-GB" sz="2000" dirty="0">
                        <a:latin typeface="Bradley Hand ITC" panose="03070402050302030203" pitchFamily="66" charset="0"/>
                      </a:endParaRPr>
                    </a:p>
                  </a:txBody>
                  <a:tcPr/>
                </a:tc>
                <a:extLst>
                  <a:ext uri="{0D108BD9-81ED-4DB2-BD59-A6C34878D82A}">
                    <a16:rowId xmlns:a16="http://schemas.microsoft.com/office/drawing/2014/main" val="10000"/>
                  </a:ext>
                </a:extLst>
              </a:tr>
              <a:tr h="1872208">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5826639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Llyfryddiaeth</a:t>
            </a:r>
            <a:br>
              <a:rPr lang="en-GB" dirty="0"/>
            </a:br>
            <a:r>
              <a:rPr lang="en-GB" dirty="0"/>
              <a:t>Bibliography </a:t>
            </a:r>
          </a:p>
        </p:txBody>
      </p:sp>
      <p:sp>
        <p:nvSpPr>
          <p:cNvPr id="6" name="Content Placeholder 5"/>
          <p:cNvSpPr>
            <a:spLocks noGrp="1"/>
          </p:cNvSpPr>
          <p:nvPr>
            <p:ph idx="1"/>
          </p:nvPr>
        </p:nvSpPr>
        <p:spPr/>
        <p:txBody>
          <a:bodyPr/>
          <a:lstStyle/>
          <a:p>
            <a:r>
              <a:rPr lang="en-GB" dirty="0" err="1"/>
              <a:t>Gauntlett</a:t>
            </a:r>
            <a:r>
              <a:rPr lang="en-GB" dirty="0"/>
              <a:t>, D. (2012) </a:t>
            </a:r>
            <a:r>
              <a:rPr lang="en-GB" i="1" dirty="0"/>
              <a:t>Making is Connecting: The social meaning of creativity, </a:t>
            </a:r>
            <a:r>
              <a:rPr lang="en-GB" dirty="0"/>
              <a:t>Polity Press. Available at: </a:t>
            </a:r>
            <a:r>
              <a:rPr lang="en-GB" dirty="0">
                <a:hlinkClick r:id="rId2"/>
              </a:rPr>
              <a:t>https://pdfs.semanticscholar.org/303b/991f6a4d369443a6e6dfb3d93ec462e50864.pdf</a:t>
            </a:r>
            <a:r>
              <a:rPr lang="en-GB" dirty="0"/>
              <a:t> </a:t>
            </a:r>
          </a:p>
          <a:p>
            <a:r>
              <a:rPr lang="en-GB" dirty="0" err="1"/>
              <a:t>Levitas</a:t>
            </a:r>
            <a:r>
              <a:rPr lang="en-GB" dirty="0"/>
              <a:t>, R (1998) </a:t>
            </a:r>
            <a:r>
              <a:rPr lang="en-GB" i="1" dirty="0"/>
              <a:t>The Inclusive Society? Social Exclusion and New Labour, </a:t>
            </a:r>
            <a:r>
              <a:rPr lang="en-GB" dirty="0"/>
              <a:t>Basingstoke: Palgrave Macmillan </a:t>
            </a:r>
          </a:p>
        </p:txBody>
      </p:sp>
    </p:spTree>
    <p:extLst>
      <p:ext uri="{BB962C8B-B14F-4D97-AF65-F5344CB8AC3E}">
        <p14:creationId xmlns:p14="http://schemas.microsoft.com/office/powerpoint/2010/main" val="18995088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331</TotalTime>
  <Words>2145</Words>
  <Application>Microsoft Office PowerPoint</Application>
  <PresentationFormat>On-screen Show (4:3)</PresentationFormat>
  <Paragraphs>223</Paragraphs>
  <Slides>25</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ＭＳ Ｐゴシック</vt:lpstr>
      <vt:lpstr>Arial</vt:lpstr>
      <vt:lpstr>Bradley Hand ITC</vt:lpstr>
      <vt:lpstr>Calibri</vt:lpstr>
      <vt:lpstr>Open Sans</vt:lpstr>
      <vt:lpstr>Verdana</vt:lpstr>
      <vt:lpstr>Wingdings 3</vt:lpstr>
      <vt:lpstr>Office Theme</vt:lpstr>
      <vt:lpstr>SJEU4004/C </vt:lpstr>
      <vt:lpstr>Amcan  Aim</vt:lpstr>
      <vt:lpstr>Deilliannau Dysgu  Learning Outcomes </vt:lpstr>
      <vt:lpstr>Deilliannau Dysgu  Learning Outcomes </vt:lpstr>
      <vt:lpstr>Deilliannau Dysgu  Learning Outcomes </vt:lpstr>
      <vt:lpstr>Chwedl neu Ffaith? Mythbuster! </vt:lpstr>
      <vt:lpstr>Levitas: The Over-Simplified View of Inclusion/Exclusion?  Levitas: Y Golwg Syml o Gynhwysiant/Eithrio?   </vt:lpstr>
      <vt:lpstr>RED – MUD –SID </vt:lpstr>
      <vt:lpstr>Redistributionist Discourse (RED) </vt:lpstr>
      <vt:lpstr>RED – Rhesymau  RED - Reasons </vt:lpstr>
      <vt:lpstr>RED - Datrysiad RED - Solution</vt:lpstr>
      <vt:lpstr>MUD - Trafodaeth Is-ddosbarth Moesol  MUD - Moral Underclass Discourse </vt:lpstr>
      <vt:lpstr>MUD a Rhyw MUD and Gender</vt:lpstr>
      <vt:lpstr>MUD a’r Cyfryngau MUD and the Media </vt:lpstr>
      <vt:lpstr>SID – Trafodaeth Integreiddio Cymdeithasol SID - Social Integration Discourse </vt:lpstr>
      <vt:lpstr>SID – Datrysiad? SID Solutions? </vt:lpstr>
      <vt:lpstr>Ble ydyn ni nawr? Where are we now? </vt:lpstr>
      <vt:lpstr>Ysgolion yn creu cydraddoldeb? Schools as Equalisers?  </vt:lpstr>
      <vt:lpstr>Pam bod cymdeithas yn anghyfartal? Why is society unequal? </vt:lpstr>
      <vt:lpstr>Dosbarth Cymdeithasol Social Class </vt:lpstr>
      <vt:lpstr>Cyfalaf Cymdeithasol Social Capital </vt:lpstr>
      <vt:lpstr>Cyfalaf Cymdeithasol Cultural Capital </vt:lpstr>
      <vt:lpstr>Asesiad  Assessment </vt:lpstr>
      <vt:lpstr> Sut mae tlodi yn cael traweffaith ar addysg plentyn?  How does poverty impact on a child’s education?    </vt:lpstr>
      <vt:lpstr>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SJEU4004/C</dc:title>
  <dc:creator>Sarah Stewart</dc:creator>
  <cp:lastModifiedBy>Helen A Griffiths</cp:lastModifiedBy>
  <cp:revision>49</cp:revision>
  <dcterms:created xsi:type="dcterms:W3CDTF">2017-02-13T16:28:21Z</dcterms:created>
  <dcterms:modified xsi:type="dcterms:W3CDTF">2025-02-17T11:58:16Z</dcterms:modified>
</cp:coreProperties>
</file>