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2" r:id="rId4"/>
    <p:sldId id="263" r:id="rId5"/>
    <p:sldId id="268" r:id="rId6"/>
    <p:sldId id="269" r:id="rId7"/>
    <p:sldId id="270" r:id="rId8"/>
    <p:sldId id="278" r:id="rId9"/>
    <p:sldId id="272" r:id="rId10"/>
    <p:sldId id="273" r:id="rId11"/>
    <p:sldId id="256" r:id="rId12"/>
    <p:sldId id="257" r:id="rId13"/>
    <p:sldId id="258" r:id="rId14"/>
    <p:sldId id="259" r:id="rId15"/>
    <p:sldId id="266" r:id="rId16"/>
    <p:sldId id="274" r:id="rId17"/>
    <p:sldId id="275" r:id="rId18"/>
    <p:sldId id="276"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A614A3-2A1F-4A3A-BF53-6BA9DE9799CF}" type="doc">
      <dgm:prSet loTypeId="urn:microsoft.com/office/officeart/2005/8/layout/matrix1" loCatId="matrix" qsTypeId="urn:microsoft.com/office/officeart/2005/8/quickstyle/simple1" qsCatId="simple" csTypeId="urn:microsoft.com/office/officeart/2005/8/colors/accent6_3" csCatId="accent6" phldr="1"/>
      <dgm:spPr/>
      <dgm:t>
        <a:bodyPr/>
        <a:lstStyle/>
        <a:p>
          <a:endParaRPr lang="en-GB"/>
        </a:p>
      </dgm:t>
    </dgm:pt>
    <dgm:pt modelId="{CCF76306-A386-4FA4-B84D-E6C8193F27A9}">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3200" dirty="0">
              <a:solidFill>
                <a:schemeClr val="bg1"/>
              </a:solidFill>
              <a:latin typeface="Times New Roman" panose="02020603050405020304" pitchFamily="18" charset="0"/>
              <a:cs typeface="Times New Roman" panose="02020603050405020304" pitchFamily="18" charset="0"/>
            </a:rPr>
            <a:t>Compromising</a:t>
          </a:r>
        </a:p>
      </dgm:t>
    </dgm:pt>
    <dgm:pt modelId="{CFDB7BE3-F759-47F1-BE4B-BF636A87E2C9}" type="parTrans" cxnId="{6254FFCC-4B72-49F6-AE1D-C1547453F75A}">
      <dgm:prSet/>
      <dgm:spPr/>
      <dgm:t>
        <a:bodyPr/>
        <a:lstStyle/>
        <a:p>
          <a:endParaRPr lang="en-GB"/>
        </a:p>
      </dgm:t>
    </dgm:pt>
    <dgm:pt modelId="{B00804B0-1EBF-4106-96AB-2A86AE009647}" type="sibTrans" cxnId="{6254FFCC-4B72-49F6-AE1D-C1547453F75A}">
      <dgm:prSet/>
      <dgm:spPr/>
      <dgm:t>
        <a:bodyPr/>
        <a:lstStyle/>
        <a:p>
          <a:endParaRPr lang="en-GB"/>
        </a:p>
      </dgm:t>
    </dgm:pt>
    <dgm:pt modelId="{5377CB58-BE3D-4E89-83D7-1EB61431DBCD}">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3600" dirty="0">
              <a:latin typeface="Times New Roman" panose="02020603050405020304" pitchFamily="18" charset="0"/>
              <a:cs typeface="Times New Roman" panose="02020603050405020304" pitchFamily="18" charset="0"/>
            </a:rPr>
            <a:t>Competing</a:t>
          </a:r>
        </a:p>
      </dgm:t>
    </dgm:pt>
    <dgm:pt modelId="{73EE5ADD-0BBF-4D20-9D07-007E003217BF}" type="parTrans" cxnId="{8FD6B589-E035-4768-B28B-1DDA47F4A28A}">
      <dgm:prSet/>
      <dgm:spPr/>
      <dgm:t>
        <a:bodyPr/>
        <a:lstStyle/>
        <a:p>
          <a:endParaRPr lang="en-GB"/>
        </a:p>
      </dgm:t>
    </dgm:pt>
    <dgm:pt modelId="{075B1D50-838C-40E6-AA7E-3C55160CBC62}" type="sibTrans" cxnId="{8FD6B589-E035-4768-B28B-1DDA47F4A28A}">
      <dgm:prSet/>
      <dgm:spPr/>
      <dgm:t>
        <a:bodyPr/>
        <a:lstStyle/>
        <a:p>
          <a:endParaRPr lang="en-GB"/>
        </a:p>
      </dgm:t>
    </dgm:pt>
    <dgm:pt modelId="{4F3557AF-8467-406E-939B-B4906D2BFDFE}">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3600" dirty="0">
              <a:latin typeface="Times New Roman" panose="02020603050405020304" pitchFamily="18" charset="0"/>
              <a:cs typeface="Times New Roman" panose="02020603050405020304" pitchFamily="18" charset="0"/>
            </a:rPr>
            <a:t>Collaborating</a:t>
          </a:r>
        </a:p>
      </dgm:t>
    </dgm:pt>
    <dgm:pt modelId="{E796223D-5456-435C-A29C-A6EA586DAF11}" type="parTrans" cxnId="{F2C60CEA-DB36-47E3-A2AB-8E8BD9CD8CEC}">
      <dgm:prSet/>
      <dgm:spPr/>
      <dgm:t>
        <a:bodyPr/>
        <a:lstStyle/>
        <a:p>
          <a:endParaRPr lang="en-GB"/>
        </a:p>
      </dgm:t>
    </dgm:pt>
    <dgm:pt modelId="{B8686E9E-79EA-412B-9E9C-EE6635222DB0}" type="sibTrans" cxnId="{F2C60CEA-DB36-47E3-A2AB-8E8BD9CD8CEC}">
      <dgm:prSet/>
      <dgm:spPr/>
      <dgm:t>
        <a:bodyPr/>
        <a:lstStyle/>
        <a:p>
          <a:endParaRPr lang="en-GB"/>
        </a:p>
      </dgm:t>
    </dgm:pt>
    <dgm:pt modelId="{3C7DCF48-C630-47C3-88DA-73AF5F78120F}">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3600" dirty="0">
              <a:latin typeface="Times New Roman" panose="02020603050405020304" pitchFamily="18" charset="0"/>
              <a:cs typeface="Times New Roman" panose="02020603050405020304" pitchFamily="18" charset="0"/>
            </a:rPr>
            <a:t>Avoiding</a:t>
          </a:r>
        </a:p>
      </dgm:t>
    </dgm:pt>
    <dgm:pt modelId="{498E3D1F-1044-4C4E-89D7-EF984B37276C}" type="parTrans" cxnId="{CBB1FE85-240F-4C4E-A997-96F5B51FCCFA}">
      <dgm:prSet/>
      <dgm:spPr/>
      <dgm:t>
        <a:bodyPr/>
        <a:lstStyle/>
        <a:p>
          <a:endParaRPr lang="en-GB"/>
        </a:p>
      </dgm:t>
    </dgm:pt>
    <dgm:pt modelId="{144CC811-28E5-4B8E-9AEF-961978EB65A3}" type="sibTrans" cxnId="{CBB1FE85-240F-4C4E-A997-96F5B51FCCFA}">
      <dgm:prSet/>
      <dgm:spPr/>
      <dgm:t>
        <a:bodyPr/>
        <a:lstStyle/>
        <a:p>
          <a:endParaRPr lang="en-GB"/>
        </a:p>
      </dgm:t>
    </dgm:pt>
    <dgm:pt modelId="{93D945DC-0BF1-4A52-A2C2-A913171A970E}">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3600" dirty="0">
              <a:latin typeface="Times New Roman" panose="02020603050405020304" pitchFamily="18" charset="0"/>
              <a:cs typeface="Times New Roman" panose="02020603050405020304" pitchFamily="18" charset="0"/>
            </a:rPr>
            <a:t>Accommodating</a:t>
          </a:r>
        </a:p>
      </dgm:t>
    </dgm:pt>
    <dgm:pt modelId="{D901E856-CFD0-4944-863A-1EEE6296881C}" type="parTrans" cxnId="{4CB57CE7-0DF3-4DE3-8363-7CBA49238F9F}">
      <dgm:prSet/>
      <dgm:spPr/>
      <dgm:t>
        <a:bodyPr/>
        <a:lstStyle/>
        <a:p>
          <a:endParaRPr lang="en-GB"/>
        </a:p>
      </dgm:t>
    </dgm:pt>
    <dgm:pt modelId="{7F462948-85FC-4600-903A-63AFFAA9AE9D}" type="sibTrans" cxnId="{4CB57CE7-0DF3-4DE3-8363-7CBA49238F9F}">
      <dgm:prSet/>
      <dgm:spPr/>
      <dgm:t>
        <a:bodyPr/>
        <a:lstStyle/>
        <a:p>
          <a:endParaRPr lang="en-GB"/>
        </a:p>
      </dgm:t>
    </dgm:pt>
    <dgm:pt modelId="{2E51D2C3-0723-4BBA-BC27-4FA14FE6AC0B}" type="pres">
      <dgm:prSet presAssocID="{86A614A3-2A1F-4A3A-BF53-6BA9DE9799CF}" presName="diagram" presStyleCnt="0">
        <dgm:presLayoutVars>
          <dgm:chMax val="1"/>
          <dgm:dir/>
          <dgm:animLvl val="ctr"/>
          <dgm:resizeHandles val="exact"/>
        </dgm:presLayoutVars>
      </dgm:prSet>
      <dgm:spPr/>
    </dgm:pt>
    <dgm:pt modelId="{A6BBFA49-1E41-4379-8F07-044922D005B9}" type="pres">
      <dgm:prSet presAssocID="{86A614A3-2A1F-4A3A-BF53-6BA9DE9799CF}" presName="matrix" presStyleCnt="0"/>
      <dgm:spPr/>
    </dgm:pt>
    <dgm:pt modelId="{2D407E93-5F23-4A34-B503-3D1E212ED550}" type="pres">
      <dgm:prSet presAssocID="{86A614A3-2A1F-4A3A-BF53-6BA9DE9799CF}" presName="tile1" presStyleLbl="node1" presStyleIdx="0" presStyleCnt="4"/>
      <dgm:spPr/>
    </dgm:pt>
    <dgm:pt modelId="{83C89DE8-36AD-4202-8628-31E1C5E0D4E6}" type="pres">
      <dgm:prSet presAssocID="{86A614A3-2A1F-4A3A-BF53-6BA9DE9799CF}" presName="tile1text" presStyleLbl="node1" presStyleIdx="0" presStyleCnt="4">
        <dgm:presLayoutVars>
          <dgm:chMax val="0"/>
          <dgm:chPref val="0"/>
          <dgm:bulletEnabled val="1"/>
        </dgm:presLayoutVars>
      </dgm:prSet>
      <dgm:spPr/>
    </dgm:pt>
    <dgm:pt modelId="{C5FC3B19-7C38-4D4D-910F-59E4452EC7CD}" type="pres">
      <dgm:prSet presAssocID="{86A614A3-2A1F-4A3A-BF53-6BA9DE9799CF}" presName="tile2" presStyleLbl="node1" presStyleIdx="1" presStyleCnt="4" custLinFactNeighborX="7248" custLinFactNeighborY="-6047"/>
      <dgm:spPr/>
    </dgm:pt>
    <dgm:pt modelId="{DBC746FB-8FFD-49E1-9541-F83AFD1A54B4}" type="pres">
      <dgm:prSet presAssocID="{86A614A3-2A1F-4A3A-BF53-6BA9DE9799CF}" presName="tile2text" presStyleLbl="node1" presStyleIdx="1" presStyleCnt="4">
        <dgm:presLayoutVars>
          <dgm:chMax val="0"/>
          <dgm:chPref val="0"/>
          <dgm:bulletEnabled val="1"/>
        </dgm:presLayoutVars>
      </dgm:prSet>
      <dgm:spPr/>
    </dgm:pt>
    <dgm:pt modelId="{0E406B81-84F2-4C6C-8350-5D4710059173}" type="pres">
      <dgm:prSet presAssocID="{86A614A3-2A1F-4A3A-BF53-6BA9DE9799CF}" presName="tile3" presStyleLbl="node1" presStyleIdx="2" presStyleCnt="4"/>
      <dgm:spPr/>
    </dgm:pt>
    <dgm:pt modelId="{F0CDFED3-E923-42B6-AB48-4F334ED122BD}" type="pres">
      <dgm:prSet presAssocID="{86A614A3-2A1F-4A3A-BF53-6BA9DE9799CF}" presName="tile3text" presStyleLbl="node1" presStyleIdx="2" presStyleCnt="4">
        <dgm:presLayoutVars>
          <dgm:chMax val="0"/>
          <dgm:chPref val="0"/>
          <dgm:bulletEnabled val="1"/>
        </dgm:presLayoutVars>
      </dgm:prSet>
      <dgm:spPr/>
    </dgm:pt>
    <dgm:pt modelId="{D2906299-3D06-47EC-8CAB-B6DAD822FB3D}" type="pres">
      <dgm:prSet presAssocID="{86A614A3-2A1F-4A3A-BF53-6BA9DE9799CF}" presName="tile4" presStyleLbl="node1" presStyleIdx="3" presStyleCnt="4"/>
      <dgm:spPr/>
    </dgm:pt>
    <dgm:pt modelId="{28B55B67-5C69-4FCD-841C-EE6D6A796260}" type="pres">
      <dgm:prSet presAssocID="{86A614A3-2A1F-4A3A-BF53-6BA9DE9799CF}" presName="tile4text" presStyleLbl="node1" presStyleIdx="3" presStyleCnt="4">
        <dgm:presLayoutVars>
          <dgm:chMax val="0"/>
          <dgm:chPref val="0"/>
          <dgm:bulletEnabled val="1"/>
        </dgm:presLayoutVars>
      </dgm:prSet>
      <dgm:spPr/>
    </dgm:pt>
    <dgm:pt modelId="{61D5F592-2DE4-4A1F-96FF-73B7CE47D599}" type="pres">
      <dgm:prSet presAssocID="{86A614A3-2A1F-4A3A-BF53-6BA9DE9799CF}" presName="centerTile" presStyleLbl="fgShp" presStyleIdx="0" presStyleCnt="1" custScaleX="126937">
        <dgm:presLayoutVars>
          <dgm:chMax val="0"/>
          <dgm:chPref val="0"/>
        </dgm:presLayoutVars>
      </dgm:prSet>
      <dgm:spPr/>
    </dgm:pt>
  </dgm:ptLst>
  <dgm:cxnLst>
    <dgm:cxn modelId="{DEFF9905-0598-4D0E-9FA4-4628255D4898}" type="presOf" srcId="{93D945DC-0BF1-4A52-A2C2-A913171A970E}" destId="{28B55B67-5C69-4FCD-841C-EE6D6A796260}" srcOrd="1" destOrd="0" presId="urn:microsoft.com/office/officeart/2005/8/layout/matrix1"/>
    <dgm:cxn modelId="{8038080B-8EDD-4A4F-89F6-DE3DA51379D5}" type="presOf" srcId="{3C7DCF48-C630-47C3-88DA-73AF5F78120F}" destId="{F0CDFED3-E923-42B6-AB48-4F334ED122BD}" srcOrd="1" destOrd="0" presId="urn:microsoft.com/office/officeart/2005/8/layout/matrix1"/>
    <dgm:cxn modelId="{448D9A29-7EE2-4C05-966A-869290A1577E}" type="presOf" srcId="{4F3557AF-8467-406E-939B-B4906D2BFDFE}" destId="{DBC746FB-8FFD-49E1-9541-F83AFD1A54B4}" srcOrd="1" destOrd="0" presId="urn:microsoft.com/office/officeart/2005/8/layout/matrix1"/>
    <dgm:cxn modelId="{7330C72F-7F85-4837-9052-31BB0D228F6E}" type="presOf" srcId="{93D945DC-0BF1-4A52-A2C2-A913171A970E}" destId="{D2906299-3D06-47EC-8CAB-B6DAD822FB3D}" srcOrd="0" destOrd="0" presId="urn:microsoft.com/office/officeart/2005/8/layout/matrix1"/>
    <dgm:cxn modelId="{FF6E9F38-E26A-4456-ADFD-8FF10C526098}" type="presOf" srcId="{86A614A3-2A1F-4A3A-BF53-6BA9DE9799CF}" destId="{2E51D2C3-0723-4BBA-BC27-4FA14FE6AC0B}" srcOrd="0" destOrd="0" presId="urn:microsoft.com/office/officeart/2005/8/layout/matrix1"/>
    <dgm:cxn modelId="{86253543-C5B1-490C-A233-E76914BC2719}" type="presOf" srcId="{3C7DCF48-C630-47C3-88DA-73AF5F78120F}" destId="{0E406B81-84F2-4C6C-8350-5D4710059173}" srcOrd="0" destOrd="0" presId="urn:microsoft.com/office/officeart/2005/8/layout/matrix1"/>
    <dgm:cxn modelId="{0D1BFB6E-18FE-41B9-9663-47CFA944300A}" type="presOf" srcId="{CCF76306-A386-4FA4-B84D-E6C8193F27A9}" destId="{61D5F592-2DE4-4A1F-96FF-73B7CE47D599}" srcOrd="0" destOrd="0" presId="urn:microsoft.com/office/officeart/2005/8/layout/matrix1"/>
    <dgm:cxn modelId="{31D2E35A-17BD-4410-A202-777201FAF07B}" type="presOf" srcId="{5377CB58-BE3D-4E89-83D7-1EB61431DBCD}" destId="{2D407E93-5F23-4A34-B503-3D1E212ED550}" srcOrd="0" destOrd="0" presId="urn:microsoft.com/office/officeart/2005/8/layout/matrix1"/>
    <dgm:cxn modelId="{CBB1FE85-240F-4C4E-A997-96F5B51FCCFA}" srcId="{CCF76306-A386-4FA4-B84D-E6C8193F27A9}" destId="{3C7DCF48-C630-47C3-88DA-73AF5F78120F}" srcOrd="2" destOrd="0" parTransId="{498E3D1F-1044-4C4E-89D7-EF984B37276C}" sibTransId="{144CC811-28E5-4B8E-9AEF-961978EB65A3}"/>
    <dgm:cxn modelId="{8FD6B589-E035-4768-B28B-1DDA47F4A28A}" srcId="{CCF76306-A386-4FA4-B84D-E6C8193F27A9}" destId="{5377CB58-BE3D-4E89-83D7-1EB61431DBCD}" srcOrd="0" destOrd="0" parTransId="{73EE5ADD-0BBF-4D20-9D07-007E003217BF}" sibTransId="{075B1D50-838C-40E6-AA7E-3C55160CBC62}"/>
    <dgm:cxn modelId="{5CE85DB4-7B81-4E0D-A9E3-9571EB3FC8B5}" type="presOf" srcId="{4F3557AF-8467-406E-939B-B4906D2BFDFE}" destId="{C5FC3B19-7C38-4D4D-910F-59E4452EC7CD}" srcOrd="0" destOrd="0" presId="urn:microsoft.com/office/officeart/2005/8/layout/matrix1"/>
    <dgm:cxn modelId="{145A0FB8-26E6-4AA0-A6F6-D9DBD6475C8A}" type="presOf" srcId="{5377CB58-BE3D-4E89-83D7-1EB61431DBCD}" destId="{83C89DE8-36AD-4202-8628-31E1C5E0D4E6}" srcOrd="1" destOrd="0" presId="urn:microsoft.com/office/officeart/2005/8/layout/matrix1"/>
    <dgm:cxn modelId="{6254FFCC-4B72-49F6-AE1D-C1547453F75A}" srcId="{86A614A3-2A1F-4A3A-BF53-6BA9DE9799CF}" destId="{CCF76306-A386-4FA4-B84D-E6C8193F27A9}" srcOrd="0" destOrd="0" parTransId="{CFDB7BE3-F759-47F1-BE4B-BF636A87E2C9}" sibTransId="{B00804B0-1EBF-4106-96AB-2A86AE009647}"/>
    <dgm:cxn modelId="{4CB57CE7-0DF3-4DE3-8363-7CBA49238F9F}" srcId="{CCF76306-A386-4FA4-B84D-E6C8193F27A9}" destId="{93D945DC-0BF1-4A52-A2C2-A913171A970E}" srcOrd="3" destOrd="0" parTransId="{D901E856-CFD0-4944-863A-1EEE6296881C}" sibTransId="{7F462948-85FC-4600-903A-63AFFAA9AE9D}"/>
    <dgm:cxn modelId="{F2C60CEA-DB36-47E3-A2AB-8E8BD9CD8CEC}" srcId="{CCF76306-A386-4FA4-B84D-E6C8193F27A9}" destId="{4F3557AF-8467-406E-939B-B4906D2BFDFE}" srcOrd="1" destOrd="0" parTransId="{E796223D-5456-435C-A29C-A6EA586DAF11}" sibTransId="{B8686E9E-79EA-412B-9E9C-EE6635222DB0}"/>
    <dgm:cxn modelId="{0F4869BF-F683-4DB5-9A83-C21747D2374F}" type="presParOf" srcId="{2E51D2C3-0723-4BBA-BC27-4FA14FE6AC0B}" destId="{A6BBFA49-1E41-4379-8F07-044922D005B9}" srcOrd="0" destOrd="0" presId="urn:microsoft.com/office/officeart/2005/8/layout/matrix1"/>
    <dgm:cxn modelId="{BF9C2F3D-114F-42FD-BCEF-F8E88FEE36DD}" type="presParOf" srcId="{A6BBFA49-1E41-4379-8F07-044922D005B9}" destId="{2D407E93-5F23-4A34-B503-3D1E212ED550}" srcOrd="0" destOrd="0" presId="urn:microsoft.com/office/officeart/2005/8/layout/matrix1"/>
    <dgm:cxn modelId="{1AFDE314-B48E-4E84-AADB-57735935AA61}" type="presParOf" srcId="{A6BBFA49-1E41-4379-8F07-044922D005B9}" destId="{83C89DE8-36AD-4202-8628-31E1C5E0D4E6}" srcOrd="1" destOrd="0" presId="urn:microsoft.com/office/officeart/2005/8/layout/matrix1"/>
    <dgm:cxn modelId="{2D5C60FF-3BDF-4E81-A4B3-FEA9F2F0E98C}" type="presParOf" srcId="{A6BBFA49-1E41-4379-8F07-044922D005B9}" destId="{C5FC3B19-7C38-4D4D-910F-59E4452EC7CD}" srcOrd="2" destOrd="0" presId="urn:microsoft.com/office/officeart/2005/8/layout/matrix1"/>
    <dgm:cxn modelId="{C3999278-3C3F-4261-89C6-9885C82E63B2}" type="presParOf" srcId="{A6BBFA49-1E41-4379-8F07-044922D005B9}" destId="{DBC746FB-8FFD-49E1-9541-F83AFD1A54B4}" srcOrd="3" destOrd="0" presId="urn:microsoft.com/office/officeart/2005/8/layout/matrix1"/>
    <dgm:cxn modelId="{EBE17E2C-D650-495B-80EF-C48A7CD12ED6}" type="presParOf" srcId="{A6BBFA49-1E41-4379-8F07-044922D005B9}" destId="{0E406B81-84F2-4C6C-8350-5D4710059173}" srcOrd="4" destOrd="0" presId="urn:microsoft.com/office/officeart/2005/8/layout/matrix1"/>
    <dgm:cxn modelId="{1A0F8D7D-9235-44EA-B936-E3325FA4E8B1}" type="presParOf" srcId="{A6BBFA49-1E41-4379-8F07-044922D005B9}" destId="{F0CDFED3-E923-42B6-AB48-4F334ED122BD}" srcOrd="5" destOrd="0" presId="urn:microsoft.com/office/officeart/2005/8/layout/matrix1"/>
    <dgm:cxn modelId="{00CA7291-4D7F-4638-9A17-F61E5A8C3E6E}" type="presParOf" srcId="{A6BBFA49-1E41-4379-8F07-044922D005B9}" destId="{D2906299-3D06-47EC-8CAB-B6DAD822FB3D}" srcOrd="6" destOrd="0" presId="urn:microsoft.com/office/officeart/2005/8/layout/matrix1"/>
    <dgm:cxn modelId="{3646DB76-9078-4E66-81A0-A72B29F23FE8}" type="presParOf" srcId="{A6BBFA49-1E41-4379-8F07-044922D005B9}" destId="{28B55B67-5C69-4FCD-841C-EE6D6A796260}" srcOrd="7" destOrd="0" presId="urn:microsoft.com/office/officeart/2005/8/layout/matrix1"/>
    <dgm:cxn modelId="{D4774371-1BC7-44BD-9897-3269EB87DCB8}" type="presParOf" srcId="{2E51D2C3-0723-4BBA-BC27-4FA14FE6AC0B}" destId="{61D5F592-2DE4-4A1F-96FF-73B7CE47D599}"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07E93-5F23-4A34-B503-3D1E212ED550}">
      <dsp:nvSpPr>
        <dsp:cNvPr id="0" name=""/>
        <dsp:cNvSpPr/>
      </dsp:nvSpPr>
      <dsp:spPr>
        <a:xfrm rot="16200000">
          <a:off x="681566" y="-681566"/>
          <a:ext cx="2426229" cy="3789362"/>
        </a:xfrm>
        <a:prstGeom prst="round1Rect">
          <a:avLst/>
        </a:prstGeom>
        <a:solidFill>
          <a:schemeClr val="accent6">
            <a:shade val="80000"/>
            <a:hueOff val="0"/>
            <a:satOff val="0"/>
            <a:lumOff val="0"/>
            <a:alphaOff val="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Competing</a:t>
          </a:r>
        </a:p>
      </dsp:txBody>
      <dsp:txXfrm rot="5400000">
        <a:off x="0" y="0"/>
        <a:ext cx="3789362" cy="1819671"/>
      </dsp:txXfrm>
    </dsp:sp>
    <dsp:sp modelId="{C5FC3B19-7C38-4D4D-910F-59E4452EC7CD}">
      <dsp:nvSpPr>
        <dsp:cNvPr id="0" name=""/>
        <dsp:cNvSpPr/>
      </dsp:nvSpPr>
      <dsp:spPr>
        <a:xfrm>
          <a:off x="3789362" y="0"/>
          <a:ext cx="3789362" cy="2426229"/>
        </a:xfrm>
        <a:prstGeom prst="round1Rect">
          <a:avLst/>
        </a:prstGeom>
        <a:solidFill>
          <a:schemeClr val="accent6">
            <a:shade val="80000"/>
            <a:hueOff val="107093"/>
            <a:satOff val="-4303"/>
            <a:lumOff val="9209"/>
            <a:alphaOff val="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Collaborating</a:t>
          </a:r>
        </a:p>
      </dsp:txBody>
      <dsp:txXfrm>
        <a:off x="3789362" y="0"/>
        <a:ext cx="3789362" cy="1819671"/>
      </dsp:txXfrm>
    </dsp:sp>
    <dsp:sp modelId="{0E406B81-84F2-4C6C-8350-5D4710059173}">
      <dsp:nvSpPr>
        <dsp:cNvPr id="0" name=""/>
        <dsp:cNvSpPr/>
      </dsp:nvSpPr>
      <dsp:spPr>
        <a:xfrm rot="10800000">
          <a:off x="0" y="2426229"/>
          <a:ext cx="3789362" cy="2426229"/>
        </a:xfrm>
        <a:prstGeom prst="round1Rect">
          <a:avLst/>
        </a:prstGeom>
        <a:solidFill>
          <a:schemeClr val="accent6">
            <a:shade val="80000"/>
            <a:hueOff val="214187"/>
            <a:satOff val="-8606"/>
            <a:lumOff val="18419"/>
            <a:alphaOff val="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Avoiding</a:t>
          </a:r>
        </a:p>
      </dsp:txBody>
      <dsp:txXfrm rot="10800000">
        <a:off x="0" y="3032786"/>
        <a:ext cx="3789362" cy="1819671"/>
      </dsp:txXfrm>
    </dsp:sp>
    <dsp:sp modelId="{D2906299-3D06-47EC-8CAB-B6DAD822FB3D}">
      <dsp:nvSpPr>
        <dsp:cNvPr id="0" name=""/>
        <dsp:cNvSpPr/>
      </dsp:nvSpPr>
      <dsp:spPr>
        <a:xfrm rot="5400000">
          <a:off x="4470929" y="1744662"/>
          <a:ext cx="2426229" cy="3789362"/>
        </a:xfrm>
        <a:prstGeom prst="round1Rect">
          <a:avLst/>
        </a:prstGeom>
        <a:solidFill>
          <a:schemeClr val="accent6">
            <a:shade val="80000"/>
            <a:hueOff val="321280"/>
            <a:satOff val="-12909"/>
            <a:lumOff val="27628"/>
            <a:alphaOff val="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Accommodating</a:t>
          </a:r>
        </a:p>
      </dsp:txBody>
      <dsp:txXfrm rot="-5400000">
        <a:off x="3789362" y="3032785"/>
        <a:ext cx="3789362" cy="1819671"/>
      </dsp:txXfrm>
    </dsp:sp>
    <dsp:sp modelId="{61D5F592-2DE4-4A1F-96FF-73B7CE47D599}">
      <dsp:nvSpPr>
        <dsp:cNvPr id="0" name=""/>
        <dsp:cNvSpPr/>
      </dsp:nvSpPr>
      <dsp:spPr>
        <a:xfrm>
          <a:off x="2346331" y="1819671"/>
          <a:ext cx="2886061" cy="1213114"/>
        </a:xfrm>
        <a:prstGeom prst="roundRect">
          <a:avLst/>
        </a:prstGeom>
        <a:solidFill>
          <a:schemeClr val="accent6">
            <a:tint val="40000"/>
            <a:hueOff val="0"/>
            <a:satOff val="0"/>
            <a:lumOff val="0"/>
            <a:alphaOff val="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bg1"/>
              </a:solidFill>
              <a:latin typeface="Times New Roman" panose="02020603050405020304" pitchFamily="18" charset="0"/>
              <a:cs typeface="Times New Roman" panose="02020603050405020304" pitchFamily="18" charset="0"/>
            </a:rPr>
            <a:t>Compromising</a:t>
          </a:r>
        </a:p>
      </dsp:txBody>
      <dsp:txXfrm>
        <a:off x="2405550" y="1878890"/>
        <a:ext cx="2767623" cy="109467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6CA76-1937-40C8-BDB3-1147A534DA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895F25-571F-4C42-A5CA-1E763AD986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03D210-9324-45BE-806D-DBF4C2974F17}"/>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5" name="Footer Placeholder 4">
            <a:extLst>
              <a:ext uri="{FF2B5EF4-FFF2-40B4-BE49-F238E27FC236}">
                <a16:creationId xmlns:a16="http://schemas.microsoft.com/office/drawing/2014/main" id="{F1E0EFFB-DBA5-497F-A1F0-9F5FA69674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B9E09-DE93-48DF-BCA7-A6337765EB72}"/>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2462282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BD88-C5A4-4390-BFAE-53255C4E2C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35F203-F758-4B65-BDA5-5771D3397F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755FE3-BE83-4097-8649-24C1307427B3}"/>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5" name="Footer Placeholder 4">
            <a:extLst>
              <a:ext uri="{FF2B5EF4-FFF2-40B4-BE49-F238E27FC236}">
                <a16:creationId xmlns:a16="http://schemas.microsoft.com/office/drawing/2014/main" id="{5057F33D-0E22-4CD5-B3C8-0E6920CE8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184F2A-4EC2-440A-87AA-D40D446FC378}"/>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2806582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2BC99-120B-4784-83A9-B15A4D1506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71B207-697F-4D6E-B56D-F024337355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A5DD76-7B1E-4B27-AA1E-0F4A8CCE8260}"/>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5" name="Footer Placeholder 4">
            <a:extLst>
              <a:ext uri="{FF2B5EF4-FFF2-40B4-BE49-F238E27FC236}">
                <a16:creationId xmlns:a16="http://schemas.microsoft.com/office/drawing/2014/main" id="{A5BD13F8-545B-47C3-85DA-3C139A509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BAEFA9-5AA3-4D64-90AA-FEF11740BE93}"/>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216287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64F34-0835-46B1-8437-042588D553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140435-D717-41DA-B70A-CDFF455F3B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AAFF26B-E5A5-4A85-9B8E-8D80C096A0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279557-A921-4685-9D9C-0BB27F3F4993}"/>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6" name="Footer Placeholder 5">
            <a:extLst>
              <a:ext uri="{FF2B5EF4-FFF2-40B4-BE49-F238E27FC236}">
                <a16:creationId xmlns:a16="http://schemas.microsoft.com/office/drawing/2014/main" id="{3D6CD400-BAED-4D1A-91B3-3DBE45C3C1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7D44B4-3A7F-431F-89F0-17C6359F17B6}"/>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1619517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BC83A-5990-497D-97C8-1057807F8D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C69CDA-3DF7-45EB-8CBC-D8BBFCB575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C0B244-4727-4570-BA88-AE624EFEE1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A5F898-5637-4144-AFEC-E5F8853FB5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28C324-18F6-41B6-B083-24FED424F0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338676-859F-4B5A-A9A0-D2456B24A8BA}"/>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8" name="Footer Placeholder 7">
            <a:extLst>
              <a:ext uri="{FF2B5EF4-FFF2-40B4-BE49-F238E27FC236}">
                <a16:creationId xmlns:a16="http://schemas.microsoft.com/office/drawing/2014/main" id="{5B8EE34D-E56A-4DB8-9402-F00D737566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7EA778-DAA7-4DA2-85D7-30B6F5224D8E}"/>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2370489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82A3-E72F-465D-A4BB-6B5EAC84B5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F80AE6-1F43-4902-9CAF-6C7D1B45452E}"/>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4" name="Footer Placeholder 3">
            <a:extLst>
              <a:ext uri="{FF2B5EF4-FFF2-40B4-BE49-F238E27FC236}">
                <a16:creationId xmlns:a16="http://schemas.microsoft.com/office/drawing/2014/main" id="{926035A0-2802-4AFB-8F8F-31478C118A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BE07EE-15D4-430A-A04A-DE61E8B81658}"/>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550775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87350B-74C8-4EC8-9D3F-241EF385530A}"/>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3" name="Footer Placeholder 2">
            <a:extLst>
              <a:ext uri="{FF2B5EF4-FFF2-40B4-BE49-F238E27FC236}">
                <a16:creationId xmlns:a16="http://schemas.microsoft.com/office/drawing/2014/main" id="{E27347DC-96D2-412D-9431-A4F088D686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B86F79-BA57-4987-8399-748DC488CD06}"/>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2259580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B85AB-E235-4D2D-8414-1C9351AE11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3BF8EA-E84C-4BA3-B4B3-37672DFA21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0C8A30-46B7-4205-87A5-C0EFE12AA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6F7AE1-E9FF-40EC-9B75-43EF2278B662}"/>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6" name="Footer Placeholder 5">
            <a:extLst>
              <a:ext uri="{FF2B5EF4-FFF2-40B4-BE49-F238E27FC236}">
                <a16:creationId xmlns:a16="http://schemas.microsoft.com/office/drawing/2014/main" id="{9A221EA6-BBFF-4DE1-853E-8928D729E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159C79-315F-41C8-9C37-D98EB3C6FD64}"/>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2453234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90464-5E9B-4004-B5B6-670EF4C582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0B8910-C0C2-47E8-8318-CEEBF44948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71FE26-F8AD-48A6-AD22-B78EA98D21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B90FDF-3E3E-41A6-ADCB-FC1CF61D7DF1}"/>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6" name="Footer Placeholder 5">
            <a:extLst>
              <a:ext uri="{FF2B5EF4-FFF2-40B4-BE49-F238E27FC236}">
                <a16:creationId xmlns:a16="http://schemas.microsoft.com/office/drawing/2014/main" id="{8C5F7485-6462-4D57-B177-3767C0A20E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2F647C-5E41-4AC6-9019-B4C4B23E83BB}"/>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15540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96F6B-692B-42C4-B5F1-6C13BDDC5D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865C11-7B9C-43A1-A2B0-18F5991AE9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A6C456-D632-4531-92E4-B154E0226AB6}"/>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5" name="Footer Placeholder 4">
            <a:extLst>
              <a:ext uri="{FF2B5EF4-FFF2-40B4-BE49-F238E27FC236}">
                <a16:creationId xmlns:a16="http://schemas.microsoft.com/office/drawing/2014/main" id="{C26DFCCA-B2FF-4E1F-92EF-029AF559B4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48C355-5320-41CF-9C68-1C6D904850D1}"/>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767339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CDBC53-08A1-4F2A-890A-A3121C0FF6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933A46-95F8-480C-AE33-9E420786FA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1F2CD4-6B56-4803-92AC-A957F9199DB5}"/>
              </a:ext>
            </a:extLst>
          </p:cNvPr>
          <p:cNvSpPr>
            <a:spLocks noGrp="1"/>
          </p:cNvSpPr>
          <p:nvPr>
            <p:ph type="dt" sz="half" idx="10"/>
          </p:nvPr>
        </p:nvSpPr>
        <p:spPr/>
        <p:txBody>
          <a:bodyPr/>
          <a:lstStyle/>
          <a:p>
            <a:fld id="{631339F1-B770-423D-957D-A04251EB4EA5}" type="datetimeFigureOut">
              <a:rPr lang="en-GB" smtClean="0"/>
              <a:t>09/06/2021</a:t>
            </a:fld>
            <a:endParaRPr lang="en-GB"/>
          </a:p>
        </p:txBody>
      </p:sp>
      <p:sp>
        <p:nvSpPr>
          <p:cNvPr id="5" name="Footer Placeholder 4">
            <a:extLst>
              <a:ext uri="{FF2B5EF4-FFF2-40B4-BE49-F238E27FC236}">
                <a16:creationId xmlns:a16="http://schemas.microsoft.com/office/drawing/2014/main" id="{3B4F22B8-744D-410B-A971-7617326BF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0E9FE-1E19-43AD-98B0-3DDB1E80E6E7}"/>
              </a:ext>
            </a:extLst>
          </p:cNvPr>
          <p:cNvSpPr>
            <a:spLocks noGrp="1"/>
          </p:cNvSpPr>
          <p:nvPr>
            <p:ph type="sldNum" sz="quarter" idx="12"/>
          </p:nvPr>
        </p:nvSpPr>
        <p:spPr/>
        <p:txBody>
          <a:bodyPr/>
          <a:lstStyle/>
          <a:p>
            <a:fld id="{5B8FFC81-34B7-4898-9E36-8B263334BDF5}" type="slidenum">
              <a:rPr lang="en-GB" smtClean="0"/>
              <a:t>‹#›</a:t>
            </a:fld>
            <a:endParaRPr lang="en-GB"/>
          </a:p>
        </p:txBody>
      </p:sp>
    </p:spTree>
    <p:extLst>
      <p:ext uri="{BB962C8B-B14F-4D97-AF65-F5344CB8AC3E}">
        <p14:creationId xmlns:p14="http://schemas.microsoft.com/office/powerpoint/2010/main" val="1205193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D261A1-4F3C-4883-BCE3-148A6BFCA1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F69DF1-F20E-46E0-8941-65DBB842DC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9D43C-6853-44E7-86D3-06134E4DDF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339F1-B770-423D-957D-A04251EB4EA5}" type="datetimeFigureOut">
              <a:rPr lang="en-GB" smtClean="0"/>
              <a:t>09/06/2021</a:t>
            </a:fld>
            <a:endParaRPr lang="en-GB"/>
          </a:p>
        </p:txBody>
      </p:sp>
      <p:sp>
        <p:nvSpPr>
          <p:cNvPr id="5" name="Footer Placeholder 4">
            <a:extLst>
              <a:ext uri="{FF2B5EF4-FFF2-40B4-BE49-F238E27FC236}">
                <a16:creationId xmlns:a16="http://schemas.microsoft.com/office/drawing/2014/main" id="{A669BB87-2FEB-4343-97B5-12E569BB81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501769-3CC9-4894-8C99-9E6F99FEB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8FFC81-34B7-4898-9E36-8B263334BDF5}" type="slidenum">
              <a:rPr lang="en-GB" smtClean="0"/>
              <a:t>‹#›</a:t>
            </a:fld>
            <a:endParaRPr lang="en-GB"/>
          </a:p>
        </p:txBody>
      </p:sp>
    </p:spTree>
    <p:extLst>
      <p:ext uri="{BB962C8B-B14F-4D97-AF65-F5344CB8AC3E}">
        <p14:creationId xmlns:p14="http://schemas.microsoft.com/office/powerpoint/2010/main" val="2239255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o.wikipedia.org/wiki/Marks_%26_Spencer"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Marks_%26_Spencer,_The_Mall_Athens.JPG"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ausmed.com/cpd/guides/communication-skills"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elbin.com/" TargetMode="External"/><Relationship Id="rId2" Type="http://schemas.openxmlformats.org/officeDocument/2006/relationships/hyperlink" Target="https://www.ausmed.com/cpd/guides/communication-skills" TargetMode="External"/><Relationship Id="rId1" Type="http://schemas.openxmlformats.org/officeDocument/2006/relationships/slideLayout" Target="../slideLayouts/slideLayout2.xml"/><Relationship Id="rId6" Type="http://schemas.openxmlformats.org/officeDocument/2006/relationships/hyperlink" Target="https://www.teambuilding.co.uk/theory/Forming-Storming-Norming-Performing" TargetMode="External"/><Relationship Id="rId5" Type="http://schemas.openxmlformats.org/officeDocument/2006/relationships/hyperlink" Target="https://challengingcoaching.co.uk/conflict-and-challenge/" TargetMode="External"/><Relationship Id="rId4" Type="http://schemas.openxmlformats.org/officeDocument/2006/relationships/hyperlink" Target="https://www.azquotes.com/author/22548-Meredith_Belbin"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501B9-4445-4DC8-8053-6DB96E736CD8}"/>
              </a:ext>
            </a:extLst>
          </p:cNvPr>
          <p:cNvSpPr>
            <a:spLocks noGrp="1"/>
          </p:cNvSpPr>
          <p:nvPr>
            <p:ph type="ctrTitle"/>
          </p:nvPr>
        </p:nvSpPr>
        <p:spPr>
          <a:xfrm>
            <a:off x="1524000" y="742157"/>
            <a:ext cx="9144000" cy="1655762"/>
          </a:xfrm>
        </p:spPr>
        <p:txBody>
          <a:bodyPr>
            <a:normAutofit fontScale="90000"/>
          </a:bodyPr>
          <a:lstStyle/>
          <a:p>
            <a:r>
              <a:rPr lang="en-GB" dirty="0">
                <a:latin typeface="Times New Roman" panose="02020603050405020304" pitchFamily="18" charset="0"/>
                <a:cs typeface="Times New Roman" panose="02020603050405020304" pitchFamily="18" charset="0"/>
              </a:rPr>
              <a:t>Effective Team Working and Communication</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9CF5C98-E3F8-4E54-89D1-B82DC469E669}"/>
              </a:ext>
            </a:extLst>
          </p:cNvPr>
          <p:cNvSpPr>
            <a:spLocks noGrp="1"/>
          </p:cNvSpPr>
          <p:nvPr>
            <p:ph type="subTitle" idx="1"/>
          </p:nvPr>
        </p:nvSpPr>
        <p:spPr>
          <a:xfrm>
            <a:off x="1595437" y="2226705"/>
            <a:ext cx="9144000" cy="1440420"/>
          </a:xfrm>
        </p:spPr>
        <p:txBody>
          <a:bodyPr>
            <a:normAutofit lnSpcReduction="10000"/>
          </a:bodyPr>
          <a:lstStyle/>
          <a:p>
            <a:r>
              <a:rPr lang="en-GB" sz="3600" dirty="0">
                <a:latin typeface="Times New Roman" panose="02020603050405020304" pitchFamily="18" charset="0"/>
                <a:cs typeface="Times New Roman" panose="02020603050405020304" pitchFamily="18" charset="0"/>
              </a:rPr>
              <a:t>“How to use  teamwork theories to improve the performance of a team in the modern workplace”</a:t>
            </a:r>
          </a:p>
          <a:p>
            <a:endParaRPr lang="en-GB" dirty="0"/>
          </a:p>
        </p:txBody>
      </p:sp>
      <p:sp>
        <p:nvSpPr>
          <p:cNvPr id="4" name="TextBox 3">
            <a:extLst>
              <a:ext uri="{FF2B5EF4-FFF2-40B4-BE49-F238E27FC236}">
                <a16:creationId xmlns:a16="http://schemas.microsoft.com/office/drawing/2014/main" id="{72A511A5-EBD4-4E3F-93E6-D8F20569D430}"/>
              </a:ext>
            </a:extLst>
          </p:cNvPr>
          <p:cNvSpPr txBox="1"/>
          <p:nvPr/>
        </p:nvSpPr>
        <p:spPr>
          <a:xfrm>
            <a:off x="1071562" y="4057949"/>
            <a:ext cx="10048875" cy="461665"/>
          </a:xfrm>
          <a:prstGeom prst="rect">
            <a:avLst/>
          </a:prstGeom>
          <a:noFill/>
        </p:spPr>
        <p:txBody>
          <a:bodyPr wrap="square" rtlCol="0">
            <a:spAutoFit/>
          </a:bodyPr>
          <a:lstStyle/>
          <a:p>
            <a:pPr algn="ctr"/>
            <a:r>
              <a:rPr lang="en-GB" sz="2400" dirty="0">
                <a:latin typeface="Times New Roman" panose="02020603050405020304" pitchFamily="18" charset="0"/>
                <a:cs typeface="Times New Roman" panose="02020603050405020304" pitchFamily="18" charset="0"/>
              </a:rPr>
              <a:t>Chosen organisation – Marks &amp; Spencer</a:t>
            </a:r>
          </a:p>
        </p:txBody>
      </p:sp>
      <p:pic>
        <p:nvPicPr>
          <p:cNvPr id="6" name="Picture 5" descr="A picture containing text, sign&#10;&#10;Description automatically generated">
            <a:extLst>
              <a:ext uri="{FF2B5EF4-FFF2-40B4-BE49-F238E27FC236}">
                <a16:creationId xmlns:a16="http://schemas.microsoft.com/office/drawing/2014/main" id="{FB293575-E2F6-40BF-89B8-8CA24277F9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60269" y="4958856"/>
            <a:ext cx="2471460" cy="1476697"/>
          </a:xfrm>
          <a:prstGeom prst="rect">
            <a:avLst/>
          </a:prstGeom>
        </p:spPr>
      </p:pic>
      <p:sp>
        <p:nvSpPr>
          <p:cNvPr id="7" name="TextBox 6">
            <a:extLst>
              <a:ext uri="{FF2B5EF4-FFF2-40B4-BE49-F238E27FC236}">
                <a16:creationId xmlns:a16="http://schemas.microsoft.com/office/drawing/2014/main" id="{029CA848-6BD4-47CF-A6FE-5B62C39D8A2D}"/>
              </a:ext>
            </a:extLst>
          </p:cNvPr>
          <p:cNvSpPr txBox="1"/>
          <p:nvPr/>
        </p:nvSpPr>
        <p:spPr>
          <a:xfrm>
            <a:off x="381000" y="7005166"/>
            <a:ext cx="3124200" cy="230832"/>
          </a:xfrm>
          <a:prstGeom prst="rect">
            <a:avLst/>
          </a:prstGeom>
          <a:noFill/>
        </p:spPr>
        <p:txBody>
          <a:bodyPr wrap="square" rtlCol="0">
            <a:spAutoFit/>
          </a:bodyPr>
          <a:lstStyle/>
          <a:p>
            <a:r>
              <a:rPr lang="en-GB" sz="900">
                <a:hlinkClick r:id="rId3" tooltip="https://sco.wikipedia.org/wiki/Marks_%26_Spencer"/>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238336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950FE-2CE8-4A60-954A-F83F3A49155B}"/>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The Team</a:t>
            </a:r>
          </a:p>
        </p:txBody>
      </p:sp>
      <p:sp>
        <p:nvSpPr>
          <p:cNvPr id="3" name="Content Placeholder 2">
            <a:extLst>
              <a:ext uri="{FF2B5EF4-FFF2-40B4-BE49-F238E27FC236}">
                <a16:creationId xmlns:a16="http://schemas.microsoft.com/office/drawing/2014/main" id="{6A4B7C77-8CDE-4214-93E1-DCEA00C0753F}"/>
              </a:ext>
            </a:extLst>
          </p:cNvPr>
          <p:cNvSpPr>
            <a:spLocks noGrp="1"/>
          </p:cNvSpPr>
          <p:nvPr>
            <p:ph idx="1"/>
          </p:nvPr>
        </p:nvSpPr>
        <p:spPr/>
        <p:txBody>
          <a:bodyPr/>
          <a:lstStyle/>
          <a:p>
            <a:pPr marL="0" indent="0">
              <a:buNone/>
            </a:pPr>
            <a:r>
              <a:rPr lang="en-GB" dirty="0" err="1">
                <a:latin typeface="Times New Roman" panose="02020603050405020304" pitchFamily="18" charset="0"/>
                <a:cs typeface="Times New Roman" panose="02020603050405020304" pitchFamily="18" charset="0"/>
              </a:rPr>
              <a:t>Lilu</a:t>
            </a:r>
            <a:r>
              <a:rPr lang="en-GB" dirty="0">
                <a:latin typeface="Times New Roman" panose="02020603050405020304" pitchFamily="18" charset="0"/>
                <a:cs typeface="Times New Roman" panose="02020603050405020304" pitchFamily="18" charset="0"/>
              </a:rPr>
              <a:t> Meah 2009177</a:t>
            </a:r>
          </a:p>
          <a:p>
            <a:pPr marL="0" indent="0">
              <a:buNone/>
            </a:pPr>
            <a:r>
              <a:rPr lang="en-GB" dirty="0" err="1">
                <a:latin typeface="Times New Roman" panose="02020603050405020304" pitchFamily="18" charset="0"/>
                <a:cs typeface="Times New Roman" panose="02020603050405020304" pitchFamily="18" charset="0"/>
              </a:rPr>
              <a:t>Waheed</a:t>
            </a:r>
            <a:r>
              <a:rPr lang="en-GB" dirty="0">
                <a:latin typeface="Times New Roman" panose="02020603050405020304" pitchFamily="18" charset="0"/>
                <a:cs typeface="Times New Roman" panose="02020603050405020304" pitchFamily="18" charset="0"/>
              </a:rPr>
              <a:t> Akhtar Farid 2019666 – NOT PRESENTING</a:t>
            </a:r>
          </a:p>
          <a:p>
            <a:pPr marL="0" indent="0">
              <a:buNone/>
            </a:pPr>
            <a:r>
              <a:rPr lang="en-GB" dirty="0">
                <a:latin typeface="Times New Roman" panose="02020603050405020304" pitchFamily="18" charset="0"/>
                <a:cs typeface="Times New Roman" panose="02020603050405020304" pitchFamily="18" charset="0"/>
              </a:rPr>
              <a:t>Milda Jankauskaite 2020751</a:t>
            </a:r>
          </a:p>
        </p:txBody>
      </p:sp>
    </p:spTree>
    <p:extLst>
      <p:ext uri="{BB962C8B-B14F-4D97-AF65-F5344CB8AC3E}">
        <p14:creationId xmlns:p14="http://schemas.microsoft.com/office/powerpoint/2010/main" val="2039761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D7C5-2B78-41A1-B53D-7B0A2BB24021}"/>
              </a:ext>
            </a:extLst>
          </p:cNvPr>
          <p:cNvSpPr>
            <a:spLocks noGrp="1"/>
          </p:cNvSpPr>
          <p:nvPr>
            <p:ph type="title"/>
          </p:nvPr>
        </p:nvSpPr>
        <p:spPr>
          <a:xfrm>
            <a:off x="676275" y="0"/>
            <a:ext cx="10515600" cy="1325563"/>
          </a:xfrm>
        </p:spPr>
        <p:txBody>
          <a:bodyPr/>
          <a:lstStyle/>
          <a:p>
            <a:pPr algn="ctr"/>
            <a:r>
              <a:rPr lang="en-GB" dirty="0">
                <a:latin typeface="Times New Roman" panose="02020603050405020304" pitchFamily="18" charset="0"/>
                <a:cs typeface="Times New Roman" panose="02020603050405020304" pitchFamily="18" charset="0"/>
              </a:rPr>
              <a:t>Presentation Overview</a:t>
            </a:r>
          </a:p>
        </p:txBody>
      </p:sp>
      <p:graphicFrame>
        <p:nvGraphicFramePr>
          <p:cNvPr id="4" name="Table 4">
            <a:extLst>
              <a:ext uri="{FF2B5EF4-FFF2-40B4-BE49-F238E27FC236}">
                <a16:creationId xmlns:a16="http://schemas.microsoft.com/office/drawing/2014/main" id="{B7A8AFEF-53E8-44F8-A5CF-57FED5698B21}"/>
              </a:ext>
            </a:extLst>
          </p:cNvPr>
          <p:cNvGraphicFramePr>
            <a:graphicFrameLocks noGrp="1"/>
          </p:cNvGraphicFramePr>
          <p:nvPr>
            <p:ph idx="1"/>
            <p:extLst>
              <p:ext uri="{D42A27DB-BD31-4B8C-83A1-F6EECF244321}">
                <p14:modId xmlns:p14="http://schemas.microsoft.com/office/powerpoint/2010/main" val="1320570378"/>
              </p:ext>
            </p:extLst>
          </p:nvPr>
        </p:nvGraphicFramePr>
        <p:xfrm>
          <a:off x="838200" y="1482725"/>
          <a:ext cx="10925176" cy="4878806"/>
        </p:xfrm>
        <a:graphic>
          <a:graphicData uri="http://schemas.openxmlformats.org/drawingml/2006/table">
            <a:tbl>
              <a:tblPr firstRow="1" bandRow="1">
                <a:tableStyleId>{93296810-A885-4BE3-A3E7-6D5BEEA58F35}</a:tableStyleId>
              </a:tblPr>
              <a:tblGrid>
                <a:gridCol w="5462588">
                  <a:extLst>
                    <a:ext uri="{9D8B030D-6E8A-4147-A177-3AD203B41FA5}">
                      <a16:colId xmlns:a16="http://schemas.microsoft.com/office/drawing/2014/main" val="968157351"/>
                    </a:ext>
                  </a:extLst>
                </a:gridCol>
                <a:gridCol w="5462588">
                  <a:extLst>
                    <a:ext uri="{9D8B030D-6E8A-4147-A177-3AD203B41FA5}">
                      <a16:colId xmlns:a16="http://schemas.microsoft.com/office/drawing/2014/main" val="174824817"/>
                    </a:ext>
                  </a:extLst>
                </a:gridCol>
              </a:tblGrid>
              <a:tr h="488950">
                <a:tc>
                  <a:txBody>
                    <a:bodyPr/>
                    <a:lstStyle/>
                    <a:p>
                      <a:r>
                        <a:rPr lang="en-GB" dirty="0"/>
                        <a:t>Question</a:t>
                      </a:r>
                    </a:p>
                  </a:txBody>
                  <a:tcPr/>
                </a:tc>
                <a:tc>
                  <a:txBody>
                    <a:bodyPr/>
                    <a:lstStyle/>
                    <a:p>
                      <a:r>
                        <a:rPr lang="en-GB" dirty="0"/>
                        <a:t>Presenting Student</a:t>
                      </a:r>
                    </a:p>
                  </a:txBody>
                  <a:tcPr/>
                </a:tc>
                <a:extLst>
                  <a:ext uri="{0D108BD9-81ED-4DB2-BD59-A6C34878D82A}">
                    <a16:rowId xmlns:a16="http://schemas.microsoft.com/office/drawing/2014/main" val="3848527303"/>
                  </a:ext>
                </a:extLst>
              </a:tr>
              <a:tr h="503187">
                <a:tc>
                  <a:txBody>
                    <a:bodyPr/>
                    <a:lstStyle/>
                    <a:p>
                      <a:r>
                        <a:rPr lang="en-GB" dirty="0"/>
                        <a:t>Brief introduction to organization</a:t>
                      </a:r>
                    </a:p>
                  </a:txBody>
                  <a:tcPr/>
                </a:tc>
                <a:tc>
                  <a:txBody>
                    <a:bodyPr/>
                    <a:lstStyle/>
                    <a:p>
                      <a:pPr marL="0" indent="0">
                        <a:buNone/>
                      </a:pPr>
                      <a:r>
                        <a:rPr lang="en-GB" dirty="0"/>
                        <a:t>Milda Jankauskaite 2020751</a:t>
                      </a:r>
                    </a:p>
                  </a:txBody>
                  <a:tcPr/>
                </a:tc>
                <a:extLst>
                  <a:ext uri="{0D108BD9-81ED-4DB2-BD59-A6C34878D82A}">
                    <a16:rowId xmlns:a16="http://schemas.microsoft.com/office/drawing/2014/main" val="2362756642"/>
                  </a:ext>
                </a:extLst>
              </a:tr>
              <a:tr h="503187">
                <a:tc>
                  <a:txBody>
                    <a:bodyPr/>
                    <a:lstStyle/>
                    <a:p>
                      <a:r>
                        <a:rPr lang="en-GB" dirty="0"/>
                        <a:t>Teamwork strengths within the organisation </a:t>
                      </a:r>
                    </a:p>
                  </a:txBody>
                  <a:tcPr/>
                </a:tc>
                <a:tc>
                  <a:txBody>
                    <a:bodyPr/>
                    <a:lstStyle/>
                    <a:p>
                      <a:pPr marL="0" indent="0">
                        <a:buNone/>
                      </a:pPr>
                      <a:r>
                        <a:rPr lang="en-GB" dirty="0" err="1"/>
                        <a:t>Waheed</a:t>
                      </a:r>
                      <a:r>
                        <a:rPr lang="en-GB" dirty="0"/>
                        <a:t> Akhtar Farid 2019666 – NOT PRESENTING</a:t>
                      </a:r>
                    </a:p>
                  </a:txBody>
                  <a:tcPr/>
                </a:tc>
                <a:extLst>
                  <a:ext uri="{0D108BD9-81ED-4DB2-BD59-A6C34878D82A}">
                    <a16:rowId xmlns:a16="http://schemas.microsoft.com/office/drawing/2014/main" val="3945156107"/>
                  </a:ext>
                </a:extLst>
              </a:tr>
              <a:tr h="868514">
                <a:tc>
                  <a:txBody>
                    <a:bodyPr/>
                    <a:lstStyle/>
                    <a:p>
                      <a:r>
                        <a:rPr lang="en-GB" dirty="0"/>
                        <a:t>Give the difference between groups and teams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Waheed</a:t>
                      </a:r>
                      <a:r>
                        <a:rPr lang="en-GB" dirty="0"/>
                        <a:t> Akhtar Farid 2019666 - NOT PRESENTING</a:t>
                      </a:r>
                    </a:p>
                  </a:txBody>
                  <a:tcPr/>
                </a:tc>
                <a:extLst>
                  <a:ext uri="{0D108BD9-81ED-4DB2-BD59-A6C34878D82A}">
                    <a16:rowId xmlns:a16="http://schemas.microsoft.com/office/drawing/2014/main" val="3610104102"/>
                  </a:ext>
                </a:extLst>
              </a:tr>
              <a:tr h="5031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dk1"/>
                          </a:solidFill>
                          <a:effectLst/>
                        </a:rPr>
                        <a:t>Identify characteristics of effective teams </a:t>
                      </a:r>
                      <a:endParaRPr lang="en-GB" sz="1800" kern="1200" dirty="0">
                        <a:solidFill>
                          <a:schemeClr val="dk1"/>
                        </a:solidFill>
                        <a:effectLst/>
                      </a:endParaRPr>
                    </a:p>
                  </a:txBody>
                  <a:tcPr/>
                </a:tc>
                <a:tc>
                  <a:txBody>
                    <a:bodyPr/>
                    <a:lstStyle/>
                    <a:p>
                      <a:r>
                        <a:rPr lang="en-GB" dirty="0"/>
                        <a:t>Milda Jankauskaite 2020751</a:t>
                      </a:r>
                    </a:p>
                  </a:txBody>
                  <a:tcPr/>
                </a:tc>
                <a:extLst>
                  <a:ext uri="{0D108BD9-81ED-4DB2-BD59-A6C34878D82A}">
                    <a16:rowId xmlns:a16="http://schemas.microsoft.com/office/drawing/2014/main" val="679540846"/>
                  </a:ext>
                </a:extLst>
              </a:tr>
              <a:tr h="868514">
                <a:tc>
                  <a:txBody>
                    <a:bodyPr/>
                    <a:lstStyle/>
                    <a:p>
                      <a:r>
                        <a:rPr lang="en-GB" dirty="0"/>
                        <a:t>Identify any contemporary challenges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Lilu</a:t>
                      </a:r>
                      <a:r>
                        <a:rPr lang="en-GB" dirty="0"/>
                        <a:t> Meah 2009177</a:t>
                      </a:r>
                    </a:p>
                  </a:txBody>
                  <a:tcPr/>
                </a:tc>
                <a:extLst>
                  <a:ext uri="{0D108BD9-81ED-4DB2-BD59-A6C34878D82A}">
                    <a16:rowId xmlns:a16="http://schemas.microsoft.com/office/drawing/2014/main" val="921375059"/>
                  </a:ext>
                </a:extLst>
              </a:tr>
              <a:tr h="503187">
                <a:tc>
                  <a:txBody>
                    <a:bodyPr/>
                    <a:lstStyle/>
                    <a:p>
                      <a:r>
                        <a:rPr lang="en-GB" dirty="0"/>
                        <a:t>Explain how you would propose to overcome identified challenges to create a high performing team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Lilu</a:t>
                      </a:r>
                      <a:r>
                        <a:rPr lang="en-GB" dirty="0"/>
                        <a:t> Meah 2009177</a:t>
                      </a:r>
                    </a:p>
                  </a:txBody>
                  <a:tcPr/>
                </a:tc>
                <a:extLst>
                  <a:ext uri="{0D108BD9-81ED-4DB2-BD59-A6C34878D82A}">
                    <a16:rowId xmlns:a16="http://schemas.microsoft.com/office/drawing/2014/main" val="4219849779"/>
                  </a:ext>
                </a:extLst>
              </a:tr>
              <a:tr h="503187">
                <a:tc>
                  <a:txBody>
                    <a:bodyPr/>
                    <a:lstStyle/>
                    <a:p>
                      <a:r>
                        <a:rPr lang="en-GB" dirty="0"/>
                        <a:t>Identify any effective conflict handling and delegation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Milda Jankauskaite 2020751</a:t>
                      </a:r>
                    </a:p>
                  </a:txBody>
                  <a:tcPr/>
                </a:tc>
                <a:extLst>
                  <a:ext uri="{0D108BD9-81ED-4DB2-BD59-A6C34878D82A}">
                    <a16:rowId xmlns:a16="http://schemas.microsoft.com/office/drawing/2014/main" val="1604624407"/>
                  </a:ext>
                </a:extLst>
              </a:tr>
            </a:tbl>
          </a:graphicData>
        </a:graphic>
      </p:graphicFrame>
    </p:spTree>
    <p:extLst>
      <p:ext uri="{BB962C8B-B14F-4D97-AF65-F5344CB8AC3E}">
        <p14:creationId xmlns:p14="http://schemas.microsoft.com/office/powerpoint/2010/main" val="466074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93FF59-52E8-49CA-ACDF-EB18CC37D5CA}"/>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Introduction</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7492D38-77CF-4655-82A1-AD295034B8CE}"/>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endParaRPr lang="en-US" sz="2200" dirty="0"/>
          </a:p>
        </p:txBody>
      </p:sp>
      <p:pic>
        <p:nvPicPr>
          <p:cNvPr id="5" name="Picture 4">
            <a:extLst>
              <a:ext uri="{FF2B5EF4-FFF2-40B4-BE49-F238E27FC236}">
                <a16:creationId xmlns:a16="http://schemas.microsoft.com/office/drawing/2014/main" id="{9A63D363-B874-4AB4-B80D-04829097137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85" r="151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EA3CFED5-4C93-45D4-946A-CCD4A908B3F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Marks_%26_Spencer,_The_Mall_Athens.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10845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97E66-4140-47A2-8E8D-52EF4C473C27}"/>
              </a:ext>
            </a:extLst>
          </p:cNvPr>
          <p:cNvSpPr>
            <a:spLocks noGrp="1"/>
          </p:cNvSpPr>
          <p:nvPr>
            <p:ph type="title"/>
          </p:nvPr>
        </p:nvSpPr>
        <p:spPr>
          <a:xfrm>
            <a:off x="913795" y="643465"/>
            <a:ext cx="6017092" cy="1370605"/>
          </a:xfrm>
        </p:spPr>
        <p:txBody>
          <a:bodyPr>
            <a:normAutofit/>
          </a:bodyPr>
          <a:lstStyle/>
          <a:p>
            <a:pPr algn="l"/>
            <a:r>
              <a:rPr lang="en-GB" sz="3000" u="sng" dirty="0"/>
              <a:t>Identify any contemporary challenges and overcoming these challenges.</a:t>
            </a:r>
          </a:p>
        </p:txBody>
      </p:sp>
      <p:sp>
        <p:nvSpPr>
          <p:cNvPr id="3" name="Content Placeholder 2">
            <a:extLst>
              <a:ext uri="{FF2B5EF4-FFF2-40B4-BE49-F238E27FC236}">
                <a16:creationId xmlns:a16="http://schemas.microsoft.com/office/drawing/2014/main" id="{19BB94D1-C17D-4064-A984-C8E489FD3E83}"/>
              </a:ext>
            </a:extLst>
          </p:cNvPr>
          <p:cNvSpPr>
            <a:spLocks noGrp="1"/>
          </p:cNvSpPr>
          <p:nvPr>
            <p:ph idx="1"/>
          </p:nvPr>
        </p:nvSpPr>
        <p:spPr>
          <a:xfrm>
            <a:off x="509456" y="2299576"/>
            <a:ext cx="5871318" cy="4272917"/>
          </a:xfrm>
        </p:spPr>
        <p:txBody>
          <a:bodyPr>
            <a:normAutofit/>
          </a:bodyPr>
          <a:lstStyle/>
          <a:p>
            <a:r>
              <a:rPr lang="en-GB" sz="2400" dirty="0"/>
              <a:t>All of these challenges all relate to Covid-19, this includes: </a:t>
            </a:r>
          </a:p>
          <a:p>
            <a:r>
              <a:rPr lang="en-GB" sz="2400" dirty="0"/>
              <a:t>Loss of jobs .</a:t>
            </a:r>
          </a:p>
          <a:p>
            <a:r>
              <a:rPr lang="en-GB" sz="2400" dirty="0"/>
              <a:t>Due to the 2 meters rule.</a:t>
            </a:r>
          </a:p>
          <a:p>
            <a:r>
              <a:rPr lang="en-GB" sz="2400" dirty="0"/>
              <a:t>Some staff may find communicating online more difficult than in person with other team members.</a:t>
            </a:r>
          </a:p>
        </p:txBody>
      </p:sp>
      <p:pic>
        <p:nvPicPr>
          <p:cNvPr id="4" name="Picture 3" descr="Text, whiteboard&#10;&#10;Description automatically generated">
            <a:extLst>
              <a:ext uri="{FF2B5EF4-FFF2-40B4-BE49-F238E27FC236}">
                <a16:creationId xmlns:a16="http://schemas.microsoft.com/office/drawing/2014/main" id="{CFFA9286-B24D-49AB-9953-7041ABBB84DF}"/>
              </a:ext>
            </a:extLst>
          </p:cNvPr>
          <p:cNvPicPr>
            <a:picLocks noChangeAspect="1"/>
          </p:cNvPicPr>
          <p:nvPr/>
        </p:nvPicPr>
        <p:blipFill>
          <a:blip r:embed="rId2"/>
          <a:stretch>
            <a:fillRect/>
          </a:stretch>
        </p:blipFill>
        <p:spPr>
          <a:xfrm>
            <a:off x="7791983" y="272580"/>
            <a:ext cx="4134719" cy="390203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04450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tack of paper currency&#10;&#10;Description automatically generated with low confidence">
            <a:extLst>
              <a:ext uri="{FF2B5EF4-FFF2-40B4-BE49-F238E27FC236}">
                <a16:creationId xmlns:a16="http://schemas.microsoft.com/office/drawing/2014/main" id="{4A1A4C3A-797B-47F8-BB41-A50DF630D193}"/>
              </a:ext>
            </a:extLst>
          </p:cNvPr>
          <p:cNvPicPr>
            <a:picLocks noChangeAspect="1"/>
          </p:cNvPicPr>
          <p:nvPr/>
        </p:nvPicPr>
        <p:blipFill rotWithShape="1">
          <a:blip r:embed="rId2">
            <a:alphaModFix amt="2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3B9098E-5A50-433C-BC9B-0939B9111F2D}"/>
              </a:ext>
            </a:extLst>
          </p:cNvPr>
          <p:cNvSpPr>
            <a:spLocks noGrp="1"/>
          </p:cNvSpPr>
          <p:nvPr>
            <p:ph type="title"/>
          </p:nvPr>
        </p:nvSpPr>
        <p:spPr>
          <a:xfrm>
            <a:off x="919119" y="218661"/>
            <a:ext cx="6886411" cy="1257300"/>
          </a:xfrm>
        </p:spPr>
        <p:txBody>
          <a:bodyPr>
            <a:normAutofit/>
          </a:bodyPr>
          <a:lstStyle/>
          <a:p>
            <a:r>
              <a:rPr lang="en-GB" u="sng" dirty="0"/>
              <a:t>Loss of jobs and staff morale </a:t>
            </a:r>
          </a:p>
        </p:txBody>
      </p:sp>
      <p:pic>
        <p:nvPicPr>
          <p:cNvPr id="8" name="Content Placeholder 7">
            <a:extLst>
              <a:ext uri="{FF2B5EF4-FFF2-40B4-BE49-F238E27FC236}">
                <a16:creationId xmlns:a16="http://schemas.microsoft.com/office/drawing/2014/main" id="{3D32C0B3-A851-4B95-BC4F-51D37F4D95CF}"/>
              </a:ext>
            </a:extLst>
          </p:cNvPr>
          <p:cNvPicPr>
            <a:picLocks noGrp="1" noChangeAspect="1"/>
          </p:cNvPicPr>
          <p:nvPr>
            <p:ph idx="1"/>
          </p:nvPr>
        </p:nvPicPr>
        <p:blipFill>
          <a:blip r:embed="rId3"/>
          <a:stretch>
            <a:fillRect/>
          </a:stretch>
        </p:blipFill>
        <p:spPr>
          <a:xfrm>
            <a:off x="585747" y="1185939"/>
            <a:ext cx="5882568" cy="5453400"/>
          </a:xfrm>
          <a:prstGeom prst="rect">
            <a:avLst/>
          </a:prstGeom>
        </p:spPr>
      </p:pic>
      <p:sp>
        <p:nvSpPr>
          <p:cNvPr id="9" name="TextBox 8">
            <a:extLst>
              <a:ext uri="{FF2B5EF4-FFF2-40B4-BE49-F238E27FC236}">
                <a16:creationId xmlns:a16="http://schemas.microsoft.com/office/drawing/2014/main" id="{FC0745FA-96B0-47BC-8AD4-8CB5D4DE56B7}"/>
              </a:ext>
            </a:extLst>
          </p:cNvPr>
          <p:cNvSpPr txBox="1"/>
          <p:nvPr/>
        </p:nvSpPr>
        <p:spPr>
          <a:xfrm>
            <a:off x="7590844" y="2418868"/>
            <a:ext cx="4015409" cy="1569660"/>
          </a:xfrm>
          <a:prstGeom prst="rect">
            <a:avLst/>
          </a:prstGeom>
          <a:noFill/>
        </p:spPr>
        <p:txBody>
          <a:bodyPr wrap="square" rtlCol="0">
            <a:spAutoFit/>
          </a:bodyPr>
          <a:lstStyle/>
          <a:p>
            <a:r>
              <a:rPr lang="en-GB" sz="4800" dirty="0"/>
              <a:t>The Kilmann Theory </a:t>
            </a:r>
          </a:p>
        </p:txBody>
      </p:sp>
      <p:sp>
        <p:nvSpPr>
          <p:cNvPr id="10" name="Oval 9">
            <a:extLst>
              <a:ext uri="{FF2B5EF4-FFF2-40B4-BE49-F238E27FC236}">
                <a16:creationId xmlns:a16="http://schemas.microsoft.com/office/drawing/2014/main" id="{2B151F4D-DE17-47E6-8843-8026BF6457EA}"/>
              </a:ext>
            </a:extLst>
          </p:cNvPr>
          <p:cNvSpPr/>
          <p:nvPr/>
        </p:nvSpPr>
        <p:spPr>
          <a:xfrm>
            <a:off x="7054062" y="2133601"/>
            <a:ext cx="4015409" cy="2186608"/>
          </a:xfrm>
          <a:prstGeom prst="ellipse">
            <a:avLst/>
          </a:pr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7A719A6F-B941-459A-977E-5710DB03E2C7}"/>
              </a:ext>
            </a:extLst>
          </p:cNvPr>
          <p:cNvSpPr/>
          <p:nvPr/>
        </p:nvSpPr>
        <p:spPr>
          <a:xfrm rot="4128868">
            <a:off x="7123954" y="307092"/>
            <a:ext cx="1084840" cy="2546230"/>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52157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3A3C3126-D037-406B-A878-A7461C3E9B3A}"/>
              </a:ext>
            </a:extLst>
          </p:cNvPr>
          <p:cNvSpPr>
            <a:spLocks noGrp="1"/>
          </p:cNvSpPr>
          <p:nvPr>
            <p:ph type="title"/>
          </p:nvPr>
        </p:nvSpPr>
        <p:spPr>
          <a:xfrm>
            <a:off x="1502949" y="4294465"/>
            <a:ext cx="3092336" cy="1562995"/>
          </a:xfrm>
        </p:spPr>
        <p:txBody>
          <a:bodyPr>
            <a:normAutofit/>
          </a:bodyPr>
          <a:lstStyle/>
          <a:p>
            <a:pPr algn="r"/>
            <a:r>
              <a:rPr lang="en-GB" sz="4000" u="sng" dirty="0"/>
              <a:t>2 - meter rule </a:t>
            </a:r>
          </a:p>
        </p:txBody>
      </p:sp>
      <p:pic>
        <p:nvPicPr>
          <p:cNvPr id="5" name="Picture 4">
            <a:extLst>
              <a:ext uri="{FF2B5EF4-FFF2-40B4-BE49-F238E27FC236}">
                <a16:creationId xmlns:a16="http://schemas.microsoft.com/office/drawing/2014/main" id="{6E15B4B3-F2AA-40E5-A59E-80B261C2DF73}"/>
              </a:ext>
            </a:extLst>
          </p:cNvPr>
          <p:cNvPicPr>
            <a:picLocks noChangeAspect="1"/>
          </p:cNvPicPr>
          <p:nvPr/>
        </p:nvPicPr>
        <p:blipFill rotWithShape="1">
          <a:blip r:embed="rId2"/>
          <a:srcRect l="7241" r="9203" b="-1"/>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3">
            <a:extLst>
              <a:ext uri="{FF2B5EF4-FFF2-40B4-BE49-F238E27FC236}">
                <a16:creationId xmlns:a16="http://schemas.microsoft.com/office/drawing/2014/main" id="{52B09BD4-E848-4550-9071-231D7DBB0D2E}"/>
              </a:ext>
            </a:extLst>
          </p:cNvPr>
          <p:cNvPicPr>
            <a:picLocks noChangeAspect="1"/>
          </p:cNvPicPr>
          <p:nvPr/>
        </p:nvPicPr>
        <p:blipFill rotWithShape="1">
          <a:blip r:embed="rId3"/>
          <a:srcRect t="9069" r="1" b="19279"/>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E31788B8-B3F1-4372-AFB7-7545E70F2D85}"/>
              </a:ext>
            </a:extLst>
          </p:cNvPr>
          <p:cNvSpPr>
            <a:spLocks noGrp="1"/>
          </p:cNvSpPr>
          <p:nvPr>
            <p:ph idx="1"/>
          </p:nvPr>
        </p:nvSpPr>
        <p:spPr>
          <a:xfrm>
            <a:off x="6191776" y="4571423"/>
            <a:ext cx="5208544" cy="1770300"/>
          </a:xfrm>
        </p:spPr>
        <p:txBody>
          <a:bodyPr anchor="ctr">
            <a:normAutofit/>
          </a:bodyPr>
          <a:lstStyle/>
          <a:p>
            <a:pPr marL="0" indent="0">
              <a:buNone/>
            </a:pPr>
            <a:endParaRPr lang="en-GB" sz="1800" dirty="0"/>
          </a:p>
          <a:p>
            <a:pPr marL="0" indent="0">
              <a:buNone/>
            </a:pPr>
            <a:endParaRPr lang="en-GB" sz="1800" dirty="0"/>
          </a:p>
        </p:txBody>
      </p:sp>
      <p:sp>
        <p:nvSpPr>
          <p:cNvPr id="6" name="TextBox 5">
            <a:extLst>
              <a:ext uri="{FF2B5EF4-FFF2-40B4-BE49-F238E27FC236}">
                <a16:creationId xmlns:a16="http://schemas.microsoft.com/office/drawing/2014/main" id="{7937CE5A-EAFD-4713-BDEA-B2D59477EDA2}"/>
              </a:ext>
            </a:extLst>
          </p:cNvPr>
          <p:cNvSpPr txBox="1"/>
          <p:nvPr/>
        </p:nvSpPr>
        <p:spPr>
          <a:xfrm>
            <a:off x="8114635" y="4475797"/>
            <a:ext cx="3868385"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The  Tuckman Theory </a:t>
            </a:r>
          </a:p>
        </p:txBody>
      </p:sp>
    </p:spTree>
    <p:extLst>
      <p:ext uri="{BB962C8B-B14F-4D97-AF65-F5344CB8AC3E}">
        <p14:creationId xmlns:p14="http://schemas.microsoft.com/office/powerpoint/2010/main" val="323386590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73EE37-8BCF-4718-9936-A499457B7D12}"/>
              </a:ext>
            </a:extLst>
          </p:cNvPr>
          <p:cNvSpPr>
            <a:spLocks noGrp="1"/>
          </p:cNvSpPr>
          <p:nvPr>
            <p:ph type="title"/>
          </p:nvPr>
        </p:nvSpPr>
        <p:spPr>
          <a:xfrm>
            <a:off x="966952" y="1204108"/>
            <a:ext cx="2669406" cy="1781175"/>
          </a:xfrm>
        </p:spPr>
        <p:txBody>
          <a:bodyPr>
            <a:normAutofit/>
          </a:bodyPr>
          <a:lstStyle/>
          <a:p>
            <a:r>
              <a:rPr lang="en-GB" sz="2200" u="sng" dirty="0">
                <a:solidFill>
                  <a:srgbClr val="FFFFFF"/>
                </a:solidFill>
              </a:rPr>
              <a:t>Some staff may find communicating online more difficult than in person</a:t>
            </a:r>
          </a:p>
        </p:txBody>
      </p:sp>
      <p:sp>
        <p:nvSpPr>
          <p:cNvPr id="3" name="Content Placeholder 2">
            <a:extLst>
              <a:ext uri="{FF2B5EF4-FFF2-40B4-BE49-F238E27FC236}">
                <a16:creationId xmlns:a16="http://schemas.microsoft.com/office/drawing/2014/main" id="{7047425A-E8C2-4B3E-8143-35D542A609B0}"/>
              </a:ext>
            </a:extLst>
          </p:cNvPr>
          <p:cNvSpPr>
            <a:spLocks noGrp="1"/>
          </p:cNvSpPr>
          <p:nvPr>
            <p:ph idx="1"/>
          </p:nvPr>
        </p:nvSpPr>
        <p:spPr>
          <a:xfrm>
            <a:off x="966951" y="3355130"/>
            <a:ext cx="2669407" cy="2427333"/>
          </a:xfrm>
        </p:spPr>
        <p:txBody>
          <a:bodyPr>
            <a:normAutofit/>
          </a:bodyPr>
          <a:lstStyle/>
          <a:p>
            <a:pPr marL="36900" indent="0">
              <a:buClr>
                <a:srgbClr val="E72989"/>
              </a:buClr>
              <a:buNone/>
            </a:pPr>
            <a:endParaRPr lang="en-GB" sz="1600"/>
          </a:p>
          <a:p>
            <a:pPr>
              <a:buClr>
                <a:srgbClr val="E72989"/>
              </a:buClr>
            </a:pPr>
            <a:endParaRPr lang="en-GB" sz="1600"/>
          </a:p>
          <a:p>
            <a:pPr>
              <a:buClr>
                <a:srgbClr val="E72989"/>
              </a:buClr>
            </a:pPr>
            <a:endParaRPr lang="en-GB" sz="1600"/>
          </a:p>
        </p:txBody>
      </p:sp>
      <p:pic>
        <p:nvPicPr>
          <p:cNvPr id="9" name="Picture 8">
            <a:extLst>
              <a:ext uri="{FF2B5EF4-FFF2-40B4-BE49-F238E27FC236}">
                <a16:creationId xmlns:a16="http://schemas.microsoft.com/office/drawing/2014/main" id="{292FAC53-55D7-4E78-A628-CDAD57EF9DD5}"/>
              </a:ext>
            </a:extLst>
          </p:cNvPr>
          <p:cNvPicPr>
            <a:picLocks noChangeAspect="1"/>
          </p:cNvPicPr>
          <p:nvPr/>
        </p:nvPicPr>
        <p:blipFill>
          <a:blip r:embed="rId2"/>
          <a:stretch>
            <a:fillRect/>
          </a:stretch>
        </p:blipFill>
        <p:spPr>
          <a:xfrm>
            <a:off x="4059932" y="1305939"/>
            <a:ext cx="7958265" cy="4476524"/>
          </a:xfrm>
          <a:prstGeom prst="rect">
            <a:avLst/>
          </a:prstGeom>
        </p:spPr>
      </p:pic>
      <p:sp>
        <p:nvSpPr>
          <p:cNvPr id="5" name="TextBox 4">
            <a:extLst>
              <a:ext uri="{FF2B5EF4-FFF2-40B4-BE49-F238E27FC236}">
                <a16:creationId xmlns:a16="http://schemas.microsoft.com/office/drawing/2014/main" id="{031D072A-9DDF-4FD1-892F-B2F9C1697E45}"/>
              </a:ext>
            </a:extLst>
          </p:cNvPr>
          <p:cNvSpPr txBox="1"/>
          <p:nvPr/>
        </p:nvSpPr>
        <p:spPr>
          <a:xfrm>
            <a:off x="4662102" y="4920819"/>
            <a:ext cx="6903723" cy="388334"/>
          </a:xfrm>
          <a:prstGeom prst="rect">
            <a:avLst/>
          </a:prstGeom>
          <a:solidFill>
            <a:srgbClr val="000000">
              <a:alpha val="50000"/>
            </a:srgbClr>
          </a:solidFill>
          <a:ln>
            <a:noFill/>
          </a:ln>
        </p:spPr>
        <p:txBody>
          <a:bodyPr wrap="square" rtlCol="0">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300" b="0" i="0" u="none" strike="noStrike" kern="1200" cap="none" spc="0" normalizeH="0" baseline="0" noProof="0">
                <a:ln>
                  <a:noFill/>
                </a:ln>
                <a:solidFill>
                  <a:srgbClr val="FFFFFF"/>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https://www.ausmed.com/cpd/guides/communication-skills</a:t>
            </a:r>
            <a:endParaRPr kumimoji="0" lang="en-GB" sz="13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645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9E164E-04E6-4747-900F-C17F709412CB}"/>
              </a:ext>
            </a:extLst>
          </p:cNvPr>
          <p:cNvSpPr>
            <a:spLocks noGrp="1"/>
          </p:cNvSpPr>
          <p:nvPr>
            <p:ph type="title"/>
          </p:nvPr>
        </p:nvSpPr>
        <p:spPr>
          <a:xfrm>
            <a:off x="767290" y="1780661"/>
            <a:ext cx="3582073" cy="1463472"/>
          </a:xfrm>
        </p:spPr>
        <p:txBody>
          <a:bodyPr anchor="t">
            <a:normAutofit/>
          </a:bodyPr>
          <a:lstStyle/>
          <a:p>
            <a:r>
              <a:rPr lang="en-GB" sz="4800" u="sng">
                <a:solidFill>
                  <a:schemeClr val="bg1"/>
                </a:solidFill>
              </a:rPr>
              <a:t>Belbin theory </a:t>
            </a:r>
          </a:p>
        </p:txBody>
      </p:sp>
      <p:grpSp>
        <p:nvGrpSpPr>
          <p:cNvPr id="24" name="Group 23">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5"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ADFA3FB6-99C3-4AF0-B439-D1A60E58D9D9}"/>
              </a:ext>
            </a:extLst>
          </p:cNvPr>
          <p:cNvSpPr>
            <a:spLocks noGrp="1"/>
          </p:cNvSpPr>
          <p:nvPr>
            <p:ph idx="1"/>
          </p:nvPr>
        </p:nvSpPr>
        <p:spPr>
          <a:xfrm>
            <a:off x="767290" y="3383121"/>
            <a:ext cx="3582072" cy="2793251"/>
          </a:xfrm>
        </p:spPr>
        <p:txBody>
          <a:bodyPr anchor="t">
            <a:normAutofit/>
          </a:bodyPr>
          <a:lstStyle/>
          <a:p>
            <a:endParaRPr lang="en-GB" sz="2000" dirty="0">
              <a:solidFill>
                <a:schemeClr val="bg1"/>
              </a:solidFill>
            </a:endParaRPr>
          </a:p>
          <a:p>
            <a:r>
              <a:rPr lang="en-GB" sz="2000" dirty="0">
                <a:solidFill>
                  <a:schemeClr val="bg1"/>
                </a:solidFill>
              </a:rPr>
              <a:t>‘’A team is not a bunch of people with job titles, but a congregation of individuals, each of whom has a role that is understood by other members.’’ – Belbin Quotes </a:t>
            </a:r>
          </a:p>
        </p:txBody>
      </p:sp>
      <p:pic>
        <p:nvPicPr>
          <p:cNvPr id="4" name="Picture 3">
            <a:extLst>
              <a:ext uri="{FF2B5EF4-FFF2-40B4-BE49-F238E27FC236}">
                <a16:creationId xmlns:a16="http://schemas.microsoft.com/office/drawing/2014/main" id="{EA94F77F-724C-47BE-B027-2E0478A85E0F}"/>
              </a:ext>
            </a:extLst>
          </p:cNvPr>
          <p:cNvPicPr>
            <a:picLocks noChangeAspect="1"/>
          </p:cNvPicPr>
          <p:nvPr/>
        </p:nvPicPr>
        <p:blipFill>
          <a:blip r:embed="rId2"/>
          <a:stretch>
            <a:fillRect/>
          </a:stretch>
        </p:blipFill>
        <p:spPr>
          <a:xfrm>
            <a:off x="4927252" y="877412"/>
            <a:ext cx="7072490" cy="5445816"/>
          </a:xfrm>
          <a:prstGeom prst="rect">
            <a:avLst/>
          </a:prstGeom>
        </p:spPr>
      </p:pic>
    </p:spTree>
    <p:extLst>
      <p:ext uri="{BB962C8B-B14F-4D97-AF65-F5344CB8AC3E}">
        <p14:creationId xmlns:p14="http://schemas.microsoft.com/office/powerpoint/2010/main" val="1867907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20C7C-D815-4583-9AF5-F8D1661C7A54}"/>
              </a:ext>
            </a:extLst>
          </p:cNvPr>
          <p:cNvSpPr>
            <a:spLocks noGrp="1"/>
          </p:cNvSpPr>
          <p:nvPr>
            <p:ph type="title"/>
          </p:nvPr>
        </p:nvSpPr>
        <p:spPr/>
        <p:txBody>
          <a:bodyPr/>
          <a:lstStyle/>
          <a:p>
            <a:r>
              <a:rPr lang="en-GB" u="sng" dirty="0"/>
              <a:t>References </a:t>
            </a:r>
          </a:p>
        </p:txBody>
      </p:sp>
      <p:sp>
        <p:nvSpPr>
          <p:cNvPr id="3" name="Content Placeholder 2">
            <a:extLst>
              <a:ext uri="{FF2B5EF4-FFF2-40B4-BE49-F238E27FC236}">
                <a16:creationId xmlns:a16="http://schemas.microsoft.com/office/drawing/2014/main" id="{72056FE5-BE6E-422F-88F3-6D2D27BCE68A}"/>
              </a:ext>
            </a:extLst>
          </p:cNvPr>
          <p:cNvSpPr>
            <a:spLocks noGrp="1"/>
          </p:cNvSpPr>
          <p:nvPr>
            <p:ph idx="1"/>
          </p:nvPr>
        </p:nvSpPr>
        <p:spPr/>
        <p:txBody>
          <a:bodyPr>
            <a:normAutofit/>
          </a:bodyPr>
          <a:lstStyle/>
          <a:p>
            <a:r>
              <a:rPr lang="en-GB" sz="2800" dirty="0">
                <a:solidFill>
                  <a:schemeClr val="tx1"/>
                </a:solidFill>
                <a:hlinkClick r:id="rId2">
                  <a:extLst>
                    <a:ext uri="{A12FA001-AC4F-418D-AE19-62706E023703}">
                      <ahyp:hlinkClr xmlns:ahyp="http://schemas.microsoft.com/office/drawing/2018/hyperlinkcolor" val="tx"/>
                    </a:ext>
                  </a:extLst>
                </a:hlinkClick>
              </a:rPr>
              <a:t>https://www.ausmed.com/cpd/guides/communication-skills</a:t>
            </a:r>
            <a:endParaRPr lang="en-GB" sz="2800" dirty="0">
              <a:solidFill>
                <a:schemeClr val="tx1"/>
              </a:solidFill>
            </a:endParaRPr>
          </a:p>
          <a:p>
            <a:r>
              <a:rPr lang="en-GB" sz="2800" dirty="0"/>
              <a:t>Belbin's team role characteristics - </a:t>
            </a:r>
            <a:r>
              <a:rPr lang="en-GB" sz="2800" dirty="0">
                <a:solidFill>
                  <a:schemeClr val="tx1"/>
                </a:solidFill>
                <a:hlinkClick r:id="rId3">
                  <a:extLst>
                    <a:ext uri="{A12FA001-AC4F-418D-AE19-62706E023703}">
                      <ahyp:hlinkClr xmlns:ahyp="http://schemas.microsoft.com/office/drawing/2018/hyperlinkcolor" val="tx"/>
                    </a:ext>
                  </a:extLst>
                </a:hlinkClick>
              </a:rPr>
              <a:t>https://www.belbin.com/</a:t>
            </a:r>
            <a:endParaRPr lang="en-GB" sz="2800" dirty="0">
              <a:solidFill>
                <a:schemeClr val="tx1"/>
              </a:solidFill>
            </a:endParaRPr>
          </a:p>
          <a:p>
            <a:r>
              <a:rPr lang="en-GB" sz="2800" u="sng" dirty="0">
                <a:solidFill>
                  <a:schemeClr val="tx1"/>
                </a:solidFill>
                <a:hlinkClick r:id="rId4">
                  <a:extLst>
                    <a:ext uri="{A12FA001-AC4F-418D-AE19-62706E023703}">
                      <ahyp:hlinkClr xmlns:ahyp="http://schemas.microsoft.com/office/drawing/2018/hyperlinkcolor" val="tx"/>
                    </a:ext>
                  </a:extLst>
                </a:hlinkClick>
              </a:rPr>
              <a:t>Belbin Quotes </a:t>
            </a:r>
            <a:r>
              <a:rPr lang="en-GB" sz="2800" dirty="0">
                <a:solidFill>
                  <a:schemeClr val="tx1"/>
                </a:solidFill>
                <a:hlinkClick r:id="rId4">
                  <a:extLst>
                    <a:ext uri="{A12FA001-AC4F-418D-AE19-62706E023703}">
                      <ahyp:hlinkClr xmlns:ahyp="http://schemas.microsoft.com/office/drawing/2018/hyperlinkcolor" val="tx"/>
                    </a:ext>
                  </a:extLst>
                </a:hlinkClick>
              </a:rPr>
              <a:t>https://www.azquotes.com/author/22548-Meredith_Belbin</a:t>
            </a:r>
            <a:endParaRPr lang="en-GB" sz="2800" dirty="0">
              <a:solidFill>
                <a:schemeClr val="tx1"/>
              </a:solidFill>
            </a:endParaRPr>
          </a:p>
          <a:p>
            <a:r>
              <a:rPr lang="en-GB" sz="2800" dirty="0"/>
              <a:t>Kilmann 5 theory stages - </a:t>
            </a:r>
            <a:r>
              <a:rPr lang="en-GB" sz="2800" dirty="0">
                <a:solidFill>
                  <a:schemeClr val="tx1"/>
                </a:solidFill>
                <a:hlinkClick r:id="rId5">
                  <a:extLst>
                    <a:ext uri="{A12FA001-AC4F-418D-AE19-62706E023703}">
                      <ahyp:hlinkClr xmlns:ahyp="http://schemas.microsoft.com/office/drawing/2018/hyperlinkcolor" val="tx"/>
                    </a:ext>
                  </a:extLst>
                </a:hlinkClick>
              </a:rPr>
              <a:t>https://challengingcoaching.co.uk/conflict-and-challenge/</a:t>
            </a:r>
            <a:endParaRPr lang="en-GB" sz="2800" dirty="0">
              <a:solidFill>
                <a:schemeClr val="tx1"/>
              </a:solidFill>
            </a:endParaRPr>
          </a:p>
          <a:p>
            <a:r>
              <a:rPr lang="en-GB" sz="2800" dirty="0"/>
              <a:t>Tuckman 5 theory stages - </a:t>
            </a:r>
            <a:r>
              <a:rPr lang="en-GB" sz="2800" dirty="0">
                <a:solidFill>
                  <a:schemeClr val="tx1"/>
                </a:solidFill>
                <a:hlinkClick r:id="rId6">
                  <a:extLst>
                    <a:ext uri="{A12FA001-AC4F-418D-AE19-62706E023703}">
                      <ahyp:hlinkClr xmlns:ahyp="http://schemas.microsoft.com/office/drawing/2018/hyperlinkcolor" val="tx"/>
                    </a:ext>
                  </a:extLst>
                </a:hlinkClick>
              </a:rPr>
              <a:t>https://www.teambuilding.co.uk/theory/Forming-Storming-Norming-Performing</a:t>
            </a:r>
            <a:endParaRPr lang="en-GB" sz="2800" dirty="0">
              <a:solidFill>
                <a:schemeClr val="tx1"/>
              </a:solidFill>
            </a:endParaRPr>
          </a:p>
        </p:txBody>
      </p:sp>
    </p:spTree>
    <p:extLst>
      <p:ext uri="{BB962C8B-B14F-4D97-AF65-F5344CB8AC3E}">
        <p14:creationId xmlns:p14="http://schemas.microsoft.com/office/powerpoint/2010/main" val="6582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F816D-D5A0-4341-9EB1-2117C234F730}"/>
              </a:ext>
            </a:extLst>
          </p:cNvPr>
          <p:cNvSpPr>
            <a:spLocks noGrp="1"/>
          </p:cNvSpPr>
          <p:nvPr>
            <p:ph type="ctrTitle"/>
          </p:nvPr>
        </p:nvSpPr>
        <p:spPr>
          <a:xfrm>
            <a:off x="1171575" y="198438"/>
            <a:ext cx="9144000" cy="611187"/>
          </a:xfrm>
        </p:spPr>
        <p:txBody>
          <a:bodyPr>
            <a:noAutofit/>
          </a:bodyPr>
          <a:lstStyle/>
          <a:p>
            <a:r>
              <a:rPr lang="en-GB" sz="4000" dirty="0">
                <a:latin typeface="Times New Roman" panose="02020603050405020304" pitchFamily="18" charset="0"/>
                <a:cs typeface="Times New Roman" panose="02020603050405020304" pitchFamily="18" charset="0"/>
              </a:rPr>
              <a:t>Characteristics of effective teams</a:t>
            </a:r>
          </a:p>
        </p:txBody>
      </p:sp>
      <p:sp>
        <p:nvSpPr>
          <p:cNvPr id="3" name="Subtitle 2">
            <a:extLst>
              <a:ext uri="{FF2B5EF4-FFF2-40B4-BE49-F238E27FC236}">
                <a16:creationId xmlns:a16="http://schemas.microsoft.com/office/drawing/2014/main" id="{4CBA26C9-FE29-44DB-A089-24F78D889422}"/>
              </a:ext>
            </a:extLst>
          </p:cNvPr>
          <p:cNvSpPr>
            <a:spLocks noGrp="1"/>
          </p:cNvSpPr>
          <p:nvPr>
            <p:ph type="subTitle" idx="1"/>
          </p:nvPr>
        </p:nvSpPr>
        <p:spPr>
          <a:xfrm>
            <a:off x="352425" y="971549"/>
            <a:ext cx="11563350" cy="5688013"/>
          </a:xfrm>
        </p:spPr>
        <p:txBody>
          <a:bodyPr/>
          <a:lstStyle/>
          <a:p>
            <a:pPr marL="342900" indent="-3429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Understanding a role with the company </a:t>
            </a:r>
          </a:p>
          <a:p>
            <a:pPr marL="342900" indent="-3429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Clearly defined goals</a:t>
            </a:r>
          </a:p>
          <a:p>
            <a:pPr marL="342900" indent="-3429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Setting ground rules </a:t>
            </a:r>
          </a:p>
          <a:p>
            <a:pPr marL="342900" indent="-3429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Collaborative and inspiring climate </a:t>
            </a:r>
          </a:p>
          <a:p>
            <a:pPr marL="342900" indent="-3429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Effective communication and problem solving </a:t>
            </a:r>
          </a:p>
          <a:p>
            <a:pPr marL="342900" indent="-3429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Open/ready for changes</a:t>
            </a:r>
          </a:p>
        </p:txBody>
      </p:sp>
      <p:sp>
        <p:nvSpPr>
          <p:cNvPr id="5" name="Arrow: Right 4">
            <a:extLst>
              <a:ext uri="{FF2B5EF4-FFF2-40B4-BE49-F238E27FC236}">
                <a16:creationId xmlns:a16="http://schemas.microsoft.com/office/drawing/2014/main" id="{B9FB1B86-F13B-4341-BD0A-68E016CEF9DF}"/>
              </a:ext>
            </a:extLst>
          </p:cNvPr>
          <p:cNvSpPr/>
          <p:nvPr/>
        </p:nvSpPr>
        <p:spPr>
          <a:xfrm>
            <a:off x="6591299" y="1274980"/>
            <a:ext cx="1495425" cy="323851"/>
          </a:xfrm>
          <a:prstGeom prst="rightArrow">
            <a:avLst/>
          </a:prstGeom>
          <a:solidFill>
            <a:schemeClr val="accent6">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125BAA96-0574-4F80-B6C0-110511DA4D6B}"/>
              </a:ext>
            </a:extLst>
          </p:cNvPr>
          <p:cNvSpPr/>
          <p:nvPr/>
        </p:nvSpPr>
        <p:spPr>
          <a:xfrm>
            <a:off x="8353425" y="1047063"/>
            <a:ext cx="3105150" cy="808256"/>
          </a:xfrm>
          <a:prstGeom prst="roundRect">
            <a:avLst/>
          </a:prstGeom>
          <a:solidFill>
            <a:schemeClr val="accent6">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3799B4B-028B-4855-897F-E5D2C21C971F}"/>
              </a:ext>
            </a:extLst>
          </p:cNvPr>
          <p:cNvSpPr txBox="1"/>
          <p:nvPr/>
        </p:nvSpPr>
        <p:spPr>
          <a:xfrm>
            <a:off x="8724900" y="1229499"/>
            <a:ext cx="2733675" cy="400110"/>
          </a:xfrm>
          <a:prstGeom prst="rect">
            <a:avLst/>
          </a:prstGeom>
          <a:noFill/>
        </p:spPr>
        <p:txBody>
          <a:bodyPr wrap="square" rtlCol="0">
            <a:spAutoFit/>
          </a:bodyPr>
          <a:lstStyle/>
          <a:p>
            <a:r>
              <a:rPr lang="en-GB" sz="2000" dirty="0">
                <a:solidFill>
                  <a:schemeClr val="bg1"/>
                </a:solidFill>
                <a:latin typeface="Times New Roman" panose="02020603050405020304" pitchFamily="18" charset="0"/>
                <a:cs typeface="Times New Roman" panose="02020603050405020304" pitchFamily="18" charset="0"/>
              </a:rPr>
              <a:t>M.R. Belbin’s (2010)</a:t>
            </a:r>
          </a:p>
        </p:txBody>
      </p:sp>
      <p:sp>
        <p:nvSpPr>
          <p:cNvPr id="9" name="Arrow: Right 8">
            <a:extLst>
              <a:ext uri="{FF2B5EF4-FFF2-40B4-BE49-F238E27FC236}">
                <a16:creationId xmlns:a16="http://schemas.microsoft.com/office/drawing/2014/main" id="{8AB184FA-5499-4ADD-8EEF-3287B2C33AF1}"/>
              </a:ext>
            </a:extLst>
          </p:cNvPr>
          <p:cNvSpPr/>
          <p:nvPr/>
        </p:nvSpPr>
        <p:spPr>
          <a:xfrm>
            <a:off x="7605712" y="4310852"/>
            <a:ext cx="1495425" cy="323851"/>
          </a:xfrm>
          <a:prstGeom prst="rightArrow">
            <a:avLst/>
          </a:prstGeom>
          <a:solidFill>
            <a:schemeClr val="accent6">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BF54F38-896F-42C1-95CC-7E7845CE5537}"/>
              </a:ext>
            </a:extLst>
          </p:cNvPr>
          <p:cNvSpPr/>
          <p:nvPr/>
        </p:nvSpPr>
        <p:spPr>
          <a:xfrm>
            <a:off x="9277350" y="4115589"/>
            <a:ext cx="2743200" cy="714375"/>
          </a:xfrm>
          <a:prstGeom prst="roundRect">
            <a:avLst/>
          </a:prstGeom>
          <a:solidFill>
            <a:schemeClr val="accent6">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Times New Roman" panose="02020603050405020304" pitchFamily="18" charset="0"/>
                <a:cs typeface="Times New Roman" panose="02020603050405020304" pitchFamily="18" charset="0"/>
              </a:rPr>
              <a:t>Thomas – Kilmann (1977)</a:t>
            </a:r>
          </a:p>
        </p:txBody>
      </p:sp>
    </p:spTree>
    <p:extLst>
      <p:ext uri="{BB962C8B-B14F-4D97-AF65-F5344CB8AC3E}">
        <p14:creationId xmlns:p14="http://schemas.microsoft.com/office/powerpoint/2010/main" val="3272200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 name="Straight Arrow Connector 11">
            <a:extLst>
              <a:ext uri="{FF2B5EF4-FFF2-40B4-BE49-F238E27FC236}">
                <a16:creationId xmlns:a16="http://schemas.microsoft.com/office/drawing/2014/main" id="{09EC6D0E-18DC-4226-8C10-4B7A1CCFC821}"/>
              </a:ext>
            </a:extLst>
          </p:cNvPr>
          <p:cNvCxnSpPr>
            <a:cxnSpLocks/>
          </p:cNvCxnSpPr>
          <p:nvPr/>
        </p:nvCxnSpPr>
        <p:spPr>
          <a:xfrm flipV="1">
            <a:off x="1635918" y="6439429"/>
            <a:ext cx="8524082" cy="1"/>
          </a:xfrm>
          <a:prstGeom prst="straightConnector1">
            <a:avLst/>
          </a:prstGeom>
          <a:ln w="5715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14" name="Diagram 13">
            <a:extLst>
              <a:ext uri="{FF2B5EF4-FFF2-40B4-BE49-F238E27FC236}">
                <a16:creationId xmlns:a16="http://schemas.microsoft.com/office/drawing/2014/main" id="{06EB1271-5F3C-494C-90BC-D02FA78B6B7B}"/>
              </a:ext>
            </a:extLst>
          </p:cNvPr>
          <p:cNvGraphicFramePr/>
          <p:nvPr>
            <p:extLst>
              <p:ext uri="{D42A27DB-BD31-4B8C-83A1-F6EECF244321}">
                <p14:modId xmlns:p14="http://schemas.microsoft.com/office/powerpoint/2010/main" val="2498569958"/>
              </p:ext>
            </p:extLst>
          </p:nvPr>
        </p:nvGraphicFramePr>
        <p:xfrm>
          <a:off x="2032000" y="1285875"/>
          <a:ext cx="7578725" cy="4852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9" name="Straight Arrow Connector 18">
            <a:extLst>
              <a:ext uri="{FF2B5EF4-FFF2-40B4-BE49-F238E27FC236}">
                <a16:creationId xmlns:a16="http://schemas.microsoft.com/office/drawing/2014/main" id="{116D6934-0F54-41F4-B4BA-FC784A12C6C9}"/>
              </a:ext>
            </a:extLst>
          </p:cNvPr>
          <p:cNvCxnSpPr>
            <a:cxnSpLocks/>
          </p:cNvCxnSpPr>
          <p:nvPr/>
        </p:nvCxnSpPr>
        <p:spPr>
          <a:xfrm flipV="1">
            <a:off x="1378743" y="752475"/>
            <a:ext cx="0" cy="5686958"/>
          </a:xfrm>
          <a:prstGeom prst="straightConnector1">
            <a:avLst/>
          </a:prstGeom>
          <a:ln w="5715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F61F5C1E-CF7D-4232-8B93-B9E23F173089}"/>
              </a:ext>
            </a:extLst>
          </p:cNvPr>
          <p:cNvSpPr txBox="1"/>
          <p:nvPr/>
        </p:nvSpPr>
        <p:spPr>
          <a:xfrm>
            <a:off x="468314" y="184560"/>
            <a:ext cx="10706095" cy="800219"/>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Conflict Management Models (Kilmann &amp; Thomas, 1977)</a:t>
            </a:r>
          </a:p>
          <a:p>
            <a:endParaRPr lang="en-GB" dirty="0"/>
          </a:p>
        </p:txBody>
      </p:sp>
      <p:sp>
        <p:nvSpPr>
          <p:cNvPr id="29" name="TextBox 28">
            <a:extLst>
              <a:ext uri="{FF2B5EF4-FFF2-40B4-BE49-F238E27FC236}">
                <a16:creationId xmlns:a16="http://schemas.microsoft.com/office/drawing/2014/main" id="{A279DA00-5467-40DA-A400-F932F3046D75}"/>
              </a:ext>
            </a:extLst>
          </p:cNvPr>
          <p:cNvSpPr txBox="1"/>
          <p:nvPr/>
        </p:nvSpPr>
        <p:spPr>
          <a:xfrm>
            <a:off x="610872" y="1136294"/>
            <a:ext cx="515975" cy="5267768"/>
          </a:xfrm>
          <a:prstGeom prst="rect">
            <a:avLst/>
          </a:prstGeom>
          <a:noFill/>
        </p:spPr>
        <p:txBody>
          <a:bodyPr vert="wordArtVert" wrap="square" rtlCol="0">
            <a:spAutoFit/>
          </a:bodyPr>
          <a:lstStyle/>
          <a:p>
            <a:r>
              <a:rPr lang="en-GB" sz="2000" b="1" dirty="0">
                <a:latin typeface="Times New Roman" panose="02020603050405020304" pitchFamily="18" charset="0"/>
                <a:cs typeface="Times New Roman" panose="02020603050405020304" pitchFamily="18" charset="0"/>
              </a:rPr>
              <a:t>ASSERTIVENESS</a:t>
            </a:r>
          </a:p>
        </p:txBody>
      </p:sp>
      <p:sp>
        <p:nvSpPr>
          <p:cNvPr id="30" name="TextBox 29">
            <a:extLst>
              <a:ext uri="{FF2B5EF4-FFF2-40B4-BE49-F238E27FC236}">
                <a16:creationId xmlns:a16="http://schemas.microsoft.com/office/drawing/2014/main" id="{11BFD650-237C-45B0-996E-9F1C7DF1DE39}"/>
              </a:ext>
            </a:extLst>
          </p:cNvPr>
          <p:cNvSpPr txBox="1"/>
          <p:nvPr/>
        </p:nvSpPr>
        <p:spPr>
          <a:xfrm>
            <a:off x="2336800" y="6473385"/>
            <a:ext cx="6634478" cy="400110"/>
          </a:xfrm>
          <a:prstGeom prst="rect">
            <a:avLst/>
          </a:prstGeom>
          <a:noFill/>
        </p:spPr>
        <p:txBody>
          <a:bodyPr wrap="square" rtlCol="0">
            <a:spAutoFit/>
          </a:bodyPr>
          <a:lstStyle/>
          <a:p>
            <a:pPr algn="ctr"/>
            <a:r>
              <a:rPr lang="en-GB" sz="2000" b="1" dirty="0">
                <a:latin typeface="Times New Roman" panose="02020603050405020304" pitchFamily="18" charset="0"/>
                <a:cs typeface="Times New Roman" panose="02020603050405020304" pitchFamily="18" charset="0"/>
              </a:rPr>
              <a:t>COOPERATIVENESS</a:t>
            </a:r>
          </a:p>
        </p:txBody>
      </p:sp>
    </p:spTree>
    <p:extLst>
      <p:ext uri="{BB962C8B-B14F-4D97-AF65-F5344CB8AC3E}">
        <p14:creationId xmlns:p14="http://schemas.microsoft.com/office/powerpoint/2010/main" val="1540863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305E-C46E-41CD-AF7E-5F335EC20B18}"/>
              </a:ext>
            </a:extLst>
          </p:cNvPr>
          <p:cNvSpPr>
            <a:spLocks noGrp="1"/>
          </p:cNvSpPr>
          <p:nvPr>
            <p:ph type="title"/>
          </p:nvPr>
        </p:nvSpPr>
        <p:spPr>
          <a:xfrm>
            <a:off x="71516" y="-72051"/>
            <a:ext cx="11140044" cy="1325563"/>
          </a:xfrm>
        </p:spPr>
        <p:txBody>
          <a:bodyPr>
            <a:normAutofit/>
          </a:bodyPr>
          <a:lstStyle/>
          <a:p>
            <a:pPr algn="ctr"/>
            <a:r>
              <a:rPr lang="en-GB" sz="4000" dirty="0">
                <a:latin typeface="Times New Roman" panose="02020603050405020304" pitchFamily="18" charset="0"/>
                <a:cs typeface="Times New Roman" panose="02020603050405020304" pitchFamily="18" charset="0"/>
              </a:rPr>
              <a:t>Conflict Handling</a:t>
            </a:r>
          </a:p>
        </p:txBody>
      </p:sp>
      <p:sp>
        <p:nvSpPr>
          <p:cNvPr id="3" name="Content Placeholder 2">
            <a:extLst>
              <a:ext uri="{FF2B5EF4-FFF2-40B4-BE49-F238E27FC236}">
                <a16:creationId xmlns:a16="http://schemas.microsoft.com/office/drawing/2014/main" id="{8BAD7271-5950-49BE-97E7-3494D7EF04E8}"/>
              </a:ext>
            </a:extLst>
          </p:cNvPr>
          <p:cNvSpPr>
            <a:spLocks noGrp="1"/>
          </p:cNvSpPr>
          <p:nvPr>
            <p:ph idx="1"/>
          </p:nvPr>
        </p:nvSpPr>
        <p:spPr>
          <a:xfrm>
            <a:off x="213757" y="995680"/>
            <a:ext cx="11140044" cy="5271589"/>
          </a:xfrm>
        </p:spPr>
        <p:txBody>
          <a:bodyPr>
            <a:normAutofit fontScale="77500" lnSpcReduction="20000"/>
          </a:bodyPr>
          <a:lstStyle/>
          <a:p>
            <a:pPr algn="just">
              <a:lnSpc>
                <a:spcPct val="150000"/>
              </a:lnSpc>
            </a:pPr>
            <a:r>
              <a:rPr lang="en-GB" sz="3400" i="0" dirty="0">
                <a:solidFill>
                  <a:srgbClr val="333333"/>
                </a:solidFill>
                <a:effectLst/>
                <a:latin typeface="Times New Roman" panose="02020603050405020304" pitchFamily="18" charset="0"/>
                <a:cs typeface="Times New Roman" panose="02020603050405020304" pitchFamily="18" charset="0"/>
              </a:rPr>
              <a:t>Be patient.</a:t>
            </a:r>
          </a:p>
          <a:p>
            <a:pPr algn="just">
              <a:lnSpc>
                <a:spcPct val="150000"/>
              </a:lnSpc>
            </a:pPr>
            <a:r>
              <a:rPr lang="en-GB" sz="3400" dirty="0">
                <a:solidFill>
                  <a:srgbClr val="333333"/>
                </a:solidFill>
                <a:latin typeface="Times New Roman" panose="02020603050405020304" pitchFamily="18" charset="0"/>
                <a:cs typeface="Times New Roman" panose="02020603050405020304" pitchFamily="18" charset="0"/>
              </a:rPr>
              <a:t>Listen effectively.</a:t>
            </a:r>
            <a:endParaRPr lang="en-GB" sz="3400" i="0" dirty="0">
              <a:solidFill>
                <a:srgbClr val="333333"/>
              </a:solidFill>
              <a:effectLst/>
              <a:latin typeface="Times New Roman" panose="02020603050405020304" pitchFamily="18" charset="0"/>
              <a:cs typeface="Times New Roman" panose="02020603050405020304" pitchFamily="18" charset="0"/>
            </a:endParaRPr>
          </a:p>
          <a:p>
            <a:pPr algn="just">
              <a:lnSpc>
                <a:spcPct val="150000"/>
              </a:lnSpc>
            </a:pPr>
            <a:r>
              <a:rPr lang="en-GB" sz="3400" i="0" dirty="0">
                <a:solidFill>
                  <a:srgbClr val="333333"/>
                </a:solidFill>
                <a:effectLst/>
                <a:latin typeface="Times New Roman" panose="02020603050405020304" pitchFamily="18" charset="0"/>
                <a:cs typeface="Times New Roman" panose="02020603050405020304" pitchFamily="18" charset="0"/>
              </a:rPr>
              <a:t>Attend meetings regularly to discuss issues.</a:t>
            </a:r>
          </a:p>
          <a:p>
            <a:pPr algn="just">
              <a:lnSpc>
                <a:spcPct val="150000"/>
              </a:lnSpc>
              <a:buFont typeface="Arial" panose="020B0604020202020204" pitchFamily="34" charset="0"/>
              <a:buChar char="•"/>
            </a:pPr>
            <a:r>
              <a:rPr lang="en-GB" sz="3400" i="0" dirty="0">
                <a:solidFill>
                  <a:srgbClr val="333333"/>
                </a:solidFill>
                <a:effectLst/>
                <a:latin typeface="Times New Roman" panose="02020603050405020304" pitchFamily="18" charset="0"/>
                <a:cs typeface="Times New Roman" panose="02020603050405020304" pitchFamily="18" charset="0"/>
              </a:rPr>
              <a:t>Identify specific points of disagreement.</a:t>
            </a:r>
          </a:p>
          <a:p>
            <a:pPr algn="just">
              <a:lnSpc>
                <a:spcPct val="150000"/>
              </a:lnSpc>
              <a:buFont typeface="Arial" panose="020B0604020202020204" pitchFamily="34" charset="0"/>
              <a:buChar char="•"/>
            </a:pPr>
            <a:r>
              <a:rPr lang="en-GB" sz="3400" i="0" dirty="0">
                <a:solidFill>
                  <a:srgbClr val="333333"/>
                </a:solidFill>
                <a:effectLst/>
                <a:latin typeface="Times New Roman" panose="02020603050405020304" pitchFamily="18" charset="0"/>
                <a:cs typeface="Times New Roman" panose="02020603050405020304" pitchFamily="18" charset="0"/>
              </a:rPr>
              <a:t>Express your own needs clearly.</a:t>
            </a:r>
          </a:p>
          <a:p>
            <a:pPr algn="just">
              <a:lnSpc>
                <a:spcPct val="150000"/>
              </a:lnSpc>
              <a:buFont typeface="Arial" panose="020B0604020202020204" pitchFamily="34" charset="0"/>
              <a:buChar char="•"/>
            </a:pPr>
            <a:r>
              <a:rPr lang="en-GB" sz="3400" i="0" dirty="0">
                <a:solidFill>
                  <a:srgbClr val="333333"/>
                </a:solidFill>
                <a:effectLst/>
                <a:latin typeface="Times New Roman" panose="02020603050405020304" pitchFamily="18" charset="0"/>
                <a:cs typeface="Times New Roman" panose="02020603050405020304" pitchFamily="18" charset="0"/>
              </a:rPr>
              <a:t>View conflict as an opportunity for growth.</a:t>
            </a:r>
          </a:p>
          <a:p>
            <a:pPr algn="just">
              <a:lnSpc>
                <a:spcPct val="150000"/>
              </a:lnSpc>
            </a:pPr>
            <a:r>
              <a:rPr lang="en-GB" sz="3400" spc="1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 open to other suggestions.</a:t>
            </a:r>
            <a:endParaRPr lang="en-GB" sz="3400" spc="15"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3400" i="0" dirty="0">
                <a:solidFill>
                  <a:srgbClr val="383838"/>
                </a:solidFill>
                <a:effectLst/>
                <a:latin typeface="Times New Roman" panose="02020603050405020304" pitchFamily="18" charset="0"/>
                <a:cs typeface="Times New Roman" panose="02020603050405020304" pitchFamily="18" charset="0"/>
              </a:rPr>
              <a:t>Understand when it’s out of your hands.</a:t>
            </a:r>
          </a:p>
          <a:p>
            <a:pPr marL="0" indent="0">
              <a:buNone/>
            </a:pPr>
            <a:endParaRPr lang="en-GB" b="1" i="0" dirty="0">
              <a:solidFill>
                <a:srgbClr val="383838"/>
              </a:solidFill>
              <a:effectLst/>
              <a:latin typeface="Roboto Slab"/>
            </a:endParaRPr>
          </a:p>
          <a:p>
            <a:pPr algn="l">
              <a:buFont typeface="Arial" panose="020B0604020202020204" pitchFamily="34" charset="0"/>
              <a:buChar char="•"/>
            </a:pPr>
            <a:endParaRPr lang="en-GB" b="0" i="0" dirty="0">
              <a:solidFill>
                <a:srgbClr val="333333"/>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293741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219DD-E810-43CC-BC9C-92B509E8992A}"/>
              </a:ext>
            </a:extLst>
          </p:cNvPr>
          <p:cNvSpPr>
            <a:spLocks noGrp="1"/>
          </p:cNvSpPr>
          <p:nvPr>
            <p:ph type="title"/>
          </p:nvPr>
        </p:nvSpPr>
        <p:spPr>
          <a:xfrm>
            <a:off x="838200" y="90805"/>
            <a:ext cx="10515600" cy="1325563"/>
          </a:xfrm>
        </p:spPr>
        <p:txBody>
          <a:bodyPr/>
          <a:lstStyle/>
          <a:p>
            <a:pPr algn="ctr"/>
            <a:r>
              <a:rPr lang="en-GB" dirty="0">
                <a:latin typeface="Times New Roman" panose="02020603050405020304" pitchFamily="18" charset="0"/>
                <a:cs typeface="Times New Roman" panose="02020603050405020304" pitchFamily="18" charset="0"/>
              </a:rPr>
              <a:t>Effective delegation (Covey, 1989)</a:t>
            </a:r>
          </a:p>
        </p:txBody>
      </p:sp>
      <p:sp>
        <p:nvSpPr>
          <p:cNvPr id="4" name="Content Placeholder 3">
            <a:extLst>
              <a:ext uri="{FF2B5EF4-FFF2-40B4-BE49-F238E27FC236}">
                <a16:creationId xmlns:a16="http://schemas.microsoft.com/office/drawing/2014/main" id="{0944A97F-14AE-4F4C-946F-FD50E357910E}"/>
              </a:ext>
            </a:extLst>
          </p:cNvPr>
          <p:cNvSpPr>
            <a:spLocks noGrp="1"/>
          </p:cNvSpPr>
          <p:nvPr>
            <p:ph idx="1"/>
          </p:nvPr>
        </p:nvSpPr>
        <p:spPr>
          <a:xfrm>
            <a:off x="487680" y="1341120"/>
            <a:ext cx="11033760" cy="5313680"/>
          </a:xfrm>
        </p:spPr>
        <p:txBody>
          <a:bodyPr>
            <a:normAutofit/>
          </a:bodyPr>
          <a:lstStyle/>
          <a:p>
            <a:pPr lvl="0" algn="just">
              <a:lnSpc>
                <a:spcPct val="150000"/>
              </a:lnSpc>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Set boundaries but allows freedom over approach.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Uses clear communication.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Makes time for questions.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Allows alternative solutions.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Builds trust and confidence, motivates and develops.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Requires regular progress reports.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spcAft>
                <a:spcPts val="800"/>
              </a:spcAft>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Accepts that final accountability resides with a manager.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748743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FBAD8-FF4A-4C6E-9C24-6E45E430848C}"/>
              </a:ext>
            </a:extLst>
          </p:cNvPr>
          <p:cNvSpPr>
            <a:spLocks noGrp="1"/>
          </p:cNvSpPr>
          <p:nvPr>
            <p:ph type="title"/>
          </p:nvPr>
        </p:nvSpPr>
        <p:spPr>
          <a:xfrm>
            <a:off x="838200" y="365126"/>
            <a:ext cx="10515600" cy="425450"/>
          </a:xfrm>
        </p:spPr>
        <p:txBody>
          <a:bodyPr>
            <a:noAutofit/>
          </a:bodyPr>
          <a:lstStyle/>
          <a:p>
            <a:pPr algn="ctr"/>
            <a:r>
              <a:rPr lang="en-GB" sz="4000" dirty="0">
                <a:latin typeface="Times New Roman" panose="02020603050405020304" pitchFamily="18" charset="0"/>
                <a:cs typeface="Times New Roman" panose="02020603050405020304" pitchFamily="18" charset="0"/>
              </a:rPr>
              <a:t>Reference List</a:t>
            </a:r>
          </a:p>
        </p:txBody>
      </p:sp>
      <p:sp>
        <p:nvSpPr>
          <p:cNvPr id="5" name="Content Placeholder 4">
            <a:extLst>
              <a:ext uri="{FF2B5EF4-FFF2-40B4-BE49-F238E27FC236}">
                <a16:creationId xmlns:a16="http://schemas.microsoft.com/office/drawing/2014/main" id="{C1F7156B-8673-437C-9915-ACC3640145DB}"/>
              </a:ext>
            </a:extLst>
          </p:cNvPr>
          <p:cNvSpPr>
            <a:spLocks noGrp="1"/>
          </p:cNvSpPr>
          <p:nvPr>
            <p:ph idx="1"/>
          </p:nvPr>
        </p:nvSpPr>
        <p:spPr>
          <a:xfrm>
            <a:off x="352425" y="914400"/>
            <a:ext cx="11001375" cy="5800725"/>
          </a:xfrm>
        </p:spPr>
        <p:txBody>
          <a:bodyPr>
            <a:normAutofit fontScale="77500" lnSpcReduction="20000"/>
          </a:bodyPr>
          <a:lstStyle/>
          <a:p>
            <a:pPr marL="0" indent="0">
              <a:buNone/>
            </a:pPr>
            <a:r>
              <a:rPr lang="en-GB" dirty="0">
                <a:latin typeface="Times New Roman" panose="02020603050405020304" pitchFamily="18" charset="0"/>
                <a:cs typeface="Times New Roman" panose="02020603050405020304" pitchFamily="18" charset="0"/>
              </a:rPr>
              <a:t>3 Growth Lessons from M&amp;S (2019) Contact Pigeon. </a:t>
            </a:r>
          </a:p>
          <a:p>
            <a:pPr marL="0" indent="0">
              <a:buNone/>
            </a:pPr>
            <a:r>
              <a:rPr lang="en-GB" dirty="0">
                <a:latin typeface="Times New Roman" panose="02020603050405020304" pitchFamily="18" charset="0"/>
                <a:cs typeface="Times New Roman" panose="02020603050405020304" pitchFamily="18" charset="0"/>
              </a:rPr>
              <a:t>Beebe, S. A. &amp; Masterson, J. T., 2020. Communicating in small groups: Principles and practices. 12th ed. Texas: Pearson Publishing.</a:t>
            </a:r>
          </a:p>
          <a:p>
            <a:pPr marL="0" indent="0">
              <a:buNone/>
            </a:pPr>
            <a:r>
              <a:rPr lang="en-GB" dirty="0">
                <a:latin typeface="Times New Roman" panose="02020603050405020304" pitchFamily="18" charset="0"/>
                <a:cs typeface="Times New Roman" panose="02020603050405020304" pitchFamily="18" charset="0"/>
              </a:rPr>
              <a:t>Belbin, R. M., 2010. Team role at work. 2nd ed. Oxford: Butterworth-Heinemann.</a:t>
            </a:r>
          </a:p>
          <a:p>
            <a:pPr marL="0" indent="0">
              <a:buNone/>
            </a:pPr>
            <a:r>
              <a:rPr lang="en-GB" dirty="0">
                <a:latin typeface="Times New Roman" panose="02020603050405020304" pitchFamily="18" charset="0"/>
                <a:cs typeface="Times New Roman" panose="02020603050405020304" pitchFamily="18" charset="0"/>
              </a:rPr>
              <a:t>Benson, T., 2020. Managers. [Online] </a:t>
            </a:r>
          </a:p>
          <a:p>
            <a:pPr marL="0" indent="0">
              <a:buNone/>
            </a:pPr>
            <a:r>
              <a:rPr lang="en-GB" dirty="0">
                <a:latin typeface="Times New Roman" panose="02020603050405020304" pitchFamily="18" charset="0"/>
                <a:cs typeface="Times New Roman" panose="02020603050405020304" pitchFamily="18" charset="0"/>
              </a:rPr>
              <a:t>Available at: https://www.managers.org.uk/knowledge-and-insights/blog/how-to-build-an-effective-team/?sc_trk=follow%20hit,86CB756B-AB02-44E6-995A-305C69252B29,Teamwork</a:t>
            </a:r>
          </a:p>
          <a:p>
            <a:pPr marL="0" indent="0">
              <a:buNone/>
            </a:pPr>
            <a:r>
              <a:rPr lang="en-GB" dirty="0">
                <a:latin typeface="Times New Roman" panose="02020603050405020304" pitchFamily="18" charset="0"/>
                <a:cs typeface="Times New Roman" panose="02020603050405020304" pitchFamily="18" charset="0"/>
              </a:rPr>
              <a:t>[Accessed 13 May 2021].</a:t>
            </a:r>
          </a:p>
          <a:p>
            <a:pPr marL="0" indent="0">
              <a:buNone/>
            </a:pPr>
            <a:r>
              <a:rPr lang="en-GB" dirty="0">
                <a:latin typeface="Times New Roman" panose="02020603050405020304" pitchFamily="18" charset="0"/>
                <a:cs typeface="Times New Roman" panose="02020603050405020304" pitchFamily="18" charset="0"/>
              </a:rPr>
              <a:t>Covey, S. R., 1989. The 7 habits of highly effective people : powerful lessons in personal change. 5th ed. New York: Simon &amp; Schuster.</a:t>
            </a:r>
          </a:p>
          <a:p>
            <a:pPr marL="0" indent="0">
              <a:buNone/>
            </a:pPr>
            <a:r>
              <a:rPr lang="en-GB" dirty="0">
                <a:latin typeface="Times New Roman" panose="02020603050405020304" pitchFamily="18" charset="0"/>
                <a:cs typeface="Times New Roman" panose="02020603050405020304" pitchFamily="18" charset="0"/>
              </a:rPr>
              <a:t>Kilmann, R. H. &amp; Thomas, K. W., 1977. Developing a forced-choice measure of conflict-handling </a:t>
            </a:r>
            <a:r>
              <a:rPr lang="en-GB" dirty="0" err="1">
                <a:latin typeface="Times New Roman" panose="02020603050405020304" pitchFamily="18" charset="0"/>
                <a:cs typeface="Times New Roman" panose="02020603050405020304" pitchFamily="18" charset="0"/>
              </a:rPr>
              <a:t>behavior</a:t>
            </a:r>
            <a:r>
              <a:rPr lang="en-GB" dirty="0">
                <a:latin typeface="Times New Roman" panose="02020603050405020304" pitchFamily="18" charset="0"/>
                <a:cs typeface="Times New Roman" panose="02020603050405020304" pitchFamily="18" charset="0"/>
              </a:rPr>
              <a:t>: the “Mode” instrument. Educational and Psychological Measurement, 37(2), pp. 309-325.</a:t>
            </a:r>
          </a:p>
          <a:p>
            <a:pPr marL="0" indent="0">
              <a:buNone/>
            </a:pPr>
            <a:r>
              <a:rPr lang="en-GB" dirty="0">
                <a:latin typeface="Times New Roman" panose="02020603050405020304" pitchFamily="18" charset="0"/>
                <a:cs typeface="Times New Roman" panose="02020603050405020304" pitchFamily="18" charset="0"/>
              </a:rPr>
              <a:t>Marks &amp; Spencer Company: Organisational Structure (2020) Study Corgi. </a:t>
            </a:r>
          </a:p>
          <a:p>
            <a:pPr marL="0" indent="0">
              <a:buNone/>
            </a:pPr>
            <a:r>
              <a:rPr lang="en-GB" dirty="0">
                <a:latin typeface="Times New Roman" panose="02020603050405020304" pitchFamily="18" charset="0"/>
                <a:cs typeface="Times New Roman" panose="02020603050405020304" pitchFamily="18" charset="0"/>
              </a:rPr>
              <a:t>Marks &amp; Spencer the role of training and development in career progression (n.d.) The times 100. </a:t>
            </a:r>
          </a:p>
          <a:p>
            <a:pPr marL="0" indent="0">
              <a:buNone/>
            </a:pPr>
            <a:r>
              <a:rPr lang="en-GB" dirty="0" err="1">
                <a:latin typeface="Times New Roman" panose="02020603050405020304" pitchFamily="18" charset="0"/>
                <a:cs typeface="Times New Roman" panose="02020603050405020304" pitchFamily="18" charset="0"/>
              </a:rPr>
              <a:t>Pardey</a:t>
            </a:r>
            <a:r>
              <a:rPr lang="en-GB" dirty="0">
                <a:latin typeface="Times New Roman" panose="02020603050405020304" pitchFamily="18" charset="0"/>
                <a:cs typeface="Times New Roman" panose="02020603050405020304" pitchFamily="18" charset="0"/>
              </a:rPr>
              <a:t>, D., 2007. Introducing leadership. Amsterdam; London: Butterworth-Heineman.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2971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9C7EB-F8F2-42F0-8055-16CCD4DDB071}"/>
              </a:ext>
            </a:extLst>
          </p:cNvPr>
          <p:cNvSpPr>
            <a:spLocks noGrp="1"/>
          </p:cNvSpPr>
          <p:nvPr>
            <p:ph type="title"/>
          </p:nvPr>
        </p:nvSpPr>
        <p:spPr>
          <a:xfrm>
            <a:off x="838200" y="141842"/>
            <a:ext cx="10515600" cy="411052"/>
          </a:xfrm>
        </p:spPr>
        <p:txBody>
          <a:bodyPr>
            <a:normAutofit fontScale="90000"/>
          </a:bodyPr>
          <a:lstStyle/>
          <a:p>
            <a:pPr algn="ctr"/>
            <a:r>
              <a:rPr lang="en-GB" dirty="0"/>
              <a:t>Milda’s speaker notes 1/3</a:t>
            </a:r>
          </a:p>
        </p:txBody>
      </p:sp>
      <p:sp>
        <p:nvSpPr>
          <p:cNvPr id="3" name="Content Placeholder 2">
            <a:extLst>
              <a:ext uri="{FF2B5EF4-FFF2-40B4-BE49-F238E27FC236}">
                <a16:creationId xmlns:a16="http://schemas.microsoft.com/office/drawing/2014/main" id="{C6A54532-04EE-43F6-BC3D-692A9B3AB247}"/>
              </a:ext>
            </a:extLst>
          </p:cNvPr>
          <p:cNvSpPr>
            <a:spLocks noGrp="1"/>
          </p:cNvSpPr>
          <p:nvPr>
            <p:ph idx="1"/>
          </p:nvPr>
        </p:nvSpPr>
        <p:spPr>
          <a:xfrm>
            <a:off x="106326" y="776178"/>
            <a:ext cx="11247474" cy="6081822"/>
          </a:xfrm>
        </p:spPr>
        <p:txBody>
          <a:bodyPr>
            <a:normAutofit fontScale="55000" lnSpcReduction="20000"/>
          </a:bodyPr>
          <a:lstStyle/>
          <a:p>
            <a:pPr marL="0" indent="0" algn="just">
              <a:buNone/>
            </a:pPr>
            <a:r>
              <a:rPr lang="en-GB" sz="2500" b="1" u="sng" dirty="0">
                <a:latin typeface="Times New Roman" panose="02020603050405020304" pitchFamily="18" charset="0"/>
                <a:cs typeface="Times New Roman" panose="02020603050405020304" pitchFamily="18" charset="0"/>
              </a:rPr>
              <a:t>3. Identify characteristics of effective teams </a:t>
            </a:r>
          </a:p>
          <a:p>
            <a:pPr marL="0" indent="0" algn="just">
              <a:buNone/>
            </a:pPr>
            <a:r>
              <a:rPr lang="en-GB" sz="2500" dirty="0">
                <a:latin typeface="Times New Roman" panose="02020603050405020304" pitchFamily="18" charset="0"/>
                <a:cs typeface="Times New Roman" panose="02020603050405020304" pitchFamily="18" charset="0"/>
              </a:rPr>
              <a:t>•	Understanding a role with the company </a:t>
            </a:r>
          </a:p>
          <a:p>
            <a:pPr marL="0" indent="0" algn="just">
              <a:buNone/>
            </a:pPr>
            <a:r>
              <a:rPr lang="en-GB" sz="2500" dirty="0">
                <a:latin typeface="Times New Roman" panose="02020603050405020304" pitchFamily="18" charset="0"/>
                <a:cs typeface="Times New Roman" panose="02020603050405020304" pitchFamily="18" charset="0"/>
              </a:rPr>
              <a:t>In order to be and work as an effective team, each member of the team must understand their role based on personal skills and experience. Dr Meredith Belbin showed that individuals in a team tend to behave in nine ways, each fulfilling a different role.  Understanding Dr Belbin’s team roles enable a team member to understand people’s preferred behaviour when working with any team. Furthermore, the theory highlights the strengths and weaknesses of the roles, and therefore it can help manage and rectify imbalance within an existing team (2010) .</a:t>
            </a:r>
          </a:p>
          <a:p>
            <a:pPr marL="0" indent="0" algn="just">
              <a:buNone/>
            </a:pPr>
            <a:r>
              <a:rPr lang="en-GB" sz="2500" dirty="0">
                <a:latin typeface="Times New Roman" panose="02020603050405020304" pitchFamily="18" charset="0"/>
                <a:cs typeface="Times New Roman" panose="02020603050405020304" pitchFamily="18" charset="0"/>
              </a:rPr>
              <a:t>•	Clearly defined goals </a:t>
            </a:r>
          </a:p>
          <a:p>
            <a:pPr marL="0" indent="0" algn="just">
              <a:buNone/>
            </a:pPr>
            <a:r>
              <a:rPr lang="en-GB" sz="2500" dirty="0">
                <a:latin typeface="Times New Roman" panose="02020603050405020304" pitchFamily="18" charset="0"/>
                <a:cs typeface="Times New Roman" panose="02020603050405020304" pitchFamily="18" charset="0"/>
              </a:rPr>
              <a:t>An effective team is clear about its objectives so that key steps for succeeding are taken and procedures are developed. Additionally, the set goal must excite and motivate the team (Benson, 2020).</a:t>
            </a:r>
          </a:p>
          <a:p>
            <a:pPr marL="0" indent="0" algn="just">
              <a:buNone/>
            </a:pPr>
            <a:r>
              <a:rPr lang="en-GB" sz="2500" dirty="0">
                <a:latin typeface="Times New Roman" panose="02020603050405020304" pitchFamily="18" charset="0"/>
                <a:cs typeface="Times New Roman" panose="02020603050405020304" pitchFamily="18" charset="0"/>
              </a:rPr>
              <a:t>•	Setting ground rules </a:t>
            </a:r>
          </a:p>
          <a:p>
            <a:pPr marL="0" indent="0" algn="just">
              <a:buNone/>
            </a:pPr>
            <a:r>
              <a:rPr lang="en-GB" sz="2500" dirty="0">
                <a:latin typeface="Times New Roman" panose="02020603050405020304" pitchFamily="18" charset="0"/>
                <a:cs typeface="Times New Roman" panose="02020603050405020304" pitchFamily="18" charset="0"/>
              </a:rPr>
              <a:t>Once goals have been established, the team must be clear about the results-driven structure. In order to work effectively, the focus must be directed to an organised method of achieving outcomes, work principles, and ensuring that deadlines are monitored (Beebe &amp; Masterson, 2020).</a:t>
            </a:r>
          </a:p>
          <a:p>
            <a:pPr marL="0" indent="0" algn="just">
              <a:buNone/>
            </a:pPr>
            <a:r>
              <a:rPr lang="en-GB" sz="2500" dirty="0">
                <a:latin typeface="Times New Roman" panose="02020603050405020304" pitchFamily="18" charset="0"/>
                <a:cs typeface="Times New Roman" panose="02020603050405020304" pitchFamily="18" charset="0"/>
              </a:rPr>
              <a:t>•	Collaborative and inspiring climate </a:t>
            </a:r>
          </a:p>
          <a:p>
            <a:pPr marL="0" indent="0" algn="just">
              <a:buNone/>
            </a:pPr>
            <a:r>
              <a:rPr lang="en-GB" sz="2500" dirty="0">
                <a:latin typeface="Times New Roman" panose="02020603050405020304" pitchFamily="18" charset="0"/>
                <a:cs typeface="Times New Roman" panose="02020603050405020304" pitchFamily="18" charset="0"/>
              </a:rPr>
              <a:t>The environment in a team should be supportive and inspiring to allow people to do their best work. No one should be left out, and established effective communication is a key to prevent it (Benson, 2020).</a:t>
            </a:r>
          </a:p>
          <a:p>
            <a:pPr marL="0" indent="0" algn="just">
              <a:buNone/>
            </a:pPr>
            <a:r>
              <a:rPr lang="en-GB" sz="2500" dirty="0">
                <a:latin typeface="Times New Roman" panose="02020603050405020304" pitchFamily="18" charset="0"/>
                <a:cs typeface="Times New Roman" panose="02020603050405020304" pitchFamily="18" charset="0"/>
              </a:rPr>
              <a:t>•	Effective communication and problem solving </a:t>
            </a:r>
          </a:p>
          <a:p>
            <a:pPr marL="0" indent="0" algn="just">
              <a:buNone/>
            </a:pPr>
            <a:r>
              <a:rPr lang="en-GB" sz="2500" dirty="0">
                <a:latin typeface="Times New Roman" panose="02020603050405020304" pitchFamily="18" charset="0"/>
                <a:cs typeface="Times New Roman" panose="02020603050405020304" pitchFamily="18" charset="0"/>
              </a:rPr>
              <a:t>In an effective team, everyone’s opinion must be valued and appreciated. Even if disagreement has occurred, feedback should be expressed in the most professional manner. When challenges happen, the team delegator should find a way to inspire creatives who are problem solvers, and therefore let to try out new roles and develop capabilities. Thomas Kilmann, the conflict handling model, should be provided as a handy tool to the team in order to understand what patterns of approaching conflicts are (1977). </a:t>
            </a:r>
          </a:p>
          <a:p>
            <a:pPr marL="0" indent="0" algn="just">
              <a:buNone/>
            </a:pPr>
            <a:r>
              <a:rPr lang="en-GB" sz="2500" dirty="0">
                <a:latin typeface="Times New Roman" panose="02020603050405020304" pitchFamily="18" charset="0"/>
                <a:cs typeface="Times New Roman" panose="02020603050405020304" pitchFamily="18" charset="0"/>
              </a:rPr>
              <a:t>•	Open/ready for changes </a:t>
            </a:r>
          </a:p>
          <a:p>
            <a:pPr marL="0" indent="0" algn="just">
              <a:buNone/>
            </a:pPr>
            <a:r>
              <a:rPr lang="en-GB" sz="2500" dirty="0">
                <a:latin typeface="Times New Roman" panose="02020603050405020304" pitchFamily="18" charset="0"/>
                <a:cs typeface="Times New Roman" panose="02020603050405020304" pitchFamily="18" charset="0"/>
              </a:rPr>
              <a:t>An effective team can manage stress level in changing circumstances (Beebe &amp; Masterson, 2020). </a:t>
            </a:r>
          </a:p>
          <a:p>
            <a:pPr marL="0" indent="0" algn="just">
              <a:buNone/>
            </a:pPr>
            <a:r>
              <a:rPr lang="en-GB" sz="2500" dirty="0">
                <a:latin typeface="Times New Roman" panose="02020603050405020304" pitchFamily="18" charset="0"/>
                <a:cs typeface="Times New Roman" panose="02020603050405020304" pitchFamily="18" charset="0"/>
              </a:rPr>
              <a:t>Marks &amp; Spencer has decided to make management structure ‘’flatter’’ in order to reduce bureaucracy and encourage effective collaboration between different levels of employees (Marks &amp; Spencer Company: Organisational Structure, 2020). In turn, this increased a necessity for staff to be trained in order to overcome new challenges while the whole business experience redundancies forced by Covid-19. Therefore, it underpins the lack of effective leadership and management in the company (Marks &amp; Spencer the role of training and </a:t>
            </a:r>
            <a:r>
              <a:rPr lang="en-GB" sz="2500" dirty="0" err="1">
                <a:latin typeface="Times New Roman" panose="02020603050405020304" pitchFamily="18" charset="0"/>
                <a:cs typeface="Times New Roman" panose="02020603050405020304" pitchFamily="18" charset="0"/>
              </a:rPr>
              <a:t>develpment</a:t>
            </a:r>
            <a:r>
              <a:rPr lang="en-GB" sz="2500" dirty="0">
                <a:latin typeface="Times New Roman" panose="02020603050405020304" pitchFamily="18" charset="0"/>
                <a:cs typeface="Times New Roman" panose="02020603050405020304" pitchFamily="18" charset="0"/>
              </a:rPr>
              <a:t> in career progression, n.d.). </a:t>
            </a:r>
          </a:p>
          <a:p>
            <a:pPr marL="0" indent="0">
              <a:buNone/>
            </a:pPr>
            <a:endParaRPr lang="en-GB" dirty="0"/>
          </a:p>
        </p:txBody>
      </p:sp>
    </p:spTree>
    <p:extLst>
      <p:ext uri="{BB962C8B-B14F-4D97-AF65-F5344CB8AC3E}">
        <p14:creationId xmlns:p14="http://schemas.microsoft.com/office/powerpoint/2010/main" val="1372921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D2AF6-1430-4B7E-A820-6DE1F1B739D2}"/>
              </a:ext>
            </a:extLst>
          </p:cNvPr>
          <p:cNvSpPr>
            <a:spLocks noGrp="1"/>
          </p:cNvSpPr>
          <p:nvPr>
            <p:ph type="title"/>
          </p:nvPr>
        </p:nvSpPr>
        <p:spPr>
          <a:xfrm>
            <a:off x="838200" y="109943"/>
            <a:ext cx="10515600" cy="474847"/>
          </a:xfrm>
        </p:spPr>
        <p:txBody>
          <a:bodyPr>
            <a:normAutofit fontScale="90000"/>
          </a:bodyPr>
          <a:lstStyle/>
          <a:p>
            <a:pPr algn="ctr"/>
            <a:r>
              <a:rPr lang="en-GB" dirty="0"/>
              <a:t>Milda’s speaker notes 2/3</a:t>
            </a:r>
          </a:p>
        </p:txBody>
      </p:sp>
      <p:sp>
        <p:nvSpPr>
          <p:cNvPr id="3" name="Content Placeholder 2">
            <a:extLst>
              <a:ext uri="{FF2B5EF4-FFF2-40B4-BE49-F238E27FC236}">
                <a16:creationId xmlns:a16="http://schemas.microsoft.com/office/drawing/2014/main" id="{7F7358F2-2251-48C7-AAE7-6DDC18FC8BEC}"/>
              </a:ext>
            </a:extLst>
          </p:cNvPr>
          <p:cNvSpPr>
            <a:spLocks noGrp="1"/>
          </p:cNvSpPr>
          <p:nvPr>
            <p:ph idx="1"/>
          </p:nvPr>
        </p:nvSpPr>
        <p:spPr>
          <a:xfrm>
            <a:off x="191386" y="584790"/>
            <a:ext cx="11844669" cy="6060559"/>
          </a:xfrm>
        </p:spPr>
        <p:txBody>
          <a:bodyPr>
            <a:normAutofit/>
          </a:bodyPr>
          <a:lstStyle/>
          <a:p>
            <a:pPr marL="0" indent="0" algn="just">
              <a:buNone/>
            </a:pPr>
            <a:r>
              <a:rPr lang="en-GB" sz="2000" b="1" u="sng" dirty="0">
                <a:latin typeface="Times New Roman" panose="02020603050405020304" pitchFamily="18" charset="0"/>
                <a:cs typeface="Times New Roman" panose="02020603050405020304" pitchFamily="18" charset="0"/>
              </a:rPr>
              <a:t>6. Identify any effective conflict handling and delegation. </a:t>
            </a:r>
          </a:p>
          <a:p>
            <a:pPr marL="0" indent="0" algn="just">
              <a:buNone/>
            </a:pPr>
            <a:r>
              <a:rPr lang="en-GB" sz="2000" dirty="0">
                <a:latin typeface="Times New Roman" panose="02020603050405020304" pitchFamily="18" charset="0"/>
                <a:cs typeface="Times New Roman" panose="02020603050405020304" pitchFamily="18" charset="0"/>
              </a:rPr>
              <a:t>Many people have their way how to resolve disagreements. However, Thomas Kilmann discusses five conflict resolution patterns based on assertiveness and cooperativeness (1977).</a:t>
            </a:r>
          </a:p>
          <a:p>
            <a:pPr marL="0" indent="0" algn="just">
              <a:buNone/>
            </a:pPr>
            <a:r>
              <a:rPr lang="en-GB" sz="2000" dirty="0">
                <a:latin typeface="Times New Roman" panose="02020603050405020304" pitchFamily="18" charset="0"/>
                <a:cs typeface="Times New Roman" panose="02020603050405020304" pitchFamily="18" charset="0"/>
              </a:rPr>
              <a:t>•	Avoiding style – when the problem is simply avoided. </a:t>
            </a:r>
          </a:p>
          <a:p>
            <a:pPr marL="0" indent="0" algn="just">
              <a:buNone/>
            </a:pPr>
            <a:r>
              <a:rPr lang="en-GB" sz="2000" dirty="0">
                <a:latin typeface="Times New Roman" panose="02020603050405020304" pitchFamily="18" charset="0"/>
                <a:cs typeface="Times New Roman" panose="02020603050405020304" pitchFamily="18" charset="0"/>
              </a:rPr>
              <a:t>•	Accommodating style – to take steps, which satisfies the other party and work against the other party goals. </a:t>
            </a:r>
          </a:p>
          <a:p>
            <a:pPr marL="0" indent="0" algn="just">
              <a:buNone/>
            </a:pPr>
            <a:r>
              <a:rPr lang="en-GB" sz="2000" dirty="0">
                <a:latin typeface="Times New Roman" panose="02020603050405020304" pitchFamily="18" charset="0"/>
                <a:cs typeface="Times New Roman" panose="02020603050405020304" pitchFamily="18" charset="0"/>
              </a:rPr>
              <a:t>•	Compromising – this is considered a lose-lose scenario. Neither party gets what they want. It requires a moderate level of assertiveness and cooperation. </a:t>
            </a:r>
          </a:p>
          <a:p>
            <a:pPr marL="0" indent="0" algn="just">
              <a:buNone/>
            </a:pPr>
            <a:r>
              <a:rPr lang="en-GB" sz="2000" dirty="0">
                <a:latin typeface="Times New Roman" panose="02020603050405020304" pitchFamily="18" charset="0"/>
                <a:cs typeface="Times New Roman" panose="02020603050405020304" pitchFamily="18" charset="0"/>
              </a:rPr>
              <a:t>•	Competing style – it is considered a win-lose approach.</a:t>
            </a:r>
          </a:p>
          <a:p>
            <a:pPr marL="0" indent="0" algn="just">
              <a:buNone/>
            </a:pPr>
            <a:r>
              <a:rPr lang="en-GB" sz="2000" dirty="0">
                <a:latin typeface="Times New Roman" panose="02020603050405020304" pitchFamily="18" charset="0"/>
                <a:cs typeface="Times New Roman" panose="02020603050405020304" pitchFamily="18" charset="0"/>
              </a:rPr>
              <a:t>•	Collaborating style – can be described as a win-win approach when sharers are encouraged to find a solution to satisfy both parties. </a:t>
            </a:r>
          </a:p>
          <a:p>
            <a:pPr marL="0" indent="0" algn="just">
              <a:buNone/>
            </a:pPr>
            <a:endParaRPr lang="en-GB" sz="2000" dirty="0">
              <a:latin typeface="Times New Roman" panose="02020603050405020304" pitchFamily="18" charset="0"/>
              <a:cs typeface="Times New Roman" panose="02020603050405020304" pitchFamily="18" charset="0"/>
            </a:endParaRPr>
          </a:p>
          <a:p>
            <a:pPr marL="0" indent="0" algn="just">
              <a:buNone/>
            </a:pPr>
            <a:r>
              <a:rPr lang="en-GB" sz="2000" dirty="0">
                <a:latin typeface="Times New Roman" panose="02020603050405020304" pitchFamily="18" charset="0"/>
                <a:cs typeface="Times New Roman" panose="02020603050405020304" pitchFamily="18" charset="0"/>
              </a:rPr>
              <a:t>Looking at the Marks &amp; Spencer drop in the retail market experience, it can be seen a massive long-time coming result which has been caused due to avoidance in difficult decision–required situations. The business tends to handle conflicts using the avoidance style. From the retailer experience, it can be seen that existing gaps have constantly been filling with new projects, rather than making decisions, which ended up with the brand’s lost identity (3 Growth Lessons from M&amp;S, 2019). </a:t>
            </a:r>
          </a:p>
          <a:p>
            <a:pPr marL="0" indent="0" algn="just">
              <a:buNone/>
            </a:pPr>
            <a:endParaRPr lang="en-GB" dirty="0"/>
          </a:p>
        </p:txBody>
      </p:sp>
    </p:spTree>
    <p:extLst>
      <p:ext uri="{BB962C8B-B14F-4D97-AF65-F5344CB8AC3E}">
        <p14:creationId xmlns:p14="http://schemas.microsoft.com/office/powerpoint/2010/main" val="531106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AC596-D513-4BFB-AD79-A987F3DE9E78}"/>
              </a:ext>
            </a:extLst>
          </p:cNvPr>
          <p:cNvSpPr>
            <a:spLocks noGrp="1"/>
          </p:cNvSpPr>
          <p:nvPr>
            <p:ph type="title"/>
          </p:nvPr>
        </p:nvSpPr>
        <p:spPr>
          <a:xfrm>
            <a:off x="838200" y="205638"/>
            <a:ext cx="10515600" cy="315912"/>
          </a:xfrm>
        </p:spPr>
        <p:txBody>
          <a:bodyPr>
            <a:normAutofit fontScale="90000"/>
          </a:bodyPr>
          <a:lstStyle/>
          <a:p>
            <a:pPr algn="ctr"/>
            <a:r>
              <a:rPr lang="en-GB" dirty="0"/>
              <a:t>Milda’s speaker notes 3/3</a:t>
            </a:r>
          </a:p>
        </p:txBody>
      </p:sp>
      <p:sp>
        <p:nvSpPr>
          <p:cNvPr id="3" name="Content Placeholder 2">
            <a:extLst>
              <a:ext uri="{FF2B5EF4-FFF2-40B4-BE49-F238E27FC236}">
                <a16:creationId xmlns:a16="http://schemas.microsoft.com/office/drawing/2014/main" id="{DA588E47-D6C2-4FA3-81FF-BA257FE26D6E}"/>
              </a:ext>
            </a:extLst>
          </p:cNvPr>
          <p:cNvSpPr>
            <a:spLocks noGrp="1"/>
          </p:cNvSpPr>
          <p:nvPr>
            <p:ph idx="1"/>
          </p:nvPr>
        </p:nvSpPr>
        <p:spPr>
          <a:xfrm>
            <a:off x="148856" y="744278"/>
            <a:ext cx="11204944" cy="6113721"/>
          </a:xfrm>
        </p:spPr>
        <p:txBody>
          <a:bodyPr>
            <a:normAutofit fontScale="77500" lnSpcReduction="20000"/>
          </a:bodyPr>
          <a:lstStyle/>
          <a:p>
            <a:pPr marL="0" indent="0">
              <a:buNone/>
            </a:pPr>
            <a:r>
              <a:rPr lang="en-GB" sz="2200" dirty="0">
                <a:latin typeface="Times New Roman" panose="02020603050405020304" pitchFamily="18" charset="0"/>
                <a:cs typeface="Times New Roman" panose="02020603050405020304" pitchFamily="18" charset="0"/>
              </a:rPr>
              <a:t>Most likely, conflicts are associated with a harmful and offending experience. However, there are some specific actions, by following them, each team member contributes to effective conflict handling (</a:t>
            </a:r>
            <a:r>
              <a:rPr lang="en-GB" sz="2200" dirty="0" err="1">
                <a:latin typeface="Times New Roman" panose="02020603050405020304" pitchFamily="18" charset="0"/>
                <a:cs typeface="Times New Roman" panose="02020603050405020304" pitchFamily="18" charset="0"/>
              </a:rPr>
              <a:t>Pardey</a:t>
            </a:r>
            <a:r>
              <a:rPr lang="en-GB" sz="2200" dirty="0">
                <a:latin typeface="Times New Roman" panose="02020603050405020304" pitchFamily="18" charset="0"/>
                <a:cs typeface="Times New Roman" panose="02020603050405020304" pitchFamily="18" charset="0"/>
              </a:rPr>
              <a:t>, 2007): </a:t>
            </a:r>
          </a:p>
          <a:p>
            <a:pPr marL="0" indent="0">
              <a:buNone/>
            </a:pPr>
            <a:r>
              <a:rPr lang="en-GB" sz="2200" dirty="0">
                <a:latin typeface="Times New Roman" panose="02020603050405020304" pitchFamily="18" charset="0"/>
                <a:cs typeface="Times New Roman" panose="02020603050405020304" pitchFamily="18" charset="0"/>
              </a:rPr>
              <a:t>-	Be patient.</a:t>
            </a:r>
          </a:p>
          <a:p>
            <a:pPr marL="0" indent="0">
              <a:buNone/>
            </a:pPr>
            <a:r>
              <a:rPr lang="en-GB" sz="2200" dirty="0">
                <a:latin typeface="Times New Roman" panose="02020603050405020304" pitchFamily="18" charset="0"/>
                <a:cs typeface="Times New Roman" panose="02020603050405020304" pitchFamily="18" charset="0"/>
              </a:rPr>
              <a:t>-	Listen effectively. </a:t>
            </a:r>
          </a:p>
          <a:p>
            <a:pPr marL="0" indent="0">
              <a:buNone/>
            </a:pPr>
            <a:r>
              <a:rPr lang="en-GB" sz="2200" dirty="0">
                <a:latin typeface="Times New Roman" panose="02020603050405020304" pitchFamily="18" charset="0"/>
                <a:cs typeface="Times New Roman" panose="02020603050405020304" pitchFamily="18" charset="0"/>
              </a:rPr>
              <a:t>-	Attend meetings regularly.</a:t>
            </a:r>
          </a:p>
          <a:p>
            <a:pPr marL="0" indent="0">
              <a:buNone/>
            </a:pPr>
            <a:r>
              <a:rPr lang="en-GB" sz="2200" dirty="0">
                <a:latin typeface="Times New Roman" panose="02020603050405020304" pitchFamily="18" charset="0"/>
                <a:cs typeface="Times New Roman" panose="02020603050405020304" pitchFamily="18" charset="0"/>
              </a:rPr>
              <a:t>-	Identify specific points of disagreement and discuss them. </a:t>
            </a:r>
          </a:p>
          <a:p>
            <a:pPr marL="0" indent="0">
              <a:buNone/>
            </a:pPr>
            <a:r>
              <a:rPr lang="en-GB" sz="2200" dirty="0">
                <a:latin typeface="Times New Roman" panose="02020603050405020304" pitchFamily="18" charset="0"/>
                <a:cs typeface="Times New Roman" panose="02020603050405020304" pitchFamily="18" charset="0"/>
              </a:rPr>
              <a:t>-	Express your own needs clearly and politely. </a:t>
            </a:r>
          </a:p>
          <a:p>
            <a:pPr marL="0" indent="0">
              <a:buNone/>
            </a:pPr>
            <a:r>
              <a:rPr lang="en-GB" sz="2200" dirty="0">
                <a:latin typeface="Times New Roman" panose="02020603050405020304" pitchFamily="18" charset="0"/>
                <a:cs typeface="Times New Roman" panose="02020603050405020304" pitchFamily="18" charset="0"/>
              </a:rPr>
              <a:t>-	Take advantage of a conflict as an opportunity to grow. </a:t>
            </a:r>
          </a:p>
          <a:p>
            <a:pPr marL="0" indent="0">
              <a:buNone/>
            </a:pPr>
            <a:r>
              <a:rPr lang="en-GB" sz="2200" dirty="0">
                <a:latin typeface="Times New Roman" panose="02020603050405020304" pitchFamily="18" charset="0"/>
                <a:cs typeface="Times New Roman" panose="02020603050405020304" pitchFamily="18" charset="0"/>
              </a:rPr>
              <a:t>-	Be open to other suggestions. </a:t>
            </a:r>
          </a:p>
          <a:p>
            <a:pPr marL="0" indent="0">
              <a:buNone/>
            </a:pPr>
            <a:r>
              <a:rPr lang="en-GB" sz="2200" dirty="0">
                <a:latin typeface="Times New Roman" panose="02020603050405020304" pitchFamily="18" charset="0"/>
                <a:cs typeface="Times New Roman" panose="02020603050405020304" pitchFamily="18" charset="0"/>
              </a:rPr>
              <a:t>-	Most importantly – to understand when it is out of your hands. </a:t>
            </a:r>
          </a:p>
          <a:p>
            <a:pPr marL="0" indent="0">
              <a:buNone/>
            </a:pPr>
            <a:r>
              <a:rPr lang="en-GB" sz="2200" dirty="0">
                <a:latin typeface="Times New Roman" panose="02020603050405020304" pitchFamily="18" charset="0"/>
                <a:cs typeface="Times New Roman" panose="02020603050405020304" pitchFamily="18" charset="0"/>
              </a:rPr>
              <a:t>Learning how to delegate your work to others is one of the most common ways to overcome any limitation. However, effective delegation requires a lot of up-front effort and out of box thinking. </a:t>
            </a:r>
          </a:p>
          <a:p>
            <a:pPr marL="0" indent="0">
              <a:buNone/>
            </a:pPr>
            <a:r>
              <a:rPr lang="en-GB" sz="2200" dirty="0">
                <a:latin typeface="Times New Roman" panose="02020603050405020304" pitchFamily="18" charset="0"/>
                <a:cs typeface="Times New Roman" panose="02020603050405020304" pitchFamily="18" charset="0"/>
              </a:rPr>
              <a:t>Here are some actions based on Stephen Convey theory which a team leader should follow in order to achieve a successful delegation (1989): </a:t>
            </a:r>
          </a:p>
          <a:p>
            <a:pPr marL="0" indent="0">
              <a:buNone/>
            </a:pPr>
            <a:r>
              <a:rPr lang="en-GB" sz="2200" dirty="0">
                <a:latin typeface="Times New Roman" panose="02020603050405020304" pitchFamily="18" charset="0"/>
                <a:cs typeface="Times New Roman" panose="02020603050405020304" pitchFamily="18" charset="0"/>
              </a:rPr>
              <a:t>-	Set boundaries but allows freedom over approach. </a:t>
            </a:r>
          </a:p>
          <a:p>
            <a:pPr marL="0" indent="0">
              <a:buNone/>
            </a:pPr>
            <a:r>
              <a:rPr lang="en-GB" sz="2200" dirty="0">
                <a:latin typeface="Times New Roman" panose="02020603050405020304" pitchFamily="18" charset="0"/>
                <a:cs typeface="Times New Roman" panose="02020603050405020304" pitchFamily="18" charset="0"/>
              </a:rPr>
              <a:t>-	Uses clear communication. </a:t>
            </a:r>
          </a:p>
          <a:p>
            <a:pPr marL="0" indent="0">
              <a:buNone/>
            </a:pPr>
            <a:r>
              <a:rPr lang="en-GB" sz="2200" dirty="0">
                <a:latin typeface="Times New Roman" panose="02020603050405020304" pitchFamily="18" charset="0"/>
                <a:cs typeface="Times New Roman" panose="02020603050405020304" pitchFamily="18" charset="0"/>
              </a:rPr>
              <a:t>-	Makes time for questions. </a:t>
            </a:r>
          </a:p>
          <a:p>
            <a:pPr marL="0" indent="0">
              <a:buNone/>
            </a:pPr>
            <a:r>
              <a:rPr lang="en-GB" sz="2200" dirty="0">
                <a:latin typeface="Times New Roman" panose="02020603050405020304" pitchFamily="18" charset="0"/>
                <a:cs typeface="Times New Roman" panose="02020603050405020304" pitchFamily="18" charset="0"/>
              </a:rPr>
              <a:t>-	Allows alternative solutions. </a:t>
            </a:r>
          </a:p>
          <a:p>
            <a:pPr marL="0" indent="0">
              <a:buNone/>
            </a:pPr>
            <a:r>
              <a:rPr lang="en-GB" sz="2200" dirty="0">
                <a:latin typeface="Times New Roman" panose="02020603050405020304" pitchFamily="18" charset="0"/>
                <a:cs typeface="Times New Roman" panose="02020603050405020304" pitchFamily="18" charset="0"/>
              </a:rPr>
              <a:t>-	Builds trust and confidence, motivates and develops. </a:t>
            </a:r>
          </a:p>
          <a:p>
            <a:pPr marL="0" indent="0">
              <a:buNone/>
            </a:pPr>
            <a:r>
              <a:rPr lang="en-GB" sz="2200" dirty="0">
                <a:latin typeface="Times New Roman" panose="02020603050405020304" pitchFamily="18" charset="0"/>
                <a:cs typeface="Times New Roman" panose="02020603050405020304" pitchFamily="18" charset="0"/>
              </a:rPr>
              <a:t>-	Requires regular progress reports. </a:t>
            </a:r>
          </a:p>
          <a:p>
            <a:pPr marL="0" indent="0">
              <a:buNone/>
            </a:pPr>
            <a:r>
              <a:rPr lang="en-GB" sz="2200" dirty="0">
                <a:latin typeface="Times New Roman" panose="02020603050405020304" pitchFamily="18" charset="0"/>
                <a:cs typeface="Times New Roman" panose="02020603050405020304" pitchFamily="18" charset="0"/>
              </a:rPr>
              <a:t>-	Accepts that final accountability resides with a manager. </a:t>
            </a:r>
          </a:p>
          <a:p>
            <a:pPr marL="0" indent="0">
              <a:buNone/>
            </a:pPr>
            <a:endParaRPr lang="en-GB" dirty="0"/>
          </a:p>
        </p:txBody>
      </p:sp>
    </p:spTree>
    <p:extLst>
      <p:ext uri="{BB962C8B-B14F-4D97-AF65-F5344CB8AC3E}">
        <p14:creationId xmlns:p14="http://schemas.microsoft.com/office/powerpoint/2010/main" val="1612844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5320-CE28-46A7-882F-A9555DFD54F2}"/>
              </a:ext>
            </a:extLst>
          </p:cNvPr>
          <p:cNvSpPr>
            <a:spLocks noGrp="1"/>
          </p:cNvSpPr>
          <p:nvPr>
            <p:ph type="title"/>
          </p:nvPr>
        </p:nvSpPr>
        <p:spPr>
          <a:xfrm>
            <a:off x="763772" y="184372"/>
            <a:ext cx="10515600" cy="315912"/>
          </a:xfrm>
        </p:spPr>
        <p:txBody>
          <a:bodyPr>
            <a:normAutofit fontScale="90000"/>
          </a:bodyPr>
          <a:lstStyle/>
          <a:p>
            <a:pPr algn="ctr"/>
            <a:r>
              <a:rPr lang="en-GB" dirty="0"/>
              <a:t>Milda’s speaker notes reference list </a:t>
            </a:r>
          </a:p>
        </p:txBody>
      </p:sp>
      <p:sp>
        <p:nvSpPr>
          <p:cNvPr id="3" name="Content Placeholder 2">
            <a:extLst>
              <a:ext uri="{FF2B5EF4-FFF2-40B4-BE49-F238E27FC236}">
                <a16:creationId xmlns:a16="http://schemas.microsoft.com/office/drawing/2014/main" id="{7F822B0F-B8D7-46B0-AED7-89C376171A55}"/>
              </a:ext>
            </a:extLst>
          </p:cNvPr>
          <p:cNvSpPr>
            <a:spLocks noGrp="1"/>
          </p:cNvSpPr>
          <p:nvPr>
            <p:ph idx="1"/>
          </p:nvPr>
        </p:nvSpPr>
        <p:spPr>
          <a:xfrm>
            <a:off x="0" y="500284"/>
            <a:ext cx="11353800" cy="6357716"/>
          </a:xfrm>
        </p:spPr>
        <p:txBody>
          <a:bodyPr>
            <a:normAutofit fontScale="85000" lnSpcReduction="20000"/>
          </a:bodyPr>
          <a:lstStyle/>
          <a:p>
            <a:pPr marL="0" indent="0" algn="just">
              <a:buNone/>
            </a:pPr>
            <a:r>
              <a:rPr lang="en-GB" dirty="0"/>
              <a:t>References</a:t>
            </a:r>
          </a:p>
          <a:p>
            <a:pPr marL="0" indent="0" algn="just">
              <a:buNone/>
            </a:pPr>
            <a:r>
              <a:rPr lang="en-GB" dirty="0"/>
              <a:t>3 Growth Lessons from M&amp;S (2019) Contact Pigeon. </a:t>
            </a:r>
          </a:p>
          <a:p>
            <a:pPr marL="0" indent="0" algn="just">
              <a:buNone/>
            </a:pPr>
            <a:r>
              <a:rPr lang="en-GB" dirty="0"/>
              <a:t>Beebe, S. A. &amp; Masterson, J. T., 2020. Communicating in small groups: Principles and practices. 12th ed. Texas: Pearson Publishing.</a:t>
            </a:r>
          </a:p>
          <a:p>
            <a:pPr marL="0" indent="0" algn="just">
              <a:buNone/>
            </a:pPr>
            <a:r>
              <a:rPr lang="en-GB" dirty="0"/>
              <a:t>Belbin, R. M., 2010. Team role at work. 2nd ed. Oxford: Butterworth-Heinemann.</a:t>
            </a:r>
          </a:p>
          <a:p>
            <a:pPr marL="0" indent="0" algn="just">
              <a:buNone/>
            </a:pPr>
            <a:r>
              <a:rPr lang="en-GB" dirty="0"/>
              <a:t>Benson, T., 2020. Managers. [Online] </a:t>
            </a:r>
          </a:p>
          <a:p>
            <a:pPr marL="0" indent="0" algn="just">
              <a:buNone/>
            </a:pPr>
            <a:r>
              <a:rPr lang="en-GB" dirty="0"/>
              <a:t>Available at: https://www.managers.org.uk/knowledge-and-insights/blog/how-to-build-an-effective-team/?sc_trk=follow%20hit,86CB756B-AB02-44E6-995A-305C69252B29,Teamwork</a:t>
            </a:r>
          </a:p>
          <a:p>
            <a:pPr marL="0" indent="0" algn="just">
              <a:buNone/>
            </a:pPr>
            <a:r>
              <a:rPr lang="en-GB" dirty="0"/>
              <a:t>[Accessed 13 May 2021].</a:t>
            </a:r>
          </a:p>
          <a:p>
            <a:pPr marL="0" indent="0" algn="just">
              <a:buNone/>
            </a:pPr>
            <a:r>
              <a:rPr lang="en-GB" dirty="0"/>
              <a:t>Covey, S. R., 1989. The 7 habits of highly effective people : powerful lessons in personal change. 5th ed. New York: Simon &amp; Schuster.</a:t>
            </a:r>
          </a:p>
          <a:p>
            <a:pPr marL="0" indent="0" algn="just">
              <a:buNone/>
            </a:pPr>
            <a:r>
              <a:rPr lang="en-GB" dirty="0"/>
              <a:t>Kilmann, R. H. &amp; Thomas, K. W., 1977. Developing a forced-choice measure of conflict-handling behaviour: the “Mode” instrument. Educational and Psychological Measurement, 37(2), pp. 309-325.</a:t>
            </a:r>
          </a:p>
          <a:p>
            <a:pPr marL="0" indent="0" algn="just">
              <a:buNone/>
            </a:pPr>
            <a:r>
              <a:rPr lang="en-GB" dirty="0"/>
              <a:t>Marks &amp; Spencer Company: Organisational Structure (2020) Study Corgi. </a:t>
            </a:r>
          </a:p>
          <a:p>
            <a:pPr marL="0" indent="0" algn="just">
              <a:buNone/>
            </a:pPr>
            <a:r>
              <a:rPr lang="en-GB" dirty="0"/>
              <a:t>Marks &amp; Spencer the role of training and development in career progression (n.d.) The times 100. </a:t>
            </a:r>
          </a:p>
          <a:p>
            <a:pPr marL="0" indent="0" algn="just">
              <a:buNone/>
            </a:pPr>
            <a:r>
              <a:rPr lang="en-GB" dirty="0" err="1"/>
              <a:t>Pardey</a:t>
            </a:r>
            <a:r>
              <a:rPr lang="en-GB" dirty="0"/>
              <a:t>, D., 2007. Introducing leadership. Amsterdam; London: Butterworth-Heineman.</a:t>
            </a:r>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2158209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2090</TotalTime>
  <Words>1929</Words>
  <Application>Microsoft Office PowerPoint</Application>
  <PresentationFormat>Widescreen</PresentationFormat>
  <Paragraphs>152</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open sans</vt:lpstr>
      <vt:lpstr>Roboto Slab</vt:lpstr>
      <vt:lpstr>Times New Roman</vt:lpstr>
      <vt:lpstr>Office Theme</vt:lpstr>
      <vt:lpstr>Effective Team Working and Communication </vt:lpstr>
      <vt:lpstr>The Team</vt:lpstr>
      <vt:lpstr>Presentation Overview</vt:lpstr>
      <vt:lpstr>Introduction</vt:lpstr>
      <vt:lpstr>Identify any contemporary challenges and overcoming these challenges.</vt:lpstr>
      <vt:lpstr>Loss of jobs and staff morale </vt:lpstr>
      <vt:lpstr>2 - meter rule </vt:lpstr>
      <vt:lpstr>Some staff may find communicating online more difficult than in person</vt:lpstr>
      <vt:lpstr>Belbin theory </vt:lpstr>
      <vt:lpstr>References </vt:lpstr>
      <vt:lpstr>Characteristics of effective teams</vt:lpstr>
      <vt:lpstr>PowerPoint Presentation</vt:lpstr>
      <vt:lpstr>Conflict Handling</vt:lpstr>
      <vt:lpstr>Effective delegation (Covey, 1989)</vt:lpstr>
      <vt:lpstr>Reference List</vt:lpstr>
      <vt:lpstr>Milda’s speaker notes 1/3</vt:lpstr>
      <vt:lpstr>Milda’s speaker notes 2/3</vt:lpstr>
      <vt:lpstr>Milda’s speaker notes 3/3</vt:lpstr>
      <vt:lpstr>Milda’s speaker notes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Milda Jankauskaite</dc:creator>
  <cp:lastModifiedBy>Milda Jankauskaite</cp:lastModifiedBy>
  <cp:revision>49</cp:revision>
  <dcterms:created xsi:type="dcterms:W3CDTF">2021-06-05T12:43:28Z</dcterms:created>
  <dcterms:modified xsi:type="dcterms:W3CDTF">2021-06-09T13:22:54Z</dcterms:modified>
</cp:coreProperties>
</file>