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7" r:id="rId2"/>
    <p:sldId id="258" r:id="rId3"/>
    <p:sldId id="259" r:id="rId4"/>
    <p:sldId id="260" r:id="rId5"/>
    <p:sldId id="261" r:id="rId6"/>
    <p:sldId id="262" r:id="rId7"/>
    <p:sldId id="263" r:id="rId8"/>
    <p:sldId id="264" r:id="rId9"/>
    <p:sldId id="265" r:id="rId10"/>
    <p:sldId id="287"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1B9A36E-5740-4D5D-B576-6E68123A36E1}" type="datetimeFigureOut">
              <a:rPr lang="en-GB" smtClean="0"/>
              <a:t>10/11/2020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BD7757-D47A-4799-B5D4-D7C8A018F016}" type="slidenum">
              <a:rPr lang="en-GB" smtClean="0"/>
              <a:t>‹#›</a:t>
            </a:fld>
            <a:endParaRPr lang="en-GB"/>
          </a:p>
        </p:txBody>
      </p:sp>
    </p:spTree>
    <p:extLst>
      <p:ext uri="{BB962C8B-B14F-4D97-AF65-F5344CB8AC3E}">
        <p14:creationId xmlns:p14="http://schemas.microsoft.com/office/powerpoint/2010/main" val="1594799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884608" y="8685208"/>
            <a:ext cx="2971800" cy="457200"/>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0F10069-76DF-48B0-BDC0-71721891E506}" type="slidenum">
              <a:t>19</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D902535F-5BD6-433D-BE3D-137EEDB36705}" type="datetimeFigureOut">
              <a:rPr lang="en-GB" smtClean="0"/>
              <a:t>10/11/2020</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FF85DDC8-716A-4A39-B886-9743DAF3D244}"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902535F-5BD6-433D-BE3D-137EEDB36705}"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5DDC8-716A-4A39-B886-9743DAF3D24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902535F-5BD6-433D-BE3D-137EEDB36705}"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FF85DDC8-716A-4A39-B886-9743DAF3D244}"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902535F-5BD6-433D-BE3D-137EEDB36705}"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85DDC8-716A-4A39-B886-9743DAF3D244}"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902535F-5BD6-433D-BE3D-137EEDB36705}" type="datetimeFigureOut">
              <a:rPr lang="en-GB" smtClean="0"/>
              <a:t>10/11/2020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85DDC8-716A-4A39-B886-9743DAF3D24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902535F-5BD6-433D-BE3D-137EEDB36705}" type="datetimeFigureOut">
              <a:rPr lang="en-GB" smtClean="0"/>
              <a:t>10/11/2020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85DDC8-716A-4A39-B886-9743DAF3D24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02535F-5BD6-433D-BE3D-137EEDB36705}"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85DDC8-716A-4A39-B886-9743DAF3D24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902535F-5BD6-433D-BE3D-137EEDB36705}"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85DDC8-716A-4A39-B886-9743DAF3D244}"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902535F-5BD6-433D-BE3D-137EEDB36705}"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85DDC8-716A-4A39-B886-9743DAF3D24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902535F-5BD6-433D-BE3D-137EEDB36705}"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5DDC8-716A-4A39-B886-9743DAF3D24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902535F-5BD6-433D-BE3D-137EEDB36705}"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5DDC8-716A-4A39-B886-9743DAF3D24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D902535F-5BD6-433D-BE3D-137EEDB36705}" type="datetimeFigureOut">
              <a:rPr lang="en-GB" smtClean="0"/>
              <a:t>10/11/2020</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FF85DDC8-716A-4A39-B886-9743DAF3D244}"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hyperlink" Target="http://www.britannica.com/EBchecked/topic/186146/empiricis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britannica.com/EBchecked/topic/493197/reason" TargetMode="External"/><Relationship Id="rId2" Type="http://schemas.openxmlformats.org/officeDocument/2006/relationships/hyperlink" Target="http://www.britannica.com/EBchecked/topic/492034/rationalism" TargetMode="External"/><Relationship Id="rId1" Type="http://schemas.openxmlformats.org/officeDocument/2006/relationships/slideLayout" Target="../slideLayouts/slideLayout2.xml"/><Relationship Id="rId4" Type="http://schemas.openxmlformats.org/officeDocument/2006/relationships/hyperlink" Target="http://www.britannica.com/EBchecked/topic/190219/epistemology"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oxforddictionaries.com/definition/english/tabula+rasa"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ctrTitle"/>
          </p:nvPr>
        </p:nvSpPr>
        <p:spPr/>
        <p:txBody>
          <a:bodyPr/>
          <a:lstStyle/>
          <a:p>
            <a:pPr lvl="0"/>
            <a:r>
              <a:rPr lang="en-GB"/>
              <a:t>Themes and theories</a:t>
            </a:r>
          </a:p>
        </p:txBody>
      </p:sp>
      <p:sp>
        <p:nvSpPr>
          <p:cNvPr id="3" name="Subtitle 2"/>
          <p:cNvSpPr txBox="1">
            <a:spLocks noGrp="1"/>
          </p:cNvSpPr>
          <p:nvPr>
            <p:ph type="subTitle" idx="1"/>
          </p:nvPr>
        </p:nvSpPr>
        <p:spPr/>
        <p:txBody>
          <a:bodyPr/>
          <a:lstStyle/>
          <a:p>
            <a:pPr lvl="0">
              <a:spcBef>
                <a:spcPts val="1000"/>
              </a:spcBef>
            </a:pPr>
            <a:r>
              <a:rPr lang="en-GB" sz="4000"/>
              <a:t>EMPIRICISM</a:t>
            </a:r>
          </a:p>
        </p:txBody>
      </p:sp>
    </p:spTree>
    <p:extLst>
      <p:ext uri="{BB962C8B-B14F-4D97-AF65-F5344CB8AC3E}">
        <p14:creationId xmlns:p14="http://schemas.microsoft.com/office/powerpoint/2010/main" val="2689928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EMPIRICISM</a:t>
            </a:r>
          </a:p>
        </p:txBody>
      </p:sp>
      <p:sp>
        <p:nvSpPr>
          <p:cNvPr id="3" name="Content Placeholder 2"/>
          <p:cNvSpPr txBox="1">
            <a:spLocks noGrp="1"/>
          </p:cNvSpPr>
          <p:nvPr>
            <p:ph idx="1"/>
          </p:nvPr>
        </p:nvSpPr>
        <p:spPr/>
        <p:txBody>
          <a:bodyPr/>
          <a:lstStyle/>
          <a:p>
            <a:pPr lvl="0">
              <a:lnSpc>
                <a:spcPct val="80000"/>
              </a:lnSpc>
            </a:pPr>
            <a:r>
              <a:rPr lang="en-GB" sz="2400"/>
              <a:t>DEFINITION – the doctrine that all knowledge is derived from sense experience</a:t>
            </a:r>
          </a:p>
          <a:p>
            <a:pPr lvl="0">
              <a:lnSpc>
                <a:spcPct val="80000"/>
              </a:lnSpc>
            </a:pPr>
            <a:r>
              <a:rPr lang="en-GB" sz="2400"/>
              <a:t>HISTORICAL SIGNIFICANCE</a:t>
            </a:r>
          </a:p>
          <a:p>
            <a:pPr lvl="0">
              <a:lnSpc>
                <a:spcPct val="80000"/>
              </a:lnSpc>
            </a:pPr>
            <a:r>
              <a:rPr lang="en-GB" sz="2400"/>
              <a:t>THE EUROPEAN ENLIGHTENMENT AND THE RISE OF SCIENTIFIC KNOWLEDGE</a:t>
            </a:r>
          </a:p>
          <a:p>
            <a:pPr lvl="0">
              <a:lnSpc>
                <a:spcPct val="80000"/>
              </a:lnSpc>
            </a:pPr>
            <a:r>
              <a:rPr lang="en-GB" sz="2400"/>
              <a:t>THE CRITIQUE OF ESTABLISHED RELGION</a:t>
            </a:r>
          </a:p>
        </p:txBody>
      </p:sp>
      <p:pic>
        <p:nvPicPr>
          <p:cNvPr id="4" name="Content Placeholder 4"/>
          <p:cNvPicPr>
            <a:picLocks noGrp="1" noChangeAspect="1"/>
          </p:cNvPicPr>
          <p:nvPr>
            <p:ph idx="2"/>
          </p:nvPr>
        </p:nvPicPr>
        <p:blipFill>
          <a:blip r:embed="rId2"/>
          <a:stretch>
            <a:fillRect/>
          </a:stretch>
        </p:blipFill>
        <p:spPr>
          <a:xfrm>
            <a:off x="4744711" y="1962055"/>
            <a:ext cx="4038603" cy="3024332"/>
          </a:xfrm>
        </p:spPr>
      </p:pic>
      <p:sp>
        <p:nvSpPr>
          <p:cNvPr id="5" name="Rectangle 5"/>
          <p:cNvSpPr/>
          <p:nvPr/>
        </p:nvSpPr>
        <p:spPr>
          <a:xfrm>
            <a:off x="4932035" y="5013179"/>
            <a:ext cx="3888431" cy="646334"/>
          </a:xfrm>
          <a:prstGeom prst="rect">
            <a:avLst/>
          </a:prstGeom>
          <a:noFill/>
          <a:ln>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Book Antiqua"/>
              </a:rPr>
              <a:t>‘An Experiment on a Bird in an Air Pump’ by Joseph Wright  (1768)</a:t>
            </a:r>
            <a:endParaRPr lang="en-GB" sz="1800" b="0" i="0" u="none" strike="noStrike" kern="1200" cap="none" spc="0" baseline="0">
              <a:solidFill>
                <a:srgbClr val="FFFFFF"/>
              </a:solidFill>
              <a:uFillTx/>
              <a:latin typeface="Book Antiqua"/>
            </a:endParaRPr>
          </a:p>
        </p:txBody>
      </p:sp>
    </p:spTree>
    <p:extLst>
      <p:ext uri="{BB962C8B-B14F-4D97-AF65-F5344CB8AC3E}">
        <p14:creationId xmlns:p14="http://schemas.microsoft.com/office/powerpoint/2010/main" val="3558821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DEFINITION</a:t>
            </a:r>
          </a:p>
        </p:txBody>
      </p:sp>
      <p:sp>
        <p:nvSpPr>
          <p:cNvPr id="3" name="Content Placeholder 2"/>
          <p:cNvSpPr txBox="1">
            <a:spLocks noGrp="1"/>
          </p:cNvSpPr>
          <p:nvPr>
            <p:ph idx="1"/>
          </p:nvPr>
        </p:nvSpPr>
        <p:spPr/>
        <p:txBody>
          <a:bodyPr/>
          <a:lstStyle/>
          <a:p>
            <a:pPr lvl="0">
              <a:spcBef>
                <a:spcPts val="600"/>
              </a:spcBef>
            </a:pPr>
            <a:r>
              <a:rPr lang="en-GB" sz="2600"/>
              <a:t>ENCYCLOPEDIA BRITANNICA: </a:t>
            </a:r>
            <a:r>
              <a:rPr lang="en-GB" sz="2600">
                <a:hlinkClick r:id="rId2"/>
              </a:rPr>
              <a:t>http://www.britannica.com/EBchecked/topic/186146/empiricism</a:t>
            </a:r>
            <a:r>
              <a:rPr lang="en-GB" sz="2600"/>
              <a:t> [Accessed 15th January 2013]</a:t>
            </a:r>
          </a:p>
          <a:p>
            <a:pPr lvl="0">
              <a:spcBef>
                <a:spcPts val="600"/>
              </a:spcBef>
            </a:pPr>
            <a:r>
              <a:rPr lang="en-GB" sz="2600"/>
              <a:t>‘the view that all concepts originate in experience, that all concepts are about or applicable to things that can be experienced,</a:t>
            </a:r>
          </a:p>
          <a:p>
            <a:pPr lvl="0">
              <a:spcBef>
                <a:spcPts val="600"/>
              </a:spcBef>
            </a:pPr>
            <a:r>
              <a:rPr lang="en-GB" sz="2600"/>
              <a:t>. This broad definition accords with the derivation of the term </a:t>
            </a:r>
            <a:r>
              <a:rPr lang="en-GB" sz="2600" i="1"/>
              <a:t>empiricism</a:t>
            </a:r>
            <a:r>
              <a:rPr lang="en-GB" sz="2600"/>
              <a:t> from the ancient Greek word </a:t>
            </a:r>
            <a:r>
              <a:rPr lang="en-GB" sz="2600" i="1"/>
              <a:t>empeiria,</a:t>
            </a:r>
            <a:r>
              <a:rPr lang="en-GB" sz="2600"/>
              <a:t> “experience.”</a:t>
            </a:r>
          </a:p>
          <a:p>
            <a:pPr lvl="0">
              <a:spcBef>
                <a:spcPts val="600"/>
              </a:spcBef>
            </a:pPr>
            <a:endParaRPr lang="en-GB" sz="2600"/>
          </a:p>
        </p:txBody>
      </p:sp>
    </p:spTree>
    <p:extLst>
      <p:ext uri="{BB962C8B-B14F-4D97-AF65-F5344CB8AC3E}">
        <p14:creationId xmlns:p14="http://schemas.microsoft.com/office/powerpoint/2010/main" val="27208164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RATIONALISM</a:t>
            </a:r>
          </a:p>
        </p:txBody>
      </p:sp>
      <p:sp>
        <p:nvSpPr>
          <p:cNvPr id="3" name="Content Placeholder 2"/>
          <p:cNvSpPr txBox="1">
            <a:spLocks noGrp="1"/>
          </p:cNvSpPr>
          <p:nvPr>
            <p:ph idx="1"/>
          </p:nvPr>
        </p:nvSpPr>
        <p:spPr/>
        <p:txBody>
          <a:bodyPr/>
          <a:lstStyle/>
          <a:p>
            <a:pPr lvl="0">
              <a:lnSpc>
                <a:spcPct val="90000"/>
              </a:lnSpc>
              <a:spcBef>
                <a:spcPts val="600"/>
              </a:spcBef>
            </a:pPr>
            <a:r>
              <a:rPr lang="en-GB" sz="2400"/>
              <a:t>ENCYCLOPEDIA BRITTANICA: </a:t>
            </a:r>
            <a:r>
              <a:rPr lang="en-GB" sz="2400">
                <a:hlinkClick r:id="rId2"/>
              </a:rPr>
              <a:t>http://www.britannica.com/EBchecked/topic/492034/rationalism</a:t>
            </a:r>
            <a:r>
              <a:rPr lang="en-GB" sz="2400"/>
              <a:t> [Accessed on 15th January 2013]</a:t>
            </a:r>
          </a:p>
          <a:p>
            <a:pPr lvl="0">
              <a:lnSpc>
                <a:spcPct val="90000"/>
              </a:lnSpc>
              <a:spcBef>
                <a:spcPts val="600"/>
              </a:spcBef>
            </a:pPr>
            <a:r>
              <a:rPr lang="en-GB" sz="2400"/>
              <a:t>the view that regards </a:t>
            </a:r>
            <a:r>
              <a:rPr lang="en-GB" sz="2400">
                <a:hlinkClick r:id="rId3"/>
              </a:rPr>
              <a:t>reason</a:t>
            </a:r>
            <a:r>
              <a:rPr lang="en-GB" sz="2400"/>
              <a:t> as the chief source and test of </a:t>
            </a:r>
            <a:r>
              <a:rPr lang="en-GB" sz="2400">
                <a:hlinkClick r:id="rId4"/>
              </a:rPr>
              <a:t>knowledge</a:t>
            </a:r>
            <a:r>
              <a:rPr lang="en-GB" sz="2400"/>
              <a:t>.</a:t>
            </a:r>
          </a:p>
          <a:p>
            <a:pPr lvl="0">
              <a:lnSpc>
                <a:spcPct val="90000"/>
              </a:lnSpc>
              <a:spcBef>
                <a:spcPts val="600"/>
              </a:spcBef>
            </a:pPr>
            <a:r>
              <a:rPr lang="en-GB" sz="2400"/>
              <a:t> There are, according to the rationalists, certain rational principles…that are so fundamental that to deny them is to fall into contradiction. The rationalist’s confidence in reason and proof tends, therefore, to detract from his respect for other ways of knowing.</a:t>
            </a:r>
          </a:p>
          <a:p>
            <a:pPr lvl="0">
              <a:lnSpc>
                <a:spcPct val="90000"/>
              </a:lnSpc>
              <a:spcBef>
                <a:spcPts val="600"/>
              </a:spcBef>
            </a:pPr>
            <a:r>
              <a:rPr lang="en-GB" sz="2400" b="1" u="sng"/>
              <a:t>Rationalism has long been the rival of EMPIRICISM</a:t>
            </a:r>
          </a:p>
        </p:txBody>
      </p:sp>
    </p:spTree>
    <p:extLst>
      <p:ext uri="{BB962C8B-B14F-4D97-AF65-F5344CB8AC3E}">
        <p14:creationId xmlns:p14="http://schemas.microsoft.com/office/powerpoint/2010/main" val="23601033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EMPIRICISM</a:t>
            </a:r>
          </a:p>
        </p:txBody>
      </p:sp>
      <p:sp>
        <p:nvSpPr>
          <p:cNvPr id="3" name="Content Placeholder 2"/>
          <p:cNvSpPr txBox="1">
            <a:spLocks noGrp="1"/>
          </p:cNvSpPr>
          <p:nvPr>
            <p:ph idx="1"/>
          </p:nvPr>
        </p:nvSpPr>
        <p:spPr/>
        <p:txBody>
          <a:bodyPr/>
          <a:lstStyle/>
          <a:p>
            <a:pPr lvl="0"/>
            <a:r>
              <a:rPr lang="en-GB" b="1"/>
              <a:t>Epistemologically</a:t>
            </a:r>
            <a:r>
              <a:rPr lang="en-GB"/>
              <a:t> (concerning the nature of knowledge and how it is derived), </a:t>
            </a:r>
            <a:r>
              <a:rPr lang="en-GB" b="1" u="sng"/>
              <a:t>Empiricism</a:t>
            </a:r>
            <a:r>
              <a:rPr lang="en-GB"/>
              <a:t> is concerned with attaining knowledge through experience and experiment, and can be termed:</a:t>
            </a:r>
          </a:p>
          <a:p>
            <a:pPr lvl="0"/>
            <a:r>
              <a:rPr lang="en-GB" b="1" u="sng"/>
              <a:t>A POSTERIORI </a:t>
            </a:r>
            <a:r>
              <a:rPr lang="en-GB"/>
              <a:t>(literally: later), as opposed to:</a:t>
            </a:r>
          </a:p>
          <a:p>
            <a:pPr lvl="0"/>
            <a:r>
              <a:rPr lang="en-GB" b="1" u="sng"/>
              <a:t>A PRIORI </a:t>
            </a:r>
            <a:r>
              <a:rPr lang="en-GB"/>
              <a:t>(literally: earlier) – knowledge attained independent of experience e.g revealed Christian doctrine </a:t>
            </a:r>
          </a:p>
        </p:txBody>
      </p:sp>
    </p:spTree>
    <p:extLst>
      <p:ext uri="{BB962C8B-B14F-4D97-AF65-F5344CB8AC3E}">
        <p14:creationId xmlns:p14="http://schemas.microsoft.com/office/powerpoint/2010/main" val="20379386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EMPIRICISM VS RATIONALISM</a:t>
            </a:r>
          </a:p>
        </p:txBody>
      </p:sp>
      <p:sp>
        <p:nvSpPr>
          <p:cNvPr id="3" name="Content Placeholder 2"/>
          <p:cNvSpPr txBox="1">
            <a:spLocks noGrp="1"/>
          </p:cNvSpPr>
          <p:nvPr>
            <p:ph idx="1"/>
          </p:nvPr>
        </p:nvSpPr>
        <p:spPr/>
        <p:txBody>
          <a:bodyPr/>
          <a:lstStyle/>
          <a:p>
            <a:pPr lvl="0">
              <a:lnSpc>
                <a:spcPct val="90000"/>
              </a:lnSpc>
            </a:pPr>
            <a:r>
              <a:rPr lang="en-GB" sz="3000" b="1"/>
              <a:t>Epistemologically </a:t>
            </a:r>
            <a:r>
              <a:rPr lang="en-GB" sz="3000" b="1" u="sng"/>
              <a:t>RATIONALISM</a:t>
            </a:r>
            <a:r>
              <a:rPr lang="en-GB" sz="3000" u="sng"/>
              <a:t> </a:t>
            </a:r>
            <a:r>
              <a:rPr lang="en-GB" sz="3000"/>
              <a:t> looks to </a:t>
            </a:r>
            <a:r>
              <a:rPr lang="en-GB" sz="3000" b="1" u="sng"/>
              <a:t>REASON</a:t>
            </a:r>
            <a:r>
              <a:rPr lang="en-GB" sz="3000"/>
              <a:t>  to attain knowledge, not through sensory experience but through </a:t>
            </a:r>
            <a:r>
              <a:rPr lang="en-GB" sz="3000" b="1" u="sng"/>
              <a:t>DEDUCTION </a:t>
            </a:r>
            <a:r>
              <a:rPr lang="en-GB" sz="3000"/>
              <a:t>or ‘top-down’ logic that uses certain premises (for example, the laws of geometry) to reach logical conclusions.</a:t>
            </a:r>
          </a:p>
          <a:p>
            <a:pPr lvl="0">
              <a:lnSpc>
                <a:spcPct val="90000"/>
              </a:lnSpc>
            </a:pPr>
            <a:r>
              <a:rPr lang="en-GB" sz="3000" b="1" u="sng"/>
              <a:t>EMPIRICISM </a:t>
            </a:r>
            <a:r>
              <a:rPr lang="en-GB" sz="3000"/>
              <a:t> uses </a:t>
            </a:r>
            <a:r>
              <a:rPr lang="en-GB" sz="3000" b="1" u="sng"/>
              <a:t>INDUCTION </a:t>
            </a:r>
            <a:r>
              <a:rPr lang="en-GB" sz="3000"/>
              <a:t>(or Inductive reasoning or ‘bottom-up’ logic) that looks to construct propositions and evaluate conclusions </a:t>
            </a:r>
            <a:endParaRPr lang="en-GB" sz="3000" b="1" u="sng"/>
          </a:p>
        </p:txBody>
      </p:sp>
    </p:spTree>
    <p:extLst>
      <p:ext uri="{BB962C8B-B14F-4D97-AF65-F5344CB8AC3E}">
        <p14:creationId xmlns:p14="http://schemas.microsoft.com/office/powerpoint/2010/main" val="8500963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TABULA RASA</a:t>
            </a:r>
          </a:p>
        </p:txBody>
      </p:sp>
      <p:sp>
        <p:nvSpPr>
          <p:cNvPr id="3" name="Content Placeholder 2"/>
          <p:cNvSpPr txBox="1">
            <a:spLocks noGrp="1"/>
          </p:cNvSpPr>
          <p:nvPr>
            <p:ph idx="1"/>
          </p:nvPr>
        </p:nvSpPr>
        <p:spPr/>
        <p:txBody>
          <a:bodyPr/>
          <a:lstStyle/>
          <a:p>
            <a:pPr lvl="0">
              <a:spcBef>
                <a:spcPts val="600"/>
              </a:spcBef>
            </a:pPr>
            <a:r>
              <a:rPr lang="en-GB" sz="2600"/>
              <a:t>Oxford English Dictionary </a:t>
            </a:r>
            <a:r>
              <a:rPr lang="en-GB" sz="2600">
                <a:hlinkClick r:id="rId2"/>
              </a:rPr>
              <a:t>http://oxforddictionaries.com/definition/english/tabula%2Brasa</a:t>
            </a:r>
            <a:r>
              <a:rPr lang="en-GB" sz="2600"/>
              <a:t> [Accessed 16</a:t>
            </a:r>
            <a:r>
              <a:rPr lang="en-GB" sz="2600" baseline="30000"/>
              <a:t>th</a:t>
            </a:r>
            <a:r>
              <a:rPr lang="en-GB" sz="2600"/>
              <a:t> January 2013]</a:t>
            </a:r>
            <a:br>
              <a:rPr lang="en-GB" sz="2600"/>
            </a:br>
            <a:r>
              <a:rPr lang="en-GB" sz="2600"/>
              <a:t>Definition of </a:t>
            </a:r>
            <a:r>
              <a:rPr lang="en-GB" sz="2600" b="1"/>
              <a:t>tabula rasa:</a:t>
            </a:r>
            <a:endParaRPr lang="en-GB" sz="2600"/>
          </a:p>
          <a:p>
            <a:pPr lvl="0">
              <a:spcBef>
                <a:spcPts val="600"/>
              </a:spcBef>
            </a:pPr>
            <a:r>
              <a:rPr lang="en-GB" sz="2600"/>
              <a:t>a clean slate; the human mind, especially at birth, viewed as having no innate ideas. </a:t>
            </a:r>
          </a:p>
          <a:p>
            <a:pPr lvl="0">
              <a:spcBef>
                <a:spcPts val="600"/>
              </a:spcBef>
            </a:pPr>
            <a:r>
              <a:rPr lang="en-GB" sz="2600" b="1"/>
              <a:t>Origin:</a:t>
            </a:r>
          </a:p>
          <a:p>
            <a:pPr lvl="0">
              <a:spcBef>
                <a:spcPts val="600"/>
              </a:spcBef>
            </a:pPr>
            <a:r>
              <a:rPr lang="en-GB" sz="2600"/>
              <a:t>Latin, literally 'scraped tablet', denoting a tablet with the writing erased</a:t>
            </a:r>
          </a:p>
        </p:txBody>
      </p:sp>
    </p:spTree>
    <p:extLst>
      <p:ext uri="{BB962C8B-B14F-4D97-AF65-F5344CB8AC3E}">
        <p14:creationId xmlns:p14="http://schemas.microsoft.com/office/powerpoint/2010/main" val="21779767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TABULA RASA</a:t>
            </a:r>
          </a:p>
        </p:txBody>
      </p:sp>
      <p:sp>
        <p:nvSpPr>
          <p:cNvPr id="3" name="Content Placeholder 2"/>
          <p:cNvSpPr txBox="1">
            <a:spLocks noGrp="1"/>
          </p:cNvSpPr>
          <p:nvPr>
            <p:ph idx="1"/>
          </p:nvPr>
        </p:nvSpPr>
        <p:spPr/>
        <p:txBody>
          <a:bodyPr/>
          <a:lstStyle/>
          <a:p>
            <a:pPr lvl="0">
              <a:lnSpc>
                <a:spcPct val="90000"/>
              </a:lnSpc>
            </a:pPr>
            <a:r>
              <a:rPr lang="en-GB"/>
              <a:t>The ‘BLANK TABLET’ or SHEET</a:t>
            </a:r>
          </a:p>
          <a:p>
            <a:pPr lvl="0">
              <a:lnSpc>
                <a:spcPct val="90000"/>
              </a:lnSpc>
            </a:pPr>
            <a:r>
              <a:rPr lang="en-GB"/>
              <a:t>Concept associated with Aristotle (384-322BC)</a:t>
            </a:r>
          </a:p>
          <a:p>
            <a:pPr lvl="0">
              <a:lnSpc>
                <a:spcPct val="90000"/>
              </a:lnSpc>
            </a:pPr>
            <a:r>
              <a:rPr lang="en-GB"/>
              <a:t>Later present in Islamic/Muslim philosophy/scholasticism of Thomas Aquinas (1225-1274)</a:t>
            </a:r>
          </a:p>
        </p:txBody>
      </p:sp>
      <p:pic>
        <p:nvPicPr>
          <p:cNvPr id="4" name="Content Placeholder 4"/>
          <p:cNvPicPr>
            <a:picLocks noGrp="1" noChangeAspect="1"/>
          </p:cNvPicPr>
          <p:nvPr>
            <p:ph idx="2"/>
          </p:nvPr>
        </p:nvPicPr>
        <p:blipFill>
          <a:blip r:embed="rId2"/>
          <a:stretch>
            <a:fillRect/>
          </a:stretch>
        </p:blipFill>
        <p:spPr>
          <a:xfrm>
            <a:off x="5652116" y="1916829"/>
            <a:ext cx="2592287" cy="3888431"/>
          </a:xfrm>
        </p:spPr>
      </p:pic>
    </p:spTree>
    <p:extLst>
      <p:ext uri="{BB962C8B-B14F-4D97-AF65-F5344CB8AC3E}">
        <p14:creationId xmlns:p14="http://schemas.microsoft.com/office/powerpoint/2010/main" val="29934166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THE ENLIGHTENMENT</a:t>
            </a:r>
          </a:p>
        </p:txBody>
      </p:sp>
      <p:sp>
        <p:nvSpPr>
          <p:cNvPr id="3" name="Content Placeholder 2"/>
          <p:cNvSpPr txBox="1">
            <a:spLocks noGrp="1"/>
          </p:cNvSpPr>
          <p:nvPr>
            <p:ph idx="1"/>
          </p:nvPr>
        </p:nvSpPr>
        <p:spPr/>
        <p:txBody>
          <a:bodyPr/>
          <a:lstStyle/>
          <a:p>
            <a:pPr lvl="0"/>
            <a:r>
              <a:rPr lang="en-GB"/>
              <a:t>Source: Ludmilla Jordanova, </a:t>
            </a:r>
            <a:r>
              <a:rPr lang="en-GB" i="1"/>
              <a:t>History in Practice </a:t>
            </a:r>
            <a:r>
              <a:rPr lang="en-GB"/>
              <a:t>(London: Arnold, 2000), p.128-9.</a:t>
            </a:r>
          </a:p>
          <a:p>
            <a:pPr lvl="0"/>
            <a:r>
              <a:rPr lang="en-GB"/>
              <a:t>1. PERIODISATION: Movement of ideas; 18</a:t>
            </a:r>
            <a:r>
              <a:rPr lang="en-GB" baseline="30000"/>
              <a:t>th</a:t>
            </a:r>
            <a:r>
              <a:rPr lang="en-GB"/>
              <a:t> century</a:t>
            </a:r>
          </a:p>
          <a:p>
            <a:pPr lvl="0"/>
            <a:r>
              <a:rPr lang="en-GB"/>
              <a:t>2. CHANGE: Intellectual changes, ‘a more secular, rationalistic, and democratic viewpoint’ p.129.</a:t>
            </a:r>
          </a:p>
          <a:p>
            <a:pPr lvl="0"/>
            <a:r>
              <a:rPr lang="en-GB"/>
              <a:t>3. CONFLICT: Secularism vs Religion and the Established Church; Political conflict – revolution in America and France</a:t>
            </a:r>
          </a:p>
          <a:p>
            <a:pPr lvl="0"/>
            <a:endParaRPr lang="en-GB"/>
          </a:p>
        </p:txBody>
      </p:sp>
    </p:spTree>
    <p:extLst>
      <p:ext uri="{BB962C8B-B14F-4D97-AF65-F5344CB8AC3E}">
        <p14:creationId xmlns:p14="http://schemas.microsoft.com/office/powerpoint/2010/main" val="37834803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3300"/>
              <a:t>ESSENCE OF THE ENLIGHTENMENT</a:t>
            </a:r>
          </a:p>
        </p:txBody>
      </p:sp>
      <p:sp>
        <p:nvSpPr>
          <p:cNvPr id="3" name="Content Placeholder 2"/>
          <p:cNvSpPr txBox="1">
            <a:spLocks noGrp="1"/>
          </p:cNvSpPr>
          <p:nvPr>
            <p:ph idx="1"/>
          </p:nvPr>
        </p:nvSpPr>
        <p:spPr/>
        <p:txBody>
          <a:bodyPr/>
          <a:lstStyle/>
          <a:p>
            <a:pPr lvl="0">
              <a:lnSpc>
                <a:spcPct val="90000"/>
              </a:lnSpc>
              <a:spcBef>
                <a:spcPts val="600"/>
              </a:spcBef>
            </a:pPr>
            <a:r>
              <a:rPr lang="en-GB" sz="2600"/>
              <a:t>1. </a:t>
            </a:r>
            <a:r>
              <a:rPr lang="en-GB" sz="2600" b="1"/>
              <a:t>To bring</a:t>
            </a:r>
            <a:r>
              <a:rPr lang="en-GB" sz="2600"/>
              <a:t>: light, clarity, order, reason; </a:t>
            </a:r>
            <a:r>
              <a:rPr lang="en-GB" sz="2600" b="1"/>
              <a:t>replacing</a:t>
            </a:r>
            <a:r>
              <a:rPr lang="en-GB" sz="2600"/>
              <a:t>:  darkness, mystery, superstition, obedience</a:t>
            </a:r>
          </a:p>
          <a:p>
            <a:pPr lvl="0">
              <a:lnSpc>
                <a:spcPct val="90000"/>
              </a:lnSpc>
              <a:spcBef>
                <a:spcPts val="600"/>
              </a:spcBef>
            </a:pPr>
            <a:r>
              <a:rPr lang="en-GB" sz="2600"/>
              <a:t>2. </a:t>
            </a:r>
            <a:r>
              <a:rPr lang="en-GB" sz="2600" b="1"/>
              <a:t>Critique</a:t>
            </a:r>
            <a:r>
              <a:rPr lang="en-GB" sz="2600"/>
              <a:t>: to question despotic rule, and the so-called ‘Divine Right of Kings’</a:t>
            </a:r>
          </a:p>
          <a:p>
            <a:pPr lvl="0">
              <a:lnSpc>
                <a:spcPct val="90000"/>
              </a:lnSpc>
              <a:spcBef>
                <a:spcPts val="600"/>
              </a:spcBef>
            </a:pPr>
            <a:r>
              <a:rPr lang="en-GB" sz="2600"/>
              <a:t>3. </a:t>
            </a:r>
            <a:r>
              <a:rPr lang="en-GB" sz="2600" b="1"/>
              <a:t>The pursuit of knowledge </a:t>
            </a:r>
            <a:r>
              <a:rPr lang="en-GB" sz="2600"/>
              <a:t>– through philosophical and political thought; advances in science, medicine, architecture; enlightened reform e.g. penal reform; education</a:t>
            </a:r>
          </a:p>
          <a:p>
            <a:pPr lvl="0">
              <a:lnSpc>
                <a:spcPct val="90000"/>
              </a:lnSpc>
              <a:spcBef>
                <a:spcPts val="600"/>
              </a:spcBef>
            </a:pPr>
            <a:r>
              <a:rPr lang="en-GB" sz="2600"/>
              <a:t>4. To question Established Religion</a:t>
            </a:r>
          </a:p>
          <a:p>
            <a:pPr lvl="0">
              <a:lnSpc>
                <a:spcPct val="90000"/>
              </a:lnSpc>
              <a:spcBef>
                <a:spcPts val="600"/>
              </a:spcBef>
            </a:pPr>
            <a:r>
              <a:rPr lang="en-GB" sz="2600"/>
              <a:t>5. To venerate the Ancients – ‘Stand on the shoulders of giants’ (12</a:t>
            </a:r>
            <a:r>
              <a:rPr lang="en-GB" sz="2600" baseline="30000"/>
              <a:t>th</a:t>
            </a:r>
            <a:r>
              <a:rPr lang="en-GB" sz="2600"/>
              <a:t> century metaphor, later associated with Isaac Newton and Rene Descartes)</a:t>
            </a:r>
          </a:p>
        </p:txBody>
      </p:sp>
    </p:spTree>
    <p:extLst>
      <p:ext uri="{BB962C8B-B14F-4D97-AF65-F5344CB8AC3E}">
        <p14:creationId xmlns:p14="http://schemas.microsoft.com/office/powerpoint/2010/main" val="25736564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THE ENLIGHTENMENT</a:t>
            </a:r>
          </a:p>
        </p:txBody>
      </p:sp>
      <p:sp>
        <p:nvSpPr>
          <p:cNvPr id="3" name="Content Placeholder 2"/>
          <p:cNvSpPr txBox="1">
            <a:spLocks noGrp="1"/>
          </p:cNvSpPr>
          <p:nvPr>
            <p:ph idx="1"/>
          </p:nvPr>
        </p:nvSpPr>
        <p:spPr/>
        <p:txBody>
          <a:bodyPr/>
          <a:lstStyle/>
          <a:p>
            <a:pPr lvl="0"/>
            <a:r>
              <a:rPr lang="en-GB"/>
              <a:t>EMPIRICISM  associated with:</a:t>
            </a:r>
          </a:p>
          <a:p>
            <a:pPr lvl="0"/>
            <a:endParaRPr lang="en-GB"/>
          </a:p>
          <a:p>
            <a:pPr lvl="0"/>
            <a:r>
              <a:rPr lang="en-GB"/>
              <a:t>John Locke (1632-1704)</a:t>
            </a:r>
          </a:p>
          <a:p>
            <a:pPr lvl="0"/>
            <a:r>
              <a:rPr lang="en-GB"/>
              <a:t>George Berkeley (1685-1753)</a:t>
            </a:r>
          </a:p>
          <a:p>
            <a:pPr lvl="0"/>
            <a:r>
              <a:rPr lang="en-GB"/>
              <a:t>David Hume (1711-1776)</a:t>
            </a:r>
          </a:p>
          <a:p>
            <a:pPr lvl="0"/>
            <a:endParaRPr lang="en-GB"/>
          </a:p>
        </p:txBody>
      </p:sp>
      <p:pic>
        <p:nvPicPr>
          <p:cNvPr id="4" name="Content Placeholder 8"/>
          <p:cNvPicPr>
            <a:picLocks noGrp="1" noChangeAspect="1"/>
          </p:cNvPicPr>
          <p:nvPr>
            <p:ph idx="2"/>
          </p:nvPr>
        </p:nvPicPr>
        <p:blipFill>
          <a:blip r:embed="rId2"/>
          <a:stretch>
            <a:fillRect/>
          </a:stretch>
        </p:blipFill>
        <p:spPr>
          <a:xfrm>
            <a:off x="5220071" y="1772820"/>
            <a:ext cx="2808314" cy="3960440"/>
          </a:xfrm>
        </p:spPr>
      </p:pic>
    </p:spTree>
    <p:extLst>
      <p:ext uri="{BB962C8B-B14F-4D97-AF65-F5344CB8AC3E}">
        <p14:creationId xmlns:p14="http://schemas.microsoft.com/office/powerpoint/2010/main" val="9380721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THE ENLIGHTENMENT</a:t>
            </a:r>
          </a:p>
        </p:txBody>
      </p:sp>
      <p:sp>
        <p:nvSpPr>
          <p:cNvPr id="3" name="Content Placeholder 2"/>
          <p:cNvSpPr txBox="1">
            <a:spLocks noGrp="1"/>
          </p:cNvSpPr>
          <p:nvPr>
            <p:ph idx="1"/>
          </p:nvPr>
        </p:nvSpPr>
        <p:spPr/>
        <p:txBody>
          <a:bodyPr/>
          <a:lstStyle/>
          <a:p>
            <a:pPr lvl="0">
              <a:lnSpc>
                <a:spcPct val="90000"/>
              </a:lnSpc>
            </a:pPr>
            <a:r>
              <a:rPr lang="en-GB" sz="2400"/>
              <a:t>John Locke (</a:t>
            </a:r>
            <a:r>
              <a:rPr lang="en-GB" sz="2400" i="1"/>
              <a:t>An Essay Concerning Human Understanding </a:t>
            </a:r>
            <a:r>
              <a:rPr lang="en-GB" sz="2400"/>
              <a:t>1689)</a:t>
            </a:r>
          </a:p>
          <a:p>
            <a:pPr lvl="0">
              <a:lnSpc>
                <a:spcPct val="90000"/>
              </a:lnSpc>
            </a:pPr>
            <a:r>
              <a:rPr lang="en-GB" sz="2400"/>
              <a:t>Emphasises the </a:t>
            </a:r>
            <a:r>
              <a:rPr lang="en-GB" sz="2400" i="1"/>
              <a:t>Tabula Rasa </a:t>
            </a:r>
            <a:r>
              <a:rPr lang="en-GB" sz="2400"/>
              <a:t>(the white paper) filled through life experience</a:t>
            </a:r>
          </a:p>
          <a:p>
            <a:pPr lvl="0">
              <a:lnSpc>
                <a:spcPct val="90000"/>
              </a:lnSpc>
            </a:pPr>
            <a:r>
              <a:rPr lang="en-GB" sz="2400"/>
              <a:t>Through – </a:t>
            </a:r>
            <a:r>
              <a:rPr lang="en-GB" sz="2400" i="1"/>
              <a:t>Sensation</a:t>
            </a:r>
            <a:r>
              <a:rPr lang="en-GB" sz="2400"/>
              <a:t> and </a:t>
            </a:r>
            <a:r>
              <a:rPr lang="en-GB" sz="2400" i="1"/>
              <a:t>Reflection</a:t>
            </a:r>
          </a:p>
          <a:p>
            <a:pPr lvl="0">
              <a:lnSpc>
                <a:spcPct val="90000"/>
              </a:lnSpc>
            </a:pPr>
            <a:r>
              <a:rPr lang="en-GB" sz="2400"/>
              <a:t>Distinguishing</a:t>
            </a:r>
            <a:r>
              <a:rPr lang="en-GB" sz="2400" i="1"/>
              <a:t> </a:t>
            </a:r>
            <a:r>
              <a:rPr lang="en-GB" sz="2400"/>
              <a:t>between</a:t>
            </a:r>
            <a:r>
              <a:rPr lang="en-GB" sz="2400" i="1"/>
              <a:t> </a:t>
            </a:r>
            <a:r>
              <a:rPr lang="en-GB" sz="2400"/>
              <a:t>the </a:t>
            </a:r>
            <a:r>
              <a:rPr lang="en-GB" sz="2400" i="1"/>
              <a:t>complex</a:t>
            </a:r>
            <a:r>
              <a:rPr lang="en-GB" sz="2400"/>
              <a:t> and the </a:t>
            </a:r>
            <a:r>
              <a:rPr lang="en-GB" sz="2400" i="1"/>
              <a:t>simple</a:t>
            </a:r>
          </a:p>
        </p:txBody>
      </p:sp>
      <p:pic>
        <p:nvPicPr>
          <p:cNvPr id="4" name="Content Placeholder 4"/>
          <p:cNvPicPr>
            <a:picLocks noGrp="1" noChangeAspect="1"/>
          </p:cNvPicPr>
          <p:nvPr>
            <p:ph idx="2"/>
          </p:nvPr>
        </p:nvPicPr>
        <p:blipFill>
          <a:blip r:embed="rId2"/>
          <a:stretch>
            <a:fillRect/>
          </a:stretch>
        </p:blipFill>
        <p:spPr>
          <a:xfrm>
            <a:off x="5076053" y="1700811"/>
            <a:ext cx="3024332" cy="4320475"/>
          </a:xfrm>
        </p:spPr>
      </p:pic>
    </p:spTree>
    <p:extLst>
      <p:ext uri="{BB962C8B-B14F-4D97-AF65-F5344CB8AC3E}">
        <p14:creationId xmlns:p14="http://schemas.microsoft.com/office/powerpoint/2010/main" val="27292791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THE ENLIGHTENMENT</a:t>
            </a:r>
          </a:p>
        </p:txBody>
      </p:sp>
      <p:sp>
        <p:nvSpPr>
          <p:cNvPr id="3" name="Content Placeholder 2"/>
          <p:cNvSpPr txBox="1">
            <a:spLocks noGrp="1"/>
          </p:cNvSpPr>
          <p:nvPr>
            <p:ph idx="1"/>
          </p:nvPr>
        </p:nvSpPr>
        <p:spPr/>
        <p:txBody>
          <a:bodyPr/>
          <a:lstStyle/>
          <a:p>
            <a:pPr lvl="0">
              <a:lnSpc>
                <a:spcPct val="80000"/>
              </a:lnSpc>
            </a:pPr>
            <a:r>
              <a:rPr lang="en-GB" sz="2400"/>
              <a:t>David Hume:</a:t>
            </a:r>
          </a:p>
          <a:p>
            <a:pPr lvl="0">
              <a:lnSpc>
                <a:spcPct val="80000"/>
              </a:lnSpc>
            </a:pPr>
            <a:r>
              <a:rPr lang="en-GB" sz="2400"/>
              <a:t>Developed </a:t>
            </a:r>
            <a:r>
              <a:rPr lang="en-GB" sz="2400" i="1"/>
              <a:t>Skepticism – </a:t>
            </a:r>
            <a:r>
              <a:rPr lang="en-GB" sz="2400"/>
              <a:t>to question the way we perceive knowledge</a:t>
            </a:r>
          </a:p>
          <a:p>
            <a:pPr lvl="0">
              <a:lnSpc>
                <a:spcPct val="80000"/>
              </a:lnSpc>
            </a:pPr>
            <a:r>
              <a:rPr lang="en-GB" sz="2400"/>
              <a:t>Knowledge cannot be solely derived from </a:t>
            </a:r>
            <a:r>
              <a:rPr lang="en-GB" sz="2400" i="1"/>
              <a:t>Reason </a:t>
            </a:r>
            <a:r>
              <a:rPr lang="en-GB" sz="2400"/>
              <a:t>but also from </a:t>
            </a:r>
            <a:r>
              <a:rPr lang="en-GB" sz="2400" i="1"/>
              <a:t>habits, instinct, customs, emotions, passions – Human Nature</a:t>
            </a:r>
          </a:p>
          <a:p>
            <a:pPr lvl="0">
              <a:lnSpc>
                <a:spcPct val="80000"/>
              </a:lnSpc>
            </a:pPr>
            <a:r>
              <a:rPr lang="en-GB" sz="2400"/>
              <a:t>From induction - ‘bottom up’ logic and constructs</a:t>
            </a:r>
          </a:p>
        </p:txBody>
      </p:sp>
      <p:pic>
        <p:nvPicPr>
          <p:cNvPr id="4" name="Content Placeholder 4"/>
          <p:cNvPicPr>
            <a:picLocks noGrp="1" noChangeAspect="1"/>
          </p:cNvPicPr>
          <p:nvPr>
            <p:ph idx="2"/>
          </p:nvPr>
        </p:nvPicPr>
        <p:blipFill>
          <a:blip r:embed="rId2"/>
          <a:stretch>
            <a:fillRect/>
          </a:stretch>
        </p:blipFill>
        <p:spPr>
          <a:xfrm>
            <a:off x="4832347" y="1627979"/>
            <a:ext cx="3670301" cy="4470401"/>
          </a:xfrm>
        </p:spPr>
      </p:pic>
    </p:spTree>
    <p:extLst>
      <p:ext uri="{BB962C8B-B14F-4D97-AF65-F5344CB8AC3E}">
        <p14:creationId xmlns:p14="http://schemas.microsoft.com/office/powerpoint/2010/main" val="31634919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HUME Contd…</a:t>
            </a:r>
          </a:p>
        </p:txBody>
      </p:sp>
      <p:sp>
        <p:nvSpPr>
          <p:cNvPr id="3" name="Content Placeholder 4"/>
          <p:cNvSpPr txBox="1">
            <a:spLocks noGrp="1"/>
          </p:cNvSpPr>
          <p:nvPr>
            <p:ph idx="1"/>
          </p:nvPr>
        </p:nvSpPr>
        <p:spPr/>
        <p:txBody>
          <a:bodyPr/>
          <a:lstStyle/>
          <a:p>
            <a:pPr lvl="0"/>
            <a:r>
              <a:rPr lang="en-GB"/>
              <a:t>Consequently, Hume contended:</a:t>
            </a:r>
          </a:p>
          <a:p>
            <a:pPr lvl="0"/>
            <a:r>
              <a:rPr lang="en-GB"/>
              <a:t>There is no certainty that the future will resemble the past</a:t>
            </a:r>
          </a:p>
          <a:p>
            <a:pPr lvl="0"/>
            <a:r>
              <a:rPr lang="en-GB"/>
              <a:t>We cannot through rational thought prove the external world, but can do this only through instinct</a:t>
            </a:r>
          </a:p>
          <a:p>
            <a:pPr lvl="0"/>
            <a:r>
              <a:rPr lang="en-GB" i="1"/>
              <a:t>Of Miracles </a:t>
            </a:r>
            <a:r>
              <a:rPr lang="en-GB"/>
              <a:t>(in </a:t>
            </a:r>
            <a:r>
              <a:rPr lang="en-GB" i="1"/>
              <a:t>Inquiry Concerning Human Understanding )</a:t>
            </a:r>
            <a:r>
              <a:rPr lang="en-GB"/>
              <a:t> – Hume expresses scepticism over religious belief, upsetting the established Church and Theologians</a:t>
            </a:r>
          </a:p>
          <a:p>
            <a:pPr lvl="0"/>
            <a:endParaRPr lang="en-GB"/>
          </a:p>
          <a:p>
            <a:pPr lvl="0"/>
            <a:endParaRPr lang="en-GB"/>
          </a:p>
        </p:txBody>
      </p:sp>
    </p:spTree>
    <p:extLst>
      <p:ext uri="{BB962C8B-B14F-4D97-AF65-F5344CB8AC3E}">
        <p14:creationId xmlns:p14="http://schemas.microsoft.com/office/powerpoint/2010/main" val="27905310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THE ASCENT OF SCIENCE</a:t>
            </a:r>
          </a:p>
        </p:txBody>
      </p:sp>
      <p:sp>
        <p:nvSpPr>
          <p:cNvPr id="3" name="Content Placeholder 2"/>
          <p:cNvSpPr txBox="1">
            <a:spLocks noGrp="1"/>
          </p:cNvSpPr>
          <p:nvPr>
            <p:ph idx="1"/>
          </p:nvPr>
        </p:nvSpPr>
        <p:spPr/>
        <p:txBody>
          <a:bodyPr/>
          <a:lstStyle/>
          <a:p>
            <a:pPr lvl="0">
              <a:spcBef>
                <a:spcPts val="600"/>
              </a:spcBef>
            </a:pPr>
            <a:r>
              <a:rPr lang="en-GB" sz="2600"/>
              <a:t>Why did scientific knowledge attain such high status? ; it was built upon revolutionary advances: </a:t>
            </a:r>
          </a:p>
          <a:p>
            <a:pPr lvl="0">
              <a:spcBef>
                <a:spcPts val="600"/>
              </a:spcBef>
            </a:pPr>
            <a:r>
              <a:rPr lang="en-GB" sz="2600"/>
              <a:t>1.  Nicolas Copernicus (1478-1543); Polish founder of modern astronomy; developed theory on heavenly bodies (planets move around the sun)</a:t>
            </a:r>
          </a:p>
          <a:p>
            <a:pPr lvl="0">
              <a:spcBef>
                <a:spcPts val="600"/>
              </a:spcBef>
            </a:pPr>
            <a:r>
              <a:rPr lang="en-GB" sz="2600"/>
              <a:t>2. Rene Descartes (1576-1650); French philosopher who pursued epistemological approach to truth and knowledge  - why can anything be said to be true (move away from scholastic or theological dogma); Cartesian premise: Cogito, Ergo Sum: I think, therefore I am  </a:t>
            </a:r>
          </a:p>
        </p:txBody>
      </p:sp>
    </p:spTree>
    <p:extLst>
      <p:ext uri="{BB962C8B-B14F-4D97-AF65-F5344CB8AC3E}">
        <p14:creationId xmlns:p14="http://schemas.microsoft.com/office/powerpoint/2010/main" val="16751319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THE ASCENT OF SCIENCE</a:t>
            </a:r>
          </a:p>
        </p:txBody>
      </p:sp>
      <p:sp>
        <p:nvSpPr>
          <p:cNvPr id="3" name="Content Placeholder 3"/>
          <p:cNvSpPr txBox="1">
            <a:spLocks noGrp="1"/>
          </p:cNvSpPr>
          <p:nvPr>
            <p:ph idx="1"/>
          </p:nvPr>
        </p:nvSpPr>
        <p:spPr/>
        <p:txBody>
          <a:bodyPr/>
          <a:lstStyle/>
          <a:p>
            <a:pPr lvl="0">
              <a:lnSpc>
                <a:spcPct val="90000"/>
              </a:lnSpc>
              <a:spcBef>
                <a:spcPts val="500"/>
              </a:spcBef>
            </a:pPr>
            <a:r>
              <a:rPr lang="en-GB" sz="2200"/>
              <a:t>Isaac Newton (1642-1727); used calculus to investigate the forces of nature – theory of gravitation (universal attraction); the universe is governed by universal laws</a:t>
            </a:r>
          </a:p>
          <a:p>
            <a:pPr lvl="0">
              <a:lnSpc>
                <a:spcPct val="90000"/>
              </a:lnSpc>
              <a:spcBef>
                <a:spcPts val="500"/>
              </a:spcBef>
            </a:pPr>
            <a:r>
              <a:rPr lang="en-GB" sz="2200"/>
              <a:t>‘an exemplar of empirical rationalist research’ Dorinda Outram on Newton </a:t>
            </a:r>
            <a:r>
              <a:rPr lang="en-GB" sz="2200" i="1"/>
              <a:t>The Enlightenment </a:t>
            </a:r>
            <a:r>
              <a:rPr lang="en-GB" sz="2200"/>
              <a:t>(Cambridge: CUP, 2005,[2</a:t>
            </a:r>
            <a:r>
              <a:rPr lang="en-GB" sz="2200" baseline="30000"/>
              <a:t>nd</a:t>
            </a:r>
            <a:r>
              <a:rPr lang="en-GB" sz="2200"/>
              <a:t> Edition]),p.149.</a:t>
            </a:r>
          </a:p>
        </p:txBody>
      </p:sp>
      <p:pic>
        <p:nvPicPr>
          <p:cNvPr id="4" name="Content Placeholder 5" descr="newton.jpg"/>
          <p:cNvPicPr>
            <a:picLocks noGrp="1" noChangeAspect="1"/>
          </p:cNvPicPr>
          <p:nvPr>
            <p:ph idx="2"/>
          </p:nvPr>
        </p:nvPicPr>
        <p:blipFill>
          <a:blip r:embed="rId2"/>
          <a:stretch>
            <a:fillRect/>
          </a:stretch>
        </p:blipFill>
        <p:spPr>
          <a:xfrm>
            <a:off x="5436098" y="1628802"/>
            <a:ext cx="2880323" cy="4464493"/>
          </a:xfrm>
        </p:spPr>
      </p:pic>
    </p:spTree>
    <p:extLst>
      <p:ext uri="{BB962C8B-B14F-4D97-AF65-F5344CB8AC3E}">
        <p14:creationId xmlns:p14="http://schemas.microsoft.com/office/powerpoint/2010/main" val="6114900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7"/>
          <p:cNvSpPr txBox="1">
            <a:spLocks noGrp="1"/>
          </p:cNvSpPr>
          <p:nvPr>
            <p:ph type="title"/>
          </p:nvPr>
        </p:nvSpPr>
        <p:spPr/>
        <p:txBody>
          <a:bodyPr/>
          <a:lstStyle/>
          <a:p>
            <a:pPr lvl="0"/>
            <a:r>
              <a:rPr lang="en-GB"/>
              <a:t>NEWTONIAN THEORIES</a:t>
            </a:r>
          </a:p>
        </p:txBody>
      </p:sp>
      <p:sp>
        <p:nvSpPr>
          <p:cNvPr id="3" name="Content Placeholder 8"/>
          <p:cNvSpPr txBox="1">
            <a:spLocks noGrp="1"/>
          </p:cNvSpPr>
          <p:nvPr>
            <p:ph idx="1"/>
          </p:nvPr>
        </p:nvSpPr>
        <p:spPr/>
        <p:txBody>
          <a:bodyPr/>
          <a:lstStyle/>
          <a:p>
            <a:pPr lvl="0"/>
            <a:r>
              <a:rPr lang="en-GB"/>
              <a:t>Theories of Isaac Newton dominated 18</a:t>
            </a:r>
            <a:r>
              <a:rPr lang="en-GB" baseline="30000"/>
              <a:t>th</a:t>
            </a:r>
            <a:r>
              <a:rPr lang="en-GB"/>
              <a:t> Enlightenment thought and institutionalised through the Royal Academy (founded 1768)</a:t>
            </a:r>
          </a:p>
          <a:p>
            <a:pPr lvl="0"/>
            <a:r>
              <a:rPr lang="en-GB"/>
              <a:t>Premises:</a:t>
            </a:r>
          </a:p>
          <a:p>
            <a:pPr lvl="0"/>
            <a:r>
              <a:rPr lang="en-GB"/>
              <a:t>1. the Universe as a system is observable</a:t>
            </a:r>
          </a:p>
          <a:p>
            <a:pPr lvl="0"/>
            <a:r>
              <a:rPr lang="en-GB"/>
              <a:t>2. the unknown world can be discerned through enquiry</a:t>
            </a:r>
          </a:p>
          <a:p>
            <a:pPr lvl="0"/>
            <a:r>
              <a:rPr lang="en-GB"/>
              <a:t>3. the Universe is governed by laws discerned through mathematical formula and theory</a:t>
            </a:r>
          </a:p>
        </p:txBody>
      </p:sp>
    </p:spTree>
    <p:extLst>
      <p:ext uri="{BB962C8B-B14F-4D97-AF65-F5344CB8AC3E}">
        <p14:creationId xmlns:p14="http://schemas.microsoft.com/office/powerpoint/2010/main" val="9035638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EMBRACING SCIENCE</a:t>
            </a:r>
          </a:p>
        </p:txBody>
      </p:sp>
      <p:sp>
        <p:nvSpPr>
          <p:cNvPr id="3" name="Content Placeholder 2"/>
          <p:cNvSpPr txBox="1">
            <a:spLocks noGrp="1"/>
          </p:cNvSpPr>
          <p:nvPr>
            <p:ph idx="1"/>
          </p:nvPr>
        </p:nvSpPr>
        <p:spPr/>
        <p:txBody>
          <a:bodyPr/>
          <a:lstStyle/>
          <a:p>
            <a:pPr lvl="0">
              <a:lnSpc>
                <a:spcPct val="80000"/>
              </a:lnSpc>
              <a:spcBef>
                <a:spcPts val="600"/>
              </a:spcBef>
            </a:pPr>
            <a:r>
              <a:rPr lang="en-GB" sz="2600"/>
              <a:t>1. it went beyond politics and religion – non-partisan and non-doctrinaire knowledge</a:t>
            </a:r>
          </a:p>
          <a:p>
            <a:pPr lvl="0">
              <a:lnSpc>
                <a:spcPct val="80000"/>
              </a:lnSpc>
              <a:spcBef>
                <a:spcPts val="600"/>
              </a:spcBef>
            </a:pPr>
            <a:r>
              <a:rPr lang="en-GB" sz="2600"/>
              <a:t>2. verifiable knowledge based on indisputable laws</a:t>
            </a:r>
          </a:p>
          <a:p>
            <a:pPr lvl="0">
              <a:lnSpc>
                <a:spcPct val="80000"/>
              </a:lnSpc>
              <a:spcBef>
                <a:spcPts val="600"/>
              </a:spcBef>
            </a:pPr>
            <a:r>
              <a:rPr lang="en-GB" sz="2600"/>
              <a:t>3. belief that the laws of nature could also govern human nature, therefore:</a:t>
            </a:r>
          </a:p>
          <a:p>
            <a:pPr lvl="0">
              <a:lnSpc>
                <a:spcPct val="80000"/>
              </a:lnSpc>
              <a:spcBef>
                <a:spcPts val="600"/>
              </a:spcBef>
            </a:pPr>
            <a:r>
              <a:rPr lang="en-GB" sz="2600"/>
              <a:t>4. understanding the laws of nature could see advancements in medicine; childbirth; society; education;  law and order</a:t>
            </a:r>
          </a:p>
          <a:p>
            <a:pPr lvl="0">
              <a:lnSpc>
                <a:spcPct val="80000"/>
              </a:lnSpc>
              <a:spcBef>
                <a:spcPts val="600"/>
              </a:spcBef>
            </a:pPr>
            <a:r>
              <a:rPr lang="en-GB" sz="2600"/>
              <a:t>5. reflected a new confidence in mankind and the future – things were getting better through Enlightenment in practice</a:t>
            </a:r>
          </a:p>
          <a:p>
            <a:pPr lvl="0">
              <a:lnSpc>
                <a:spcPct val="80000"/>
              </a:lnSpc>
              <a:spcBef>
                <a:spcPts val="600"/>
              </a:spcBef>
            </a:pPr>
            <a:r>
              <a:rPr lang="en-GB" sz="2600"/>
              <a:t>6. CAVEAT – Voltaire in doubt following the Lisbon earthquake (1755) see </a:t>
            </a:r>
            <a:r>
              <a:rPr lang="en-GB" sz="2600" i="1"/>
              <a:t>Candide</a:t>
            </a:r>
            <a:endParaRPr lang="en-GB" sz="2600"/>
          </a:p>
        </p:txBody>
      </p:sp>
    </p:spTree>
    <p:extLst>
      <p:ext uri="{BB962C8B-B14F-4D97-AF65-F5344CB8AC3E}">
        <p14:creationId xmlns:p14="http://schemas.microsoft.com/office/powerpoint/2010/main" val="36301518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noGrp="1"/>
          </p:cNvSpPr>
          <p:nvPr>
            <p:ph type="title"/>
          </p:nvPr>
        </p:nvSpPr>
        <p:spPr/>
        <p:txBody>
          <a:bodyPr/>
          <a:lstStyle/>
          <a:p>
            <a:pPr lvl="0"/>
            <a:r>
              <a:rPr lang="en-GB"/>
              <a:t>‘A DESIGNER GOD’</a:t>
            </a:r>
          </a:p>
        </p:txBody>
      </p:sp>
      <p:sp>
        <p:nvSpPr>
          <p:cNvPr id="3" name="Content Placeholder 4"/>
          <p:cNvSpPr txBox="1">
            <a:spLocks noGrp="1"/>
          </p:cNvSpPr>
          <p:nvPr>
            <p:ph idx="1"/>
          </p:nvPr>
        </p:nvSpPr>
        <p:spPr>
          <a:xfrm>
            <a:off x="457200" y="1600200"/>
            <a:ext cx="4038603" cy="4997150"/>
          </a:xfrm>
        </p:spPr>
        <p:txBody>
          <a:bodyPr/>
          <a:lstStyle/>
          <a:p>
            <a:pPr lvl="0"/>
            <a:r>
              <a:rPr lang="en-GB" sz="2400"/>
              <a:t>Aristotle (384-322BC): </a:t>
            </a:r>
          </a:p>
          <a:p>
            <a:pPr lvl="0"/>
            <a:endParaRPr lang="en-GB" sz="2400"/>
          </a:p>
          <a:p>
            <a:pPr lvl="0"/>
            <a:endParaRPr lang="en-GB" sz="2400"/>
          </a:p>
          <a:p>
            <a:pPr lvl="0"/>
            <a:r>
              <a:rPr lang="en-GB" sz="2400"/>
              <a:t>Order within the universe pre-supposed a rational ‘designer’ God</a:t>
            </a:r>
          </a:p>
          <a:p>
            <a:pPr lvl="0"/>
            <a:endParaRPr lang="en-GB" sz="2400"/>
          </a:p>
          <a:p>
            <a:pPr lvl="0"/>
            <a:endParaRPr lang="en-GB" sz="2400"/>
          </a:p>
        </p:txBody>
      </p:sp>
      <p:pic>
        <p:nvPicPr>
          <p:cNvPr id="4" name="Content Placeholder 6" descr="aristotle_stone.jpg"/>
          <p:cNvPicPr>
            <a:picLocks noGrp="1" noChangeAspect="1"/>
          </p:cNvPicPr>
          <p:nvPr>
            <p:ph idx="2"/>
          </p:nvPr>
        </p:nvPicPr>
        <p:blipFill>
          <a:blip r:embed="rId3"/>
          <a:stretch>
            <a:fillRect/>
          </a:stretch>
        </p:blipFill>
        <p:spPr>
          <a:xfrm>
            <a:off x="4881560" y="1720059"/>
            <a:ext cx="3571874" cy="4286249"/>
          </a:xfrm>
        </p:spPr>
      </p:pic>
    </p:spTree>
    <p:extLst>
      <p:ext uri="{BB962C8B-B14F-4D97-AF65-F5344CB8AC3E}">
        <p14:creationId xmlns:p14="http://schemas.microsoft.com/office/powerpoint/2010/main" val="8725705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‘CONVICTION OF A GOD’</a:t>
            </a:r>
          </a:p>
        </p:txBody>
      </p:sp>
      <p:sp>
        <p:nvSpPr>
          <p:cNvPr id="3" name="Content Placeholder 4"/>
          <p:cNvSpPr txBox="1">
            <a:spLocks noGrp="1"/>
          </p:cNvSpPr>
          <p:nvPr>
            <p:ph idx="1"/>
          </p:nvPr>
        </p:nvSpPr>
        <p:spPr/>
        <p:txBody>
          <a:bodyPr/>
          <a:lstStyle/>
          <a:p>
            <a:pPr lvl="0"/>
            <a:r>
              <a:rPr lang="en-GB"/>
              <a:t>Advances in science:</a:t>
            </a:r>
          </a:p>
          <a:p>
            <a:pPr lvl="0"/>
            <a:r>
              <a:rPr lang="en-GB"/>
              <a:t>Newtonian theories; Zoology and Botany; Chemistry (principles of chemical change); Archaeology (the Three Ages)</a:t>
            </a:r>
          </a:p>
          <a:p>
            <a:pPr lvl="0"/>
            <a:r>
              <a:rPr lang="en-GB"/>
              <a:t>All supported a ‘conviction of God’ around:</a:t>
            </a:r>
          </a:p>
          <a:p>
            <a:pPr lvl="0"/>
            <a:endParaRPr lang="en-GB"/>
          </a:p>
          <a:p>
            <a:pPr lvl="0"/>
            <a:r>
              <a:rPr lang="en-GB"/>
              <a:t>‘</a:t>
            </a:r>
            <a:r>
              <a:rPr lang="en-GB" b="1"/>
              <a:t>THE ARGUMENT FROM DESIGN</a:t>
            </a:r>
            <a:r>
              <a:rPr lang="en-GB"/>
              <a:t>’ </a:t>
            </a:r>
          </a:p>
        </p:txBody>
      </p:sp>
    </p:spTree>
    <p:extLst>
      <p:ext uri="{BB962C8B-B14F-4D97-AF65-F5344CB8AC3E}">
        <p14:creationId xmlns:p14="http://schemas.microsoft.com/office/powerpoint/2010/main" val="34622828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CHRISTIANITY (AS IT STOOD)</a:t>
            </a:r>
          </a:p>
        </p:txBody>
      </p:sp>
      <p:sp>
        <p:nvSpPr>
          <p:cNvPr id="3" name="Content Placeholder 2"/>
          <p:cNvSpPr txBox="1">
            <a:spLocks noGrp="1"/>
          </p:cNvSpPr>
          <p:nvPr>
            <p:ph idx="1"/>
          </p:nvPr>
        </p:nvSpPr>
        <p:spPr/>
        <p:txBody>
          <a:bodyPr/>
          <a:lstStyle/>
          <a:p>
            <a:pPr lvl="0"/>
            <a:r>
              <a:rPr lang="en-GB"/>
              <a:t>God = ‘The Creator’ or ‘The First Cause’ or ‘The Prime Mover’</a:t>
            </a:r>
          </a:p>
          <a:p>
            <a:pPr lvl="0"/>
            <a:r>
              <a:rPr lang="en-GB"/>
              <a:t>God = Possessed a personal quality (human like)</a:t>
            </a:r>
          </a:p>
          <a:p>
            <a:pPr lvl="0"/>
            <a:r>
              <a:rPr lang="en-GB"/>
              <a:t>God = Benevolent and just – the well being of mankind was a priority</a:t>
            </a:r>
          </a:p>
          <a:p>
            <a:pPr lvl="0"/>
            <a:r>
              <a:rPr lang="en-GB"/>
              <a:t>God = since creation was an intervening God!; he talked to the Jewish prophets; he sent his only son Jesus to ‘save mankind’;  </a:t>
            </a:r>
          </a:p>
        </p:txBody>
      </p:sp>
    </p:spTree>
    <p:extLst>
      <p:ext uri="{BB962C8B-B14F-4D97-AF65-F5344CB8AC3E}">
        <p14:creationId xmlns:p14="http://schemas.microsoft.com/office/powerpoint/2010/main" val="5949018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noGrp="1"/>
          </p:cNvSpPr>
          <p:nvPr>
            <p:ph type="title"/>
          </p:nvPr>
        </p:nvSpPr>
        <p:spPr/>
        <p:txBody>
          <a:bodyPr/>
          <a:lstStyle/>
          <a:p>
            <a:pPr lvl="0"/>
            <a:r>
              <a:rPr lang="en-GB"/>
              <a:t>‘THE WORD OF GOD’</a:t>
            </a:r>
          </a:p>
        </p:txBody>
      </p:sp>
      <p:sp>
        <p:nvSpPr>
          <p:cNvPr id="3" name="Content Placeholder 6"/>
          <p:cNvSpPr txBox="1">
            <a:spLocks noGrp="1"/>
          </p:cNvSpPr>
          <p:nvPr>
            <p:ph idx="1"/>
          </p:nvPr>
        </p:nvSpPr>
        <p:spPr/>
        <p:txBody>
          <a:bodyPr/>
          <a:lstStyle/>
          <a:p>
            <a:pPr lvl="0"/>
            <a:r>
              <a:rPr lang="en-GB"/>
              <a:t>Scriptures and Testaments within the Bible revealed the word of God (the indisputable truth)</a:t>
            </a:r>
          </a:p>
          <a:p>
            <a:pPr lvl="0"/>
            <a:r>
              <a:rPr lang="en-GB"/>
              <a:t>Revealed by God not discovered by human reason or empiricism (observation)</a:t>
            </a:r>
          </a:p>
          <a:p>
            <a:pPr lvl="0"/>
            <a:r>
              <a:rPr lang="en-GB"/>
              <a:t>Reason could corroborate revealed truths</a:t>
            </a:r>
          </a:p>
          <a:p>
            <a:pPr lvl="0"/>
            <a:r>
              <a:rPr lang="en-GB"/>
              <a:t>Foundations of orthodox Christianity in the 18</a:t>
            </a:r>
            <a:r>
              <a:rPr lang="en-GB" baseline="30000"/>
              <a:t>th</a:t>
            </a:r>
            <a:r>
              <a:rPr lang="en-GB"/>
              <a:t> century</a:t>
            </a:r>
          </a:p>
        </p:txBody>
      </p:sp>
    </p:spTree>
    <p:extLst>
      <p:ext uri="{BB962C8B-B14F-4D97-AF65-F5344CB8AC3E}">
        <p14:creationId xmlns:p14="http://schemas.microsoft.com/office/powerpoint/2010/main" val="41998395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THE CHALLENGE - DEISM</a:t>
            </a:r>
          </a:p>
        </p:txBody>
      </p:sp>
      <p:sp>
        <p:nvSpPr>
          <p:cNvPr id="3" name="Content Placeholder 2"/>
          <p:cNvSpPr txBox="1">
            <a:spLocks noGrp="1"/>
          </p:cNvSpPr>
          <p:nvPr>
            <p:ph idx="1"/>
          </p:nvPr>
        </p:nvSpPr>
        <p:spPr/>
        <p:txBody>
          <a:bodyPr/>
          <a:lstStyle/>
          <a:p>
            <a:pPr lvl="0"/>
            <a:r>
              <a:rPr lang="en-GB"/>
              <a:t>Or the concept of ‘Natural Religion’:</a:t>
            </a:r>
          </a:p>
          <a:p>
            <a:pPr lvl="0"/>
            <a:r>
              <a:rPr lang="en-GB"/>
              <a:t>Evolved first in England and then Europe between 1690-1740 and set the agenda for debate</a:t>
            </a:r>
          </a:p>
          <a:p>
            <a:pPr lvl="0"/>
            <a:r>
              <a:rPr lang="en-GB"/>
              <a:t>Premises:</a:t>
            </a:r>
          </a:p>
          <a:p>
            <a:pPr lvl="0"/>
            <a:r>
              <a:rPr lang="en-GB"/>
              <a:t>A supreme God exists as creator (parallels with Christian doctrine)</a:t>
            </a:r>
          </a:p>
          <a:p>
            <a:pPr lvl="0"/>
            <a:r>
              <a:rPr lang="en-GB"/>
              <a:t>Rejection of supernatural revelation (as contained in the Bible)</a:t>
            </a:r>
          </a:p>
          <a:p>
            <a:pPr lvl="0"/>
            <a:endParaRPr lang="en-GB"/>
          </a:p>
        </p:txBody>
      </p:sp>
    </p:spTree>
    <p:extLst>
      <p:ext uri="{BB962C8B-B14F-4D97-AF65-F5344CB8AC3E}">
        <p14:creationId xmlns:p14="http://schemas.microsoft.com/office/powerpoint/2010/main" val="27730805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‘ARGUMENT FROM DESIGN’</a:t>
            </a:r>
          </a:p>
        </p:txBody>
      </p:sp>
      <p:sp>
        <p:nvSpPr>
          <p:cNvPr id="3" name="Content Placeholder 4"/>
          <p:cNvSpPr txBox="1">
            <a:spLocks noGrp="1"/>
          </p:cNvSpPr>
          <p:nvPr>
            <p:ph idx="1"/>
          </p:nvPr>
        </p:nvSpPr>
        <p:spPr/>
        <p:txBody>
          <a:bodyPr/>
          <a:lstStyle/>
          <a:p>
            <a:pPr lvl="0">
              <a:lnSpc>
                <a:spcPct val="90000"/>
              </a:lnSpc>
            </a:pPr>
            <a:r>
              <a:rPr lang="en-GB"/>
              <a:t>Many believed Newtonian science affirmed God’s existence:</a:t>
            </a:r>
          </a:p>
          <a:p>
            <a:pPr lvl="0">
              <a:lnSpc>
                <a:spcPct val="90000"/>
              </a:lnSpc>
            </a:pPr>
            <a:r>
              <a:rPr lang="en-GB"/>
              <a:t>Where there is ‘order and design’ there is an ‘intelligent creator’ (the argument from design)</a:t>
            </a:r>
          </a:p>
          <a:p>
            <a:pPr lvl="0">
              <a:lnSpc>
                <a:spcPct val="90000"/>
              </a:lnSpc>
            </a:pPr>
            <a:r>
              <a:rPr lang="en-GB"/>
              <a:t>Fundamental premise accepted by Christians and Deists:</a:t>
            </a:r>
          </a:p>
          <a:p>
            <a:pPr lvl="0">
              <a:lnSpc>
                <a:spcPct val="90000"/>
              </a:lnSpc>
            </a:pPr>
            <a:r>
              <a:rPr lang="en-GB"/>
              <a:t>Christians: Newton confirmed through science what the revelation had revealed</a:t>
            </a:r>
          </a:p>
          <a:p>
            <a:pPr lvl="0">
              <a:lnSpc>
                <a:spcPct val="90000"/>
              </a:lnSpc>
            </a:pPr>
            <a:r>
              <a:rPr lang="en-GB"/>
              <a:t>Deists: Immutable laws meant the creator would no longer intervene -  the universe as ‘A </a:t>
            </a:r>
            <a:r>
              <a:rPr lang="en-GB" b="1" u="sng"/>
              <a:t>WOUND-UP CLOCK</a:t>
            </a:r>
            <a:r>
              <a:rPr lang="en-GB"/>
              <a:t>! </a:t>
            </a:r>
          </a:p>
        </p:txBody>
      </p:sp>
    </p:spTree>
    <p:extLst>
      <p:ext uri="{BB962C8B-B14F-4D97-AF65-F5344CB8AC3E}">
        <p14:creationId xmlns:p14="http://schemas.microsoft.com/office/powerpoint/2010/main" val="12741861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DEISM – THE CONSEQUENCES!</a:t>
            </a:r>
          </a:p>
        </p:txBody>
      </p:sp>
      <p:sp>
        <p:nvSpPr>
          <p:cNvPr id="3" name="Content Placeholder 2"/>
          <p:cNvSpPr txBox="1">
            <a:spLocks noGrp="1"/>
          </p:cNvSpPr>
          <p:nvPr>
            <p:ph idx="1"/>
          </p:nvPr>
        </p:nvSpPr>
        <p:spPr/>
        <p:txBody>
          <a:bodyPr/>
          <a:lstStyle/>
          <a:p>
            <a:pPr lvl="0">
              <a:lnSpc>
                <a:spcPct val="90000"/>
              </a:lnSpc>
              <a:spcBef>
                <a:spcPts val="600"/>
              </a:spcBef>
            </a:pPr>
            <a:r>
              <a:rPr lang="en-GB" sz="2600"/>
              <a:t>Christian belief in an intervening God seen to be false</a:t>
            </a:r>
          </a:p>
          <a:p>
            <a:pPr lvl="0">
              <a:lnSpc>
                <a:spcPct val="90000"/>
              </a:lnSpc>
              <a:spcBef>
                <a:spcPts val="600"/>
              </a:spcBef>
            </a:pPr>
            <a:r>
              <a:rPr lang="en-GB" sz="2600"/>
              <a:t>God did not: communicate with Moses or the prophets; inspire the Bible; send Christ!!</a:t>
            </a:r>
          </a:p>
          <a:p>
            <a:pPr lvl="0">
              <a:lnSpc>
                <a:spcPct val="90000"/>
              </a:lnSpc>
              <a:spcBef>
                <a:spcPts val="600"/>
              </a:spcBef>
            </a:pPr>
            <a:r>
              <a:rPr lang="en-GB" sz="2600"/>
              <a:t>Miracles did not take place – they required a suspension of nature</a:t>
            </a:r>
          </a:p>
          <a:p>
            <a:pPr lvl="0">
              <a:lnSpc>
                <a:spcPct val="90000"/>
              </a:lnSpc>
              <a:spcBef>
                <a:spcPts val="600"/>
              </a:spcBef>
            </a:pPr>
            <a:r>
              <a:rPr lang="en-GB" sz="2600"/>
              <a:t>Churches (and their hierarchies) were wrong and based upon falsehoods</a:t>
            </a:r>
          </a:p>
          <a:p>
            <a:pPr lvl="0">
              <a:lnSpc>
                <a:spcPct val="90000"/>
              </a:lnSpc>
              <a:spcBef>
                <a:spcPts val="600"/>
              </a:spcBef>
            </a:pPr>
            <a:r>
              <a:rPr lang="en-GB" sz="2600"/>
              <a:t>To know God’s will and purpose was to seek nature not the scriptures; there was only one sacred book ‘the book of nature’ (Natural Religion) </a:t>
            </a:r>
          </a:p>
        </p:txBody>
      </p:sp>
    </p:spTree>
    <p:extLst>
      <p:ext uri="{BB962C8B-B14F-4D97-AF65-F5344CB8AC3E}">
        <p14:creationId xmlns:p14="http://schemas.microsoft.com/office/powerpoint/2010/main" val="29114299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DEISM contd...</a:t>
            </a:r>
          </a:p>
        </p:txBody>
      </p:sp>
      <p:sp>
        <p:nvSpPr>
          <p:cNvPr id="3" name="Content Placeholder 2"/>
          <p:cNvSpPr txBox="1">
            <a:spLocks noGrp="1"/>
          </p:cNvSpPr>
          <p:nvPr>
            <p:ph idx="1"/>
          </p:nvPr>
        </p:nvSpPr>
        <p:spPr/>
        <p:txBody>
          <a:bodyPr/>
          <a:lstStyle/>
          <a:p>
            <a:pPr lvl="0"/>
            <a:r>
              <a:rPr lang="en-GB"/>
              <a:t>‘the Book of Nature’ also included human nature – with consequences for approaches to politics, society, gender issues, law and order</a:t>
            </a:r>
          </a:p>
          <a:p>
            <a:pPr lvl="0"/>
            <a:r>
              <a:rPr lang="en-GB"/>
              <a:t>Deism struck at the foundations of the Christian establishment (of all denominations)</a:t>
            </a:r>
          </a:p>
          <a:p>
            <a:pPr lvl="0"/>
            <a:r>
              <a:rPr lang="en-GB"/>
              <a:t>Embraced by leading lights – Frederick, Voltaire, Rousseau; also Pope, Hume, Franklin, Matthew Tindal, John Toland  </a:t>
            </a:r>
          </a:p>
        </p:txBody>
      </p:sp>
    </p:spTree>
    <p:extLst>
      <p:ext uri="{BB962C8B-B14F-4D97-AF65-F5344CB8AC3E}">
        <p14:creationId xmlns:p14="http://schemas.microsoft.com/office/powerpoint/2010/main" val="40053288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3300"/>
              <a:t>CRITIQUE OF ‘ARGUMENTS FROM DESIGN’</a:t>
            </a:r>
          </a:p>
        </p:txBody>
      </p:sp>
      <p:pic>
        <p:nvPicPr>
          <p:cNvPr id="3" name="Content Placeholder 2" descr="David_Hume"/>
          <p:cNvPicPr>
            <a:picLocks noGrp="1" noChangeAspect="1"/>
          </p:cNvPicPr>
          <p:nvPr>
            <p:ph idx="1"/>
          </p:nvPr>
        </p:nvPicPr>
        <p:blipFill>
          <a:blip r:embed="rId2"/>
          <a:srcRect/>
          <a:stretch>
            <a:fillRect/>
          </a:stretch>
        </p:blipFill>
        <p:spPr>
          <a:xfrm>
            <a:off x="2123730" y="1628802"/>
            <a:ext cx="4392484" cy="4680520"/>
          </a:xfrm>
        </p:spPr>
      </p:pic>
    </p:spTree>
    <p:extLst>
      <p:ext uri="{BB962C8B-B14F-4D97-AF65-F5344CB8AC3E}">
        <p14:creationId xmlns:p14="http://schemas.microsoft.com/office/powerpoint/2010/main" val="27985620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DAVID HUME (1711-1776)</a:t>
            </a:r>
          </a:p>
        </p:txBody>
      </p:sp>
      <p:sp>
        <p:nvSpPr>
          <p:cNvPr id="3" name="Content Placeholder 2"/>
          <p:cNvSpPr txBox="1">
            <a:spLocks noGrp="1"/>
          </p:cNvSpPr>
          <p:nvPr>
            <p:ph idx="1"/>
          </p:nvPr>
        </p:nvSpPr>
        <p:spPr/>
        <p:txBody>
          <a:bodyPr/>
          <a:lstStyle/>
          <a:p>
            <a:pPr lvl="0"/>
            <a:r>
              <a:rPr lang="en-GB" i="1"/>
              <a:t>Treatise on Human Nature </a:t>
            </a:r>
            <a:r>
              <a:rPr lang="en-GB"/>
              <a:t>(1734-7)</a:t>
            </a:r>
          </a:p>
          <a:p>
            <a:pPr lvl="0"/>
            <a:r>
              <a:rPr lang="en-GB" i="1"/>
              <a:t>Essays, Moral and Political </a:t>
            </a:r>
            <a:r>
              <a:rPr lang="en-GB"/>
              <a:t>(1741-2)</a:t>
            </a:r>
            <a:endParaRPr lang="en-GB" i="1"/>
          </a:p>
          <a:p>
            <a:pPr lvl="0"/>
            <a:r>
              <a:rPr lang="en-GB" i="1"/>
              <a:t>Inquiry Concerning Human Understanding </a:t>
            </a:r>
            <a:r>
              <a:rPr lang="en-GB"/>
              <a:t>(1748)</a:t>
            </a:r>
          </a:p>
          <a:p>
            <a:pPr lvl="0"/>
            <a:r>
              <a:rPr lang="en-GB" i="1"/>
              <a:t>Inquiry Concerning the Principles of Morals </a:t>
            </a:r>
            <a:r>
              <a:rPr lang="en-GB"/>
              <a:t>(1751)</a:t>
            </a:r>
          </a:p>
          <a:p>
            <a:pPr lvl="0"/>
            <a:r>
              <a:rPr lang="en-GB" i="1"/>
              <a:t>Dialogues Concerning Natural Religion </a:t>
            </a:r>
            <a:r>
              <a:rPr lang="en-GB"/>
              <a:t>(between 1750-63; published posthumously in 1779, suggesting concern over backlash in his native Scotland)</a:t>
            </a:r>
            <a:r>
              <a:rPr lang="en-GB" i="1"/>
              <a:t> </a:t>
            </a:r>
          </a:p>
        </p:txBody>
      </p:sp>
    </p:spTree>
    <p:extLst>
      <p:ext uri="{BB962C8B-B14F-4D97-AF65-F5344CB8AC3E}">
        <p14:creationId xmlns:p14="http://schemas.microsoft.com/office/powerpoint/2010/main" val="26288435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sz="3300"/>
              <a:t>HUME – CRITIQUE OF THE ‘ARGUMENT FROM DESIGN’</a:t>
            </a:r>
          </a:p>
        </p:txBody>
      </p:sp>
      <p:sp>
        <p:nvSpPr>
          <p:cNvPr id="3" name="Content Placeholder 2"/>
          <p:cNvSpPr txBox="1">
            <a:spLocks noGrp="1"/>
          </p:cNvSpPr>
          <p:nvPr>
            <p:ph idx="1"/>
          </p:nvPr>
        </p:nvSpPr>
        <p:spPr>
          <a:xfrm>
            <a:off x="457200" y="1600200"/>
            <a:ext cx="8229600" cy="5141168"/>
          </a:xfrm>
        </p:spPr>
        <p:txBody>
          <a:bodyPr/>
          <a:lstStyle/>
          <a:p>
            <a:pPr lvl="0">
              <a:lnSpc>
                <a:spcPct val="90000"/>
              </a:lnSpc>
              <a:spcBef>
                <a:spcPts val="600"/>
              </a:spcBef>
            </a:pPr>
            <a:r>
              <a:rPr lang="en-GB" sz="2600"/>
              <a:t>Questioned Enlightenment notion of ‘the power of reason’</a:t>
            </a:r>
          </a:p>
          <a:p>
            <a:pPr lvl="0">
              <a:lnSpc>
                <a:spcPct val="90000"/>
              </a:lnSpc>
              <a:spcBef>
                <a:spcPts val="600"/>
              </a:spcBef>
            </a:pPr>
            <a:r>
              <a:rPr lang="en-GB" sz="2600"/>
              <a:t>Substituted reason for the powers of human nature: experience, emotions, passions, habits, customs</a:t>
            </a:r>
          </a:p>
          <a:p>
            <a:pPr lvl="0">
              <a:lnSpc>
                <a:spcPct val="90000"/>
              </a:lnSpc>
              <a:spcBef>
                <a:spcPts val="600"/>
              </a:spcBef>
            </a:pPr>
            <a:r>
              <a:rPr lang="en-GB" sz="2600"/>
              <a:t>Rejected ‘causation’ approach to the ‘arguments from design’ (the cause and effect)</a:t>
            </a:r>
          </a:p>
          <a:p>
            <a:pPr lvl="0">
              <a:lnSpc>
                <a:spcPct val="90000"/>
              </a:lnSpc>
              <a:spcBef>
                <a:spcPts val="600"/>
              </a:spcBef>
            </a:pPr>
            <a:r>
              <a:rPr lang="en-GB" sz="2600" i="1"/>
              <a:t>Of Miracles </a:t>
            </a:r>
            <a:r>
              <a:rPr lang="en-GB" sz="2600"/>
              <a:t>(in </a:t>
            </a:r>
            <a:r>
              <a:rPr lang="en-GB" sz="2600" i="1"/>
              <a:t>Inquiry Concerning Human Understanding )</a:t>
            </a:r>
            <a:r>
              <a:rPr lang="en-GB" sz="2600"/>
              <a:t> – Hume expresses scepticism over religious belief; </a:t>
            </a:r>
          </a:p>
          <a:p>
            <a:pPr lvl="0">
              <a:lnSpc>
                <a:spcPct val="90000"/>
              </a:lnSpc>
              <a:spcBef>
                <a:spcPts val="600"/>
              </a:spcBef>
            </a:pPr>
            <a:r>
              <a:rPr lang="en-GB" sz="2600" i="1"/>
              <a:t>Of a particular providence </a:t>
            </a:r>
            <a:r>
              <a:rPr lang="en-GB" sz="2600"/>
              <a:t>(in </a:t>
            </a:r>
            <a:r>
              <a:rPr lang="en-GB" sz="2600" i="1"/>
              <a:t>Inquiry Concerning Human Understanding) </a:t>
            </a:r>
            <a:r>
              <a:rPr lang="en-GB" sz="2600"/>
              <a:t>attacks ‘arguments from design (and the existence of God?)</a:t>
            </a:r>
            <a:endParaRPr lang="en-GB" sz="2600" i="1"/>
          </a:p>
        </p:txBody>
      </p:sp>
    </p:spTree>
    <p:extLst>
      <p:ext uri="{BB962C8B-B14F-4D97-AF65-F5344CB8AC3E}">
        <p14:creationId xmlns:p14="http://schemas.microsoft.com/office/powerpoint/2010/main" val="19865713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IMPACT</a:t>
            </a:r>
          </a:p>
        </p:txBody>
      </p:sp>
      <p:sp>
        <p:nvSpPr>
          <p:cNvPr id="3" name="Content Placeholder 2"/>
          <p:cNvSpPr txBox="1">
            <a:spLocks noGrp="1"/>
          </p:cNvSpPr>
          <p:nvPr>
            <p:ph idx="1"/>
          </p:nvPr>
        </p:nvSpPr>
        <p:spPr/>
        <p:txBody>
          <a:bodyPr/>
          <a:lstStyle/>
          <a:p>
            <a:pPr lvl="0"/>
            <a:r>
              <a:rPr lang="en-GB"/>
              <a:t>Upset the established Church and Theologians</a:t>
            </a:r>
          </a:p>
          <a:p>
            <a:pPr lvl="0"/>
            <a:endParaRPr lang="en-GB"/>
          </a:p>
          <a:p>
            <a:pPr lvl="0"/>
            <a:r>
              <a:rPr lang="en-GB"/>
              <a:t>Delighted proponents of Atheism among Enlightenment thinkers e.g Baron d’Holbach</a:t>
            </a:r>
          </a:p>
          <a:p>
            <a:pPr lvl="0"/>
            <a:endParaRPr lang="en-GB"/>
          </a:p>
          <a:p>
            <a:pPr lvl="0"/>
            <a:r>
              <a:rPr lang="en-GB"/>
              <a:t>Caused anxieties about publications throughout Hume’s lifetime, particularly regarding Church authorities in Scotland</a:t>
            </a:r>
          </a:p>
        </p:txBody>
      </p:sp>
    </p:spTree>
    <p:extLst>
      <p:ext uri="{BB962C8B-B14F-4D97-AF65-F5344CB8AC3E}">
        <p14:creationId xmlns:p14="http://schemas.microsoft.com/office/powerpoint/2010/main" val="8460230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25</TotalTime>
  <Words>1660</Words>
  <Application>Microsoft Office PowerPoint</Application>
  <PresentationFormat>On-screen Show (4:3)</PresentationFormat>
  <Paragraphs>148</Paragraphs>
  <Slides>30</Slides>
  <Notes>1</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Apex</vt:lpstr>
      <vt:lpstr>Themes and theories</vt:lpstr>
      <vt:lpstr>EMPIRICISM</vt:lpstr>
      <vt:lpstr>DEFINITION</vt:lpstr>
      <vt:lpstr>RATIONALISM</vt:lpstr>
      <vt:lpstr>EMPIRICISM</vt:lpstr>
      <vt:lpstr>EMPIRICISM VS RATIONALISM</vt:lpstr>
      <vt:lpstr>TABULA RASA</vt:lpstr>
      <vt:lpstr>TABULA RASA</vt:lpstr>
      <vt:lpstr>THE ENLIGHTENMENT</vt:lpstr>
      <vt:lpstr>ESSENCE OF THE ENLIGHTENMENT</vt:lpstr>
      <vt:lpstr>THE ENLIGHTENMENT</vt:lpstr>
      <vt:lpstr>THE ENLIGHTENMENT</vt:lpstr>
      <vt:lpstr>THE ENLIGHTENMENT</vt:lpstr>
      <vt:lpstr>HUME Contd…</vt:lpstr>
      <vt:lpstr>THE ASCENT OF SCIENCE</vt:lpstr>
      <vt:lpstr>THE ASCENT OF SCIENCE</vt:lpstr>
      <vt:lpstr>NEWTONIAN THEORIES</vt:lpstr>
      <vt:lpstr>EMBRACING SCIENCE</vt:lpstr>
      <vt:lpstr>‘A DESIGNER GOD’</vt:lpstr>
      <vt:lpstr>‘CONVICTION OF A GOD’</vt:lpstr>
      <vt:lpstr>CHRISTIANITY (AS IT STOOD)</vt:lpstr>
      <vt:lpstr>‘THE WORD OF GOD’</vt:lpstr>
      <vt:lpstr>THE CHALLENGE - DEISM</vt:lpstr>
      <vt:lpstr>‘ARGUMENT FROM DESIGN’</vt:lpstr>
      <vt:lpstr>DEISM – THE CONSEQUENCES!</vt:lpstr>
      <vt:lpstr>DEISM contd...</vt:lpstr>
      <vt:lpstr>CRITIQUE OF ‘ARGUMENTS FROM DESIGN’</vt:lpstr>
      <vt:lpstr>DAVID HUME (1711-1776)</vt:lpstr>
      <vt:lpstr>HUME – CRITIQUE OF THE ‘ARGUMENT FROM DESIGN’</vt:lpstr>
      <vt:lpstr>IMPACT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Themes and theories</dc:title>
  <dc:creator>lestermason</dc:creator>
  <cp:lastModifiedBy>Lester Mason</cp:lastModifiedBy>
  <cp:revision>5</cp:revision>
  <dcterms:created xsi:type="dcterms:W3CDTF">2013-01-25T22:42:32Z</dcterms:created>
  <dcterms:modified xsi:type="dcterms:W3CDTF">2020-11-10T10:40:22Z</dcterms:modified>
</cp:coreProperties>
</file>