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4" autoAdjust="0"/>
    <p:restoredTop sz="94684"/>
  </p:normalViewPr>
  <p:slideViewPr>
    <p:cSldViewPr snapToGrid="0">
      <p:cViewPr varScale="1">
        <p:scale>
          <a:sx n="114" d="100"/>
          <a:sy n="114" d="100"/>
        </p:scale>
        <p:origin x="31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3078AD-FB76-4271-A351-96DF5A03964B}"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GB"/>
        </a:p>
      </dgm:t>
    </dgm:pt>
    <dgm:pt modelId="{4DBEBB62-B516-4CBA-8556-86ABBFDB9BF7}">
      <dgm:prSet phldrT="[Text]"/>
      <dgm:spPr>
        <a:solidFill>
          <a:schemeClr val="tx1"/>
        </a:solidFill>
      </dgm:spPr>
      <dgm:t>
        <a:bodyPr/>
        <a:lstStyle/>
        <a:p>
          <a:r>
            <a:rPr lang="en-GB" dirty="0"/>
            <a:t>Trade of technology, information, capital, services, and products on a worldwide scale is referred to as international business (</a:t>
          </a:r>
          <a:r>
            <a:rPr lang="en-GB" dirty="0" err="1"/>
            <a:t>Bleicher</a:t>
          </a:r>
          <a:r>
            <a:rPr lang="en-GB" dirty="0"/>
            <a:t> and Stanley 2017 p. 12).</a:t>
          </a:r>
        </a:p>
      </dgm:t>
    </dgm:pt>
    <dgm:pt modelId="{A81048A8-A575-435E-8C80-1726CC4252D8}" type="parTrans" cxnId="{1E274E67-D4E5-4738-8E21-E95CF482C83D}">
      <dgm:prSet/>
      <dgm:spPr/>
      <dgm:t>
        <a:bodyPr/>
        <a:lstStyle/>
        <a:p>
          <a:endParaRPr lang="en-GB"/>
        </a:p>
      </dgm:t>
    </dgm:pt>
    <dgm:pt modelId="{838F14DA-FD60-479E-A278-935DCA287E8F}" type="sibTrans" cxnId="{1E274E67-D4E5-4738-8E21-E95CF482C83D}">
      <dgm:prSet/>
      <dgm:spPr/>
      <dgm:t>
        <a:bodyPr/>
        <a:lstStyle/>
        <a:p>
          <a:endParaRPr lang="en-GB"/>
        </a:p>
      </dgm:t>
    </dgm:pt>
    <dgm:pt modelId="{B7DE3081-5267-42DF-A840-4F26BC4CC593}">
      <dgm:prSet/>
      <dgm:spPr>
        <a:solidFill>
          <a:schemeClr val="accent4"/>
        </a:solidFill>
      </dgm:spPr>
      <dgm:t>
        <a:bodyPr/>
        <a:lstStyle/>
        <a:p>
          <a:r>
            <a:rPr lang="en-GB" dirty="0"/>
            <a:t>In the UK, professional business behaviour and the development of fruitful commercial partnerships depend on efficient business communication.</a:t>
          </a:r>
        </a:p>
      </dgm:t>
    </dgm:pt>
    <dgm:pt modelId="{4F554A2F-22D9-4881-9C2E-A5120224BB41}" type="parTrans" cxnId="{8D19DC85-021E-4B5E-927A-E3D58FF5C3CF}">
      <dgm:prSet/>
      <dgm:spPr/>
      <dgm:t>
        <a:bodyPr/>
        <a:lstStyle/>
        <a:p>
          <a:endParaRPr lang="en-GB"/>
        </a:p>
      </dgm:t>
    </dgm:pt>
    <dgm:pt modelId="{7C9AFC71-7D52-42B4-96FD-43D307A4FE46}" type="sibTrans" cxnId="{8D19DC85-021E-4B5E-927A-E3D58FF5C3CF}">
      <dgm:prSet/>
      <dgm:spPr/>
      <dgm:t>
        <a:bodyPr/>
        <a:lstStyle/>
        <a:p>
          <a:endParaRPr lang="en-GB"/>
        </a:p>
      </dgm:t>
    </dgm:pt>
    <dgm:pt modelId="{5E1FE1A7-CF44-462A-B307-0113B065D819}">
      <dgm:prSet/>
      <dgm:spPr/>
      <dgm:t>
        <a:bodyPr/>
        <a:lstStyle/>
        <a:p>
          <a:r>
            <a:rPr lang="en-GB" dirty="0"/>
            <a:t>With the help of global management consultants, international business communication has the potential to promote worldwide cooperation, propel economic progress, and open up commercial prospects (</a:t>
          </a:r>
          <a:r>
            <a:rPr lang="en-GB" dirty="0" err="1"/>
            <a:t>Frølund</a:t>
          </a:r>
          <a:r>
            <a:rPr lang="en-GB" dirty="0"/>
            <a:t> et al., 2018 pp. 71-79).</a:t>
          </a:r>
        </a:p>
      </dgm:t>
    </dgm:pt>
    <dgm:pt modelId="{557F4530-9AF2-412A-99DB-5A474011EBD8}" type="parTrans" cxnId="{4F6E443F-E6E8-4043-8509-15C63F96EDCD}">
      <dgm:prSet/>
      <dgm:spPr/>
      <dgm:t>
        <a:bodyPr/>
        <a:lstStyle/>
        <a:p>
          <a:endParaRPr lang="en-GB"/>
        </a:p>
      </dgm:t>
    </dgm:pt>
    <dgm:pt modelId="{EE1961FB-0B20-46FB-AB27-551D93F4942B}" type="sibTrans" cxnId="{4F6E443F-E6E8-4043-8509-15C63F96EDCD}">
      <dgm:prSet/>
      <dgm:spPr/>
      <dgm:t>
        <a:bodyPr/>
        <a:lstStyle/>
        <a:p>
          <a:endParaRPr lang="en-GB"/>
        </a:p>
      </dgm:t>
    </dgm:pt>
    <dgm:pt modelId="{26BC4A17-F7E7-4846-8ADD-56E500507141}" type="pres">
      <dgm:prSet presAssocID="{803078AD-FB76-4271-A351-96DF5A03964B}" presName="outerComposite" presStyleCnt="0">
        <dgm:presLayoutVars>
          <dgm:chMax val="5"/>
          <dgm:dir/>
          <dgm:resizeHandles val="exact"/>
        </dgm:presLayoutVars>
      </dgm:prSet>
      <dgm:spPr/>
    </dgm:pt>
    <dgm:pt modelId="{DCEB8C99-B8B2-45B1-81DA-18CFA2BA5250}" type="pres">
      <dgm:prSet presAssocID="{803078AD-FB76-4271-A351-96DF5A03964B}" presName="dummyMaxCanvas" presStyleCnt="0">
        <dgm:presLayoutVars/>
      </dgm:prSet>
      <dgm:spPr/>
    </dgm:pt>
    <dgm:pt modelId="{FC820860-38D1-4389-BA05-843A2FB26E92}" type="pres">
      <dgm:prSet presAssocID="{803078AD-FB76-4271-A351-96DF5A03964B}" presName="ThreeNodes_1" presStyleLbl="node1" presStyleIdx="0" presStyleCnt="3">
        <dgm:presLayoutVars>
          <dgm:bulletEnabled val="1"/>
        </dgm:presLayoutVars>
      </dgm:prSet>
      <dgm:spPr/>
    </dgm:pt>
    <dgm:pt modelId="{D83D89A8-B121-408B-8435-20248F3429E6}" type="pres">
      <dgm:prSet presAssocID="{803078AD-FB76-4271-A351-96DF5A03964B}" presName="ThreeNodes_2" presStyleLbl="node1" presStyleIdx="1" presStyleCnt="3">
        <dgm:presLayoutVars>
          <dgm:bulletEnabled val="1"/>
        </dgm:presLayoutVars>
      </dgm:prSet>
      <dgm:spPr/>
    </dgm:pt>
    <dgm:pt modelId="{A2FF1745-930F-42C7-BA4A-16DDAA9A9993}" type="pres">
      <dgm:prSet presAssocID="{803078AD-FB76-4271-A351-96DF5A03964B}" presName="ThreeNodes_3" presStyleLbl="node1" presStyleIdx="2" presStyleCnt="3">
        <dgm:presLayoutVars>
          <dgm:bulletEnabled val="1"/>
        </dgm:presLayoutVars>
      </dgm:prSet>
      <dgm:spPr/>
    </dgm:pt>
    <dgm:pt modelId="{256447AE-42A9-44D1-BB7E-02401AE8664D}" type="pres">
      <dgm:prSet presAssocID="{803078AD-FB76-4271-A351-96DF5A03964B}" presName="ThreeConn_1-2" presStyleLbl="fgAccFollowNode1" presStyleIdx="0" presStyleCnt="2">
        <dgm:presLayoutVars>
          <dgm:bulletEnabled val="1"/>
        </dgm:presLayoutVars>
      </dgm:prSet>
      <dgm:spPr/>
    </dgm:pt>
    <dgm:pt modelId="{EDE57915-38BA-4345-A129-378B60FBAA9B}" type="pres">
      <dgm:prSet presAssocID="{803078AD-FB76-4271-A351-96DF5A03964B}" presName="ThreeConn_2-3" presStyleLbl="fgAccFollowNode1" presStyleIdx="1" presStyleCnt="2">
        <dgm:presLayoutVars>
          <dgm:bulletEnabled val="1"/>
        </dgm:presLayoutVars>
      </dgm:prSet>
      <dgm:spPr/>
    </dgm:pt>
    <dgm:pt modelId="{5E091170-3003-43D3-B4A8-8F7BDFDA5C0A}" type="pres">
      <dgm:prSet presAssocID="{803078AD-FB76-4271-A351-96DF5A03964B}" presName="ThreeNodes_1_text" presStyleLbl="node1" presStyleIdx="2" presStyleCnt="3">
        <dgm:presLayoutVars>
          <dgm:bulletEnabled val="1"/>
        </dgm:presLayoutVars>
      </dgm:prSet>
      <dgm:spPr/>
    </dgm:pt>
    <dgm:pt modelId="{A413EFF1-47B7-42FA-A86F-EE91C459FCF8}" type="pres">
      <dgm:prSet presAssocID="{803078AD-FB76-4271-A351-96DF5A03964B}" presName="ThreeNodes_2_text" presStyleLbl="node1" presStyleIdx="2" presStyleCnt="3">
        <dgm:presLayoutVars>
          <dgm:bulletEnabled val="1"/>
        </dgm:presLayoutVars>
      </dgm:prSet>
      <dgm:spPr/>
    </dgm:pt>
    <dgm:pt modelId="{973DDC2C-5181-492B-9574-FB77DF8C8B81}" type="pres">
      <dgm:prSet presAssocID="{803078AD-FB76-4271-A351-96DF5A03964B}" presName="ThreeNodes_3_text" presStyleLbl="node1" presStyleIdx="2" presStyleCnt="3">
        <dgm:presLayoutVars>
          <dgm:bulletEnabled val="1"/>
        </dgm:presLayoutVars>
      </dgm:prSet>
      <dgm:spPr/>
    </dgm:pt>
  </dgm:ptLst>
  <dgm:cxnLst>
    <dgm:cxn modelId="{59158913-EF5D-4100-BC07-B060A9152F94}" type="presOf" srcId="{4DBEBB62-B516-4CBA-8556-86ABBFDB9BF7}" destId="{FC820860-38D1-4389-BA05-843A2FB26E92}" srcOrd="0" destOrd="0" presId="urn:microsoft.com/office/officeart/2005/8/layout/vProcess5"/>
    <dgm:cxn modelId="{4B528F19-3BED-47A9-8198-677D764D88F4}" type="presOf" srcId="{5E1FE1A7-CF44-462A-B307-0113B065D819}" destId="{973DDC2C-5181-492B-9574-FB77DF8C8B81}" srcOrd="1" destOrd="0" presId="urn:microsoft.com/office/officeart/2005/8/layout/vProcess5"/>
    <dgm:cxn modelId="{4F6E443F-E6E8-4043-8509-15C63F96EDCD}" srcId="{803078AD-FB76-4271-A351-96DF5A03964B}" destId="{5E1FE1A7-CF44-462A-B307-0113B065D819}" srcOrd="2" destOrd="0" parTransId="{557F4530-9AF2-412A-99DB-5A474011EBD8}" sibTransId="{EE1961FB-0B20-46FB-AB27-551D93F4942B}"/>
    <dgm:cxn modelId="{58803D40-3C44-4608-91E8-2A56B79D5E99}" type="presOf" srcId="{4DBEBB62-B516-4CBA-8556-86ABBFDB9BF7}" destId="{5E091170-3003-43D3-B4A8-8F7BDFDA5C0A}" srcOrd="1" destOrd="0" presId="urn:microsoft.com/office/officeart/2005/8/layout/vProcess5"/>
    <dgm:cxn modelId="{FFE9AF5C-E109-45F7-9461-D81B5395F914}" type="presOf" srcId="{838F14DA-FD60-479E-A278-935DCA287E8F}" destId="{256447AE-42A9-44D1-BB7E-02401AE8664D}" srcOrd="0" destOrd="0" presId="urn:microsoft.com/office/officeart/2005/8/layout/vProcess5"/>
    <dgm:cxn modelId="{1E274E67-D4E5-4738-8E21-E95CF482C83D}" srcId="{803078AD-FB76-4271-A351-96DF5A03964B}" destId="{4DBEBB62-B516-4CBA-8556-86ABBFDB9BF7}" srcOrd="0" destOrd="0" parTransId="{A81048A8-A575-435E-8C80-1726CC4252D8}" sibTransId="{838F14DA-FD60-479E-A278-935DCA287E8F}"/>
    <dgm:cxn modelId="{8D19DC85-021E-4B5E-927A-E3D58FF5C3CF}" srcId="{803078AD-FB76-4271-A351-96DF5A03964B}" destId="{B7DE3081-5267-42DF-A840-4F26BC4CC593}" srcOrd="1" destOrd="0" parTransId="{4F554A2F-22D9-4881-9C2E-A5120224BB41}" sibTransId="{7C9AFC71-7D52-42B4-96FD-43D307A4FE46}"/>
    <dgm:cxn modelId="{EA42F8A1-DC2B-48FB-A508-11505A400B2E}" type="presOf" srcId="{B7DE3081-5267-42DF-A840-4F26BC4CC593}" destId="{D83D89A8-B121-408B-8435-20248F3429E6}" srcOrd="0" destOrd="0" presId="urn:microsoft.com/office/officeart/2005/8/layout/vProcess5"/>
    <dgm:cxn modelId="{D86D44B3-AF74-43AC-969D-226A0DC7FD95}" type="presOf" srcId="{7C9AFC71-7D52-42B4-96FD-43D307A4FE46}" destId="{EDE57915-38BA-4345-A129-378B60FBAA9B}" srcOrd="0" destOrd="0" presId="urn:microsoft.com/office/officeart/2005/8/layout/vProcess5"/>
    <dgm:cxn modelId="{C9F05FB6-7E7C-4F8C-9973-122EAA4D5AA1}" type="presOf" srcId="{5E1FE1A7-CF44-462A-B307-0113B065D819}" destId="{A2FF1745-930F-42C7-BA4A-16DDAA9A9993}" srcOrd="0" destOrd="0" presId="urn:microsoft.com/office/officeart/2005/8/layout/vProcess5"/>
    <dgm:cxn modelId="{715D5FED-975E-45BD-9228-999D992352F0}" type="presOf" srcId="{803078AD-FB76-4271-A351-96DF5A03964B}" destId="{26BC4A17-F7E7-4846-8ADD-56E500507141}" srcOrd="0" destOrd="0" presId="urn:microsoft.com/office/officeart/2005/8/layout/vProcess5"/>
    <dgm:cxn modelId="{BA3FE4F5-51B4-45A3-84FC-D6CC6853A8FB}" type="presOf" srcId="{B7DE3081-5267-42DF-A840-4F26BC4CC593}" destId="{A413EFF1-47B7-42FA-A86F-EE91C459FCF8}" srcOrd="1" destOrd="0" presId="urn:microsoft.com/office/officeart/2005/8/layout/vProcess5"/>
    <dgm:cxn modelId="{C3543A7D-35A5-4A52-9D7A-4557827ECE62}" type="presParOf" srcId="{26BC4A17-F7E7-4846-8ADD-56E500507141}" destId="{DCEB8C99-B8B2-45B1-81DA-18CFA2BA5250}" srcOrd="0" destOrd="0" presId="urn:microsoft.com/office/officeart/2005/8/layout/vProcess5"/>
    <dgm:cxn modelId="{ED4BCB1A-9034-423A-99A1-F73AF30F2A39}" type="presParOf" srcId="{26BC4A17-F7E7-4846-8ADD-56E500507141}" destId="{FC820860-38D1-4389-BA05-843A2FB26E92}" srcOrd="1" destOrd="0" presId="urn:microsoft.com/office/officeart/2005/8/layout/vProcess5"/>
    <dgm:cxn modelId="{C47781D1-8D34-44CB-B74B-73754B3BC3A7}" type="presParOf" srcId="{26BC4A17-F7E7-4846-8ADD-56E500507141}" destId="{D83D89A8-B121-408B-8435-20248F3429E6}" srcOrd="2" destOrd="0" presId="urn:microsoft.com/office/officeart/2005/8/layout/vProcess5"/>
    <dgm:cxn modelId="{CA082110-84B9-4727-9DF1-1563314AD235}" type="presParOf" srcId="{26BC4A17-F7E7-4846-8ADD-56E500507141}" destId="{A2FF1745-930F-42C7-BA4A-16DDAA9A9993}" srcOrd="3" destOrd="0" presId="urn:microsoft.com/office/officeart/2005/8/layout/vProcess5"/>
    <dgm:cxn modelId="{24B17291-AADF-4683-AD48-63545912D3A4}" type="presParOf" srcId="{26BC4A17-F7E7-4846-8ADD-56E500507141}" destId="{256447AE-42A9-44D1-BB7E-02401AE8664D}" srcOrd="4" destOrd="0" presId="urn:microsoft.com/office/officeart/2005/8/layout/vProcess5"/>
    <dgm:cxn modelId="{428F838B-94BB-4E24-ACDA-7CDD26487340}" type="presParOf" srcId="{26BC4A17-F7E7-4846-8ADD-56E500507141}" destId="{EDE57915-38BA-4345-A129-378B60FBAA9B}" srcOrd="5" destOrd="0" presId="urn:microsoft.com/office/officeart/2005/8/layout/vProcess5"/>
    <dgm:cxn modelId="{F19E6C98-C308-49EC-93F0-4532C38B415C}" type="presParOf" srcId="{26BC4A17-F7E7-4846-8ADD-56E500507141}" destId="{5E091170-3003-43D3-B4A8-8F7BDFDA5C0A}" srcOrd="6" destOrd="0" presId="urn:microsoft.com/office/officeart/2005/8/layout/vProcess5"/>
    <dgm:cxn modelId="{D0AF33AA-E91C-4E72-9BE0-69C63940049B}" type="presParOf" srcId="{26BC4A17-F7E7-4846-8ADD-56E500507141}" destId="{A413EFF1-47B7-42FA-A86F-EE91C459FCF8}" srcOrd="7" destOrd="0" presId="urn:microsoft.com/office/officeart/2005/8/layout/vProcess5"/>
    <dgm:cxn modelId="{BC16ABE8-53CB-4E3F-8D92-88EF8D2C0300}" type="presParOf" srcId="{26BC4A17-F7E7-4846-8ADD-56E500507141}" destId="{973DDC2C-5181-492B-9574-FB77DF8C8B81}"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862427-F165-40C5-9A0D-725D2662D788}" type="doc">
      <dgm:prSet loTypeId="urn:microsoft.com/office/officeart/2005/8/layout/arrow4" loCatId="process" qsTypeId="urn:microsoft.com/office/officeart/2005/8/quickstyle/simple1" qsCatId="simple" csTypeId="urn:microsoft.com/office/officeart/2005/8/colors/colorful3" csCatId="colorful" phldr="1"/>
      <dgm:spPr/>
      <dgm:t>
        <a:bodyPr/>
        <a:lstStyle/>
        <a:p>
          <a:endParaRPr lang="en-GB"/>
        </a:p>
      </dgm:t>
    </dgm:pt>
    <dgm:pt modelId="{76631B6E-F1A7-4814-B652-92FE556A86EA}">
      <dgm:prSet phldrT="[Text]"/>
      <dgm:spPr/>
      <dgm:t>
        <a:bodyPr/>
        <a:lstStyle/>
        <a:p>
          <a:r>
            <a:rPr lang="en-GB" dirty="0"/>
            <a:t>Henry Royce founded the renowned British luxury car and aircraft engine manufacturer Rolls Royce in 1884 (Reese 2022).</a:t>
          </a:r>
        </a:p>
      </dgm:t>
    </dgm:pt>
    <dgm:pt modelId="{4FE4B3B9-E488-491A-8EA5-81F92C377109}" type="parTrans" cxnId="{10BF82AD-C18A-4CEF-875C-F17229759576}">
      <dgm:prSet/>
      <dgm:spPr/>
      <dgm:t>
        <a:bodyPr/>
        <a:lstStyle/>
        <a:p>
          <a:endParaRPr lang="en-GB"/>
        </a:p>
      </dgm:t>
    </dgm:pt>
    <dgm:pt modelId="{82ADB112-7AC9-4FB1-A6FA-AEE99B9552B0}" type="sibTrans" cxnId="{10BF82AD-C18A-4CEF-875C-F17229759576}">
      <dgm:prSet/>
      <dgm:spPr/>
      <dgm:t>
        <a:bodyPr/>
        <a:lstStyle/>
        <a:p>
          <a:endParaRPr lang="en-GB"/>
        </a:p>
      </dgm:t>
    </dgm:pt>
    <dgm:pt modelId="{D50CC37E-FA29-4649-9004-88516D3FF3F0}">
      <dgm:prSet/>
      <dgm:spPr/>
      <dgm:t>
        <a:bodyPr/>
        <a:lstStyle/>
        <a:p>
          <a:r>
            <a:rPr lang="en-GB" dirty="0"/>
            <a:t>A major goal of Rolls Royce is to advance prosperity and worldwide economic expansion, which increases demand for energy, travel, and trade (</a:t>
          </a:r>
          <a:r>
            <a:rPr lang="en-GB" dirty="0" err="1"/>
            <a:t>Prakasa</a:t>
          </a:r>
          <a:r>
            <a:rPr lang="en-GB" dirty="0"/>
            <a:t> et al., 2019). </a:t>
          </a:r>
        </a:p>
      </dgm:t>
    </dgm:pt>
    <dgm:pt modelId="{9CE7C888-78F1-46D6-8342-F44717EA1768}" type="parTrans" cxnId="{B113EDBC-368C-476E-A8EA-6A613A87A524}">
      <dgm:prSet/>
      <dgm:spPr/>
      <dgm:t>
        <a:bodyPr/>
        <a:lstStyle/>
        <a:p>
          <a:endParaRPr lang="en-GB"/>
        </a:p>
      </dgm:t>
    </dgm:pt>
    <dgm:pt modelId="{7215867F-8D70-4C61-A8B7-DBAA89BF82F1}" type="sibTrans" cxnId="{B113EDBC-368C-476E-A8EA-6A613A87A524}">
      <dgm:prSet/>
      <dgm:spPr/>
      <dgm:t>
        <a:bodyPr/>
        <a:lstStyle/>
        <a:p>
          <a:endParaRPr lang="en-GB"/>
        </a:p>
      </dgm:t>
    </dgm:pt>
    <dgm:pt modelId="{943F2C28-FA75-4D31-9787-F1735E91CE40}" type="pres">
      <dgm:prSet presAssocID="{A1862427-F165-40C5-9A0D-725D2662D788}" presName="compositeShape" presStyleCnt="0">
        <dgm:presLayoutVars>
          <dgm:chMax val="2"/>
          <dgm:dir/>
          <dgm:resizeHandles val="exact"/>
        </dgm:presLayoutVars>
      </dgm:prSet>
      <dgm:spPr/>
    </dgm:pt>
    <dgm:pt modelId="{563A7120-09CF-4DA2-AE18-CBBEAD05DB24}" type="pres">
      <dgm:prSet presAssocID="{76631B6E-F1A7-4814-B652-92FE556A86EA}" presName="upArrow" presStyleLbl="node1" presStyleIdx="0" presStyleCnt="2" custLinFactNeighborY="3297"/>
      <dgm:spPr/>
    </dgm:pt>
    <dgm:pt modelId="{03532692-92C1-4285-B02B-1C94ACB6DF35}" type="pres">
      <dgm:prSet presAssocID="{76631B6E-F1A7-4814-B652-92FE556A86EA}" presName="upArrowText" presStyleLbl="revTx" presStyleIdx="0" presStyleCnt="2">
        <dgm:presLayoutVars>
          <dgm:chMax val="0"/>
          <dgm:bulletEnabled val="1"/>
        </dgm:presLayoutVars>
      </dgm:prSet>
      <dgm:spPr/>
    </dgm:pt>
    <dgm:pt modelId="{69DEE75A-0076-459D-9747-5E7D072C9C88}" type="pres">
      <dgm:prSet presAssocID="{D50CC37E-FA29-4649-9004-88516D3FF3F0}" presName="downArrow" presStyleLbl="node1" presStyleIdx="1" presStyleCnt="2"/>
      <dgm:spPr/>
    </dgm:pt>
    <dgm:pt modelId="{A5B9041C-E93C-4EB6-939B-3D6C2F1C26CD}" type="pres">
      <dgm:prSet presAssocID="{D50CC37E-FA29-4649-9004-88516D3FF3F0}" presName="downArrowText" presStyleLbl="revTx" presStyleIdx="1" presStyleCnt="2">
        <dgm:presLayoutVars>
          <dgm:chMax val="0"/>
          <dgm:bulletEnabled val="1"/>
        </dgm:presLayoutVars>
      </dgm:prSet>
      <dgm:spPr/>
    </dgm:pt>
  </dgm:ptLst>
  <dgm:cxnLst>
    <dgm:cxn modelId="{0F28214E-F8EC-4BDC-82DF-EADCDE3B55F8}" type="presOf" srcId="{A1862427-F165-40C5-9A0D-725D2662D788}" destId="{943F2C28-FA75-4D31-9787-F1735E91CE40}" srcOrd="0" destOrd="0" presId="urn:microsoft.com/office/officeart/2005/8/layout/arrow4"/>
    <dgm:cxn modelId="{00F17A7D-462F-4082-8508-7388A1DD52B8}" type="presOf" srcId="{76631B6E-F1A7-4814-B652-92FE556A86EA}" destId="{03532692-92C1-4285-B02B-1C94ACB6DF35}" srcOrd="0" destOrd="0" presId="urn:microsoft.com/office/officeart/2005/8/layout/arrow4"/>
    <dgm:cxn modelId="{3953F67F-59D7-459C-8981-4BFBD95FA54C}" type="presOf" srcId="{D50CC37E-FA29-4649-9004-88516D3FF3F0}" destId="{A5B9041C-E93C-4EB6-939B-3D6C2F1C26CD}" srcOrd="0" destOrd="0" presId="urn:microsoft.com/office/officeart/2005/8/layout/arrow4"/>
    <dgm:cxn modelId="{10BF82AD-C18A-4CEF-875C-F17229759576}" srcId="{A1862427-F165-40C5-9A0D-725D2662D788}" destId="{76631B6E-F1A7-4814-B652-92FE556A86EA}" srcOrd="0" destOrd="0" parTransId="{4FE4B3B9-E488-491A-8EA5-81F92C377109}" sibTransId="{82ADB112-7AC9-4FB1-A6FA-AEE99B9552B0}"/>
    <dgm:cxn modelId="{B113EDBC-368C-476E-A8EA-6A613A87A524}" srcId="{A1862427-F165-40C5-9A0D-725D2662D788}" destId="{D50CC37E-FA29-4649-9004-88516D3FF3F0}" srcOrd="1" destOrd="0" parTransId="{9CE7C888-78F1-46D6-8342-F44717EA1768}" sibTransId="{7215867F-8D70-4C61-A8B7-DBAA89BF82F1}"/>
    <dgm:cxn modelId="{4D14295D-61DE-47F9-92EF-56B779DF49B9}" type="presParOf" srcId="{943F2C28-FA75-4D31-9787-F1735E91CE40}" destId="{563A7120-09CF-4DA2-AE18-CBBEAD05DB24}" srcOrd="0" destOrd="0" presId="urn:microsoft.com/office/officeart/2005/8/layout/arrow4"/>
    <dgm:cxn modelId="{6CE2A554-4C61-4B42-B745-7DE0A3265F9D}" type="presParOf" srcId="{943F2C28-FA75-4D31-9787-F1735E91CE40}" destId="{03532692-92C1-4285-B02B-1C94ACB6DF35}" srcOrd="1" destOrd="0" presId="urn:microsoft.com/office/officeart/2005/8/layout/arrow4"/>
    <dgm:cxn modelId="{0E646EC5-8916-4EFB-AF1A-F2124601BEC1}" type="presParOf" srcId="{943F2C28-FA75-4D31-9787-F1735E91CE40}" destId="{69DEE75A-0076-459D-9747-5E7D072C9C88}" srcOrd="2" destOrd="0" presId="urn:microsoft.com/office/officeart/2005/8/layout/arrow4"/>
    <dgm:cxn modelId="{FE0EBB8D-7621-4246-9CAA-159E02380490}" type="presParOf" srcId="{943F2C28-FA75-4D31-9787-F1735E91CE40}" destId="{A5B9041C-E93C-4EB6-939B-3D6C2F1C26CD}"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34D71B-9CDB-444A-96FE-4B329FE0563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GB"/>
        </a:p>
      </dgm:t>
    </dgm:pt>
    <dgm:pt modelId="{CE2C0F33-3B19-419A-ACA2-E8AFEB125810}">
      <dgm:prSet phldrT="[Text]"/>
      <dgm:spPr/>
      <dgm:t>
        <a:bodyPr/>
        <a:lstStyle/>
        <a:p>
          <a:r>
            <a:rPr lang="en-GB" b="1" dirty="0"/>
            <a:t>Revenue of £12,691m. </a:t>
          </a:r>
        </a:p>
      </dgm:t>
    </dgm:pt>
    <dgm:pt modelId="{00546165-70B2-48E6-AD0D-C7275FEEA032}" type="parTrans" cxnId="{F10BE78A-9ECA-40C7-921A-26BA493404F2}">
      <dgm:prSet/>
      <dgm:spPr/>
      <dgm:t>
        <a:bodyPr/>
        <a:lstStyle/>
        <a:p>
          <a:endParaRPr lang="en-GB" b="1"/>
        </a:p>
      </dgm:t>
    </dgm:pt>
    <dgm:pt modelId="{1EFAB1A7-53CD-44B3-AD7C-1D99018718EF}" type="sibTrans" cxnId="{F10BE78A-9ECA-40C7-921A-26BA493404F2}">
      <dgm:prSet/>
      <dgm:spPr/>
      <dgm:t>
        <a:bodyPr/>
        <a:lstStyle/>
        <a:p>
          <a:endParaRPr lang="en-GB" b="1"/>
        </a:p>
      </dgm:t>
    </dgm:pt>
    <dgm:pt modelId="{99D3B59F-90A7-4124-8C96-363A1377A10A}">
      <dgm:prSet phldrT="[Text]"/>
      <dgm:spPr/>
      <dgm:t>
        <a:bodyPr/>
        <a:lstStyle/>
        <a:p>
          <a:r>
            <a:rPr lang="en-GB" b="1"/>
            <a:t>41,800 employees. </a:t>
          </a:r>
        </a:p>
      </dgm:t>
    </dgm:pt>
    <dgm:pt modelId="{C92068A0-F483-44AD-9546-0BA814CBB704}" type="parTrans" cxnId="{F08105EA-7210-434A-AA38-FBB75DDF1B1E}">
      <dgm:prSet/>
      <dgm:spPr/>
      <dgm:t>
        <a:bodyPr/>
        <a:lstStyle/>
        <a:p>
          <a:endParaRPr lang="en-GB" b="1"/>
        </a:p>
      </dgm:t>
    </dgm:pt>
    <dgm:pt modelId="{F43DAA7C-C363-403F-8A0A-7F54F853D9B0}" type="sibTrans" cxnId="{F08105EA-7210-434A-AA38-FBB75DDF1B1E}">
      <dgm:prSet/>
      <dgm:spPr/>
      <dgm:t>
        <a:bodyPr/>
        <a:lstStyle/>
        <a:p>
          <a:endParaRPr lang="en-GB" b="1"/>
        </a:p>
      </dgm:t>
    </dgm:pt>
    <dgm:pt modelId="{B339E1A7-6F90-469E-B926-B23400FDDEAE}">
      <dgm:prSet phldrT="[Text]"/>
      <dgm:spPr/>
      <dgm:t>
        <a:bodyPr/>
        <a:lstStyle/>
        <a:p>
          <a:r>
            <a:rPr lang="en-GB" b="1"/>
            <a:t>Cash flow of £505m.</a:t>
          </a:r>
        </a:p>
      </dgm:t>
    </dgm:pt>
    <dgm:pt modelId="{CEED8747-99E2-48D2-8C35-5A5A90FD5D50}" type="parTrans" cxnId="{2AB48ECD-96D8-419E-B028-54F95FAF75A4}">
      <dgm:prSet/>
      <dgm:spPr/>
      <dgm:t>
        <a:bodyPr/>
        <a:lstStyle/>
        <a:p>
          <a:endParaRPr lang="en-GB" b="1"/>
        </a:p>
      </dgm:t>
    </dgm:pt>
    <dgm:pt modelId="{2933A3EA-2A77-4D23-9794-4C6B169878AC}" type="sibTrans" cxnId="{2AB48ECD-96D8-419E-B028-54F95FAF75A4}">
      <dgm:prSet/>
      <dgm:spPr/>
      <dgm:t>
        <a:bodyPr/>
        <a:lstStyle/>
        <a:p>
          <a:endParaRPr lang="en-GB" b="1"/>
        </a:p>
      </dgm:t>
    </dgm:pt>
    <dgm:pt modelId="{3CD21ECB-E55F-4A32-9B50-C293174774AE}">
      <dgm:prSet/>
      <dgm:spPr>
        <a:solidFill>
          <a:schemeClr val="accent1">
            <a:lumMod val="75000"/>
          </a:schemeClr>
        </a:solidFill>
      </dgm:spPr>
      <dgm:t>
        <a:bodyPr/>
        <a:lstStyle/>
        <a:p>
          <a:r>
            <a:rPr lang="en-GB" b="1" dirty="0"/>
            <a:t>Gross expenditure of £1.3bn.</a:t>
          </a:r>
        </a:p>
      </dgm:t>
    </dgm:pt>
    <dgm:pt modelId="{71383F73-DE0E-4D1E-B7A8-4D63750430A6}" type="parTrans" cxnId="{B0F73F16-EC49-4AA0-90BE-B2967B5C544C}">
      <dgm:prSet/>
      <dgm:spPr/>
      <dgm:t>
        <a:bodyPr/>
        <a:lstStyle/>
        <a:p>
          <a:endParaRPr lang="en-GB" b="1"/>
        </a:p>
      </dgm:t>
    </dgm:pt>
    <dgm:pt modelId="{0B35D13B-73EC-4FAD-9BD1-9B66A6B18FA2}" type="sibTrans" cxnId="{B0F73F16-EC49-4AA0-90BE-B2967B5C544C}">
      <dgm:prSet/>
      <dgm:spPr>
        <a:solidFill>
          <a:schemeClr val="accent1">
            <a:lumMod val="75000"/>
          </a:schemeClr>
        </a:solidFill>
      </dgm:spPr>
      <dgm:t>
        <a:bodyPr/>
        <a:lstStyle/>
        <a:p>
          <a:endParaRPr lang="en-GB" b="1"/>
        </a:p>
      </dgm:t>
    </dgm:pt>
    <dgm:pt modelId="{8137BD74-3BB0-4E2C-BD8B-FAF6ED425359}">
      <dgm:prSet/>
      <dgm:spPr/>
      <dgm:t>
        <a:bodyPr/>
        <a:lstStyle/>
        <a:p>
          <a:r>
            <a:rPr lang="en-GB" b="1"/>
            <a:t>Underlying profit of £206m. </a:t>
          </a:r>
        </a:p>
      </dgm:t>
    </dgm:pt>
    <dgm:pt modelId="{A1EDC82F-BCC6-4125-83E2-050D0C64E9FF}" type="parTrans" cxnId="{AE236C14-1F0A-4309-94FD-81E94EE74C52}">
      <dgm:prSet/>
      <dgm:spPr/>
      <dgm:t>
        <a:bodyPr/>
        <a:lstStyle/>
        <a:p>
          <a:endParaRPr lang="en-GB" b="1"/>
        </a:p>
      </dgm:t>
    </dgm:pt>
    <dgm:pt modelId="{F511B2ED-C9A1-440D-9000-9C8F2FBCD71C}" type="sibTrans" cxnId="{AE236C14-1F0A-4309-94FD-81E94EE74C52}">
      <dgm:prSet/>
      <dgm:spPr/>
      <dgm:t>
        <a:bodyPr/>
        <a:lstStyle/>
        <a:p>
          <a:endParaRPr lang="en-GB" b="1"/>
        </a:p>
      </dgm:t>
    </dgm:pt>
    <dgm:pt modelId="{E8AE8360-FE42-4824-8DBF-0DA6FC90C1F9}" type="pres">
      <dgm:prSet presAssocID="{AA34D71B-9CDB-444A-96FE-4B329FE05636}" presName="Name0" presStyleCnt="0">
        <dgm:presLayoutVars>
          <dgm:dir/>
          <dgm:resizeHandles val="exact"/>
        </dgm:presLayoutVars>
      </dgm:prSet>
      <dgm:spPr/>
    </dgm:pt>
    <dgm:pt modelId="{FFF1D051-24FF-4939-8D66-45C5986ECC86}" type="pres">
      <dgm:prSet presAssocID="{CE2C0F33-3B19-419A-ACA2-E8AFEB125810}" presName="node" presStyleLbl="node1" presStyleIdx="0" presStyleCnt="5">
        <dgm:presLayoutVars>
          <dgm:bulletEnabled val="1"/>
        </dgm:presLayoutVars>
      </dgm:prSet>
      <dgm:spPr/>
    </dgm:pt>
    <dgm:pt modelId="{D38619FE-C078-4761-8202-0AD43CFBAF22}" type="pres">
      <dgm:prSet presAssocID="{1EFAB1A7-53CD-44B3-AD7C-1D99018718EF}" presName="sibTrans" presStyleLbl="sibTrans2D1" presStyleIdx="0" presStyleCnt="4"/>
      <dgm:spPr/>
    </dgm:pt>
    <dgm:pt modelId="{EF6B5E74-B98B-41FA-B74C-D0C279EA31C4}" type="pres">
      <dgm:prSet presAssocID="{1EFAB1A7-53CD-44B3-AD7C-1D99018718EF}" presName="connectorText" presStyleLbl="sibTrans2D1" presStyleIdx="0" presStyleCnt="4"/>
      <dgm:spPr/>
    </dgm:pt>
    <dgm:pt modelId="{7CAFC2B7-141B-4577-AFB6-E8EE65C5970B}" type="pres">
      <dgm:prSet presAssocID="{99D3B59F-90A7-4124-8C96-363A1377A10A}" presName="node" presStyleLbl="node1" presStyleIdx="1" presStyleCnt="5">
        <dgm:presLayoutVars>
          <dgm:bulletEnabled val="1"/>
        </dgm:presLayoutVars>
      </dgm:prSet>
      <dgm:spPr/>
    </dgm:pt>
    <dgm:pt modelId="{455A0C5F-EB05-4E00-ADBF-6565253DC224}" type="pres">
      <dgm:prSet presAssocID="{F43DAA7C-C363-403F-8A0A-7F54F853D9B0}" presName="sibTrans" presStyleLbl="sibTrans2D1" presStyleIdx="1" presStyleCnt="4"/>
      <dgm:spPr/>
    </dgm:pt>
    <dgm:pt modelId="{E736EFC2-99F0-4905-A565-E75A23C3E1C2}" type="pres">
      <dgm:prSet presAssocID="{F43DAA7C-C363-403F-8A0A-7F54F853D9B0}" presName="connectorText" presStyleLbl="sibTrans2D1" presStyleIdx="1" presStyleCnt="4"/>
      <dgm:spPr/>
    </dgm:pt>
    <dgm:pt modelId="{CED18DFB-1B00-444F-A1DE-CCAFB678AD9E}" type="pres">
      <dgm:prSet presAssocID="{B339E1A7-6F90-469E-B926-B23400FDDEAE}" presName="node" presStyleLbl="node1" presStyleIdx="2" presStyleCnt="5">
        <dgm:presLayoutVars>
          <dgm:bulletEnabled val="1"/>
        </dgm:presLayoutVars>
      </dgm:prSet>
      <dgm:spPr/>
    </dgm:pt>
    <dgm:pt modelId="{E0114E8D-F6E8-45CD-BA62-A0F114332312}" type="pres">
      <dgm:prSet presAssocID="{2933A3EA-2A77-4D23-9794-4C6B169878AC}" presName="sibTrans" presStyleLbl="sibTrans2D1" presStyleIdx="2" presStyleCnt="4"/>
      <dgm:spPr/>
    </dgm:pt>
    <dgm:pt modelId="{DAE32BCB-D77E-4980-875B-D8BEFA97BCAA}" type="pres">
      <dgm:prSet presAssocID="{2933A3EA-2A77-4D23-9794-4C6B169878AC}" presName="connectorText" presStyleLbl="sibTrans2D1" presStyleIdx="2" presStyleCnt="4"/>
      <dgm:spPr/>
    </dgm:pt>
    <dgm:pt modelId="{B6CBFE1A-E0DF-4D29-BD6F-5A84C85985BE}" type="pres">
      <dgm:prSet presAssocID="{3CD21ECB-E55F-4A32-9B50-C293174774AE}" presName="node" presStyleLbl="node1" presStyleIdx="3" presStyleCnt="5">
        <dgm:presLayoutVars>
          <dgm:bulletEnabled val="1"/>
        </dgm:presLayoutVars>
      </dgm:prSet>
      <dgm:spPr/>
    </dgm:pt>
    <dgm:pt modelId="{D056951D-D542-4F76-90B8-AE811D7BBB9B}" type="pres">
      <dgm:prSet presAssocID="{0B35D13B-73EC-4FAD-9BD1-9B66A6B18FA2}" presName="sibTrans" presStyleLbl="sibTrans2D1" presStyleIdx="3" presStyleCnt="4"/>
      <dgm:spPr/>
    </dgm:pt>
    <dgm:pt modelId="{9075E5F7-82B3-45C2-AFAA-FEEEE792C5A4}" type="pres">
      <dgm:prSet presAssocID="{0B35D13B-73EC-4FAD-9BD1-9B66A6B18FA2}" presName="connectorText" presStyleLbl="sibTrans2D1" presStyleIdx="3" presStyleCnt="4"/>
      <dgm:spPr/>
    </dgm:pt>
    <dgm:pt modelId="{2F5ACEFE-223E-499D-B839-86C0A189A3C1}" type="pres">
      <dgm:prSet presAssocID="{8137BD74-3BB0-4E2C-BD8B-FAF6ED425359}" presName="node" presStyleLbl="node1" presStyleIdx="4" presStyleCnt="5">
        <dgm:presLayoutVars>
          <dgm:bulletEnabled val="1"/>
        </dgm:presLayoutVars>
      </dgm:prSet>
      <dgm:spPr/>
    </dgm:pt>
  </dgm:ptLst>
  <dgm:cxnLst>
    <dgm:cxn modelId="{AE236C14-1F0A-4309-94FD-81E94EE74C52}" srcId="{AA34D71B-9CDB-444A-96FE-4B329FE05636}" destId="{8137BD74-3BB0-4E2C-BD8B-FAF6ED425359}" srcOrd="4" destOrd="0" parTransId="{A1EDC82F-BCC6-4125-83E2-050D0C64E9FF}" sibTransId="{F511B2ED-C9A1-440D-9000-9C8F2FBCD71C}"/>
    <dgm:cxn modelId="{B0F73F16-EC49-4AA0-90BE-B2967B5C544C}" srcId="{AA34D71B-9CDB-444A-96FE-4B329FE05636}" destId="{3CD21ECB-E55F-4A32-9B50-C293174774AE}" srcOrd="3" destOrd="0" parTransId="{71383F73-DE0E-4D1E-B7A8-4D63750430A6}" sibTransId="{0B35D13B-73EC-4FAD-9BD1-9B66A6B18FA2}"/>
    <dgm:cxn modelId="{673DDE18-4B8A-4A12-8E87-16A4F6496D0C}" type="presOf" srcId="{1EFAB1A7-53CD-44B3-AD7C-1D99018718EF}" destId="{D38619FE-C078-4761-8202-0AD43CFBAF22}" srcOrd="0" destOrd="0" presId="urn:microsoft.com/office/officeart/2005/8/layout/process1"/>
    <dgm:cxn modelId="{D3D3B51A-9D12-4D85-8E92-BA22D6B5D3B6}" type="presOf" srcId="{2933A3EA-2A77-4D23-9794-4C6B169878AC}" destId="{E0114E8D-F6E8-45CD-BA62-A0F114332312}" srcOrd="0" destOrd="0" presId="urn:microsoft.com/office/officeart/2005/8/layout/process1"/>
    <dgm:cxn modelId="{AACB4822-4D8B-4225-89CE-D1E6DA19BBF6}" type="presOf" srcId="{0B35D13B-73EC-4FAD-9BD1-9B66A6B18FA2}" destId="{D056951D-D542-4F76-90B8-AE811D7BBB9B}" srcOrd="0" destOrd="0" presId="urn:microsoft.com/office/officeart/2005/8/layout/process1"/>
    <dgm:cxn modelId="{46DD7928-48F5-41E9-9195-2788C200A341}" type="presOf" srcId="{0B35D13B-73EC-4FAD-9BD1-9B66A6B18FA2}" destId="{9075E5F7-82B3-45C2-AFAA-FEEEE792C5A4}" srcOrd="1" destOrd="0" presId="urn:microsoft.com/office/officeart/2005/8/layout/process1"/>
    <dgm:cxn modelId="{D0C4796D-B43B-4C4F-AEAD-F4CB8E8A6F5F}" type="presOf" srcId="{B339E1A7-6F90-469E-B926-B23400FDDEAE}" destId="{CED18DFB-1B00-444F-A1DE-CCAFB678AD9E}" srcOrd="0" destOrd="0" presId="urn:microsoft.com/office/officeart/2005/8/layout/process1"/>
    <dgm:cxn modelId="{F10BE78A-9ECA-40C7-921A-26BA493404F2}" srcId="{AA34D71B-9CDB-444A-96FE-4B329FE05636}" destId="{CE2C0F33-3B19-419A-ACA2-E8AFEB125810}" srcOrd="0" destOrd="0" parTransId="{00546165-70B2-48E6-AD0D-C7275FEEA032}" sibTransId="{1EFAB1A7-53CD-44B3-AD7C-1D99018718EF}"/>
    <dgm:cxn modelId="{D4C44596-DD2F-4357-B3CC-E165ADFA553B}" type="presOf" srcId="{F43DAA7C-C363-403F-8A0A-7F54F853D9B0}" destId="{455A0C5F-EB05-4E00-ADBF-6565253DC224}" srcOrd="0" destOrd="0" presId="urn:microsoft.com/office/officeart/2005/8/layout/process1"/>
    <dgm:cxn modelId="{D8D4DC9D-E460-4F53-8914-EC17AE143F7C}" type="presOf" srcId="{8137BD74-3BB0-4E2C-BD8B-FAF6ED425359}" destId="{2F5ACEFE-223E-499D-B839-86C0A189A3C1}" srcOrd="0" destOrd="0" presId="urn:microsoft.com/office/officeart/2005/8/layout/process1"/>
    <dgm:cxn modelId="{B9EB2CBB-89E0-433E-B6DC-0420DD8B2995}" type="presOf" srcId="{1EFAB1A7-53CD-44B3-AD7C-1D99018718EF}" destId="{EF6B5E74-B98B-41FA-B74C-D0C279EA31C4}" srcOrd="1" destOrd="0" presId="urn:microsoft.com/office/officeart/2005/8/layout/process1"/>
    <dgm:cxn modelId="{567FAABB-033B-4A36-ACA5-A30B115F6896}" type="presOf" srcId="{2933A3EA-2A77-4D23-9794-4C6B169878AC}" destId="{DAE32BCB-D77E-4980-875B-D8BEFA97BCAA}" srcOrd="1" destOrd="0" presId="urn:microsoft.com/office/officeart/2005/8/layout/process1"/>
    <dgm:cxn modelId="{515363C5-C542-45BF-AC26-D93B6F2D0DA5}" type="presOf" srcId="{AA34D71B-9CDB-444A-96FE-4B329FE05636}" destId="{E8AE8360-FE42-4824-8DBF-0DA6FC90C1F9}" srcOrd="0" destOrd="0" presId="urn:microsoft.com/office/officeart/2005/8/layout/process1"/>
    <dgm:cxn modelId="{2E29FFC9-7DEC-4AB0-AFEB-532416622831}" type="presOf" srcId="{F43DAA7C-C363-403F-8A0A-7F54F853D9B0}" destId="{E736EFC2-99F0-4905-A565-E75A23C3E1C2}" srcOrd="1" destOrd="0" presId="urn:microsoft.com/office/officeart/2005/8/layout/process1"/>
    <dgm:cxn modelId="{2AB48ECD-96D8-419E-B028-54F95FAF75A4}" srcId="{AA34D71B-9CDB-444A-96FE-4B329FE05636}" destId="{B339E1A7-6F90-469E-B926-B23400FDDEAE}" srcOrd="2" destOrd="0" parTransId="{CEED8747-99E2-48D2-8C35-5A5A90FD5D50}" sibTransId="{2933A3EA-2A77-4D23-9794-4C6B169878AC}"/>
    <dgm:cxn modelId="{865016D1-5D05-4468-B27B-279E63B7905D}" type="presOf" srcId="{CE2C0F33-3B19-419A-ACA2-E8AFEB125810}" destId="{FFF1D051-24FF-4939-8D66-45C5986ECC86}" srcOrd="0" destOrd="0" presId="urn:microsoft.com/office/officeart/2005/8/layout/process1"/>
    <dgm:cxn modelId="{E066C0DB-BAFF-449F-8E90-C43C6E49D2C1}" type="presOf" srcId="{3CD21ECB-E55F-4A32-9B50-C293174774AE}" destId="{B6CBFE1A-E0DF-4D29-BD6F-5A84C85985BE}" srcOrd="0" destOrd="0" presId="urn:microsoft.com/office/officeart/2005/8/layout/process1"/>
    <dgm:cxn modelId="{638561E1-504C-44EC-94FC-B506A2ABCEA5}" type="presOf" srcId="{99D3B59F-90A7-4124-8C96-363A1377A10A}" destId="{7CAFC2B7-141B-4577-AFB6-E8EE65C5970B}" srcOrd="0" destOrd="0" presId="urn:microsoft.com/office/officeart/2005/8/layout/process1"/>
    <dgm:cxn modelId="{F08105EA-7210-434A-AA38-FBB75DDF1B1E}" srcId="{AA34D71B-9CDB-444A-96FE-4B329FE05636}" destId="{99D3B59F-90A7-4124-8C96-363A1377A10A}" srcOrd="1" destOrd="0" parTransId="{C92068A0-F483-44AD-9546-0BA814CBB704}" sibTransId="{F43DAA7C-C363-403F-8A0A-7F54F853D9B0}"/>
    <dgm:cxn modelId="{61FEF6A0-6447-4158-A550-18FD417EC8A6}" type="presParOf" srcId="{E8AE8360-FE42-4824-8DBF-0DA6FC90C1F9}" destId="{FFF1D051-24FF-4939-8D66-45C5986ECC86}" srcOrd="0" destOrd="0" presId="urn:microsoft.com/office/officeart/2005/8/layout/process1"/>
    <dgm:cxn modelId="{E85419B6-8142-464C-A626-562E1890BBF9}" type="presParOf" srcId="{E8AE8360-FE42-4824-8DBF-0DA6FC90C1F9}" destId="{D38619FE-C078-4761-8202-0AD43CFBAF22}" srcOrd="1" destOrd="0" presId="urn:microsoft.com/office/officeart/2005/8/layout/process1"/>
    <dgm:cxn modelId="{8C284BFB-194E-4024-947B-8F525D671FFA}" type="presParOf" srcId="{D38619FE-C078-4761-8202-0AD43CFBAF22}" destId="{EF6B5E74-B98B-41FA-B74C-D0C279EA31C4}" srcOrd="0" destOrd="0" presId="urn:microsoft.com/office/officeart/2005/8/layout/process1"/>
    <dgm:cxn modelId="{A6CB53E7-FD9B-4B52-95F1-6447EA180E00}" type="presParOf" srcId="{E8AE8360-FE42-4824-8DBF-0DA6FC90C1F9}" destId="{7CAFC2B7-141B-4577-AFB6-E8EE65C5970B}" srcOrd="2" destOrd="0" presId="urn:microsoft.com/office/officeart/2005/8/layout/process1"/>
    <dgm:cxn modelId="{399CC2F9-3A3F-46C4-9D3F-A85C7704B9D6}" type="presParOf" srcId="{E8AE8360-FE42-4824-8DBF-0DA6FC90C1F9}" destId="{455A0C5F-EB05-4E00-ADBF-6565253DC224}" srcOrd="3" destOrd="0" presId="urn:microsoft.com/office/officeart/2005/8/layout/process1"/>
    <dgm:cxn modelId="{F91FE1EC-A0EA-4654-96E9-D96517CBC672}" type="presParOf" srcId="{455A0C5F-EB05-4E00-ADBF-6565253DC224}" destId="{E736EFC2-99F0-4905-A565-E75A23C3E1C2}" srcOrd="0" destOrd="0" presId="urn:microsoft.com/office/officeart/2005/8/layout/process1"/>
    <dgm:cxn modelId="{0C45513F-C2DF-4B29-922A-3D1D6D56A9A7}" type="presParOf" srcId="{E8AE8360-FE42-4824-8DBF-0DA6FC90C1F9}" destId="{CED18DFB-1B00-444F-A1DE-CCAFB678AD9E}" srcOrd="4" destOrd="0" presId="urn:microsoft.com/office/officeart/2005/8/layout/process1"/>
    <dgm:cxn modelId="{9BFF614D-D693-4BC7-9869-80AD70C759A6}" type="presParOf" srcId="{E8AE8360-FE42-4824-8DBF-0DA6FC90C1F9}" destId="{E0114E8D-F6E8-45CD-BA62-A0F114332312}" srcOrd="5" destOrd="0" presId="urn:microsoft.com/office/officeart/2005/8/layout/process1"/>
    <dgm:cxn modelId="{35F3FD4E-18F9-4CD3-ADC1-32E7EC017BEF}" type="presParOf" srcId="{E0114E8D-F6E8-45CD-BA62-A0F114332312}" destId="{DAE32BCB-D77E-4980-875B-D8BEFA97BCAA}" srcOrd="0" destOrd="0" presId="urn:microsoft.com/office/officeart/2005/8/layout/process1"/>
    <dgm:cxn modelId="{37048881-F0E7-4803-B5CC-097161F3BFCF}" type="presParOf" srcId="{E8AE8360-FE42-4824-8DBF-0DA6FC90C1F9}" destId="{B6CBFE1A-E0DF-4D29-BD6F-5A84C85985BE}" srcOrd="6" destOrd="0" presId="urn:microsoft.com/office/officeart/2005/8/layout/process1"/>
    <dgm:cxn modelId="{F524E523-B505-49BB-B25A-6DCB4BF8D69C}" type="presParOf" srcId="{E8AE8360-FE42-4824-8DBF-0DA6FC90C1F9}" destId="{D056951D-D542-4F76-90B8-AE811D7BBB9B}" srcOrd="7" destOrd="0" presId="urn:microsoft.com/office/officeart/2005/8/layout/process1"/>
    <dgm:cxn modelId="{57E9E57F-D937-4507-8D9D-F145D057C7F2}" type="presParOf" srcId="{D056951D-D542-4F76-90B8-AE811D7BBB9B}" destId="{9075E5F7-82B3-45C2-AFAA-FEEEE792C5A4}" srcOrd="0" destOrd="0" presId="urn:microsoft.com/office/officeart/2005/8/layout/process1"/>
    <dgm:cxn modelId="{A9538D3A-6379-4414-8202-FF4188E5C95C}" type="presParOf" srcId="{E8AE8360-FE42-4824-8DBF-0DA6FC90C1F9}" destId="{2F5ACEFE-223E-499D-B839-86C0A189A3C1}" srcOrd="8"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CB4294-5F27-444E-845F-BA280FC85BC3}"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GB"/>
        </a:p>
      </dgm:t>
    </dgm:pt>
    <dgm:pt modelId="{B6035BFF-CFE3-4B0D-800C-5920CCD55F98}">
      <dgm:prSet phldrT="[Text]"/>
      <dgm:spPr/>
      <dgm:t>
        <a:bodyPr/>
        <a:lstStyle/>
        <a:p>
          <a:r>
            <a:rPr lang="en-GB" b="1" dirty="0"/>
            <a:t>Population – Around 67 million people (</a:t>
          </a:r>
          <a:r>
            <a:rPr lang="en-GB" dirty="0" err="1"/>
            <a:t>Gerlach</a:t>
          </a:r>
          <a:r>
            <a:rPr lang="en-GB" dirty="0"/>
            <a:t> et al., 2021</a:t>
          </a:r>
          <a:r>
            <a:rPr lang="en-GB" b="1" dirty="0"/>
            <a:t>).</a:t>
          </a:r>
        </a:p>
      </dgm:t>
    </dgm:pt>
    <dgm:pt modelId="{57759B41-0549-4594-8203-C6AA66C20D6C}" type="parTrans" cxnId="{75315B62-E3DA-4857-939F-A09D3E3079EA}">
      <dgm:prSet/>
      <dgm:spPr/>
      <dgm:t>
        <a:bodyPr/>
        <a:lstStyle/>
        <a:p>
          <a:endParaRPr lang="en-GB"/>
        </a:p>
      </dgm:t>
    </dgm:pt>
    <dgm:pt modelId="{1198F738-E6B3-4F99-B2BA-3ACBBB206D7F}" type="sibTrans" cxnId="{75315B62-E3DA-4857-939F-A09D3E3079EA}">
      <dgm:prSet/>
      <dgm:spPr/>
      <dgm:t>
        <a:bodyPr/>
        <a:lstStyle/>
        <a:p>
          <a:endParaRPr lang="en-GB"/>
        </a:p>
      </dgm:t>
    </dgm:pt>
    <dgm:pt modelId="{AFB6397C-F752-4C10-8080-124032C5231A}">
      <dgm:prSet/>
      <dgm:spPr/>
      <dgm:t>
        <a:bodyPr/>
        <a:lstStyle/>
        <a:p>
          <a:r>
            <a:rPr lang="en-GB" b="1" dirty="0"/>
            <a:t>Language – English is an official language.</a:t>
          </a:r>
        </a:p>
      </dgm:t>
    </dgm:pt>
    <dgm:pt modelId="{19D1FFF5-45BA-4E86-B29A-0901C35AFAF3}" type="parTrans" cxnId="{6125A7A5-4716-4B24-83DF-4EDF7E487BE3}">
      <dgm:prSet/>
      <dgm:spPr/>
      <dgm:t>
        <a:bodyPr/>
        <a:lstStyle/>
        <a:p>
          <a:endParaRPr lang="en-GB"/>
        </a:p>
      </dgm:t>
    </dgm:pt>
    <dgm:pt modelId="{E0980438-78D8-4EFE-966C-C9F42FD00023}" type="sibTrans" cxnId="{6125A7A5-4716-4B24-83DF-4EDF7E487BE3}">
      <dgm:prSet/>
      <dgm:spPr/>
      <dgm:t>
        <a:bodyPr/>
        <a:lstStyle/>
        <a:p>
          <a:endParaRPr lang="en-GB"/>
        </a:p>
      </dgm:t>
    </dgm:pt>
    <dgm:pt modelId="{5651B901-184B-4414-BAB5-95E8825715A5}">
      <dgm:prSet/>
      <dgm:spPr/>
      <dgm:t>
        <a:bodyPr/>
        <a:lstStyle/>
        <a:p>
          <a:r>
            <a:rPr lang="en-GB" b="1"/>
            <a:t>Culture – the rich heritage of culture and widely contributed to sports, art, music and literature. </a:t>
          </a:r>
        </a:p>
      </dgm:t>
    </dgm:pt>
    <dgm:pt modelId="{730D86A1-7546-4EBA-A07B-130800B4CCDB}" type="parTrans" cxnId="{ED27A9E6-CEFA-44D7-965A-83A441D5BAFC}">
      <dgm:prSet/>
      <dgm:spPr/>
      <dgm:t>
        <a:bodyPr/>
        <a:lstStyle/>
        <a:p>
          <a:endParaRPr lang="en-GB"/>
        </a:p>
      </dgm:t>
    </dgm:pt>
    <dgm:pt modelId="{CF555B93-E5C0-4207-BEC0-1E039F7CFC95}" type="sibTrans" cxnId="{ED27A9E6-CEFA-44D7-965A-83A441D5BAFC}">
      <dgm:prSet/>
      <dgm:spPr/>
      <dgm:t>
        <a:bodyPr/>
        <a:lstStyle/>
        <a:p>
          <a:endParaRPr lang="en-GB"/>
        </a:p>
      </dgm:t>
    </dgm:pt>
    <dgm:pt modelId="{F994E221-D10B-4DA7-B82A-BB419A885A5B}">
      <dgm:prSet/>
      <dgm:spPr>
        <a:solidFill>
          <a:schemeClr val="accent5">
            <a:lumMod val="50000"/>
          </a:schemeClr>
        </a:solidFill>
      </dgm:spPr>
      <dgm:t>
        <a:bodyPr/>
        <a:lstStyle/>
        <a:p>
          <a:r>
            <a:rPr lang="en-GB" b="1" dirty="0"/>
            <a:t>Economy – one of the largest and most stable economy (</a:t>
          </a:r>
          <a:r>
            <a:rPr lang="en-GB" b="1" dirty="0" err="1"/>
            <a:t>Taeihagh</a:t>
          </a:r>
          <a:r>
            <a:rPr lang="en-GB" b="1" dirty="0"/>
            <a:t> and Lim 2019 pp. 103-128). </a:t>
          </a:r>
        </a:p>
      </dgm:t>
    </dgm:pt>
    <dgm:pt modelId="{E8778306-E75B-4B21-B62F-BD1DC65F30F0}" type="parTrans" cxnId="{959B014A-294D-45E7-8F14-4FF52B59D480}">
      <dgm:prSet/>
      <dgm:spPr/>
      <dgm:t>
        <a:bodyPr/>
        <a:lstStyle/>
        <a:p>
          <a:endParaRPr lang="en-GB"/>
        </a:p>
      </dgm:t>
    </dgm:pt>
    <dgm:pt modelId="{27CF5026-C155-43AB-A845-1C6B4158DD79}" type="sibTrans" cxnId="{959B014A-294D-45E7-8F14-4FF52B59D480}">
      <dgm:prSet/>
      <dgm:spPr/>
      <dgm:t>
        <a:bodyPr/>
        <a:lstStyle/>
        <a:p>
          <a:endParaRPr lang="en-GB"/>
        </a:p>
      </dgm:t>
    </dgm:pt>
    <dgm:pt modelId="{0621A000-55D5-46F9-B052-69B6C9729CFF}">
      <dgm:prSet/>
      <dgm:spPr>
        <a:solidFill>
          <a:schemeClr val="accent6">
            <a:lumMod val="50000"/>
          </a:schemeClr>
        </a:solidFill>
      </dgm:spPr>
      <dgm:t>
        <a:bodyPr/>
        <a:lstStyle/>
        <a:p>
          <a:r>
            <a:rPr lang="en-GB" b="1"/>
            <a:t>Technological advancements – considered a global technological and financial hub.</a:t>
          </a:r>
        </a:p>
      </dgm:t>
    </dgm:pt>
    <dgm:pt modelId="{72344372-F0C4-444F-B7DD-61D82DB70647}" type="parTrans" cxnId="{E0A47275-6AA6-4572-82A2-7E34F89CD8E0}">
      <dgm:prSet/>
      <dgm:spPr/>
      <dgm:t>
        <a:bodyPr/>
        <a:lstStyle/>
        <a:p>
          <a:endParaRPr lang="en-GB"/>
        </a:p>
      </dgm:t>
    </dgm:pt>
    <dgm:pt modelId="{B8C45409-DFC1-42E7-AC06-0A40632FF9A4}" type="sibTrans" cxnId="{E0A47275-6AA6-4572-82A2-7E34F89CD8E0}">
      <dgm:prSet/>
      <dgm:spPr/>
      <dgm:t>
        <a:bodyPr/>
        <a:lstStyle/>
        <a:p>
          <a:endParaRPr lang="en-GB"/>
        </a:p>
      </dgm:t>
    </dgm:pt>
    <dgm:pt modelId="{1066F9D8-4AA1-4B41-ADEB-D7F21B7EECB9}">
      <dgm:prSet/>
      <dgm:spPr>
        <a:solidFill>
          <a:schemeClr val="accent2">
            <a:lumMod val="75000"/>
          </a:schemeClr>
        </a:solidFill>
      </dgm:spPr>
      <dgm:t>
        <a:bodyPr/>
        <a:lstStyle/>
        <a:p>
          <a:r>
            <a:rPr lang="en-GB" b="1" dirty="0"/>
            <a:t>Unemployment – Found to be moderate (4.3%) (</a:t>
          </a:r>
          <a:r>
            <a:rPr lang="en-GB" dirty="0" err="1"/>
            <a:t>Minkov</a:t>
          </a:r>
          <a:r>
            <a:rPr lang="en-GB" dirty="0"/>
            <a:t> and </a:t>
          </a:r>
          <a:r>
            <a:rPr lang="en-GB" dirty="0" err="1"/>
            <a:t>Kaasa</a:t>
          </a:r>
          <a:r>
            <a:rPr lang="en-GB" dirty="0"/>
            <a:t> 2021</a:t>
          </a:r>
          <a:r>
            <a:rPr lang="en-GB" b="1" dirty="0"/>
            <a:t>). </a:t>
          </a:r>
        </a:p>
      </dgm:t>
    </dgm:pt>
    <dgm:pt modelId="{4445DE1F-1726-410C-81DC-8542DDACDA5F}" type="parTrans" cxnId="{4518E768-E46D-4E3C-9B76-50A3A7A50763}">
      <dgm:prSet/>
      <dgm:spPr/>
      <dgm:t>
        <a:bodyPr/>
        <a:lstStyle/>
        <a:p>
          <a:endParaRPr lang="en-GB"/>
        </a:p>
      </dgm:t>
    </dgm:pt>
    <dgm:pt modelId="{0C569609-01D6-4EF7-9B29-4ECA18A3CBD6}" type="sibTrans" cxnId="{4518E768-E46D-4E3C-9B76-50A3A7A50763}">
      <dgm:prSet/>
      <dgm:spPr/>
      <dgm:t>
        <a:bodyPr/>
        <a:lstStyle/>
        <a:p>
          <a:endParaRPr lang="en-GB"/>
        </a:p>
      </dgm:t>
    </dgm:pt>
    <dgm:pt modelId="{694AC963-70EF-4B68-B885-09B6F46A47C9}">
      <dgm:prSet/>
      <dgm:spPr>
        <a:solidFill>
          <a:srgbClr val="00B0F0"/>
        </a:solidFill>
      </dgm:spPr>
      <dgm:t>
        <a:bodyPr/>
        <a:lstStyle/>
        <a:p>
          <a:r>
            <a:rPr lang="en-GB" b="1" dirty="0"/>
            <a:t>Workforce – highly educated and skilled workforce. </a:t>
          </a:r>
        </a:p>
      </dgm:t>
    </dgm:pt>
    <dgm:pt modelId="{E4FF2C2F-A92B-4804-AF15-567BA8E804E0}" type="parTrans" cxnId="{BE899FE6-340A-4AE4-9FD1-DE567A2E5D96}">
      <dgm:prSet/>
      <dgm:spPr/>
      <dgm:t>
        <a:bodyPr/>
        <a:lstStyle/>
        <a:p>
          <a:endParaRPr lang="en-GB"/>
        </a:p>
      </dgm:t>
    </dgm:pt>
    <dgm:pt modelId="{919A9784-A75C-4DF6-8A5F-569E3C3AA5A8}" type="sibTrans" cxnId="{BE899FE6-340A-4AE4-9FD1-DE567A2E5D96}">
      <dgm:prSet/>
      <dgm:spPr/>
      <dgm:t>
        <a:bodyPr/>
        <a:lstStyle/>
        <a:p>
          <a:endParaRPr lang="en-GB"/>
        </a:p>
      </dgm:t>
    </dgm:pt>
    <dgm:pt modelId="{86453F3C-4352-4165-9590-867198FF45AA}" type="pres">
      <dgm:prSet presAssocID="{EBCB4294-5F27-444E-845F-BA280FC85BC3}" presName="CompostProcess" presStyleCnt="0">
        <dgm:presLayoutVars>
          <dgm:dir/>
          <dgm:resizeHandles val="exact"/>
        </dgm:presLayoutVars>
      </dgm:prSet>
      <dgm:spPr/>
    </dgm:pt>
    <dgm:pt modelId="{5C4A7711-E786-44EF-A288-8F934D9E5D3E}" type="pres">
      <dgm:prSet presAssocID="{EBCB4294-5F27-444E-845F-BA280FC85BC3}" presName="arrow" presStyleLbl="bgShp" presStyleIdx="0" presStyleCnt="1"/>
      <dgm:spPr/>
    </dgm:pt>
    <dgm:pt modelId="{A3A4183C-F7D3-4ACD-8460-5A587E0DBC6E}" type="pres">
      <dgm:prSet presAssocID="{EBCB4294-5F27-444E-845F-BA280FC85BC3}" presName="linearProcess" presStyleCnt="0"/>
      <dgm:spPr/>
    </dgm:pt>
    <dgm:pt modelId="{BF2BB9FB-CC5D-4168-8558-4F0AA817587A}" type="pres">
      <dgm:prSet presAssocID="{B6035BFF-CFE3-4B0D-800C-5920CCD55F98}" presName="textNode" presStyleLbl="node1" presStyleIdx="0" presStyleCnt="7">
        <dgm:presLayoutVars>
          <dgm:bulletEnabled val="1"/>
        </dgm:presLayoutVars>
      </dgm:prSet>
      <dgm:spPr/>
    </dgm:pt>
    <dgm:pt modelId="{E82F9D1F-E670-4DFE-BE16-15D179C1C0BA}" type="pres">
      <dgm:prSet presAssocID="{1198F738-E6B3-4F99-B2BA-3ACBBB206D7F}" presName="sibTrans" presStyleCnt="0"/>
      <dgm:spPr/>
    </dgm:pt>
    <dgm:pt modelId="{579C7C5B-6B07-4CCD-B9DD-E18D8FF16BBC}" type="pres">
      <dgm:prSet presAssocID="{AFB6397C-F752-4C10-8080-124032C5231A}" presName="textNode" presStyleLbl="node1" presStyleIdx="1" presStyleCnt="7">
        <dgm:presLayoutVars>
          <dgm:bulletEnabled val="1"/>
        </dgm:presLayoutVars>
      </dgm:prSet>
      <dgm:spPr/>
    </dgm:pt>
    <dgm:pt modelId="{48F5877D-1286-4099-B2B9-70919FCFB978}" type="pres">
      <dgm:prSet presAssocID="{E0980438-78D8-4EFE-966C-C9F42FD00023}" presName="sibTrans" presStyleCnt="0"/>
      <dgm:spPr/>
    </dgm:pt>
    <dgm:pt modelId="{8ACC8743-C7C1-46C6-9265-C301A3EF5D63}" type="pres">
      <dgm:prSet presAssocID="{5651B901-184B-4414-BAB5-95E8825715A5}" presName="textNode" presStyleLbl="node1" presStyleIdx="2" presStyleCnt="7">
        <dgm:presLayoutVars>
          <dgm:bulletEnabled val="1"/>
        </dgm:presLayoutVars>
      </dgm:prSet>
      <dgm:spPr/>
    </dgm:pt>
    <dgm:pt modelId="{E4A824DA-069C-4ED0-BE00-41C8B4143834}" type="pres">
      <dgm:prSet presAssocID="{CF555B93-E5C0-4207-BEC0-1E039F7CFC95}" presName="sibTrans" presStyleCnt="0"/>
      <dgm:spPr/>
    </dgm:pt>
    <dgm:pt modelId="{D16D628A-E2AE-43D9-857F-FE66DD30397A}" type="pres">
      <dgm:prSet presAssocID="{F994E221-D10B-4DA7-B82A-BB419A885A5B}" presName="textNode" presStyleLbl="node1" presStyleIdx="3" presStyleCnt="7">
        <dgm:presLayoutVars>
          <dgm:bulletEnabled val="1"/>
        </dgm:presLayoutVars>
      </dgm:prSet>
      <dgm:spPr/>
    </dgm:pt>
    <dgm:pt modelId="{E6054516-4410-4AB1-9F8D-616046ED39EB}" type="pres">
      <dgm:prSet presAssocID="{27CF5026-C155-43AB-A845-1C6B4158DD79}" presName="sibTrans" presStyleCnt="0"/>
      <dgm:spPr/>
    </dgm:pt>
    <dgm:pt modelId="{920A8E6F-931E-4327-B692-10FF90F68096}" type="pres">
      <dgm:prSet presAssocID="{0621A000-55D5-46F9-B052-69B6C9729CFF}" presName="textNode" presStyleLbl="node1" presStyleIdx="4" presStyleCnt="7">
        <dgm:presLayoutVars>
          <dgm:bulletEnabled val="1"/>
        </dgm:presLayoutVars>
      </dgm:prSet>
      <dgm:spPr/>
    </dgm:pt>
    <dgm:pt modelId="{9FE47D57-BA79-4280-874D-E6FF882226BC}" type="pres">
      <dgm:prSet presAssocID="{B8C45409-DFC1-42E7-AC06-0A40632FF9A4}" presName="sibTrans" presStyleCnt="0"/>
      <dgm:spPr/>
    </dgm:pt>
    <dgm:pt modelId="{8D94A96C-1E62-46E3-878F-4392907F9A0D}" type="pres">
      <dgm:prSet presAssocID="{1066F9D8-4AA1-4B41-ADEB-D7F21B7EECB9}" presName="textNode" presStyleLbl="node1" presStyleIdx="5" presStyleCnt="7">
        <dgm:presLayoutVars>
          <dgm:bulletEnabled val="1"/>
        </dgm:presLayoutVars>
      </dgm:prSet>
      <dgm:spPr/>
    </dgm:pt>
    <dgm:pt modelId="{BE2B4BE2-08E4-4DD5-B0C6-7FC5D22C73B7}" type="pres">
      <dgm:prSet presAssocID="{0C569609-01D6-4EF7-9B29-4ECA18A3CBD6}" presName="sibTrans" presStyleCnt="0"/>
      <dgm:spPr/>
    </dgm:pt>
    <dgm:pt modelId="{C2FBBA30-F162-4254-9EA5-D00D1EFBD827}" type="pres">
      <dgm:prSet presAssocID="{694AC963-70EF-4B68-B885-09B6F46A47C9}" presName="textNode" presStyleLbl="node1" presStyleIdx="6" presStyleCnt="7">
        <dgm:presLayoutVars>
          <dgm:bulletEnabled val="1"/>
        </dgm:presLayoutVars>
      </dgm:prSet>
      <dgm:spPr/>
    </dgm:pt>
  </dgm:ptLst>
  <dgm:cxnLst>
    <dgm:cxn modelId="{CA50FE18-C456-4452-B220-C2CA31890973}" type="presOf" srcId="{B6035BFF-CFE3-4B0D-800C-5920CCD55F98}" destId="{BF2BB9FB-CC5D-4168-8558-4F0AA817587A}" srcOrd="0" destOrd="0" presId="urn:microsoft.com/office/officeart/2005/8/layout/hProcess9"/>
    <dgm:cxn modelId="{C3E5FF3B-EAAD-47C7-8939-C6D9CA12B54D}" type="presOf" srcId="{AFB6397C-F752-4C10-8080-124032C5231A}" destId="{579C7C5B-6B07-4CCD-B9DD-E18D8FF16BBC}" srcOrd="0" destOrd="0" presId="urn:microsoft.com/office/officeart/2005/8/layout/hProcess9"/>
    <dgm:cxn modelId="{959B014A-294D-45E7-8F14-4FF52B59D480}" srcId="{EBCB4294-5F27-444E-845F-BA280FC85BC3}" destId="{F994E221-D10B-4DA7-B82A-BB419A885A5B}" srcOrd="3" destOrd="0" parTransId="{E8778306-E75B-4B21-B62F-BD1DC65F30F0}" sibTransId="{27CF5026-C155-43AB-A845-1C6B4158DD79}"/>
    <dgm:cxn modelId="{75315B62-E3DA-4857-939F-A09D3E3079EA}" srcId="{EBCB4294-5F27-444E-845F-BA280FC85BC3}" destId="{B6035BFF-CFE3-4B0D-800C-5920CCD55F98}" srcOrd="0" destOrd="0" parTransId="{57759B41-0549-4594-8203-C6AA66C20D6C}" sibTransId="{1198F738-E6B3-4F99-B2BA-3ACBBB206D7F}"/>
    <dgm:cxn modelId="{4518E768-E46D-4E3C-9B76-50A3A7A50763}" srcId="{EBCB4294-5F27-444E-845F-BA280FC85BC3}" destId="{1066F9D8-4AA1-4B41-ADEB-D7F21B7EECB9}" srcOrd="5" destOrd="0" parTransId="{4445DE1F-1726-410C-81DC-8542DDACDA5F}" sibTransId="{0C569609-01D6-4EF7-9B29-4ECA18A3CBD6}"/>
    <dgm:cxn modelId="{E0A47275-6AA6-4572-82A2-7E34F89CD8E0}" srcId="{EBCB4294-5F27-444E-845F-BA280FC85BC3}" destId="{0621A000-55D5-46F9-B052-69B6C9729CFF}" srcOrd="4" destOrd="0" parTransId="{72344372-F0C4-444F-B7DD-61D82DB70647}" sibTransId="{B8C45409-DFC1-42E7-AC06-0A40632FF9A4}"/>
    <dgm:cxn modelId="{6125A7A5-4716-4B24-83DF-4EDF7E487BE3}" srcId="{EBCB4294-5F27-444E-845F-BA280FC85BC3}" destId="{AFB6397C-F752-4C10-8080-124032C5231A}" srcOrd="1" destOrd="0" parTransId="{19D1FFF5-45BA-4E86-B29A-0901C35AFAF3}" sibTransId="{E0980438-78D8-4EFE-966C-C9F42FD00023}"/>
    <dgm:cxn modelId="{F1CE9DB6-4F5C-485D-8162-4617357E0CE7}" type="presOf" srcId="{694AC963-70EF-4B68-B885-09B6F46A47C9}" destId="{C2FBBA30-F162-4254-9EA5-D00D1EFBD827}" srcOrd="0" destOrd="0" presId="urn:microsoft.com/office/officeart/2005/8/layout/hProcess9"/>
    <dgm:cxn modelId="{B36D3CC2-CA42-40C3-A37A-3EAD3731C224}" type="presOf" srcId="{F994E221-D10B-4DA7-B82A-BB419A885A5B}" destId="{D16D628A-E2AE-43D9-857F-FE66DD30397A}" srcOrd="0" destOrd="0" presId="urn:microsoft.com/office/officeart/2005/8/layout/hProcess9"/>
    <dgm:cxn modelId="{357F4FC5-83C7-4704-BFA5-8574619CEEB1}" type="presOf" srcId="{EBCB4294-5F27-444E-845F-BA280FC85BC3}" destId="{86453F3C-4352-4165-9590-867198FF45AA}" srcOrd="0" destOrd="0" presId="urn:microsoft.com/office/officeart/2005/8/layout/hProcess9"/>
    <dgm:cxn modelId="{16AFD9D9-43F3-4169-94DA-15E0D186A9DB}" type="presOf" srcId="{0621A000-55D5-46F9-B052-69B6C9729CFF}" destId="{920A8E6F-931E-4327-B692-10FF90F68096}" srcOrd="0" destOrd="0" presId="urn:microsoft.com/office/officeart/2005/8/layout/hProcess9"/>
    <dgm:cxn modelId="{0B7516DC-B1D2-45D0-BADF-CDEEFAD31E5A}" type="presOf" srcId="{5651B901-184B-4414-BAB5-95E8825715A5}" destId="{8ACC8743-C7C1-46C6-9265-C301A3EF5D63}" srcOrd="0" destOrd="0" presId="urn:microsoft.com/office/officeart/2005/8/layout/hProcess9"/>
    <dgm:cxn modelId="{364C28DD-4FCE-41A0-B7AE-E678F9CDE508}" type="presOf" srcId="{1066F9D8-4AA1-4B41-ADEB-D7F21B7EECB9}" destId="{8D94A96C-1E62-46E3-878F-4392907F9A0D}" srcOrd="0" destOrd="0" presId="urn:microsoft.com/office/officeart/2005/8/layout/hProcess9"/>
    <dgm:cxn modelId="{BE899FE6-340A-4AE4-9FD1-DE567A2E5D96}" srcId="{EBCB4294-5F27-444E-845F-BA280FC85BC3}" destId="{694AC963-70EF-4B68-B885-09B6F46A47C9}" srcOrd="6" destOrd="0" parTransId="{E4FF2C2F-A92B-4804-AF15-567BA8E804E0}" sibTransId="{919A9784-A75C-4DF6-8A5F-569E3C3AA5A8}"/>
    <dgm:cxn modelId="{ED27A9E6-CEFA-44D7-965A-83A441D5BAFC}" srcId="{EBCB4294-5F27-444E-845F-BA280FC85BC3}" destId="{5651B901-184B-4414-BAB5-95E8825715A5}" srcOrd="2" destOrd="0" parTransId="{730D86A1-7546-4EBA-A07B-130800B4CCDB}" sibTransId="{CF555B93-E5C0-4207-BEC0-1E039F7CFC95}"/>
    <dgm:cxn modelId="{69F09E6C-6D30-46E0-A8D7-9BFB164B284D}" type="presParOf" srcId="{86453F3C-4352-4165-9590-867198FF45AA}" destId="{5C4A7711-E786-44EF-A288-8F934D9E5D3E}" srcOrd="0" destOrd="0" presId="urn:microsoft.com/office/officeart/2005/8/layout/hProcess9"/>
    <dgm:cxn modelId="{791C2460-350F-438A-94D5-28AB6BAAB898}" type="presParOf" srcId="{86453F3C-4352-4165-9590-867198FF45AA}" destId="{A3A4183C-F7D3-4ACD-8460-5A587E0DBC6E}" srcOrd="1" destOrd="0" presId="urn:microsoft.com/office/officeart/2005/8/layout/hProcess9"/>
    <dgm:cxn modelId="{C252E23E-0E60-4105-AB58-930B083309B2}" type="presParOf" srcId="{A3A4183C-F7D3-4ACD-8460-5A587E0DBC6E}" destId="{BF2BB9FB-CC5D-4168-8558-4F0AA817587A}" srcOrd="0" destOrd="0" presId="urn:microsoft.com/office/officeart/2005/8/layout/hProcess9"/>
    <dgm:cxn modelId="{A4EE6399-53E6-4584-8C0B-C4097366BFA0}" type="presParOf" srcId="{A3A4183C-F7D3-4ACD-8460-5A587E0DBC6E}" destId="{E82F9D1F-E670-4DFE-BE16-15D179C1C0BA}" srcOrd="1" destOrd="0" presId="urn:microsoft.com/office/officeart/2005/8/layout/hProcess9"/>
    <dgm:cxn modelId="{AD4B2F65-46FB-44F3-9CB7-FC0EC4868A74}" type="presParOf" srcId="{A3A4183C-F7D3-4ACD-8460-5A587E0DBC6E}" destId="{579C7C5B-6B07-4CCD-B9DD-E18D8FF16BBC}" srcOrd="2" destOrd="0" presId="urn:microsoft.com/office/officeart/2005/8/layout/hProcess9"/>
    <dgm:cxn modelId="{1B979183-2BFA-4B15-91AD-E6BD832A3847}" type="presParOf" srcId="{A3A4183C-F7D3-4ACD-8460-5A587E0DBC6E}" destId="{48F5877D-1286-4099-B2B9-70919FCFB978}" srcOrd="3" destOrd="0" presId="urn:microsoft.com/office/officeart/2005/8/layout/hProcess9"/>
    <dgm:cxn modelId="{7456A200-A1FF-4AC2-870F-466EA7ADCADF}" type="presParOf" srcId="{A3A4183C-F7D3-4ACD-8460-5A587E0DBC6E}" destId="{8ACC8743-C7C1-46C6-9265-C301A3EF5D63}" srcOrd="4" destOrd="0" presId="urn:microsoft.com/office/officeart/2005/8/layout/hProcess9"/>
    <dgm:cxn modelId="{3150D869-8B66-40BC-94F4-ACDC633D38FB}" type="presParOf" srcId="{A3A4183C-F7D3-4ACD-8460-5A587E0DBC6E}" destId="{E4A824DA-069C-4ED0-BE00-41C8B4143834}" srcOrd="5" destOrd="0" presId="urn:microsoft.com/office/officeart/2005/8/layout/hProcess9"/>
    <dgm:cxn modelId="{DFB3C1C1-DEAB-4280-B063-F058FD88F08D}" type="presParOf" srcId="{A3A4183C-F7D3-4ACD-8460-5A587E0DBC6E}" destId="{D16D628A-E2AE-43D9-857F-FE66DD30397A}" srcOrd="6" destOrd="0" presId="urn:microsoft.com/office/officeart/2005/8/layout/hProcess9"/>
    <dgm:cxn modelId="{B40BF5EE-400F-4B21-A10E-0165BF3E9408}" type="presParOf" srcId="{A3A4183C-F7D3-4ACD-8460-5A587E0DBC6E}" destId="{E6054516-4410-4AB1-9F8D-616046ED39EB}" srcOrd="7" destOrd="0" presId="urn:microsoft.com/office/officeart/2005/8/layout/hProcess9"/>
    <dgm:cxn modelId="{FD4F9AA4-308A-4034-96C6-337D4E6BB33D}" type="presParOf" srcId="{A3A4183C-F7D3-4ACD-8460-5A587E0DBC6E}" destId="{920A8E6F-931E-4327-B692-10FF90F68096}" srcOrd="8" destOrd="0" presId="urn:microsoft.com/office/officeart/2005/8/layout/hProcess9"/>
    <dgm:cxn modelId="{2E458A4F-A212-4445-8585-B19BB9C4973C}" type="presParOf" srcId="{A3A4183C-F7D3-4ACD-8460-5A587E0DBC6E}" destId="{9FE47D57-BA79-4280-874D-E6FF882226BC}" srcOrd="9" destOrd="0" presId="urn:microsoft.com/office/officeart/2005/8/layout/hProcess9"/>
    <dgm:cxn modelId="{15781CA4-AB33-4180-8F9A-E249C594C4B2}" type="presParOf" srcId="{A3A4183C-F7D3-4ACD-8460-5A587E0DBC6E}" destId="{8D94A96C-1E62-46E3-878F-4392907F9A0D}" srcOrd="10" destOrd="0" presId="urn:microsoft.com/office/officeart/2005/8/layout/hProcess9"/>
    <dgm:cxn modelId="{7361E2D2-742C-4C22-ABF3-40ACEB6E799A}" type="presParOf" srcId="{A3A4183C-F7D3-4ACD-8460-5A587E0DBC6E}" destId="{BE2B4BE2-08E4-4DD5-B0C6-7FC5D22C73B7}" srcOrd="11" destOrd="0" presId="urn:microsoft.com/office/officeart/2005/8/layout/hProcess9"/>
    <dgm:cxn modelId="{23354A99-699E-4A5E-A833-F0E1BDD8614D}" type="presParOf" srcId="{A3A4183C-F7D3-4ACD-8460-5A587E0DBC6E}" destId="{C2FBBA30-F162-4254-9EA5-D00D1EFBD827}" srcOrd="12"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E28D11-7738-4A08-8387-98D50D4F7F6F}" type="doc">
      <dgm:prSet loTypeId="urn:microsoft.com/office/officeart/2008/layout/VerticalCurvedList" loCatId="list" qsTypeId="urn:microsoft.com/office/officeart/2005/8/quickstyle/simple5" qsCatId="simple" csTypeId="urn:microsoft.com/office/officeart/2005/8/colors/colorful1" csCatId="colorful" phldr="1"/>
      <dgm:spPr/>
      <dgm:t>
        <a:bodyPr/>
        <a:lstStyle/>
        <a:p>
          <a:endParaRPr lang="en-GB"/>
        </a:p>
      </dgm:t>
    </dgm:pt>
    <dgm:pt modelId="{DDB75A79-F6FC-44F5-A082-0BE4182B7366}">
      <dgm:prSet phldrT="[Text]" custT="1"/>
      <dgm:spPr/>
      <dgm:t>
        <a:bodyPr/>
        <a:lstStyle/>
        <a:p>
          <a:r>
            <a:rPr lang="en-GB" sz="1400" b="1" dirty="0"/>
            <a:t>Population</a:t>
          </a:r>
          <a:r>
            <a:rPr lang="en-GB" sz="1400" dirty="0"/>
            <a:t> – about 80 million people (Wilts 2017).</a:t>
          </a:r>
        </a:p>
      </dgm:t>
    </dgm:pt>
    <dgm:pt modelId="{570A0FDC-2047-4D83-965B-E8C8C065D5B6}" type="parTrans" cxnId="{270059DA-2C43-464D-B01C-E66A5E94A26E}">
      <dgm:prSet/>
      <dgm:spPr/>
      <dgm:t>
        <a:bodyPr/>
        <a:lstStyle/>
        <a:p>
          <a:endParaRPr lang="en-GB"/>
        </a:p>
      </dgm:t>
    </dgm:pt>
    <dgm:pt modelId="{2C6DEA45-7D67-4263-A1C4-4D51FC3A3210}" type="sibTrans" cxnId="{270059DA-2C43-464D-B01C-E66A5E94A26E}">
      <dgm:prSet/>
      <dgm:spPr/>
      <dgm:t>
        <a:bodyPr/>
        <a:lstStyle/>
        <a:p>
          <a:endParaRPr lang="en-GB"/>
        </a:p>
      </dgm:t>
    </dgm:pt>
    <dgm:pt modelId="{A8FF85E7-ABC1-4B5F-95E1-93A9566F1247}">
      <dgm:prSet custT="1"/>
      <dgm:spPr>
        <a:solidFill>
          <a:schemeClr val="accent1">
            <a:lumMod val="75000"/>
          </a:schemeClr>
        </a:solidFill>
      </dgm:spPr>
      <dgm:t>
        <a:bodyPr/>
        <a:lstStyle/>
        <a:p>
          <a:r>
            <a:rPr lang="en-GB" sz="1400" b="1" dirty="0"/>
            <a:t>Language</a:t>
          </a:r>
          <a:r>
            <a:rPr lang="en-GB" sz="1400" dirty="0"/>
            <a:t> – The official language is German (</a:t>
          </a:r>
          <a:r>
            <a:rPr lang="en-GB" sz="1400" dirty="0" err="1"/>
            <a:t>Gerlach</a:t>
          </a:r>
          <a:r>
            <a:rPr lang="en-GB" sz="1400" dirty="0"/>
            <a:t> et al., 2021 p. 662604). </a:t>
          </a:r>
        </a:p>
      </dgm:t>
    </dgm:pt>
    <dgm:pt modelId="{651E939D-09BE-4834-A7AD-E53CD8772A3C}" type="parTrans" cxnId="{B34AC3DB-6337-4D87-AE1D-F9FD55358422}">
      <dgm:prSet/>
      <dgm:spPr/>
      <dgm:t>
        <a:bodyPr/>
        <a:lstStyle/>
        <a:p>
          <a:endParaRPr lang="en-GB"/>
        </a:p>
      </dgm:t>
    </dgm:pt>
    <dgm:pt modelId="{C4110DDC-722E-49C2-B95E-E52A988BF88E}" type="sibTrans" cxnId="{B34AC3DB-6337-4D87-AE1D-F9FD55358422}">
      <dgm:prSet/>
      <dgm:spPr/>
      <dgm:t>
        <a:bodyPr/>
        <a:lstStyle/>
        <a:p>
          <a:endParaRPr lang="en-GB"/>
        </a:p>
      </dgm:t>
    </dgm:pt>
    <dgm:pt modelId="{8101B50A-D20D-4E9E-9AA0-19A366EC373D}">
      <dgm:prSet custT="1"/>
      <dgm:spPr>
        <a:solidFill>
          <a:schemeClr val="bg1">
            <a:lumMod val="50000"/>
          </a:schemeClr>
        </a:solidFill>
      </dgm:spPr>
      <dgm:t>
        <a:bodyPr/>
        <a:lstStyle/>
        <a:p>
          <a:r>
            <a:rPr lang="en-GB" sz="1400" b="1" dirty="0"/>
            <a:t>Culture</a:t>
          </a:r>
          <a:r>
            <a:rPr lang="en-GB" sz="1400" dirty="0"/>
            <a:t> – The country is rich in regional cultural variations.</a:t>
          </a:r>
        </a:p>
      </dgm:t>
    </dgm:pt>
    <dgm:pt modelId="{C1C19A08-194B-4C30-ABFC-A3387090BE99}" type="parTrans" cxnId="{61924331-5AFC-4A9C-A1AF-A47B45EA5BF0}">
      <dgm:prSet/>
      <dgm:spPr/>
      <dgm:t>
        <a:bodyPr/>
        <a:lstStyle/>
        <a:p>
          <a:endParaRPr lang="en-GB"/>
        </a:p>
      </dgm:t>
    </dgm:pt>
    <dgm:pt modelId="{A3734119-5757-4427-AE15-DF15C009A83C}" type="sibTrans" cxnId="{61924331-5AFC-4A9C-A1AF-A47B45EA5BF0}">
      <dgm:prSet/>
      <dgm:spPr/>
      <dgm:t>
        <a:bodyPr/>
        <a:lstStyle/>
        <a:p>
          <a:endParaRPr lang="en-GB"/>
        </a:p>
      </dgm:t>
    </dgm:pt>
    <dgm:pt modelId="{674CC1BE-0B29-4F0D-8398-F8463C75BA96}">
      <dgm:prSet custT="1"/>
      <dgm:spPr>
        <a:solidFill>
          <a:schemeClr val="accent5">
            <a:lumMod val="50000"/>
          </a:schemeClr>
        </a:solidFill>
      </dgm:spPr>
      <dgm:t>
        <a:bodyPr/>
        <a:lstStyle/>
        <a:p>
          <a:r>
            <a:rPr lang="en-GB" sz="1400" b="1" dirty="0"/>
            <a:t>Economy</a:t>
          </a:r>
          <a:r>
            <a:rPr lang="en-GB" sz="1400" dirty="0"/>
            <a:t> – The country has the largest European economy (Warner et al., 2019).</a:t>
          </a:r>
        </a:p>
      </dgm:t>
    </dgm:pt>
    <dgm:pt modelId="{62D1893A-B8A8-420D-8344-F6AA88F67EE4}" type="parTrans" cxnId="{42DE4BD8-D892-47E8-827C-F321767C5B12}">
      <dgm:prSet/>
      <dgm:spPr/>
      <dgm:t>
        <a:bodyPr/>
        <a:lstStyle/>
        <a:p>
          <a:endParaRPr lang="en-GB"/>
        </a:p>
      </dgm:t>
    </dgm:pt>
    <dgm:pt modelId="{90518113-BC17-4334-B558-2BFD3789640B}" type="sibTrans" cxnId="{42DE4BD8-D892-47E8-827C-F321767C5B12}">
      <dgm:prSet/>
      <dgm:spPr/>
      <dgm:t>
        <a:bodyPr/>
        <a:lstStyle/>
        <a:p>
          <a:endParaRPr lang="en-GB"/>
        </a:p>
      </dgm:t>
    </dgm:pt>
    <dgm:pt modelId="{BC7B9405-AC19-4AC3-A1CF-5F5E1A34B8DF}">
      <dgm:prSet custT="1"/>
      <dgm:spPr>
        <a:solidFill>
          <a:schemeClr val="accent4"/>
        </a:solidFill>
      </dgm:spPr>
      <dgm:t>
        <a:bodyPr/>
        <a:lstStyle/>
        <a:p>
          <a:r>
            <a:rPr lang="en-GB" sz="1400" b="1" dirty="0"/>
            <a:t>Technological advancements </a:t>
          </a:r>
          <a:r>
            <a:rPr lang="en-GB" sz="1400" dirty="0"/>
            <a:t>– The country is well-known for its technological and engineering innovation (</a:t>
          </a:r>
          <a:r>
            <a:rPr lang="en-GB" sz="1400" dirty="0" err="1"/>
            <a:t>Schartel</a:t>
          </a:r>
          <a:r>
            <a:rPr lang="en-GB" sz="1400" dirty="0"/>
            <a:t> Dunn et al., 2019).</a:t>
          </a:r>
        </a:p>
      </dgm:t>
    </dgm:pt>
    <dgm:pt modelId="{B77B11F3-AAB0-464F-B319-863198DCB3F9}" type="parTrans" cxnId="{C82B53C9-457E-46AB-B660-C8C4FB3DDE47}">
      <dgm:prSet/>
      <dgm:spPr/>
      <dgm:t>
        <a:bodyPr/>
        <a:lstStyle/>
        <a:p>
          <a:endParaRPr lang="en-GB"/>
        </a:p>
      </dgm:t>
    </dgm:pt>
    <dgm:pt modelId="{6E4079AE-89DB-4A88-BBBF-7DE784214A05}" type="sibTrans" cxnId="{C82B53C9-457E-46AB-B660-C8C4FB3DDE47}">
      <dgm:prSet/>
      <dgm:spPr/>
      <dgm:t>
        <a:bodyPr/>
        <a:lstStyle/>
        <a:p>
          <a:endParaRPr lang="en-GB"/>
        </a:p>
      </dgm:t>
    </dgm:pt>
    <dgm:pt modelId="{C4926307-8C80-4A0E-B832-2D116166D152}">
      <dgm:prSet custT="1"/>
      <dgm:spPr>
        <a:solidFill>
          <a:schemeClr val="accent6">
            <a:lumMod val="50000"/>
          </a:schemeClr>
        </a:solidFill>
      </dgm:spPr>
      <dgm:t>
        <a:bodyPr/>
        <a:lstStyle/>
        <a:p>
          <a:r>
            <a:rPr lang="en-GB" sz="1400" b="1" dirty="0"/>
            <a:t>Unemployment</a:t>
          </a:r>
          <a:r>
            <a:rPr lang="en-GB" sz="1400" dirty="0"/>
            <a:t> – The rate of unemployment is moderate (5.3%).</a:t>
          </a:r>
        </a:p>
      </dgm:t>
    </dgm:pt>
    <dgm:pt modelId="{9CD69500-1B1D-4466-B8EA-61FB0789181F}" type="parTrans" cxnId="{0CD3CBFD-BA4B-461B-89CC-B24838B1F8DC}">
      <dgm:prSet/>
      <dgm:spPr/>
      <dgm:t>
        <a:bodyPr/>
        <a:lstStyle/>
        <a:p>
          <a:endParaRPr lang="en-GB"/>
        </a:p>
      </dgm:t>
    </dgm:pt>
    <dgm:pt modelId="{AE58EB10-6754-4CB9-942E-98F430C7952D}" type="sibTrans" cxnId="{0CD3CBFD-BA4B-461B-89CC-B24838B1F8DC}">
      <dgm:prSet/>
      <dgm:spPr/>
      <dgm:t>
        <a:bodyPr/>
        <a:lstStyle/>
        <a:p>
          <a:endParaRPr lang="en-GB"/>
        </a:p>
      </dgm:t>
    </dgm:pt>
    <dgm:pt modelId="{FADEF03F-53E0-4CBC-A60D-FF1AAE53EE5A}">
      <dgm:prSet custT="1"/>
      <dgm:spPr>
        <a:solidFill>
          <a:schemeClr val="accent4">
            <a:lumMod val="75000"/>
          </a:schemeClr>
        </a:solidFill>
      </dgm:spPr>
      <dgm:t>
        <a:bodyPr/>
        <a:lstStyle/>
        <a:p>
          <a:r>
            <a:rPr lang="en-GB" sz="1400" b="1" dirty="0"/>
            <a:t>Workforce</a:t>
          </a:r>
          <a:r>
            <a:rPr lang="en-GB" sz="1400" dirty="0"/>
            <a:t> – Highly skilled collaborative workforce with vocational and technical training. </a:t>
          </a:r>
        </a:p>
      </dgm:t>
    </dgm:pt>
    <dgm:pt modelId="{F9E6A11F-77ED-4BDF-A39B-19B2BD55273B}" type="parTrans" cxnId="{31A884EB-ABB9-4CA7-AF0A-0411C0ACA991}">
      <dgm:prSet/>
      <dgm:spPr/>
      <dgm:t>
        <a:bodyPr/>
        <a:lstStyle/>
        <a:p>
          <a:endParaRPr lang="en-GB"/>
        </a:p>
      </dgm:t>
    </dgm:pt>
    <dgm:pt modelId="{1120D8DF-34C9-405D-8C82-3674F40184A5}" type="sibTrans" cxnId="{31A884EB-ABB9-4CA7-AF0A-0411C0ACA991}">
      <dgm:prSet/>
      <dgm:spPr/>
      <dgm:t>
        <a:bodyPr/>
        <a:lstStyle/>
        <a:p>
          <a:endParaRPr lang="en-GB"/>
        </a:p>
      </dgm:t>
    </dgm:pt>
    <dgm:pt modelId="{10316F18-1771-46B0-9043-62A949671606}" type="pres">
      <dgm:prSet presAssocID="{3BE28D11-7738-4A08-8387-98D50D4F7F6F}" presName="Name0" presStyleCnt="0">
        <dgm:presLayoutVars>
          <dgm:chMax val="7"/>
          <dgm:chPref val="7"/>
          <dgm:dir/>
        </dgm:presLayoutVars>
      </dgm:prSet>
      <dgm:spPr/>
    </dgm:pt>
    <dgm:pt modelId="{BFBE0D52-E646-46CB-83B0-120FA6B0946B}" type="pres">
      <dgm:prSet presAssocID="{3BE28D11-7738-4A08-8387-98D50D4F7F6F}" presName="Name1" presStyleCnt="0"/>
      <dgm:spPr/>
    </dgm:pt>
    <dgm:pt modelId="{3B72E83A-FD6A-428F-BE95-57EA4F4A7F69}" type="pres">
      <dgm:prSet presAssocID="{3BE28D11-7738-4A08-8387-98D50D4F7F6F}" presName="cycle" presStyleCnt="0"/>
      <dgm:spPr/>
    </dgm:pt>
    <dgm:pt modelId="{760000FA-46B0-434A-8DE1-C615174798EA}" type="pres">
      <dgm:prSet presAssocID="{3BE28D11-7738-4A08-8387-98D50D4F7F6F}" presName="srcNode" presStyleLbl="node1" presStyleIdx="0" presStyleCnt="7"/>
      <dgm:spPr/>
    </dgm:pt>
    <dgm:pt modelId="{4542BE9A-07AF-43CF-B3F3-1CED1340CCFD}" type="pres">
      <dgm:prSet presAssocID="{3BE28D11-7738-4A08-8387-98D50D4F7F6F}" presName="conn" presStyleLbl="parChTrans1D2" presStyleIdx="0" presStyleCnt="1"/>
      <dgm:spPr/>
    </dgm:pt>
    <dgm:pt modelId="{D1499FFA-CD55-4983-B450-EA05EE96DE93}" type="pres">
      <dgm:prSet presAssocID="{3BE28D11-7738-4A08-8387-98D50D4F7F6F}" presName="extraNode" presStyleLbl="node1" presStyleIdx="0" presStyleCnt="7"/>
      <dgm:spPr/>
    </dgm:pt>
    <dgm:pt modelId="{923C049F-C7E2-441A-8143-CC299906FE4B}" type="pres">
      <dgm:prSet presAssocID="{3BE28D11-7738-4A08-8387-98D50D4F7F6F}" presName="dstNode" presStyleLbl="node1" presStyleIdx="0" presStyleCnt="7"/>
      <dgm:spPr/>
    </dgm:pt>
    <dgm:pt modelId="{EAAE24F7-75B9-4485-940A-A1D0F5716541}" type="pres">
      <dgm:prSet presAssocID="{DDB75A79-F6FC-44F5-A082-0BE4182B7366}" presName="text_1" presStyleLbl="node1" presStyleIdx="0" presStyleCnt="7">
        <dgm:presLayoutVars>
          <dgm:bulletEnabled val="1"/>
        </dgm:presLayoutVars>
      </dgm:prSet>
      <dgm:spPr/>
    </dgm:pt>
    <dgm:pt modelId="{5C2EC776-AB31-436B-8DA4-9126B07800DE}" type="pres">
      <dgm:prSet presAssocID="{DDB75A79-F6FC-44F5-A082-0BE4182B7366}" presName="accent_1" presStyleCnt="0"/>
      <dgm:spPr/>
    </dgm:pt>
    <dgm:pt modelId="{1FC9B107-2C81-4FAD-A14F-AA5142342F10}" type="pres">
      <dgm:prSet presAssocID="{DDB75A79-F6FC-44F5-A082-0BE4182B7366}" presName="accentRepeatNode" presStyleLbl="solidFgAcc1" presStyleIdx="0" presStyleCnt="7"/>
      <dgm:spPr/>
    </dgm:pt>
    <dgm:pt modelId="{2FE3DD18-95A9-49A3-BFF7-30F15DFB97C5}" type="pres">
      <dgm:prSet presAssocID="{A8FF85E7-ABC1-4B5F-95E1-93A9566F1247}" presName="text_2" presStyleLbl="node1" presStyleIdx="1" presStyleCnt="7">
        <dgm:presLayoutVars>
          <dgm:bulletEnabled val="1"/>
        </dgm:presLayoutVars>
      </dgm:prSet>
      <dgm:spPr/>
    </dgm:pt>
    <dgm:pt modelId="{706EC1E3-3C0A-423F-93D1-40D1BF59514D}" type="pres">
      <dgm:prSet presAssocID="{A8FF85E7-ABC1-4B5F-95E1-93A9566F1247}" presName="accent_2" presStyleCnt="0"/>
      <dgm:spPr/>
    </dgm:pt>
    <dgm:pt modelId="{334527D4-358D-4253-94BC-17AD6A9BA918}" type="pres">
      <dgm:prSet presAssocID="{A8FF85E7-ABC1-4B5F-95E1-93A9566F1247}" presName="accentRepeatNode" presStyleLbl="solidFgAcc1" presStyleIdx="1" presStyleCnt="7"/>
      <dgm:spPr/>
    </dgm:pt>
    <dgm:pt modelId="{86FC7E1A-E151-440A-9D77-7326390EF9A3}" type="pres">
      <dgm:prSet presAssocID="{8101B50A-D20D-4E9E-9AA0-19A366EC373D}" presName="text_3" presStyleLbl="node1" presStyleIdx="2" presStyleCnt="7">
        <dgm:presLayoutVars>
          <dgm:bulletEnabled val="1"/>
        </dgm:presLayoutVars>
      </dgm:prSet>
      <dgm:spPr/>
    </dgm:pt>
    <dgm:pt modelId="{CDEEEC15-B350-41CD-AD31-DE896F9375E0}" type="pres">
      <dgm:prSet presAssocID="{8101B50A-D20D-4E9E-9AA0-19A366EC373D}" presName="accent_3" presStyleCnt="0"/>
      <dgm:spPr/>
    </dgm:pt>
    <dgm:pt modelId="{AA834BB2-5D9F-45AE-B753-27357215AF47}" type="pres">
      <dgm:prSet presAssocID="{8101B50A-D20D-4E9E-9AA0-19A366EC373D}" presName="accentRepeatNode" presStyleLbl="solidFgAcc1" presStyleIdx="2" presStyleCnt="7"/>
      <dgm:spPr/>
    </dgm:pt>
    <dgm:pt modelId="{C31DB979-8A98-4F1E-8673-48C98E6CD343}" type="pres">
      <dgm:prSet presAssocID="{674CC1BE-0B29-4F0D-8398-F8463C75BA96}" presName="text_4" presStyleLbl="node1" presStyleIdx="3" presStyleCnt="7">
        <dgm:presLayoutVars>
          <dgm:bulletEnabled val="1"/>
        </dgm:presLayoutVars>
      </dgm:prSet>
      <dgm:spPr/>
    </dgm:pt>
    <dgm:pt modelId="{F0574C5E-EBD3-43F6-8DBC-508CC9DEBEEE}" type="pres">
      <dgm:prSet presAssocID="{674CC1BE-0B29-4F0D-8398-F8463C75BA96}" presName="accent_4" presStyleCnt="0"/>
      <dgm:spPr/>
    </dgm:pt>
    <dgm:pt modelId="{AD96D673-F043-4631-95D4-4D26254C88F8}" type="pres">
      <dgm:prSet presAssocID="{674CC1BE-0B29-4F0D-8398-F8463C75BA96}" presName="accentRepeatNode" presStyleLbl="solidFgAcc1" presStyleIdx="3" presStyleCnt="7"/>
      <dgm:spPr/>
    </dgm:pt>
    <dgm:pt modelId="{1FDD8251-7247-47C0-AA19-9C2220DD3CB9}" type="pres">
      <dgm:prSet presAssocID="{BC7B9405-AC19-4AC3-A1CF-5F5E1A34B8DF}" presName="text_5" presStyleLbl="node1" presStyleIdx="4" presStyleCnt="7" custScaleY="114811">
        <dgm:presLayoutVars>
          <dgm:bulletEnabled val="1"/>
        </dgm:presLayoutVars>
      </dgm:prSet>
      <dgm:spPr/>
    </dgm:pt>
    <dgm:pt modelId="{CA8C9D7E-C32E-4735-AD6C-E8C32432A5A7}" type="pres">
      <dgm:prSet presAssocID="{BC7B9405-AC19-4AC3-A1CF-5F5E1A34B8DF}" presName="accent_5" presStyleCnt="0"/>
      <dgm:spPr/>
    </dgm:pt>
    <dgm:pt modelId="{A900E998-1A95-4F55-AF7E-0915D0F87437}" type="pres">
      <dgm:prSet presAssocID="{BC7B9405-AC19-4AC3-A1CF-5F5E1A34B8DF}" presName="accentRepeatNode" presStyleLbl="solidFgAcc1" presStyleIdx="4" presStyleCnt="7"/>
      <dgm:spPr/>
    </dgm:pt>
    <dgm:pt modelId="{97B8336D-FEAA-4DF4-945E-0AEFCCA97DEC}" type="pres">
      <dgm:prSet presAssocID="{C4926307-8C80-4A0E-B832-2D116166D152}" presName="text_6" presStyleLbl="node1" presStyleIdx="5" presStyleCnt="7">
        <dgm:presLayoutVars>
          <dgm:bulletEnabled val="1"/>
        </dgm:presLayoutVars>
      </dgm:prSet>
      <dgm:spPr/>
    </dgm:pt>
    <dgm:pt modelId="{D594F09D-CB23-4E84-9D80-C390CA1DF767}" type="pres">
      <dgm:prSet presAssocID="{C4926307-8C80-4A0E-B832-2D116166D152}" presName="accent_6" presStyleCnt="0"/>
      <dgm:spPr/>
    </dgm:pt>
    <dgm:pt modelId="{CE3AFE5B-1FEA-473F-94AB-04E6F3F4A508}" type="pres">
      <dgm:prSet presAssocID="{C4926307-8C80-4A0E-B832-2D116166D152}" presName="accentRepeatNode" presStyleLbl="solidFgAcc1" presStyleIdx="5" presStyleCnt="7"/>
      <dgm:spPr/>
    </dgm:pt>
    <dgm:pt modelId="{D37706BF-0FCE-48B4-A0B5-D0645A4EDB9D}" type="pres">
      <dgm:prSet presAssocID="{FADEF03F-53E0-4CBC-A60D-FF1AAE53EE5A}" presName="text_7" presStyleLbl="node1" presStyleIdx="6" presStyleCnt="7">
        <dgm:presLayoutVars>
          <dgm:bulletEnabled val="1"/>
        </dgm:presLayoutVars>
      </dgm:prSet>
      <dgm:spPr/>
    </dgm:pt>
    <dgm:pt modelId="{6C6F463B-496E-44AB-BE54-1C8363006487}" type="pres">
      <dgm:prSet presAssocID="{FADEF03F-53E0-4CBC-A60D-FF1AAE53EE5A}" presName="accent_7" presStyleCnt="0"/>
      <dgm:spPr/>
    </dgm:pt>
    <dgm:pt modelId="{E76F5165-FE6E-406F-9462-DE194B2D0119}" type="pres">
      <dgm:prSet presAssocID="{FADEF03F-53E0-4CBC-A60D-FF1AAE53EE5A}" presName="accentRepeatNode" presStyleLbl="solidFgAcc1" presStyleIdx="6" presStyleCnt="7"/>
      <dgm:spPr/>
    </dgm:pt>
  </dgm:ptLst>
  <dgm:cxnLst>
    <dgm:cxn modelId="{228EDA10-EDD5-43FD-9600-B9B43FF2DB8E}" type="presOf" srcId="{DDB75A79-F6FC-44F5-A082-0BE4182B7366}" destId="{EAAE24F7-75B9-4485-940A-A1D0F5716541}" srcOrd="0" destOrd="0" presId="urn:microsoft.com/office/officeart/2008/layout/VerticalCurvedList"/>
    <dgm:cxn modelId="{4493F414-265C-4205-B0FC-55C951D92984}" type="presOf" srcId="{A8FF85E7-ABC1-4B5F-95E1-93A9566F1247}" destId="{2FE3DD18-95A9-49A3-BFF7-30F15DFB97C5}" srcOrd="0" destOrd="0" presId="urn:microsoft.com/office/officeart/2008/layout/VerticalCurvedList"/>
    <dgm:cxn modelId="{61924331-5AFC-4A9C-A1AF-A47B45EA5BF0}" srcId="{3BE28D11-7738-4A08-8387-98D50D4F7F6F}" destId="{8101B50A-D20D-4E9E-9AA0-19A366EC373D}" srcOrd="2" destOrd="0" parTransId="{C1C19A08-194B-4C30-ABFC-A3387090BE99}" sibTransId="{A3734119-5757-4427-AE15-DF15C009A83C}"/>
    <dgm:cxn modelId="{2C2ADA34-4B4F-48F6-B8B7-057696724EEB}" type="presOf" srcId="{674CC1BE-0B29-4F0D-8398-F8463C75BA96}" destId="{C31DB979-8A98-4F1E-8673-48C98E6CD343}" srcOrd="0" destOrd="0" presId="urn:microsoft.com/office/officeart/2008/layout/VerticalCurvedList"/>
    <dgm:cxn modelId="{6CF255AF-CDE9-4FF2-ADEC-5123F28AB802}" type="presOf" srcId="{8101B50A-D20D-4E9E-9AA0-19A366EC373D}" destId="{86FC7E1A-E151-440A-9D77-7326390EF9A3}" srcOrd="0" destOrd="0" presId="urn:microsoft.com/office/officeart/2008/layout/VerticalCurvedList"/>
    <dgm:cxn modelId="{3A1724B6-4580-448D-AA9D-6FE3CC21A9FC}" type="presOf" srcId="{2C6DEA45-7D67-4263-A1C4-4D51FC3A3210}" destId="{4542BE9A-07AF-43CF-B3F3-1CED1340CCFD}" srcOrd="0" destOrd="0" presId="urn:microsoft.com/office/officeart/2008/layout/VerticalCurvedList"/>
    <dgm:cxn modelId="{215A2DC4-486F-4229-AEF8-3D781A7307B2}" type="presOf" srcId="{BC7B9405-AC19-4AC3-A1CF-5F5E1A34B8DF}" destId="{1FDD8251-7247-47C0-AA19-9C2220DD3CB9}" srcOrd="0" destOrd="0" presId="urn:microsoft.com/office/officeart/2008/layout/VerticalCurvedList"/>
    <dgm:cxn modelId="{C82B53C9-457E-46AB-B660-C8C4FB3DDE47}" srcId="{3BE28D11-7738-4A08-8387-98D50D4F7F6F}" destId="{BC7B9405-AC19-4AC3-A1CF-5F5E1A34B8DF}" srcOrd="4" destOrd="0" parTransId="{B77B11F3-AAB0-464F-B319-863198DCB3F9}" sibTransId="{6E4079AE-89DB-4A88-BBBF-7DE784214A05}"/>
    <dgm:cxn modelId="{42DE4BD8-D892-47E8-827C-F321767C5B12}" srcId="{3BE28D11-7738-4A08-8387-98D50D4F7F6F}" destId="{674CC1BE-0B29-4F0D-8398-F8463C75BA96}" srcOrd="3" destOrd="0" parTransId="{62D1893A-B8A8-420D-8344-F6AA88F67EE4}" sibTransId="{90518113-BC17-4334-B558-2BFD3789640B}"/>
    <dgm:cxn modelId="{270059DA-2C43-464D-B01C-E66A5E94A26E}" srcId="{3BE28D11-7738-4A08-8387-98D50D4F7F6F}" destId="{DDB75A79-F6FC-44F5-A082-0BE4182B7366}" srcOrd="0" destOrd="0" parTransId="{570A0FDC-2047-4D83-965B-E8C8C065D5B6}" sibTransId="{2C6DEA45-7D67-4263-A1C4-4D51FC3A3210}"/>
    <dgm:cxn modelId="{B34AC3DB-6337-4D87-AE1D-F9FD55358422}" srcId="{3BE28D11-7738-4A08-8387-98D50D4F7F6F}" destId="{A8FF85E7-ABC1-4B5F-95E1-93A9566F1247}" srcOrd="1" destOrd="0" parTransId="{651E939D-09BE-4834-A7AD-E53CD8772A3C}" sibTransId="{C4110DDC-722E-49C2-B95E-E52A988BF88E}"/>
    <dgm:cxn modelId="{F729F5DF-4425-4729-9FCE-ADF4DBAF5268}" type="presOf" srcId="{C4926307-8C80-4A0E-B832-2D116166D152}" destId="{97B8336D-FEAA-4DF4-945E-0AEFCCA97DEC}" srcOrd="0" destOrd="0" presId="urn:microsoft.com/office/officeart/2008/layout/VerticalCurvedList"/>
    <dgm:cxn modelId="{31A884EB-ABB9-4CA7-AF0A-0411C0ACA991}" srcId="{3BE28D11-7738-4A08-8387-98D50D4F7F6F}" destId="{FADEF03F-53E0-4CBC-A60D-FF1AAE53EE5A}" srcOrd="6" destOrd="0" parTransId="{F9E6A11F-77ED-4BDF-A39B-19B2BD55273B}" sibTransId="{1120D8DF-34C9-405D-8C82-3674F40184A5}"/>
    <dgm:cxn modelId="{3C5021F6-CA56-4D8B-A4D1-418684600F00}" type="presOf" srcId="{FADEF03F-53E0-4CBC-A60D-FF1AAE53EE5A}" destId="{D37706BF-0FCE-48B4-A0B5-D0645A4EDB9D}" srcOrd="0" destOrd="0" presId="urn:microsoft.com/office/officeart/2008/layout/VerticalCurvedList"/>
    <dgm:cxn modelId="{0CD3CBFD-BA4B-461B-89CC-B24838B1F8DC}" srcId="{3BE28D11-7738-4A08-8387-98D50D4F7F6F}" destId="{C4926307-8C80-4A0E-B832-2D116166D152}" srcOrd="5" destOrd="0" parTransId="{9CD69500-1B1D-4466-B8EA-61FB0789181F}" sibTransId="{AE58EB10-6754-4CB9-942E-98F430C7952D}"/>
    <dgm:cxn modelId="{1302CCFE-2407-422E-AA89-FC6BEC92E07B}" type="presOf" srcId="{3BE28D11-7738-4A08-8387-98D50D4F7F6F}" destId="{10316F18-1771-46B0-9043-62A949671606}" srcOrd="0" destOrd="0" presId="urn:microsoft.com/office/officeart/2008/layout/VerticalCurvedList"/>
    <dgm:cxn modelId="{D6CCF0F5-BE9D-44DD-A9E1-899D2901438D}" type="presParOf" srcId="{10316F18-1771-46B0-9043-62A949671606}" destId="{BFBE0D52-E646-46CB-83B0-120FA6B0946B}" srcOrd="0" destOrd="0" presId="urn:microsoft.com/office/officeart/2008/layout/VerticalCurvedList"/>
    <dgm:cxn modelId="{9EA6826D-E227-4D7E-A0EB-EF3DA85FEDD3}" type="presParOf" srcId="{BFBE0D52-E646-46CB-83B0-120FA6B0946B}" destId="{3B72E83A-FD6A-428F-BE95-57EA4F4A7F69}" srcOrd="0" destOrd="0" presId="urn:microsoft.com/office/officeart/2008/layout/VerticalCurvedList"/>
    <dgm:cxn modelId="{A3E59076-3016-4CA4-9AA4-AA16B6D59FAD}" type="presParOf" srcId="{3B72E83A-FD6A-428F-BE95-57EA4F4A7F69}" destId="{760000FA-46B0-434A-8DE1-C615174798EA}" srcOrd="0" destOrd="0" presId="urn:microsoft.com/office/officeart/2008/layout/VerticalCurvedList"/>
    <dgm:cxn modelId="{27FAAA77-E821-411B-AB36-685ACAEF0E3A}" type="presParOf" srcId="{3B72E83A-FD6A-428F-BE95-57EA4F4A7F69}" destId="{4542BE9A-07AF-43CF-B3F3-1CED1340CCFD}" srcOrd="1" destOrd="0" presId="urn:microsoft.com/office/officeart/2008/layout/VerticalCurvedList"/>
    <dgm:cxn modelId="{F2513656-DE98-4367-AEC3-9719EA1A1774}" type="presParOf" srcId="{3B72E83A-FD6A-428F-BE95-57EA4F4A7F69}" destId="{D1499FFA-CD55-4983-B450-EA05EE96DE93}" srcOrd="2" destOrd="0" presId="urn:microsoft.com/office/officeart/2008/layout/VerticalCurvedList"/>
    <dgm:cxn modelId="{52E95D0A-35A1-4872-B43A-8AD25A3F375A}" type="presParOf" srcId="{3B72E83A-FD6A-428F-BE95-57EA4F4A7F69}" destId="{923C049F-C7E2-441A-8143-CC299906FE4B}" srcOrd="3" destOrd="0" presId="urn:microsoft.com/office/officeart/2008/layout/VerticalCurvedList"/>
    <dgm:cxn modelId="{AE10CF65-CE13-4252-A92A-79EE4F4493A1}" type="presParOf" srcId="{BFBE0D52-E646-46CB-83B0-120FA6B0946B}" destId="{EAAE24F7-75B9-4485-940A-A1D0F5716541}" srcOrd="1" destOrd="0" presId="urn:microsoft.com/office/officeart/2008/layout/VerticalCurvedList"/>
    <dgm:cxn modelId="{8F402127-F79C-49BD-948D-E87CA1B0FFE0}" type="presParOf" srcId="{BFBE0D52-E646-46CB-83B0-120FA6B0946B}" destId="{5C2EC776-AB31-436B-8DA4-9126B07800DE}" srcOrd="2" destOrd="0" presId="urn:microsoft.com/office/officeart/2008/layout/VerticalCurvedList"/>
    <dgm:cxn modelId="{1C1EB5D1-3D0F-4E33-8CA1-5D93B1F71B29}" type="presParOf" srcId="{5C2EC776-AB31-436B-8DA4-9126B07800DE}" destId="{1FC9B107-2C81-4FAD-A14F-AA5142342F10}" srcOrd="0" destOrd="0" presId="urn:microsoft.com/office/officeart/2008/layout/VerticalCurvedList"/>
    <dgm:cxn modelId="{55EA3FAD-25C5-442C-A7B8-4D90CD7C384F}" type="presParOf" srcId="{BFBE0D52-E646-46CB-83B0-120FA6B0946B}" destId="{2FE3DD18-95A9-49A3-BFF7-30F15DFB97C5}" srcOrd="3" destOrd="0" presId="urn:microsoft.com/office/officeart/2008/layout/VerticalCurvedList"/>
    <dgm:cxn modelId="{BFFF68A7-6602-41C3-9D4F-D416D9C4F02D}" type="presParOf" srcId="{BFBE0D52-E646-46CB-83B0-120FA6B0946B}" destId="{706EC1E3-3C0A-423F-93D1-40D1BF59514D}" srcOrd="4" destOrd="0" presId="urn:microsoft.com/office/officeart/2008/layout/VerticalCurvedList"/>
    <dgm:cxn modelId="{88A53FBF-8496-40A2-8F76-8C3B4B69DD09}" type="presParOf" srcId="{706EC1E3-3C0A-423F-93D1-40D1BF59514D}" destId="{334527D4-358D-4253-94BC-17AD6A9BA918}" srcOrd="0" destOrd="0" presId="urn:microsoft.com/office/officeart/2008/layout/VerticalCurvedList"/>
    <dgm:cxn modelId="{A39795F6-0859-49EF-B0BA-B36F06B42142}" type="presParOf" srcId="{BFBE0D52-E646-46CB-83B0-120FA6B0946B}" destId="{86FC7E1A-E151-440A-9D77-7326390EF9A3}" srcOrd="5" destOrd="0" presId="urn:microsoft.com/office/officeart/2008/layout/VerticalCurvedList"/>
    <dgm:cxn modelId="{16244A37-16CE-47DE-ABAF-B8067429E4D7}" type="presParOf" srcId="{BFBE0D52-E646-46CB-83B0-120FA6B0946B}" destId="{CDEEEC15-B350-41CD-AD31-DE896F9375E0}" srcOrd="6" destOrd="0" presId="urn:microsoft.com/office/officeart/2008/layout/VerticalCurvedList"/>
    <dgm:cxn modelId="{22D5E6BD-E7E8-4CF1-A290-097AEC912388}" type="presParOf" srcId="{CDEEEC15-B350-41CD-AD31-DE896F9375E0}" destId="{AA834BB2-5D9F-45AE-B753-27357215AF47}" srcOrd="0" destOrd="0" presId="urn:microsoft.com/office/officeart/2008/layout/VerticalCurvedList"/>
    <dgm:cxn modelId="{C224F935-541F-4C03-9F47-C284744E7659}" type="presParOf" srcId="{BFBE0D52-E646-46CB-83B0-120FA6B0946B}" destId="{C31DB979-8A98-4F1E-8673-48C98E6CD343}" srcOrd="7" destOrd="0" presId="urn:microsoft.com/office/officeart/2008/layout/VerticalCurvedList"/>
    <dgm:cxn modelId="{A067B2FC-7F55-4AD0-95CE-2E6AF606FC92}" type="presParOf" srcId="{BFBE0D52-E646-46CB-83B0-120FA6B0946B}" destId="{F0574C5E-EBD3-43F6-8DBC-508CC9DEBEEE}" srcOrd="8" destOrd="0" presId="urn:microsoft.com/office/officeart/2008/layout/VerticalCurvedList"/>
    <dgm:cxn modelId="{546E70F5-62E1-4677-BE52-62AED43D0B49}" type="presParOf" srcId="{F0574C5E-EBD3-43F6-8DBC-508CC9DEBEEE}" destId="{AD96D673-F043-4631-95D4-4D26254C88F8}" srcOrd="0" destOrd="0" presId="urn:microsoft.com/office/officeart/2008/layout/VerticalCurvedList"/>
    <dgm:cxn modelId="{C2C01127-E07E-4F5B-893B-F2517DC9DE7D}" type="presParOf" srcId="{BFBE0D52-E646-46CB-83B0-120FA6B0946B}" destId="{1FDD8251-7247-47C0-AA19-9C2220DD3CB9}" srcOrd="9" destOrd="0" presId="urn:microsoft.com/office/officeart/2008/layout/VerticalCurvedList"/>
    <dgm:cxn modelId="{4805E0E7-DCB9-4ED9-A071-7FD69A256059}" type="presParOf" srcId="{BFBE0D52-E646-46CB-83B0-120FA6B0946B}" destId="{CA8C9D7E-C32E-4735-AD6C-E8C32432A5A7}" srcOrd="10" destOrd="0" presId="urn:microsoft.com/office/officeart/2008/layout/VerticalCurvedList"/>
    <dgm:cxn modelId="{E8648429-DA2A-4D85-8E92-F72BA02F745B}" type="presParOf" srcId="{CA8C9D7E-C32E-4735-AD6C-E8C32432A5A7}" destId="{A900E998-1A95-4F55-AF7E-0915D0F87437}" srcOrd="0" destOrd="0" presId="urn:microsoft.com/office/officeart/2008/layout/VerticalCurvedList"/>
    <dgm:cxn modelId="{FA4A7814-8399-43D8-B08F-391A6D18B5BF}" type="presParOf" srcId="{BFBE0D52-E646-46CB-83B0-120FA6B0946B}" destId="{97B8336D-FEAA-4DF4-945E-0AEFCCA97DEC}" srcOrd="11" destOrd="0" presId="urn:microsoft.com/office/officeart/2008/layout/VerticalCurvedList"/>
    <dgm:cxn modelId="{73577D6A-6AFB-4D6D-A100-AE6711B32321}" type="presParOf" srcId="{BFBE0D52-E646-46CB-83B0-120FA6B0946B}" destId="{D594F09D-CB23-4E84-9D80-C390CA1DF767}" srcOrd="12" destOrd="0" presId="urn:microsoft.com/office/officeart/2008/layout/VerticalCurvedList"/>
    <dgm:cxn modelId="{D6C53DEE-0893-4929-94D9-F6314DDCC6BE}" type="presParOf" srcId="{D594F09D-CB23-4E84-9D80-C390CA1DF767}" destId="{CE3AFE5B-1FEA-473F-94AB-04E6F3F4A508}" srcOrd="0" destOrd="0" presId="urn:microsoft.com/office/officeart/2008/layout/VerticalCurvedList"/>
    <dgm:cxn modelId="{3CE9A96B-C5C2-4062-A673-42E7B8EFDE97}" type="presParOf" srcId="{BFBE0D52-E646-46CB-83B0-120FA6B0946B}" destId="{D37706BF-0FCE-48B4-A0B5-D0645A4EDB9D}" srcOrd="13" destOrd="0" presId="urn:microsoft.com/office/officeart/2008/layout/VerticalCurvedList"/>
    <dgm:cxn modelId="{B46D1CE0-9B5C-48E4-BED9-2F9A43F601F8}" type="presParOf" srcId="{BFBE0D52-E646-46CB-83B0-120FA6B0946B}" destId="{6C6F463B-496E-44AB-BE54-1C8363006487}" srcOrd="14" destOrd="0" presId="urn:microsoft.com/office/officeart/2008/layout/VerticalCurvedList"/>
    <dgm:cxn modelId="{1985D6FB-7310-4066-BB49-E58D15CF7779}" type="presParOf" srcId="{6C6F463B-496E-44AB-BE54-1C8363006487}" destId="{E76F5165-FE6E-406F-9462-DE194B2D011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25B20C-172F-476E-AA31-60ED95C5484B}" type="doc">
      <dgm:prSet loTypeId="urn:microsoft.com/office/officeart/2005/8/layout/hList6" loCatId="list" qsTypeId="urn:microsoft.com/office/officeart/2005/8/quickstyle/simple5" qsCatId="simple" csTypeId="urn:microsoft.com/office/officeart/2005/8/colors/colorful2" csCatId="colorful" phldr="1"/>
      <dgm:spPr/>
      <dgm:t>
        <a:bodyPr/>
        <a:lstStyle/>
        <a:p>
          <a:endParaRPr lang="en-GB"/>
        </a:p>
      </dgm:t>
    </dgm:pt>
    <dgm:pt modelId="{D3AB0751-EEE5-49E4-BB1D-6CE35B482A3B}">
      <dgm:prSet phldrT="[Text]"/>
      <dgm:spPr/>
      <dgm:t>
        <a:bodyPr/>
        <a:lstStyle/>
        <a:p>
          <a:r>
            <a:rPr lang="en-GB" b="1"/>
            <a:t>Power Distance</a:t>
          </a:r>
          <a:r>
            <a:rPr lang="en-GB"/>
            <a:t> – Both of the countries exhibit low power distance because they majorly emphasise equality, open communication, inclusive decision-making and collaborative practices across the hierarchical levels (Tidd and Bessant 2020). </a:t>
          </a:r>
        </a:p>
      </dgm:t>
    </dgm:pt>
    <dgm:pt modelId="{246E59D9-14CD-496A-95D5-BD16A4709F77}" type="parTrans" cxnId="{F68C3FF6-4FFA-4792-BF9C-DAB384250D3D}">
      <dgm:prSet/>
      <dgm:spPr/>
      <dgm:t>
        <a:bodyPr/>
        <a:lstStyle/>
        <a:p>
          <a:endParaRPr lang="en-GB"/>
        </a:p>
      </dgm:t>
    </dgm:pt>
    <dgm:pt modelId="{B7FC65CA-F944-4D3D-B6EB-374A126AC684}" type="sibTrans" cxnId="{F68C3FF6-4FFA-4792-BF9C-DAB384250D3D}">
      <dgm:prSet/>
      <dgm:spPr/>
      <dgm:t>
        <a:bodyPr/>
        <a:lstStyle/>
        <a:p>
          <a:endParaRPr lang="en-GB"/>
        </a:p>
      </dgm:t>
    </dgm:pt>
    <dgm:pt modelId="{C139FE3C-FACE-4F71-80A4-88436939DAFE}">
      <dgm:prSet/>
      <dgm:spPr>
        <a:solidFill>
          <a:schemeClr val="accent4"/>
        </a:solidFill>
      </dgm:spPr>
      <dgm:t>
        <a:bodyPr/>
        <a:lstStyle/>
        <a:p>
          <a:r>
            <a:rPr lang="en-GB" b="1" dirty="0"/>
            <a:t>Individualism</a:t>
          </a:r>
          <a:r>
            <a:rPr lang="en-GB" dirty="0"/>
            <a:t> – Both of the countries embrace the aspect of individualism by generating major emphasis on achievements, personal responsibilities, initiatives, independence and collective interests (</a:t>
          </a:r>
          <a:r>
            <a:rPr lang="en-GB" dirty="0" err="1"/>
            <a:t>Lütjen</a:t>
          </a:r>
          <a:r>
            <a:rPr lang="en-GB" dirty="0"/>
            <a:t> et al., 2017). </a:t>
          </a:r>
        </a:p>
      </dgm:t>
    </dgm:pt>
    <dgm:pt modelId="{351AD477-E973-4518-B8C5-BCA10A7F0A79}" type="parTrans" cxnId="{4C519358-A8AB-4B3C-917A-1D5AB5D16A82}">
      <dgm:prSet/>
      <dgm:spPr/>
      <dgm:t>
        <a:bodyPr/>
        <a:lstStyle/>
        <a:p>
          <a:endParaRPr lang="en-GB"/>
        </a:p>
      </dgm:t>
    </dgm:pt>
    <dgm:pt modelId="{C12D8BFE-E061-46E5-AC0C-AFD2C4A0F601}" type="sibTrans" cxnId="{4C519358-A8AB-4B3C-917A-1D5AB5D16A82}">
      <dgm:prSet/>
      <dgm:spPr/>
      <dgm:t>
        <a:bodyPr/>
        <a:lstStyle/>
        <a:p>
          <a:endParaRPr lang="en-GB"/>
        </a:p>
      </dgm:t>
    </dgm:pt>
    <dgm:pt modelId="{9FFC5A67-86BC-4825-8F6B-C2BAF11E7764}">
      <dgm:prSet/>
      <dgm:spPr/>
      <dgm:t>
        <a:bodyPr/>
        <a:lstStyle/>
        <a:p>
          <a:r>
            <a:rPr lang="en-GB" b="1" dirty="0"/>
            <a:t>Uncertainty Avoidance</a:t>
          </a:r>
          <a:r>
            <a:rPr lang="en-GB" dirty="0"/>
            <a:t> – In relation to this, the UK have high adaptability and flexibility and has moderate uncertainty avoidance. On the other hand, Germany showed strong uncertainty avoidance because they prefer explicit procedures and rules, value stability and averse ambiguity (</a:t>
          </a:r>
          <a:r>
            <a:rPr lang="en-GB" dirty="0" err="1"/>
            <a:t>Minkov</a:t>
          </a:r>
          <a:r>
            <a:rPr lang="en-GB" dirty="0"/>
            <a:t> and </a:t>
          </a:r>
          <a:r>
            <a:rPr lang="en-GB" dirty="0" err="1"/>
            <a:t>Kaasa</a:t>
          </a:r>
          <a:r>
            <a:rPr lang="en-GB" dirty="0"/>
            <a:t> 2021). </a:t>
          </a:r>
        </a:p>
      </dgm:t>
    </dgm:pt>
    <dgm:pt modelId="{C2F39C0A-3F0F-42D7-A747-493F0DEBE9B5}" type="parTrans" cxnId="{1E5AC3B6-CA00-4166-ABB1-9A3F54A04A50}">
      <dgm:prSet/>
      <dgm:spPr/>
      <dgm:t>
        <a:bodyPr/>
        <a:lstStyle/>
        <a:p>
          <a:endParaRPr lang="en-GB"/>
        </a:p>
      </dgm:t>
    </dgm:pt>
    <dgm:pt modelId="{3945EB47-D101-41FC-A366-3BBB84BF686E}" type="sibTrans" cxnId="{1E5AC3B6-CA00-4166-ABB1-9A3F54A04A50}">
      <dgm:prSet/>
      <dgm:spPr/>
      <dgm:t>
        <a:bodyPr/>
        <a:lstStyle/>
        <a:p>
          <a:endParaRPr lang="en-GB"/>
        </a:p>
      </dgm:t>
    </dgm:pt>
    <dgm:pt modelId="{5FD23190-F20B-47AA-936B-4CA70A41EB0D}" type="pres">
      <dgm:prSet presAssocID="{4425B20C-172F-476E-AA31-60ED95C5484B}" presName="Name0" presStyleCnt="0">
        <dgm:presLayoutVars>
          <dgm:dir/>
          <dgm:resizeHandles val="exact"/>
        </dgm:presLayoutVars>
      </dgm:prSet>
      <dgm:spPr/>
    </dgm:pt>
    <dgm:pt modelId="{B9D338C7-E32F-4F77-8B53-D1B8BA790F82}" type="pres">
      <dgm:prSet presAssocID="{D3AB0751-EEE5-49E4-BB1D-6CE35B482A3B}" presName="node" presStyleLbl="node1" presStyleIdx="0" presStyleCnt="3">
        <dgm:presLayoutVars>
          <dgm:bulletEnabled val="1"/>
        </dgm:presLayoutVars>
      </dgm:prSet>
      <dgm:spPr/>
    </dgm:pt>
    <dgm:pt modelId="{464426D3-5BBC-47C7-964C-CB31380ADD31}" type="pres">
      <dgm:prSet presAssocID="{B7FC65CA-F944-4D3D-B6EB-374A126AC684}" presName="sibTrans" presStyleCnt="0"/>
      <dgm:spPr/>
    </dgm:pt>
    <dgm:pt modelId="{6DFAD48D-EF71-4599-B628-2DEF449E0856}" type="pres">
      <dgm:prSet presAssocID="{C139FE3C-FACE-4F71-80A4-88436939DAFE}" presName="node" presStyleLbl="node1" presStyleIdx="1" presStyleCnt="3">
        <dgm:presLayoutVars>
          <dgm:bulletEnabled val="1"/>
        </dgm:presLayoutVars>
      </dgm:prSet>
      <dgm:spPr/>
    </dgm:pt>
    <dgm:pt modelId="{72DFFA0A-5CC0-46F1-9B12-6B2027F88C44}" type="pres">
      <dgm:prSet presAssocID="{C12D8BFE-E061-46E5-AC0C-AFD2C4A0F601}" presName="sibTrans" presStyleCnt="0"/>
      <dgm:spPr/>
    </dgm:pt>
    <dgm:pt modelId="{42F03ADD-E03E-47F0-9DFA-CF48E1849607}" type="pres">
      <dgm:prSet presAssocID="{9FFC5A67-86BC-4825-8F6B-C2BAF11E7764}" presName="node" presStyleLbl="node1" presStyleIdx="2" presStyleCnt="3">
        <dgm:presLayoutVars>
          <dgm:bulletEnabled val="1"/>
        </dgm:presLayoutVars>
      </dgm:prSet>
      <dgm:spPr/>
    </dgm:pt>
  </dgm:ptLst>
  <dgm:cxnLst>
    <dgm:cxn modelId="{4C519358-A8AB-4B3C-917A-1D5AB5D16A82}" srcId="{4425B20C-172F-476E-AA31-60ED95C5484B}" destId="{C139FE3C-FACE-4F71-80A4-88436939DAFE}" srcOrd="1" destOrd="0" parTransId="{351AD477-E973-4518-B8C5-BCA10A7F0A79}" sibTransId="{C12D8BFE-E061-46E5-AC0C-AFD2C4A0F601}"/>
    <dgm:cxn modelId="{EF074873-D81E-47A6-9CD3-56C3C6FF5A02}" type="presOf" srcId="{9FFC5A67-86BC-4825-8F6B-C2BAF11E7764}" destId="{42F03ADD-E03E-47F0-9DFA-CF48E1849607}" srcOrd="0" destOrd="0" presId="urn:microsoft.com/office/officeart/2005/8/layout/hList6"/>
    <dgm:cxn modelId="{689B2B95-9E0D-47C0-B1B9-5453AFD81A10}" type="presOf" srcId="{D3AB0751-EEE5-49E4-BB1D-6CE35B482A3B}" destId="{B9D338C7-E32F-4F77-8B53-D1B8BA790F82}" srcOrd="0" destOrd="0" presId="urn:microsoft.com/office/officeart/2005/8/layout/hList6"/>
    <dgm:cxn modelId="{060A0D9C-441E-4D49-878A-2FB309F99BE5}" type="presOf" srcId="{4425B20C-172F-476E-AA31-60ED95C5484B}" destId="{5FD23190-F20B-47AA-936B-4CA70A41EB0D}" srcOrd="0" destOrd="0" presId="urn:microsoft.com/office/officeart/2005/8/layout/hList6"/>
    <dgm:cxn modelId="{1E5AC3B6-CA00-4166-ABB1-9A3F54A04A50}" srcId="{4425B20C-172F-476E-AA31-60ED95C5484B}" destId="{9FFC5A67-86BC-4825-8F6B-C2BAF11E7764}" srcOrd="2" destOrd="0" parTransId="{C2F39C0A-3F0F-42D7-A747-493F0DEBE9B5}" sibTransId="{3945EB47-D101-41FC-A366-3BBB84BF686E}"/>
    <dgm:cxn modelId="{FE7B50D2-3F3D-47FC-8889-59DA03E5E98D}" type="presOf" srcId="{C139FE3C-FACE-4F71-80A4-88436939DAFE}" destId="{6DFAD48D-EF71-4599-B628-2DEF449E0856}" srcOrd="0" destOrd="0" presId="urn:microsoft.com/office/officeart/2005/8/layout/hList6"/>
    <dgm:cxn modelId="{F68C3FF6-4FFA-4792-BF9C-DAB384250D3D}" srcId="{4425B20C-172F-476E-AA31-60ED95C5484B}" destId="{D3AB0751-EEE5-49E4-BB1D-6CE35B482A3B}" srcOrd="0" destOrd="0" parTransId="{246E59D9-14CD-496A-95D5-BD16A4709F77}" sibTransId="{B7FC65CA-F944-4D3D-B6EB-374A126AC684}"/>
    <dgm:cxn modelId="{C14844A2-59F0-4922-8268-73438F13ABE3}" type="presParOf" srcId="{5FD23190-F20B-47AA-936B-4CA70A41EB0D}" destId="{B9D338C7-E32F-4F77-8B53-D1B8BA790F82}" srcOrd="0" destOrd="0" presId="urn:microsoft.com/office/officeart/2005/8/layout/hList6"/>
    <dgm:cxn modelId="{FB6B23A1-0ECF-4BF9-8954-BBC3623EA8E4}" type="presParOf" srcId="{5FD23190-F20B-47AA-936B-4CA70A41EB0D}" destId="{464426D3-5BBC-47C7-964C-CB31380ADD31}" srcOrd="1" destOrd="0" presId="urn:microsoft.com/office/officeart/2005/8/layout/hList6"/>
    <dgm:cxn modelId="{545DB8A1-998B-4AB0-88A3-BA5606B1063C}" type="presParOf" srcId="{5FD23190-F20B-47AA-936B-4CA70A41EB0D}" destId="{6DFAD48D-EF71-4599-B628-2DEF449E0856}" srcOrd="2" destOrd="0" presId="urn:microsoft.com/office/officeart/2005/8/layout/hList6"/>
    <dgm:cxn modelId="{8B98ECD4-3F86-44E7-B2E8-3B67EA5A12C0}" type="presParOf" srcId="{5FD23190-F20B-47AA-936B-4CA70A41EB0D}" destId="{72DFFA0A-5CC0-46F1-9B12-6B2027F88C44}" srcOrd="3" destOrd="0" presId="urn:microsoft.com/office/officeart/2005/8/layout/hList6"/>
    <dgm:cxn modelId="{55CF9F3B-59F3-423D-A76F-B0BF1A6F5637}" type="presParOf" srcId="{5FD23190-F20B-47AA-936B-4CA70A41EB0D}" destId="{42F03ADD-E03E-47F0-9DFA-CF48E1849607}"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5BE2E5-5B88-47B5-9925-E488D1BBBBDF}" type="doc">
      <dgm:prSet loTypeId="urn:microsoft.com/office/officeart/2005/8/layout/hList6" loCatId="list" qsTypeId="urn:microsoft.com/office/officeart/2005/8/quickstyle/simple5" qsCatId="simple" csTypeId="urn:microsoft.com/office/officeart/2005/8/colors/colorful3" csCatId="colorful" phldr="1"/>
      <dgm:spPr/>
      <dgm:t>
        <a:bodyPr/>
        <a:lstStyle/>
        <a:p>
          <a:endParaRPr lang="en-GB"/>
        </a:p>
      </dgm:t>
    </dgm:pt>
    <dgm:pt modelId="{E6C6FD01-639B-4141-9D9B-DFC11839CF33}">
      <dgm:prSet phldrT="[Text]"/>
      <dgm:spPr/>
      <dgm:t>
        <a:bodyPr/>
        <a:lstStyle/>
        <a:p>
          <a:r>
            <a:rPr lang="en-GB" b="1" dirty="0"/>
            <a:t>Masculinity vs Femininity</a:t>
          </a:r>
          <a:r>
            <a:rPr lang="en-GB" dirty="0"/>
            <a:t> – Through evaluating this aspect, it was found that both the UK and Germany majorly lean on Masculinity with work-life balance, and career success and exhibit the assertiveness and more flexible approach (</a:t>
          </a:r>
          <a:r>
            <a:rPr lang="en-GB" dirty="0" err="1"/>
            <a:t>Rojo</a:t>
          </a:r>
          <a:r>
            <a:rPr lang="en-GB" dirty="0"/>
            <a:t> et al., 2020).  </a:t>
          </a:r>
        </a:p>
      </dgm:t>
    </dgm:pt>
    <dgm:pt modelId="{31642B18-DF0F-4D45-A0F7-B21D3DB9ABBD}" type="parTrans" cxnId="{4EC09FF9-AA85-4825-8629-495B2EDD542D}">
      <dgm:prSet/>
      <dgm:spPr/>
      <dgm:t>
        <a:bodyPr/>
        <a:lstStyle/>
        <a:p>
          <a:endParaRPr lang="en-GB"/>
        </a:p>
      </dgm:t>
    </dgm:pt>
    <dgm:pt modelId="{8C10ACFC-12C0-4802-A1D7-7C89901A4D46}" type="sibTrans" cxnId="{4EC09FF9-AA85-4825-8629-495B2EDD542D}">
      <dgm:prSet/>
      <dgm:spPr/>
      <dgm:t>
        <a:bodyPr/>
        <a:lstStyle/>
        <a:p>
          <a:endParaRPr lang="en-GB"/>
        </a:p>
      </dgm:t>
    </dgm:pt>
    <dgm:pt modelId="{6F6F77E5-DD67-47C2-845D-77744D2F904A}">
      <dgm:prSet/>
      <dgm:spPr>
        <a:solidFill>
          <a:srgbClr val="00B0F0"/>
        </a:solidFill>
      </dgm:spPr>
      <dgm:t>
        <a:bodyPr/>
        <a:lstStyle/>
        <a:p>
          <a:r>
            <a:rPr lang="en-GB" b="1" dirty="0"/>
            <a:t>Long-Term Orientation Vs Short-Term Orientation</a:t>
          </a:r>
          <a:r>
            <a:rPr lang="en-GB" dirty="0"/>
            <a:t> – Concerning this aspect, it was found that the UK usually exhibit short-term normative orientation when compared to Germany as it usually lies on long-term orientation with a persistent focus (</a:t>
          </a:r>
          <a:r>
            <a:rPr lang="en-GB" dirty="0" err="1"/>
            <a:t>Taeihagh</a:t>
          </a:r>
          <a:r>
            <a:rPr lang="en-GB" dirty="0"/>
            <a:t> and Lim 2019). </a:t>
          </a:r>
        </a:p>
      </dgm:t>
    </dgm:pt>
    <dgm:pt modelId="{1665078C-26F7-4BEA-ABCC-371DAF96D294}" type="parTrans" cxnId="{90FBE85D-9AC2-43D6-98A0-4C88A6B2FE35}">
      <dgm:prSet/>
      <dgm:spPr/>
      <dgm:t>
        <a:bodyPr/>
        <a:lstStyle/>
        <a:p>
          <a:endParaRPr lang="en-GB"/>
        </a:p>
      </dgm:t>
    </dgm:pt>
    <dgm:pt modelId="{708B85C7-E01B-4B8B-9766-A908AC7A4895}" type="sibTrans" cxnId="{90FBE85D-9AC2-43D6-98A0-4C88A6B2FE35}">
      <dgm:prSet/>
      <dgm:spPr/>
      <dgm:t>
        <a:bodyPr/>
        <a:lstStyle/>
        <a:p>
          <a:endParaRPr lang="en-GB"/>
        </a:p>
      </dgm:t>
    </dgm:pt>
    <dgm:pt modelId="{F4A5C824-2E4C-4860-A0FC-D135B7E0F372}">
      <dgm:prSet/>
      <dgm:spPr/>
      <dgm:t>
        <a:bodyPr/>
        <a:lstStyle/>
        <a:p>
          <a:r>
            <a:rPr lang="en-GB" b="1" dirty="0"/>
            <a:t>Indulgence vs Restraint</a:t>
          </a:r>
          <a:r>
            <a:rPr lang="en-GB" dirty="0"/>
            <a:t> – On the other hand, the UK show more indulgence with effective cultural acceptance. However, Germany remains restrained by suppressing gratification of desires and needs (</a:t>
          </a:r>
          <a:r>
            <a:rPr lang="en-GB" dirty="0" err="1"/>
            <a:t>Tidd</a:t>
          </a:r>
          <a:r>
            <a:rPr lang="en-GB" dirty="0"/>
            <a:t> and </a:t>
          </a:r>
          <a:r>
            <a:rPr lang="en-GB" dirty="0" err="1"/>
            <a:t>Bessant</a:t>
          </a:r>
          <a:r>
            <a:rPr lang="en-GB" dirty="0"/>
            <a:t> 2020). </a:t>
          </a:r>
        </a:p>
      </dgm:t>
    </dgm:pt>
    <dgm:pt modelId="{73761BA5-EA68-4C62-A73C-C8E43EA2C6C3}" type="parTrans" cxnId="{BCD2FFEB-9F03-4EEE-B636-388F4702E9AB}">
      <dgm:prSet/>
      <dgm:spPr/>
      <dgm:t>
        <a:bodyPr/>
        <a:lstStyle/>
        <a:p>
          <a:endParaRPr lang="en-GB"/>
        </a:p>
      </dgm:t>
    </dgm:pt>
    <dgm:pt modelId="{6239879F-740C-46BB-9049-42561A4EDE91}" type="sibTrans" cxnId="{BCD2FFEB-9F03-4EEE-B636-388F4702E9AB}">
      <dgm:prSet/>
      <dgm:spPr/>
      <dgm:t>
        <a:bodyPr/>
        <a:lstStyle/>
        <a:p>
          <a:endParaRPr lang="en-GB"/>
        </a:p>
      </dgm:t>
    </dgm:pt>
    <dgm:pt modelId="{0EFE96A2-E4B9-468D-B784-C829BD8ECE31}" type="pres">
      <dgm:prSet presAssocID="{C65BE2E5-5B88-47B5-9925-E488D1BBBBDF}" presName="Name0" presStyleCnt="0">
        <dgm:presLayoutVars>
          <dgm:dir/>
          <dgm:resizeHandles val="exact"/>
        </dgm:presLayoutVars>
      </dgm:prSet>
      <dgm:spPr/>
    </dgm:pt>
    <dgm:pt modelId="{8CF665E4-06A8-475C-A38C-B5E7C0D57550}" type="pres">
      <dgm:prSet presAssocID="{E6C6FD01-639B-4141-9D9B-DFC11839CF33}" presName="node" presStyleLbl="node1" presStyleIdx="0" presStyleCnt="3">
        <dgm:presLayoutVars>
          <dgm:bulletEnabled val="1"/>
        </dgm:presLayoutVars>
      </dgm:prSet>
      <dgm:spPr/>
    </dgm:pt>
    <dgm:pt modelId="{87600AED-7EA8-42E3-9B8F-79C825BC5C3D}" type="pres">
      <dgm:prSet presAssocID="{8C10ACFC-12C0-4802-A1D7-7C89901A4D46}" presName="sibTrans" presStyleCnt="0"/>
      <dgm:spPr/>
    </dgm:pt>
    <dgm:pt modelId="{4488A1A2-CB2D-49DF-9A59-D26CAF547842}" type="pres">
      <dgm:prSet presAssocID="{6F6F77E5-DD67-47C2-845D-77744D2F904A}" presName="node" presStyleLbl="node1" presStyleIdx="1" presStyleCnt="3">
        <dgm:presLayoutVars>
          <dgm:bulletEnabled val="1"/>
        </dgm:presLayoutVars>
      </dgm:prSet>
      <dgm:spPr/>
    </dgm:pt>
    <dgm:pt modelId="{84453BFB-5C8C-4C4E-AD96-167CA1AC14E9}" type="pres">
      <dgm:prSet presAssocID="{708B85C7-E01B-4B8B-9766-A908AC7A4895}" presName="sibTrans" presStyleCnt="0"/>
      <dgm:spPr/>
    </dgm:pt>
    <dgm:pt modelId="{ACCDC5A2-1FAE-4E7B-9E05-299E13FC1E6C}" type="pres">
      <dgm:prSet presAssocID="{F4A5C824-2E4C-4860-A0FC-D135B7E0F372}" presName="node" presStyleLbl="node1" presStyleIdx="2" presStyleCnt="3">
        <dgm:presLayoutVars>
          <dgm:bulletEnabled val="1"/>
        </dgm:presLayoutVars>
      </dgm:prSet>
      <dgm:spPr/>
    </dgm:pt>
  </dgm:ptLst>
  <dgm:cxnLst>
    <dgm:cxn modelId="{C1D83430-57B1-460C-B413-F3A71904F2E7}" type="presOf" srcId="{E6C6FD01-639B-4141-9D9B-DFC11839CF33}" destId="{8CF665E4-06A8-475C-A38C-B5E7C0D57550}" srcOrd="0" destOrd="0" presId="urn:microsoft.com/office/officeart/2005/8/layout/hList6"/>
    <dgm:cxn modelId="{3C75E334-C179-459D-8689-79FB9F26F617}" type="presOf" srcId="{6F6F77E5-DD67-47C2-845D-77744D2F904A}" destId="{4488A1A2-CB2D-49DF-9A59-D26CAF547842}" srcOrd="0" destOrd="0" presId="urn:microsoft.com/office/officeart/2005/8/layout/hList6"/>
    <dgm:cxn modelId="{1BA29942-FDD6-4568-9C1C-A4429CD34445}" type="presOf" srcId="{C65BE2E5-5B88-47B5-9925-E488D1BBBBDF}" destId="{0EFE96A2-E4B9-468D-B784-C829BD8ECE31}" srcOrd="0" destOrd="0" presId="urn:microsoft.com/office/officeart/2005/8/layout/hList6"/>
    <dgm:cxn modelId="{90FBE85D-9AC2-43D6-98A0-4C88A6B2FE35}" srcId="{C65BE2E5-5B88-47B5-9925-E488D1BBBBDF}" destId="{6F6F77E5-DD67-47C2-845D-77744D2F904A}" srcOrd="1" destOrd="0" parTransId="{1665078C-26F7-4BEA-ABCC-371DAF96D294}" sibTransId="{708B85C7-E01B-4B8B-9766-A908AC7A4895}"/>
    <dgm:cxn modelId="{C812D48B-34A6-43A6-94A1-4AD8A1BD954E}" type="presOf" srcId="{F4A5C824-2E4C-4860-A0FC-D135B7E0F372}" destId="{ACCDC5A2-1FAE-4E7B-9E05-299E13FC1E6C}" srcOrd="0" destOrd="0" presId="urn:microsoft.com/office/officeart/2005/8/layout/hList6"/>
    <dgm:cxn modelId="{BCD2FFEB-9F03-4EEE-B636-388F4702E9AB}" srcId="{C65BE2E5-5B88-47B5-9925-E488D1BBBBDF}" destId="{F4A5C824-2E4C-4860-A0FC-D135B7E0F372}" srcOrd="2" destOrd="0" parTransId="{73761BA5-EA68-4C62-A73C-C8E43EA2C6C3}" sibTransId="{6239879F-740C-46BB-9049-42561A4EDE91}"/>
    <dgm:cxn modelId="{4EC09FF9-AA85-4825-8629-495B2EDD542D}" srcId="{C65BE2E5-5B88-47B5-9925-E488D1BBBBDF}" destId="{E6C6FD01-639B-4141-9D9B-DFC11839CF33}" srcOrd="0" destOrd="0" parTransId="{31642B18-DF0F-4D45-A0F7-B21D3DB9ABBD}" sibTransId="{8C10ACFC-12C0-4802-A1D7-7C89901A4D46}"/>
    <dgm:cxn modelId="{EA2982DF-E24C-40C4-AE38-9B3513FFEC40}" type="presParOf" srcId="{0EFE96A2-E4B9-468D-B784-C829BD8ECE31}" destId="{8CF665E4-06A8-475C-A38C-B5E7C0D57550}" srcOrd="0" destOrd="0" presId="urn:microsoft.com/office/officeart/2005/8/layout/hList6"/>
    <dgm:cxn modelId="{5913E4CB-7E36-4966-8FDF-2190FB6D1DC7}" type="presParOf" srcId="{0EFE96A2-E4B9-468D-B784-C829BD8ECE31}" destId="{87600AED-7EA8-42E3-9B8F-79C825BC5C3D}" srcOrd="1" destOrd="0" presId="urn:microsoft.com/office/officeart/2005/8/layout/hList6"/>
    <dgm:cxn modelId="{ED83B541-A7B0-443F-8DF4-91F65A649C75}" type="presParOf" srcId="{0EFE96A2-E4B9-468D-B784-C829BD8ECE31}" destId="{4488A1A2-CB2D-49DF-9A59-D26CAF547842}" srcOrd="2" destOrd="0" presId="urn:microsoft.com/office/officeart/2005/8/layout/hList6"/>
    <dgm:cxn modelId="{07C2DFE0-41DC-4291-AEDE-D09E0C399BF7}" type="presParOf" srcId="{0EFE96A2-E4B9-468D-B784-C829BD8ECE31}" destId="{84453BFB-5C8C-4C4E-AD96-167CA1AC14E9}" srcOrd="3" destOrd="0" presId="urn:microsoft.com/office/officeart/2005/8/layout/hList6"/>
    <dgm:cxn modelId="{CDCBA8B1-5D95-4399-9B73-B783A2E94A44}" type="presParOf" srcId="{0EFE96A2-E4B9-468D-B784-C829BD8ECE31}" destId="{ACCDC5A2-1FAE-4E7B-9E05-299E13FC1E6C}"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497AFF-B8BE-4B0A-A477-F5FC440F6BAD}" type="doc">
      <dgm:prSet loTypeId="urn:microsoft.com/office/officeart/2005/8/layout/chevron2" loCatId="list" qsTypeId="urn:microsoft.com/office/officeart/2005/8/quickstyle/simple5" qsCatId="simple" csTypeId="urn:microsoft.com/office/officeart/2005/8/colors/colorful4" csCatId="colorful" phldr="1"/>
      <dgm:spPr/>
      <dgm:t>
        <a:bodyPr/>
        <a:lstStyle/>
        <a:p>
          <a:endParaRPr lang="en-GB"/>
        </a:p>
      </dgm:t>
    </dgm:pt>
    <dgm:pt modelId="{DA660D74-0152-447F-A6AB-6F4ACBB41C12}">
      <dgm:prSet phldrT="[Text]" phldr="1"/>
      <dgm:spPr/>
      <dgm:t>
        <a:bodyPr/>
        <a:lstStyle/>
        <a:p>
          <a:endParaRPr lang="en-GB" dirty="0"/>
        </a:p>
      </dgm:t>
    </dgm:pt>
    <dgm:pt modelId="{FB112D11-7A80-40C0-9060-9F313560BBA6}" type="parTrans" cxnId="{56A811DF-71CE-484E-B0E7-08EC298A3428}">
      <dgm:prSet/>
      <dgm:spPr/>
      <dgm:t>
        <a:bodyPr/>
        <a:lstStyle/>
        <a:p>
          <a:endParaRPr lang="en-GB"/>
        </a:p>
      </dgm:t>
    </dgm:pt>
    <dgm:pt modelId="{74E42278-6AC2-446D-936D-D0CE32D14466}" type="sibTrans" cxnId="{56A811DF-71CE-484E-B0E7-08EC298A3428}">
      <dgm:prSet/>
      <dgm:spPr/>
      <dgm:t>
        <a:bodyPr/>
        <a:lstStyle/>
        <a:p>
          <a:endParaRPr lang="en-GB"/>
        </a:p>
      </dgm:t>
    </dgm:pt>
    <dgm:pt modelId="{E4CAD6B1-2976-4504-894D-07828980E967}">
      <dgm:prSet phldrT="[Text]"/>
      <dgm:spPr/>
      <dgm:t>
        <a:bodyPr/>
        <a:lstStyle/>
        <a:p>
          <a:r>
            <a:rPr lang="en-GB" dirty="0"/>
            <a:t>According to the study of </a:t>
          </a:r>
          <a:r>
            <a:rPr lang="en-GB" dirty="0" err="1"/>
            <a:t>Pettifor</a:t>
          </a:r>
          <a:r>
            <a:rPr lang="en-GB" dirty="0"/>
            <a:t> et al. (2017 pp. 247-261), language differences pose significant challenges and barriers to expanding business internationally. </a:t>
          </a:r>
        </a:p>
      </dgm:t>
    </dgm:pt>
    <dgm:pt modelId="{8F79A5CD-0412-4675-9643-31511C08EDCB}" type="parTrans" cxnId="{E0AD35E4-B7AB-4158-86E2-7CE35B9F7FE1}">
      <dgm:prSet/>
      <dgm:spPr/>
      <dgm:t>
        <a:bodyPr/>
        <a:lstStyle/>
        <a:p>
          <a:endParaRPr lang="en-GB"/>
        </a:p>
      </dgm:t>
    </dgm:pt>
    <dgm:pt modelId="{108F9946-8C4A-45C6-9FCF-7753A358D338}" type="sibTrans" cxnId="{E0AD35E4-B7AB-4158-86E2-7CE35B9F7FE1}">
      <dgm:prSet/>
      <dgm:spPr/>
      <dgm:t>
        <a:bodyPr/>
        <a:lstStyle/>
        <a:p>
          <a:endParaRPr lang="en-GB"/>
        </a:p>
      </dgm:t>
    </dgm:pt>
    <dgm:pt modelId="{7BB49B7B-D64A-4246-B1DA-EC135A9F58C4}">
      <dgm:prSet phldrT="[Text]" phldr="1"/>
      <dgm:spPr/>
      <dgm:t>
        <a:bodyPr/>
        <a:lstStyle/>
        <a:p>
          <a:endParaRPr lang="en-GB" dirty="0"/>
        </a:p>
      </dgm:t>
    </dgm:pt>
    <dgm:pt modelId="{E4230578-CFB4-4120-8B27-3F3D34E777B3}" type="parTrans" cxnId="{DE91428D-BF29-4DB4-BDA1-5176A029F6C0}">
      <dgm:prSet/>
      <dgm:spPr/>
      <dgm:t>
        <a:bodyPr/>
        <a:lstStyle/>
        <a:p>
          <a:endParaRPr lang="en-GB"/>
        </a:p>
      </dgm:t>
    </dgm:pt>
    <dgm:pt modelId="{2EF140B4-E071-4875-9E30-86A8B0862E2A}" type="sibTrans" cxnId="{DE91428D-BF29-4DB4-BDA1-5176A029F6C0}">
      <dgm:prSet/>
      <dgm:spPr/>
      <dgm:t>
        <a:bodyPr/>
        <a:lstStyle/>
        <a:p>
          <a:endParaRPr lang="en-GB"/>
        </a:p>
      </dgm:t>
    </dgm:pt>
    <dgm:pt modelId="{6D46DE2C-39A2-4199-8704-BAD4775D5C15}">
      <dgm:prSet phldrT="[Text]"/>
      <dgm:spPr/>
      <dgm:t>
        <a:bodyPr/>
        <a:lstStyle/>
        <a:p>
          <a:r>
            <a:rPr lang="en-GB" dirty="0"/>
            <a:t>Both countries are the part of European Union but the expansion of Rolls Royce in Germany may encounter challenges related to language (</a:t>
          </a:r>
          <a:r>
            <a:rPr lang="en-GB" dirty="0" err="1"/>
            <a:t>Prakasa</a:t>
          </a:r>
          <a:r>
            <a:rPr lang="en-GB" dirty="0"/>
            <a:t> and </a:t>
          </a:r>
          <a:r>
            <a:rPr lang="en-GB" dirty="0" err="1"/>
            <a:t>Unggul</a:t>
          </a:r>
          <a:r>
            <a:rPr lang="en-GB" dirty="0"/>
            <a:t> 2019). </a:t>
          </a:r>
        </a:p>
      </dgm:t>
    </dgm:pt>
    <dgm:pt modelId="{0D7ED207-4710-4597-873B-5E9EB94460A2}" type="parTrans" cxnId="{0767784F-DBE5-46BE-BD71-5DAA944789D7}">
      <dgm:prSet/>
      <dgm:spPr/>
      <dgm:t>
        <a:bodyPr/>
        <a:lstStyle/>
        <a:p>
          <a:endParaRPr lang="en-GB"/>
        </a:p>
      </dgm:t>
    </dgm:pt>
    <dgm:pt modelId="{FBB1C908-12B8-4B83-9BAA-C2CEBABD01DE}" type="sibTrans" cxnId="{0767784F-DBE5-46BE-BD71-5DAA944789D7}">
      <dgm:prSet/>
      <dgm:spPr/>
      <dgm:t>
        <a:bodyPr/>
        <a:lstStyle/>
        <a:p>
          <a:endParaRPr lang="en-GB"/>
        </a:p>
      </dgm:t>
    </dgm:pt>
    <dgm:pt modelId="{2754DA2A-877E-4386-9435-2DC6BFF6DF67}">
      <dgm:prSet phldrT="[Text]"/>
      <dgm:spPr/>
      <dgm:t>
        <a:bodyPr/>
        <a:lstStyle/>
        <a:p>
          <a:r>
            <a:rPr lang="en-GB" dirty="0"/>
            <a:t>Therefore, in the German business context, it is important to generate language proficiency and differences for successful expansion and networking (</a:t>
          </a:r>
          <a:r>
            <a:rPr lang="en-GB" dirty="0" err="1"/>
            <a:t>Gerlach</a:t>
          </a:r>
          <a:r>
            <a:rPr lang="en-GB" dirty="0"/>
            <a:t> and Eriksson 2021). </a:t>
          </a:r>
        </a:p>
      </dgm:t>
    </dgm:pt>
    <dgm:pt modelId="{79BB62A2-27BE-4DD4-9403-EF5BD390CF8D}" type="parTrans" cxnId="{AA891E94-89F5-45B7-933B-635F41FCB7B5}">
      <dgm:prSet/>
      <dgm:spPr/>
      <dgm:t>
        <a:bodyPr/>
        <a:lstStyle/>
        <a:p>
          <a:endParaRPr lang="en-GB"/>
        </a:p>
      </dgm:t>
    </dgm:pt>
    <dgm:pt modelId="{AE1E7577-67EA-40D8-AAD4-86548BBAF604}" type="sibTrans" cxnId="{AA891E94-89F5-45B7-933B-635F41FCB7B5}">
      <dgm:prSet/>
      <dgm:spPr/>
      <dgm:t>
        <a:bodyPr/>
        <a:lstStyle/>
        <a:p>
          <a:endParaRPr lang="en-GB"/>
        </a:p>
      </dgm:t>
    </dgm:pt>
    <dgm:pt modelId="{06CA13CD-4B50-48E6-A141-BE8F499BDE43}">
      <dgm:prSet phldrT="[Text]" phldr="1"/>
      <dgm:spPr>
        <a:solidFill>
          <a:schemeClr val="accent5">
            <a:lumMod val="50000"/>
          </a:schemeClr>
        </a:solidFill>
      </dgm:spPr>
      <dgm:t>
        <a:bodyPr/>
        <a:lstStyle/>
        <a:p>
          <a:endParaRPr lang="en-GB" dirty="0"/>
        </a:p>
      </dgm:t>
    </dgm:pt>
    <dgm:pt modelId="{8A656E0B-757D-4C41-82FD-2DC092D9C409}" type="sibTrans" cxnId="{96143562-2E61-41D3-8BE0-95E91A98B252}">
      <dgm:prSet/>
      <dgm:spPr/>
      <dgm:t>
        <a:bodyPr/>
        <a:lstStyle/>
        <a:p>
          <a:endParaRPr lang="en-GB"/>
        </a:p>
      </dgm:t>
    </dgm:pt>
    <dgm:pt modelId="{EF4E74E5-D1CB-49B5-ADF6-5AE0EFFE69B3}" type="parTrans" cxnId="{96143562-2E61-41D3-8BE0-95E91A98B252}">
      <dgm:prSet/>
      <dgm:spPr/>
      <dgm:t>
        <a:bodyPr/>
        <a:lstStyle/>
        <a:p>
          <a:endParaRPr lang="en-GB"/>
        </a:p>
      </dgm:t>
    </dgm:pt>
    <dgm:pt modelId="{447E503E-1BF8-4D2C-94A9-269948077390}" type="pres">
      <dgm:prSet presAssocID="{66497AFF-B8BE-4B0A-A477-F5FC440F6BAD}" presName="linearFlow" presStyleCnt="0">
        <dgm:presLayoutVars>
          <dgm:dir/>
          <dgm:animLvl val="lvl"/>
          <dgm:resizeHandles val="exact"/>
        </dgm:presLayoutVars>
      </dgm:prSet>
      <dgm:spPr/>
    </dgm:pt>
    <dgm:pt modelId="{B692DB2C-2B3D-4348-A41C-513496E67ECB}" type="pres">
      <dgm:prSet presAssocID="{DA660D74-0152-447F-A6AB-6F4ACBB41C12}" presName="composite" presStyleCnt="0"/>
      <dgm:spPr/>
    </dgm:pt>
    <dgm:pt modelId="{36B72516-5AB6-498F-BBDF-C20559F8301D}" type="pres">
      <dgm:prSet presAssocID="{DA660D74-0152-447F-A6AB-6F4ACBB41C12}" presName="parentText" presStyleLbl="alignNode1" presStyleIdx="0" presStyleCnt="3">
        <dgm:presLayoutVars>
          <dgm:chMax val="1"/>
          <dgm:bulletEnabled val="1"/>
        </dgm:presLayoutVars>
      </dgm:prSet>
      <dgm:spPr/>
    </dgm:pt>
    <dgm:pt modelId="{0BBDB9E4-844E-4EB0-A5B0-FACAEA7A4EE5}" type="pres">
      <dgm:prSet presAssocID="{DA660D74-0152-447F-A6AB-6F4ACBB41C12}" presName="descendantText" presStyleLbl="alignAcc1" presStyleIdx="0" presStyleCnt="3">
        <dgm:presLayoutVars>
          <dgm:bulletEnabled val="1"/>
        </dgm:presLayoutVars>
      </dgm:prSet>
      <dgm:spPr/>
    </dgm:pt>
    <dgm:pt modelId="{2BA52C7C-F8E1-41C7-8035-EE3AB89ADF2F}" type="pres">
      <dgm:prSet presAssocID="{74E42278-6AC2-446D-936D-D0CE32D14466}" presName="sp" presStyleCnt="0"/>
      <dgm:spPr/>
    </dgm:pt>
    <dgm:pt modelId="{6E91B6A6-1F1E-4A9C-B3E6-35FB96B232BF}" type="pres">
      <dgm:prSet presAssocID="{7BB49B7B-D64A-4246-B1DA-EC135A9F58C4}" presName="composite" presStyleCnt="0"/>
      <dgm:spPr/>
    </dgm:pt>
    <dgm:pt modelId="{9A63A3DD-E609-442E-80CC-BABBFC8484D7}" type="pres">
      <dgm:prSet presAssocID="{7BB49B7B-D64A-4246-B1DA-EC135A9F58C4}" presName="parentText" presStyleLbl="alignNode1" presStyleIdx="1" presStyleCnt="3">
        <dgm:presLayoutVars>
          <dgm:chMax val="1"/>
          <dgm:bulletEnabled val="1"/>
        </dgm:presLayoutVars>
      </dgm:prSet>
      <dgm:spPr/>
    </dgm:pt>
    <dgm:pt modelId="{B319D524-7F84-495D-97C7-1804515BC792}" type="pres">
      <dgm:prSet presAssocID="{7BB49B7B-D64A-4246-B1DA-EC135A9F58C4}" presName="descendantText" presStyleLbl="alignAcc1" presStyleIdx="1" presStyleCnt="3">
        <dgm:presLayoutVars>
          <dgm:bulletEnabled val="1"/>
        </dgm:presLayoutVars>
      </dgm:prSet>
      <dgm:spPr/>
    </dgm:pt>
    <dgm:pt modelId="{D77F8511-293F-4625-A866-82740EE3144D}" type="pres">
      <dgm:prSet presAssocID="{2EF140B4-E071-4875-9E30-86A8B0862E2A}" presName="sp" presStyleCnt="0"/>
      <dgm:spPr/>
    </dgm:pt>
    <dgm:pt modelId="{9CB3CE92-8606-4ECD-8A36-0DAA7DB592E0}" type="pres">
      <dgm:prSet presAssocID="{06CA13CD-4B50-48E6-A141-BE8F499BDE43}" presName="composite" presStyleCnt="0"/>
      <dgm:spPr/>
    </dgm:pt>
    <dgm:pt modelId="{CB3399D4-36A1-46C5-B289-D09E8F4C47EC}" type="pres">
      <dgm:prSet presAssocID="{06CA13CD-4B50-48E6-A141-BE8F499BDE43}" presName="parentText" presStyleLbl="alignNode1" presStyleIdx="2" presStyleCnt="3">
        <dgm:presLayoutVars>
          <dgm:chMax val="1"/>
          <dgm:bulletEnabled val="1"/>
        </dgm:presLayoutVars>
      </dgm:prSet>
      <dgm:spPr/>
    </dgm:pt>
    <dgm:pt modelId="{96BCC320-3383-4049-8CD8-44F48B379CFC}" type="pres">
      <dgm:prSet presAssocID="{06CA13CD-4B50-48E6-A141-BE8F499BDE43}" presName="descendantText" presStyleLbl="alignAcc1" presStyleIdx="2" presStyleCnt="3">
        <dgm:presLayoutVars>
          <dgm:bulletEnabled val="1"/>
        </dgm:presLayoutVars>
      </dgm:prSet>
      <dgm:spPr/>
    </dgm:pt>
  </dgm:ptLst>
  <dgm:cxnLst>
    <dgm:cxn modelId="{55DC330F-88D6-43A1-A556-937690373FFC}" type="presOf" srcId="{DA660D74-0152-447F-A6AB-6F4ACBB41C12}" destId="{36B72516-5AB6-498F-BBDF-C20559F8301D}" srcOrd="0" destOrd="0" presId="urn:microsoft.com/office/officeart/2005/8/layout/chevron2"/>
    <dgm:cxn modelId="{26BB5136-A634-423C-A36E-3320DE516A30}" type="presOf" srcId="{66497AFF-B8BE-4B0A-A477-F5FC440F6BAD}" destId="{447E503E-1BF8-4D2C-94A9-269948077390}" srcOrd="0" destOrd="0" presId="urn:microsoft.com/office/officeart/2005/8/layout/chevron2"/>
    <dgm:cxn modelId="{0767784F-DBE5-46BE-BD71-5DAA944789D7}" srcId="{7BB49B7B-D64A-4246-B1DA-EC135A9F58C4}" destId="{6D46DE2C-39A2-4199-8704-BAD4775D5C15}" srcOrd="0" destOrd="0" parTransId="{0D7ED207-4710-4597-873B-5E9EB94460A2}" sibTransId="{FBB1C908-12B8-4B83-9BAA-C2CEBABD01DE}"/>
    <dgm:cxn modelId="{96143562-2E61-41D3-8BE0-95E91A98B252}" srcId="{66497AFF-B8BE-4B0A-A477-F5FC440F6BAD}" destId="{06CA13CD-4B50-48E6-A141-BE8F499BDE43}" srcOrd="2" destOrd="0" parTransId="{EF4E74E5-D1CB-49B5-ADF6-5AE0EFFE69B3}" sibTransId="{8A656E0B-757D-4C41-82FD-2DC092D9C409}"/>
    <dgm:cxn modelId="{E293EC6F-5897-419C-BB56-55341CC468BA}" type="presOf" srcId="{E4CAD6B1-2976-4504-894D-07828980E967}" destId="{0BBDB9E4-844E-4EB0-A5B0-FACAEA7A4EE5}" srcOrd="0" destOrd="0" presId="urn:microsoft.com/office/officeart/2005/8/layout/chevron2"/>
    <dgm:cxn modelId="{DE91428D-BF29-4DB4-BDA1-5176A029F6C0}" srcId="{66497AFF-B8BE-4B0A-A477-F5FC440F6BAD}" destId="{7BB49B7B-D64A-4246-B1DA-EC135A9F58C4}" srcOrd="1" destOrd="0" parTransId="{E4230578-CFB4-4120-8B27-3F3D34E777B3}" sibTransId="{2EF140B4-E071-4875-9E30-86A8B0862E2A}"/>
    <dgm:cxn modelId="{AA891E94-89F5-45B7-933B-635F41FCB7B5}" srcId="{06CA13CD-4B50-48E6-A141-BE8F499BDE43}" destId="{2754DA2A-877E-4386-9435-2DC6BFF6DF67}" srcOrd="0" destOrd="0" parTransId="{79BB62A2-27BE-4DD4-9403-EF5BD390CF8D}" sibTransId="{AE1E7577-67EA-40D8-AAD4-86548BBAF604}"/>
    <dgm:cxn modelId="{2727BCA4-3CC8-4D42-B13F-2DFBA6868A8F}" type="presOf" srcId="{06CA13CD-4B50-48E6-A141-BE8F499BDE43}" destId="{CB3399D4-36A1-46C5-B289-D09E8F4C47EC}" srcOrd="0" destOrd="0" presId="urn:microsoft.com/office/officeart/2005/8/layout/chevron2"/>
    <dgm:cxn modelId="{7E0EB2BC-6F17-4B2F-8EA0-3678AEAB53A1}" type="presOf" srcId="{6D46DE2C-39A2-4199-8704-BAD4775D5C15}" destId="{B319D524-7F84-495D-97C7-1804515BC792}" srcOrd="0" destOrd="0" presId="urn:microsoft.com/office/officeart/2005/8/layout/chevron2"/>
    <dgm:cxn modelId="{32A125BF-EAD7-466B-86E3-4AA69A130E9E}" type="presOf" srcId="{2754DA2A-877E-4386-9435-2DC6BFF6DF67}" destId="{96BCC320-3383-4049-8CD8-44F48B379CFC}" srcOrd="0" destOrd="0" presId="urn:microsoft.com/office/officeart/2005/8/layout/chevron2"/>
    <dgm:cxn modelId="{56A811DF-71CE-484E-B0E7-08EC298A3428}" srcId="{66497AFF-B8BE-4B0A-A477-F5FC440F6BAD}" destId="{DA660D74-0152-447F-A6AB-6F4ACBB41C12}" srcOrd="0" destOrd="0" parTransId="{FB112D11-7A80-40C0-9060-9F313560BBA6}" sibTransId="{74E42278-6AC2-446D-936D-D0CE32D14466}"/>
    <dgm:cxn modelId="{E0AD35E4-B7AB-4158-86E2-7CE35B9F7FE1}" srcId="{DA660D74-0152-447F-A6AB-6F4ACBB41C12}" destId="{E4CAD6B1-2976-4504-894D-07828980E967}" srcOrd="0" destOrd="0" parTransId="{8F79A5CD-0412-4675-9643-31511C08EDCB}" sibTransId="{108F9946-8C4A-45C6-9FCF-7753A358D338}"/>
    <dgm:cxn modelId="{F7907AEC-CCE9-4586-8788-4D3012946DA4}" type="presOf" srcId="{7BB49B7B-D64A-4246-B1DA-EC135A9F58C4}" destId="{9A63A3DD-E609-442E-80CC-BABBFC8484D7}" srcOrd="0" destOrd="0" presId="urn:microsoft.com/office/officeart/2005/8/layout/chevron2"/>
    <dgm:cxn modelId="{DB48A019-AFAA-4297-B230-7707A947E3F3}" type="presParOf" srcId="{447E503E-1BF8-4D2C-94A9-269948077390}" destId="{B692DB2C-2B3D-4348-A41C-513496E67ECB}" srcOrd="0" destOrd="0" presId="urn:microsoft.com/office/officeart/2005/8/layout/chevron2"/>
    <dgm:cxn modelId="{49E2E2E6-29C4-401A-8A44-5D0433D91C6E}" type="presParOf" srcId="{B692DB2C-2B3D-4348-A41C-513496E67ECB}" destId="{36B72516-5AB6-498F-BBDF-C20559F8301D}" srcOrd="0" destOrd="0" presId="urn:microsoft.com/office/officeart/2005/8/layout/chevron2"/>
    <dgm:cxn modelId="{0856FD70-B8E9-4572-9C97-2A7A71BAB135}" type="presParOf" srcId="{B692DB2C-2B3D-4348-A41C-513496E67ECB}" destId="{0BBDB9E4-844E-4EB0-A5B0-FACAEA7A4EE5}" srcOrd="1" destOrd="0" presId="urn:microsoft.com/office/officeart/2005/8/layout/chevron2"/>
    <dgm:cxn modelId="{71FD5339-6BAC-44DB-88FD-F50042CCA5AB}" type="presParOf" srcId="{447E503E-1BF8-4D2C-94A9-269948077390}" destId="{2BA52C7C-F8E1-41C7-8035-EE3AB89ADF2F}" srcOrd="1" destOrd="0" presId="urn:microsoft.com/office/officeart/2005/8/layout/chevron2"/>
    <dgm:cxn modelId="{B23BE87F-7D38-4664-9601-3BE6B0DC3D31}" type="presParOf" srcId="{447E503E-1BF8-4D2C-94A9-269948077390}" destId="{6E91B6A6-1F1E-4A9C-B3E6-35FB96B232BF}" srcOrd="2" destOrd="0" presId="urn:microsoft.com/office/officeart/2005/8/layout/chevron2"/>
    <dgm:cxn modelId="{F1A7AEED-828E-44C0-85CF-B16EA572DAC9}" type="presParOf" srcId="{6E91B6A6-1F1E-4A9C-B3E6-35FB96B232BF}" destId="{9A63A3DD-E609-442E-80CC-BABBFC8484D7}" srcOrd="0" destOrd="0" presId="urn:microsoft.com/office/officeart/2005/8/layout/chevron2"/>
    <dgm:cxn modelId="{8AEC33F7-D93A-4F56-A4AE-8E4DF36CBD7D}" type="presParOf" srcId="{6E91B6A6-1F1E-4A9C-B3E6-35FB96B232BF}" destId="{B319D524-7F84-495D-97C7-1804515BC792}" srcOrd="1" destOrd="0" presId="urn:microsoft.com/office/officeart/2005/8/layout/chevron2"/>
    <dgm:cxn modelId="{024B12F6-23F0-4C28-9785-F5087D2A2DA4}" type="presParOf" srcId="{447E503E-1BF8-4D2C-94A9-269948077390}" destId="{D77F8511-293F-4625-A866-82740EE3144D}" srcOrd="3" destOrd="0" presId="urn:microsoft.com/office/officeart/2005/8/layout/chevron2"/>
    <dgm:cxn modelId="{BE792089-736D-43F9-B5E2-46BD6BDA0865}" type="presParOf" srcId="{447E503E-1BF8-4D2C-94A9-269948077390}" destId="{9CB3CE92-8606-4ECD-8A36-0DAA7DB592E0}" srcOrd="4" destOrd="0" presId="urn:microsoft.com/office/officeart/2005/8/layout/chevron2"/>
    <dgm:cxn modelId="{FD159DC0-C98F-43B4-8345-D32B9ACB941C}" type="presParOf" srcId="{9CB3CE92-8606-4ECD-8A36-0DAA7DB592E0}" destId="{CB3399D4-36A1-46C5-B289-D09E8F4C47EC}" srcOrd="0" destOrd="0" presId="urn:microsoft.com/office/officeart/2005/8/layout/chevron2"/>
    <dgm:cxn modelId="{66C33BDE-F82F-43F7-BF9A-A0F15A1B460C}" type="presParOf" srcId="{9CB3CE92-8606-4ECD-8A36-0DAA7DB592E0}" destId="{96BCC320-3383-4049-8CD8-44F48B379CF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ED8D99-EE4A-4C67-8315-732FBF5A5ABA}"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GB"/>
        </a:p>
      </dgm:t>
    </dgm:pt>
    <dgm:pt modelId="{78DB33E8-4AB7-41C1-B166-795EAD5308FF}">
      <dgm:prSet phldrT="[Text]"/>
      <dgm:spPr/>
      <dgm:t>
        <a:bodyPr/>
        <a:lstStyle/>
        <a:p>
          <a:r>
            <a:rPr lang="en-GB" b="1" dirty="0"/>
            <a:t>Differences of language (Kim 2019).</a:t>
          </a:r>
        </a:p>
      </dgm:t>
    </dgm:pt>
    <dgm:pt modelId="{B18F1F05-ADB4-495A-A52C-5AA5A26E3F09}" type="parTrans" cxnId="{C4B765C3-0AF9-4E6B-91C0-3FE8FCB821A1}">
      <dgm:prSet/>
      <dgm:spPr/>
      <dgm:t>
        <a:bodyPr/>
        <a:lstStyle/>
        <a:p>
          <a:endParaRPr lang="en-GB"/>
        </a:p>
      </dgm:t>
    </dgm:pt>
    <dgm:pt modelId="{1D33D7AA-3986-40D5-AE77-071048522AC5}" type="sibTrans" cxnId="{C4B765C3-0AF9-4E6B-91C0-3FE8FCB821A1}">
      <dgm:prSet/>
      <dgm:spPr/>
      <dgm:t>
        <a:bodyPr/>
        <a:lstStyle/>
        <a:p>
          <a:endParaRPr lang="en-GB"/>
        </a:p>
      </dgm:t>
    </dgm:pt>
    <dgm:pt modelId="{552137C0-B8BA-490E-B8EB-27A19F2DD551}">
      <dgm:prSet/>
      <dgm:spPr/>
      <dgm:t>
        <a:bodyPr/>
        <a:lstStyle/>
        <a:p>
          <a:r>
            <a:rPr lang="en-GB" b="1" dirty="0"/>
            <a:t>Hierarchy and cultural sensitivity (</a:t>
          </a:r>
          <a:r>
            <a:rPr lang="en-GB" b="1" dirty="0" err="1"/>
            <a:t>Minkov</a:t>
          </a:r>
          <a:r>
            <a:rPr lang="en-GB" b="1" dirty="0"/>
            <a:t> and </a:t>
          </a:r>
          <a:r>
            <a:rPr lang="en-GB" b="1" dirty="0" err="1"/>
            <a:t>Kaasa</a:t>
          </a:r>
          <a:r>
            <a:rPr lang="en-GB" b="1" dirty="0"/>
            <a:t> 2021).  </a:t>
          </a:r>
        </a:p>
      </dgm:t>
    </dgm:pt>
    <dgm:pt modelId="{FE92D824-81AB-4A47-9AEC-D129E677B29B}" type="parTrans" cxnId="{41823B93-7E3C-47F4-A94C-A0421B271A1F}">
      <dgm:prSet/>
      <dgm:spPr/>
      <dgm:t>
        <a:bodyPr/>
        <a:lstStyle/>
        <a:p>
          <a:endParaRPr lang="en-GB"/>
        </a:p>
      </dgm:t>
    </dgm:pt>
    <dgm:pt modelId="{70009531-7591-448B-9B6B-34106DEB8C2A}" type="sibTrans" cxnId="{41823B93-7E3C-47F4-A94C-A0421B271A1F}">
      <dgm:prSet/>
      <dgm:spPr/>
      <dgm:t>
        <a:bodyPr/>
        <a:lstStyle/>
        <a:p>
          <a:endParaRPr lang="en-GB"/>
        </a:p>
      </dgm:t>
    </dgm:pt>
    <dgm:pt modelId="{AEED680B-D73B-4AB9-A21E-9D77EC7FF801}">
      <dgm:prSet/>
      <dgm:spPr/>
      <dgm:t>
        <a:bodyPr/>
        <a:lstStyle/>
        <a:p>
          <a:r>
            <a:rPr lang="en-GB" b="1" dirty="0"/>
            <a:t>Indirect and direct communication (Reese 2022).</a:t>
          </a:r>
        </a:p>
      </dgm:t>
    </dgm:pt>
    <dgm:pt modelId="{F7883A02-7EE5-402C-B802-66870A487956}" type="parTrans" cxnId="{96A56B8D-4D91-4282-ACFF-5E602D99F015}">
      <dgm:prSet/>
      <dgm:spPr/>
      <dgm:t>
        <a:bodyPr/>
        <a:lstStyle/>
        <a:p>
          <a:endParaRPr lang="en-GB"/>
        </a:p>
      </dgm:t>
    </dgm:pt>
    <dgm:pt modelId="{5B50DE14-F819-4295-8A32-5F4965079ABD}" type="sibTrans" cxnId="{96A56B8D-4D91-4282-ACFF-5E602D99F015}">
      <dgm:prSet/>
      <dgm:spPr/>
      <dgm:t>
        <a:bodyPr/>
        <a:lstStyle/>
        <a:p>
          <a:endParaRPr lang="en-GB"/>
        </a:p>
      </dgm:t>
    </dgm:pt>
    <dgm:pt modelId="{FC0BB29A-1687-483C-82F0-349A40B32832}">
      <dgm:prSet/>
      <dgm:spPr>
        <a:solidFill>
          <a:schemeClr val="accent5">
            <a:lumMod val="50000"/>
          </a:schemeClr>
        </a:solidFill>
      </dgm:spPr>
      <dgm:t>
        <a:bodyPr/>
        <a:lstStyle/>
        <a:p>
          <a:r>
            <a:rPr lang="en-GB" b="1" dirty="0"/>
            <a:t>Limited networking practices (</a:t>
          </a:r>
          <a:r>
            <a:rPr lang="en-GB" b="1" dirty="0" err="1"/>
            <a:t>Tidd</a:t>
          </a:r>
          <a:r>
            <a:rPr lang="en-GB" b="1" dirty="0"/>
            <a:t> and </a:t>
          </a:r>
          <a:r>
            <a:rPr lang="en-GB" b="1" dirty="0" err="1"/>
            <a:t>Bessant</a:t>
          </a:r>
          <a:r>
            <a:rPr lang="en-GB" b="1" dirty="0"/>
            <a:t> 2020).</a:t>
          </a:r>
        </a:p>
      </dgm:t>
    </dgm:pt>
    <dgm:pt modelId="{A98C4F6C-323F-4055-AF0C-2F114490D5A6}" type="parTrans" cxnId="{771A2AC4-1950-4AC9-BB2C-4B573899914B}">
      <dgm:prSet/>
      <dgm:spPr/>
      <dgm:t>
        <a:bodyPr/>
        <a:lstStyle/>
        <a:p>
          <a:endParaRPr lang="en-GB"/>
        </a:p>
      </dgm:t>
    </dgm:pt>
    <dgm:pt modelId="{1DE98A1E-41C6-469B-9DED-79AEBD78CA2E}" type="sibTrans" cxnId="{771A2AC4-1950-4AC9-BB2C-4B573899914B}">
      <dgm:prSet/>
      <dgm:spPr/>
      <dgm:t>
        <a:bodyPr/>
        <a:lstStyle/>
        <a:p>
          <a:endParaRPr lang="en-GB"/>
        </a:p>
      </dgm:t>
    </dgm:pt>
    <dgm:pt modelId="{87DF3216-A4F1-4D54-85D2-DE92E486836F}">
      <dgm:prSet/>
      <dgm:spPr/>
      <dgm:t>
        <a:bodyPr/>
        <a:lstStyle/>
        <a:p>
          <a:r>
            <a:rPr lang="en-GB" b="1" dirty="0"/>
            <a:t>Limited work-life balance (Wilts 2017).</a:t>
          </a:r>
        </a:p>
      </dgm:t>
    </dgm:pt>
    <dgm:pt modelId="{ECDE2280-6A86-45C9-8DE6-E6223827C8E9}" type="parTrans" cxnId="{DBF8CD36-30D8-4624-BA3C-A0AD5CE1F2BA}">
      <dgm:prSet/>
      <dgm:spPr/>
      <dgm:t>
        <a:bodyPr/>
        <a:lstStyle/>
        <a:p>
          <a:endParaRPr lang="en-GB"/>
        </a:p>
      </dgm:t>
    </dgm:pt>
    <dgm:pt modelId="{90D25C79-BA8B-4F33-ADB2-515A5C25EE4A}" type="sibTrans" cxnId="{DBF8CD36-30D8-4624-BA3C-A0AD5CE1F2BA}">
      <dgm:prSet/>
      <dgm:spPr/>
      <dgm:t>
        <a:bodyPr/>
        <a:lstStyle/>
        <a:p>
          <a:endParaRPr lang="en-GB"/>
        </a:p>
      </dgm:t>
    </dgm:pt>
    <dgm:pt modelId="{4898F38E-D2F5-4273-96F7-3B5DA0F8CD62}" type="pres">
      <dgm:prSet presAssocID="{E5ED8D99-EE4A-4C67-8315-732FBF5A5ABA}" presName="diagram" presStyleCnt="0">
        <dgm:presLayoutVars>
          <dgm:dir/>
          <dgm:resizeHandles val="exact"/>
        </dgm:presLayoutVars>
      </dgm:prSet>
      <dgm:spPr/>
    </dgm:pt>
    <dgm:pt modelId="{9F5C752C-D435-4362-9286-728E9D4E3AD9}" type="pres">
      <dgm:prSet presAssocID="{78DB33E8-4AB7-41C1-B166-795EAD5308FF}" presName="node" presStyleLbl="node1" presStyleIdx="0" presStyleCnt="5">
        <dgm:presLayoutVars>
          <dgm:bulletEnabled val="1"/>
        </dgm:presLayoutVars>
      </dgm:prSet>
      <dgm:spPr/>
    </dgm:pt>
    <dgm:pt modelId="{ACAAAA58-3CCE-481C-B5C4-C8827702DA5A}" type="pres">
      <dgm:prSet presAssocID="{1D33D7AA-3986-40D5-AE77-071048522AC5}" presName="sibTrans" presStyleCnt="0"/>
      <dgm:spPr/>
    </dgm:pt>
    <dgm:pt modelId="{D0C8D9D0-D87D-4CEA-8AD1-B5A3C806C049}" type="pres">
      <dgm:prSet presAssocID="{552137C0-B8BA-490E-B8EB-27A19F2DD551}" presName="node" presStyleLbl="node1" presStyleIdx="1" presStyleCnt="5">
        <dgm:presLayoutVars>
          <dgm:bulletEnabled val="1"/>
        </dgm:presLayoutVars>
      </dgm:prSet>
      <dgm:spPr/>
    </dgm:pt>
    <dgm:pt modelId="{BF83BFBF-3713-4ABF-A9F6-02AA0FBCA86C}" type="pres">
      <dgm:prSet presAssocID="{70009531-7591-448B-9B6B-34106DEB8C2A}" presName="sibTrans" presStyleCnt="0"/>
      <dgm:spPr/>
    </dgm:pt>
    <dgm:pt modelId="{F6FE8EB8-6B0E-4096-ABD8-D3243F673A5A}" type="pres">
      <dgm:prSet presAssocID="{AEED680B-D73B-4AB9-A21E-9D77EC7FF801}" presName="node" presStyleLbl="node1" presStyleIdx="2" presStyleCnt="5">
        <dgm:presLayoutVars>
          <dgm:bulletEnabled val="1"/>
        </dgm:presLayoutVars>
      </dgm:prSet>
      <dgm:spPr/>
    </dgm:pt>
    <dgm:pt modelId="{9345AA16-503E-4534-B2E9-8224E6B595C5}" type="pres">
      <dgm:prSet presAssocID="{5B50DE14-F819-4295-8A32-5F4965079ABD}" presName="sibTrans" presStyleCnt="0"/>
      <dgm:spPr/>
    </dgm:pt>
    <dgm:pt modelId="{AA991F1B-5296-4B0B-8BF5-D1037709C613}" type="pres">
      <dgm:prSet presAssocID="{FC0BB29A-1687-483C-82F0-349A40B32832}" presName="node" presStyleLbl="node1" presStyleIdx="3" presStyleCnt="5">
        <dgm:presLayoutVars>
          <dgm:bulletEnabled val="1"/>
        </dgm:presLayoutVars>
      </dgm:prSet>
      <dgm:spPr/>
    </dgm:pt>
    <dgm:pt modelId="{02AB0456-DE22-4A0A-AA61-FE9795127AF5}" type="pres">
      <dgm:prSet presAssocID="{1DE98A1E-41C6-469B-9DED-79AEBD78CA2E}" presName="sibTrans" presStyleCnt="0"/>
      <dgm:spPr/>
    </dgm:pt>
    <dgm:pt modelId="{7AC2A29F-92C1-4FFE-9124-980F36B3940D}" type="pres">
      <dgm:prSet presAssocID="{87DF3216-A4F1-4D54-85D2-DE92E486836F}" presName="node" presStyleLbl="node1" presStyleIdx="4" presStyleCnt="5">
        <dgm:presLayoutVars>
          <dgm:bulletEnabled val="1"/>
        </dgm:presLayoutVars>
      </dgm:prSet>
      <dgm:spPr/>
    </dgm:pt>
  </dgm:ptLst>
  <dgm:cxnLst>
    <dgm:cxn modelId="{176E0E2D-DF5B-4CE9-AD9C-C519E93DB1DC}" type="presOf" srcId="{87DF3216-A4F1-4D54-85D2-DE92E486836F}" destId="{7AC2A29F-92C1-4FFE-9124-980F36B3940D}" srcOrd="0" destOrd="0" presId="urn:microsoft.com/office/officeart/2005/8/layout/default"/>
    <dgm:cxn modelId="{DBF8CD36-30D8-4624-BA3C-A0AD5CE1F2BA}" srcId="{E5ED8D99-EE4A-4C67-8315-732FBF5A5ABA}" destId="{87DF3216-A4F1-4D54-85D2-DE92E486836F}" srcOrd="4" destOrd="0" parTransId="{ECDE2280-6A86-45C9-8DE6-E6223827C8E9}" sibTransId="{90D25C79-BA8B-4F33-ADB2-515A5C25EE4A}"/>
    <dgm:cxn modelId="{1BC2E844-07D2-479E-B215-9CCD64AA19C5}" type="presOf" srcId="{E5ED8D99-EE4A-4C67-8315-732FBF5A5ABA}" destId="{4898F38E-D2F5-4273-96F7-3B5DA0F8CD62}" srcOrd="0" destOrd="0" presId="urn:microsoft.com/office/officeart/2005/8/layout/default"/>
    <dgm:cxn modelId="{B151AD77-EF59-4096-87D7-B896F6E356F9}" type="presOf" srcId="{AEED680B-D73B-4AB9-A21E-9D77EC7FF801}" destId="{F6FE8EB8-6B0E-4096-ABD8-D3243F673A5A}" srcOrd="0" destOrd="0" presId="urn:microsoft.com/office/officeart/2005/8/layout/default"/>
    <dgm:cxn modelId="{0FA7F28A-063C-4079-8B09-83C27F1EB5B6}" type="presOf" srcId="{552137C0-B8BA-490E-B8EB-27A19F2DD551}" destId="{D0C8D9D0-D87D-4CEA-8AD1-B5A3C806C049}" srcOrd="0" destOrd="0" presId="urn:microsoft.com/office/officeart/2005/8/layout/default"/>
    <dgm:cxn modelId="{96A56B8D-4D91-4282-ACFF-5E602D99F015}" srcId="{E5ED8D99-EE4A-4C67-8315-732FBF5A5ABA}" destId="{AEED680B-D73B-4AB9-A21E-9D77EC7FF801}" srcOrd="2" destOrd="0" parTransId="{F7883A02-7EE5-402C-B802-66870A487956}" sibTransId="{5B50DE14-F819-4295-8A32-5F4965079ABD}"/>
    <dgm:cxn modelId="{41823B93-7E3C-47F4-A94C-A0421B271A1F}" srcId="{E5ED8D99-EE4A-4C67-8315-732FBF5A5ABA}" destId="{552137C0-B8BA-490E-B8EB-27A19F2DD551}" srcOrd="1" destOrd="0" parTransId="{FE92D824-81AB-4A47-9AEC-D129E677B29B}" sibTransId="{70009531-7591-448B-9B6B-34106DEB8C2A}"/>
    <dgm:cxn modelId="{4A6D1FA5-B1C0-4E36-8D7D-9CCCC269E3E5}" type="presOf" srcId="{FC0BB29A-1687-483C-82F0-349A40B32832}" destId="{AA991F1B-5296-4B0B-8BF5-D1037709C613}" srcOrd="0" destOrd="0" presId="urn:microsoft.com/office/officeart/2005/8/layout/default"/>
    <dgm:cxn modelId="{C4B765C3-0AF9-4E6B-91C0-3FE8FCB821A1}" srcId="{E5ED8D99-EE4A-4C67-8315-732FBF5A5ABA}" destId="{78DB33E8-4AB7-41C1-B166-795EAD5308FF}" srcOrd="0" destOrd="0" parTransId="{B18F1F05-ADB4-495A-A52C-5AA5A26E3F09}" sibTransId="{1D33D7AA-3986-40D5-AE77-071048522AC5}"/>
    <dgm:cxn modelId="{771A2AC4-1950-4AC9-BB2C-4B573899914B}" srcId="{E5ED8D99-EE4A-4C67-8315-732FBF5A5ABA}" destId="{FC0BB29A-1687-483C-82F0-349A40B32832}" srcOrd="3" destOrd="0" parTransId="{A98C4F6C-323F-4055-AF0C-2F114490D5A6}" sibTransId="{1DE98A1E-41C6-469B-9DED-79AEBD78CA2E}"/>
    <dgm:cxn modelId="{EAC79ADC-6541-45D3-AAA1-95B382657A44}" type="presOf" srcId="{78DB33E8-4AB7-41C1-B166-795EAD5308FF}" destId="{9F5C752C-D435-4362-9286-728E9D4E3AD9}" srcOrd="0" destOrd="0" presId="urn:microsoft.com/office/officeart/2005/8/layout/default"/>
    <dgm:cxn modelId="{01AC7DB9-8A9C-4F29-BA4E-77138C07F3E8}" type="presParOf" srcId="{4898F38E-D2F5-4273-96F7-3B5DA0F8CD62}" destId="{9F5C752C-D435-4362-9286-728E9D4E3AD9}" srcOrd="0" destOrd="0" presId="urn:microsoft.com/office/officeart/2005/8/layout/default"/>
    <dgm:cxn modelId="{029DB6D9-B72C-4312-98D2-5FF302EE810A}" type="presParOf" srcId="{4898F38E-D2F5-4273-96F7-3B5DA0F8CD62}" destId="{ACAAAA58-3CCE-481C-B5C4-C8827702DA5A}" srcOrd="1" destOrd="0" presId="urn:microsoft.com/office/officeart/2005/8/layout/default"/>
    <dgm:cxn modelId="{8CC4912B-EE13-4AF7-A4F3-1D5BFD7292F2}" type="presParOf" srcId="{4898F38E-D2F5-4273-96F7-3B5DA0F8CD62}" destId="{D0C8D9D0-D87D-4CEA-8AD1-B5A3C806C049}" srcOrd="2" destOrd="0" presId="urn:microsoft.com/office/officeart/2005/8/layout/default"/>
    <dgm:cxn modelId="{050F4DC9-10EE-4611-A66E-361793824D3C}" type="presParOf" srcId="{4898F38E-D2F5-4273-96F7-3B5DA0F8CD62}" destId="{BF83BFBF-3713-4ABF-A9F6-02AA0FBCA86C}" srcOrd="3" destOrd="0" presId="urn:microsoft.com/office/officeart/2005/8/layout/default"/>
    <dgm:cxn modelId="{D093C439-6D43-4931-BC69-E5E8ECD92DB2}" type="presParOf" srcId="{4898F38E-D2F5-4273-96F7-3B5DA0F8CD62}" destId="{F6FE8EB8-6B0E-4096-ABD8-D3243F673A5A}" srcOrd="4" destOrd="0" presId="urn:microsoft.com/office/officeart/2005/8/layout/default"/>
    <dgm:cxn modelId="{D7A54A24-86F3-47C0-8DD2-81695BFEFD13}" type="presParOf" srcId="{4898F38E-D2F5-4273-96F7-3B5DA0F8CD62}" destId="{9345AA16-503E-4534-B2E9-8224E6B595C5}" srcOrd="5" destOrd="0" presId="urn:microsoft.com/office/officeart/2005/8/layout/default"/>
    <dgm:cxn modelId="{E429F399-003E-4E49-8676-3D19E278B64F}" type="presParOf" srcId="{4898F38E-D2F5-4273-96F7-3B5DA0F8CD62}" destId="{AA991F1B-5296-4B0B-8BF5-D1037709C613}" srcOrd="6" destOrd="0" presId="urn:microsoft.com/office/officeart/2005/8/layout/default"/>
    <dgm:cxn modelId="{234F87D6-B009-4284-B6B6-83A417F62481}" type="presParOf" srcId="{4898F38E-D2F5-4273-96F7-3B5DA0F8CD62}" destId="{02AB0456-DE22-4A0A-AA61-FE9795127AF5}" srcOrd="7" destOrd="0" presId="urn:microsoft.com/office/officeart/2005/8/layout/default"/>
    <dgm:cxn modelId="{32C0FA59-FF55-42D0-A593-31802C898E3E}" type="presParOf" srcId="{4898F38E-D2F5-4273-96F7-3B5DA0F8CD62}" destId="{7AC2A29F-92C1-4FFE-9124-980F36B3940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930E2FA-694E-4D4C-9E3B-C1E000F6DF9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53D74E31-23F9-49C7-B3A6-85DEA9779F76}">
      <dgm:prSet phldrT="[Text]"/>
      <dgm:spPr/>
      <dgm:t>
        <a:bodyPr/>
        <a:lstStyle/>
        <a:p>
          <a:r>
            <a:rPr lang="en-GB" dirty="0"/>
            <a:t>Both Germany and the UK shared distinctive national characteristics and similar European values which dynamically created a difference in cultural sensibility (</a:t>
          </a:r>
          <a:r>
            <a:rPr lang="en-GB" dirty="0" err="1"/>
            <a:t>Eggert</a:t>
          </a:r>
          <a:r>
            <a:rPr lang="en-GB" dirty="0"/>
            <a:t> et al., 2018). </a:t>
          </a:r>
        </a:p>
      </dgm:t>
    </dgm:pt>
    <dgm:pt modelId="{2295D211-79EA-476D-8C42-3109C654415E}" type="parTrans" cxnId="{2782A44B-B7F2-4F78-BC2B-E7BD0BA45E83}">
      <dgm:prSet/>
      <dgm:spPr/>
      <dgm:t>
        <a:bodyPr/>
        <a:lstStyle/>
        <a:p>
          <a:endParaRPr lang="en-GB"/>
        </a:p>
      </dgm:t>
    </dgm:pt>
    <dgm:pt modelId="{A41DD615-2ABE-4BCD-93C5-643C30DB801D}" type="sibTrans" cxnId="{2782A44B-B7F2-4F78-BC2B-E7BD0BA45E83}">
      <dgm:prSet/>
      <dgm:spPr/>
      <dgm:t>
        <a:bodyPr/>
        <a:lstStyle/>
        <a:p>
          <a:endParaRPr lang="en-GB"/>
        </a:p>
      </dgm:t>
    </dgm:pt>
    <dgm:pt modelId="{8A0DF75E-4239-4A23-ADDE-CA927EAE7DB5}">
      <dgm:prSet/>
      <dgm:spPr/>
      <dgm:t>
        <a:bodyPr/>
        <a:lstStyle/>
        <a:p>
          <a:r>
            <a:rPr lang="en-GB" dirty="0"/>
            <a:t>When compared to Germany, UK majorly emphasises class-conscious society, pragmatism and individualism (</a:t>
          </a:r>
          <a:r>
            <a:rPr lang="en-GB" dirty="0" err="1"/>
            <a:t>Guffey</a:t>
          </a:r>
          <a:r>
            <a:rPr lang="en-GB" dirty="0"/>
            <a:t> and Loewy 2019).  </a:t>
          </a:r>
        </a:p>
      </dgm:t>
    </dgm:pt>
    <dgm:pt modelId="{AFB1846C-F72C-4854-B500-C5EAF465100F}" type="parTrans" cxnId="{64473021-0740-4B55-AC76-90B00A3E9A16}">
      <dgm:prSet/>
      <dgm:spPr/>
      <dgm:t>
        <a:bodyPr/>
        <a:lstStyle/>
        <a:p>
          <a:endParaRPr lang="en-GB"/>
        </a:p>
      </dgm:t>
    </dgm:pt>
    <dgm:pt modelId="{3D53754E-2A6F-46CE-91A7-6EAA8B405D68}" type="sibTrans" cxnId="{64473021-0740-4B55-AC76-90B00A3E9A16}">
      <dgm:prSet/>
      <dgm:spPr/>
      <dgm:t>
        <a:bodyPr/>
        <a:lstStyle/>
        <a:p>
          <a:endParaRPr lang="en-GB"/>
        </a:p>
      </dgm:t>
    </dgm:pt>
    <dgm:pt modelId="{F177EBB7-3435-4EE0-8F8A-25093090AA81}">
      <dgm:prSet/>
      <dgm:spPr/>
      <dgm:t>
        <a:bodyPr/>
        <a:lstStyle/>
        <a:p>
          <a:r>
            <a:rPr lang="en-GB"/>
            <a:t>Irrespective of this Germany significantly reflects values by promoting their major emphasis on teamwork, collective mindset and cultural reflection (Pettifor et al., 2017). </a:t>
          </a:r>
        </a:p>
      </dgm:t>
    </dgm:pt>
    <dgm:pt modelId="{8266D3A9-6A0A-4EAD-83C3-9F01DD82755A}" type="parTrans" cxnId="{56E41C65-83E5-4D2A-9182-DD1EF52449C1}">
      <dgm:prSet/>
      <dgm:spPr/>
      <dgm:t>
        <a:bodyPr/>
        <a:lstStyle/>
        <a:p>
          <a:endParaRPr lang="en-GB"/>
        </a:p>
      </dgm:t>
    </dgm:pt>
    <dgm:pt modelId="{79C520D4-8BC0-4004-B615-05DE317F5EE8}" type="sibTrans" cxnId="{56E41C65-83E5-4D2A-9182-DD1EF52449C1}">
      <dgm:prSet/>
      <dgm:spPr/>
      <dgm:t>
        <a:bodyPr/>
        <a:lstStyle/>
        <a:p>
          <a:endParaRPr lang="en-GB"/>
        </a:p>
      </dgm:t>
    </dgm:pt>
    <dgm:pt modelId="{07FCED03-A01D-4BDB-B5F7-1C368C409877}" type="pres">
      <dgm:prSet presAssocID="{C930E2FA-694E-4D4C-9E3B-C1E000F6DF92}" presName="outerComposite" presStyleCnt="0">
        <dgm:presLayoutVars>
          <dgm:chMax val="5"/>
          <dgm:dir/>
          <dgm:resizeHandles val="exact"/>
        </dgm:presLayoutVars>
      </dgm:prSet>
      <dgm:spPr/>
    </dgm:pt>
    <dgm:pt modelId="{3BE556CA-DDD2-4585-85FF-B98FF9EB3D12}" type="pres">
      <dgm:prSet presAssocID="{C930E2FA-694E-4D4C-9E3B-C1E000F6DF92}" presName="dummyMaxCanvas" presStyleCnt="0">
        <dgm:presLayoutVars/>
      </dgm:prSet>
      <dgm:spPr/>
    </dgm:pt>
    <dgm:pt modelId="{D1427A1C-6D6D-46E7-BC7E-09E50CD12BFD}" type="pres">
      <dgm:prSet presAssocID="{C930E2FA-694E-4D4C-9E3B-C1E000F6DF92}" presName="ThreeNodes_1" presStyleLbl="node1" presStyleIdx="0" presStyleCnt="3">
        <dgm:presLayoutVars>
          <dgm:bulletEnabled val="1"/>
        </dgm:presLayoutVars>
      </dgm:prSet>
      <dgm:spPr/>
    </dgm:pt>
    <dgm:pt modelId="{FFDE061D-EF2C-43D2-94AB-B41A468955F6}" type="pres">
      <dgm:prSet presAssocID="{C930E2FA-694E-4D4C-9E3B-C1E000F6DF92}" presName="ThreeNodes_2" presStyleLbl="node1" presStyleIdx="1" presStyleCnt="3">
        <dgm:presLayoutVars>
          <dgm:bulletEnabled val="1"/>
        </dgm:presLayoutVars>
      </dgm:prSet>
      <dgm:spPr/>
    </dgm:pt>
    <dgm:pt modelId="{90BDFBC0-7F16-4F4A-B27E-01EC9D10615B}" type="pres">
      <dgm:prSet presAssocID="{C930E2FA-694E-4D4C-9E3B-C1E000F6DF92}" presName="ThreeNodes_3" presStyleLbl="node1" presStyleIdx="2" presStyleCnt="3">
        <dgm:presLayoutVars>
          <dgm:bulletEnabled val="1"/>
        </dgm:presLayoutVars>
      </dgm:prSet>
      <dgm:spPr/>
    </dgm:pt>
    <dgm:pt modelId="{939926AA-B226-444A-B1D1-1CEB36B8C950}" type="pres">
      <dgm:prSet presAssocID="{C930E2FA-694E-4D4C-9E3B-C1E000F6DF92}" presName="ThreeConn_1-2" presStyleLbl="fgAccFollowNode1" presStyleIdx="0" presStyleCnt="2">
        <dgm:presLayoutVars>
          <dgm:bulletEnabled val="1"/>
        </dgm:presLayoutVars>
      </dgm:prSet>
      <dgm:spPr/>
    </dgm:pt>
    <dgm:pt modelId="{746B0E4F-93B9-46FB-A963-B1620C930B06}" type="pres">
      <dgm:prSet presAssocID="{C930E2FA-694E-4D4C-9E3B-C1E000F6DF92}" presName="ThreeConn_2-3" presStyleLbl="fgAccFollowNode1" presStyleIdx="1" presStyleCnt="2">
        <dgm:presLayoutVars>
          <dgm:bulletEnabled val="1"/>
        </dgm:presLayoutVars>
      </dgm:prSet>
      <dgm:spPr/>
    </dgm:pt>
    <dgm:pt modelId="{6106ECA3-7B79-46F4-B5E9-BB99F5618CD0}" type="pres">
      <dgm:prSet presAssocID="{C930E2FA-694E-4D4C-9E3B-C1E000F6DF92}" presName="ThreeNodes_1_text" presStyleLbl="node1" presStyleIdx="2" presStyleCnt="3">
        <dgm:presLayoutVars>
          <dgm:bulletEnabled val="1"/>
        </dgm:presLayoutVars>
      </dgm:prSet>
      <dgm:spPr/>
    </dgm:pt>
    <dgm:pt modelId="{139806B3-946A-4EB4-8638-10E282254177}" type="pres">
      <dgm:prSet presAssocID="{C930E2FA-694E-4D4C-9E3B-C1E000F6DF92}" presName="ThreeNodes_2_text" presStyleLbl="node1" presStyleIdx="2" presStyleCnt="3">
        <dgm:presLayoutVars>
          <dgm:bulletEnabled val="1"/>
        </dgm:presLayoutVars>
      </dgm:prSet>
      <dgm:spPr/>
    </dgm:pt>
    <dgm:pt modelId="{A634BFAC-00F3-49A1-B175-F42613AD94F6}" type="pres">
      <dgm:prSet presAssocID="{C930E2FA-694E-4D4C-9E3B-C1E000F6DF92}" presName="ThreeNodes_3_text" presStyleLbl="node1" presStyleIdx="2" presStyleCnt="3">
        <dgm:presLayoutVars>
          <dgm:bulletEnabled val="1"/>
        </dgm:presLayoutVars>
      </dgm:prSet>
      <dgm:spPr/>
    </dgm:pt>
  </dgm:ptLst>
  <dgm:cxnLst>
    <dgm:cxn modelId="{D50F0116-F8EB-4A7B-A5AA-AE220DBF39E9}" type="presOf" srcId="{C930E2FA-694E-4D4C-9E3B-C1E000F6DF92}" destId="{07FCED03-A01D-4BDB-B5F7-1C368C409877}" srcOrd="0" destOrd="0" presId="urn:microsoft.com/office/officeart/2005/8/layout/vProcess5"/>
    <dgm:cxn modelId="{64473021-0740-4B55-AC76-90B00A3E9A16}" srcId="{C930E2FA-694E-4D4C-9E3B-C1E000F6DF92}" destId="{8A0DF75E-4239-4A23-ADDE-CA927EAE7DB5}" srcOrd="1" destOrd="0" parTransId="{AFB1846C-F72C-4854-B500-C5EAF465100F}" sibTransId="{3D53754E-2A6F-46CE-91A7-6EAA8B405D68}"/>
    <dgm:cxn modelId="{A3B77538-7C96-4C7E-8AA0-4C7D3B2F544E}" type="presOf" srcId="{53D74E31-23F9-49C7-B3A6-85DEA9779F76}" destId="{6106ECA3-7B79-46F4-B5E9-BB99F5618CD0}" srcOrd="1" destOrd="0" presId="urn:microsoft.com/office/officeart/2005/8/layout/vProcess5"/>
    <dgm:cxn modelId="{71AFC149-0A7E-4D4F-8298-3F2E325E300D}" type="presOf" srcId="{A41DD615-2ABE-4BCD-93C5-643C30DB801D}" destId="{939926AA-B226-444A-B1D1-1CEB36B8C950}" srcOrd="0" destOrd="0" presId="urn:microsoft.com/office/officeart/2005/8/layout/vProcess5"/>
    <dgm:cxn modelId="{2782A44B-B7F2-4F78-BC2B-E7BD0BA45E83}" srcId="{C930E2FA-694E-4D4C-9E3B-C1E000F6DF92}" destId="{53D74E31-23F9-49C7-B3A6-85DEA9779F76}" srcOrd="0" destOrd="0" parTransId="{2295D211-79EA-476D-8C42-3109C654415E}" sibTransId="{A41DD615-2ABE-4BCD-93C5-643C30DB801D}"/>
    <dgm:cxn modelId="{AB24B45B-93AD-4286-9FC9-9F396C7267A4}" type="presOf" srcId="{3D53754E-2A6F-46CE-91A7-6EAA8B405D68}" destId="{746B0E4F-93B9-46FB-A963-B1620C930B06}" srcOrd="0" destOrd="0" presId="urn:microsoft.com/office/officeart/2005/8/layout/vProcess5"/>
    <dgm:cxn modelId="{56E41C65-83E5-4D2A-9182-DD1EF52449C1}" srcId="{C930E2FA-694E-4D4C-9E3B-C1E000F6DF92}" destId="{F177EBB7-3435-4EE0-8F8A-25093090AA81}" srcOrd="2" destOrd="0" parTransId="{8266D3A9-6A0A-4EAD-83C3-9F01DD82755A}" sibTransId="{79C520D4-8BC0-4004-B615-05DE317F5EE8}"/>
    <dgm:cxn modelId="{1BA7B285-D32E-421E-87AD-F613C5B785A1}" type="presOf" srcId="{F177EBB7-3435-4EE0-8F8A-25093090AA81}" destId="{A634BFAC-00F3-49A1-B175-F42613AD94F6}" srcOrd="1" destOrd="0" presId="urn:microsoft.com/office/officeart/2005/8/layout/vProcess5"/>
    <dgm:cxn modelId="{05D36895-E7D7-4736-BA58-CB38F14572D9}" type="presOf" srcId="{F177EBB7-3435-4EE0-8F8A-25093090AA81}" destId="{90BDFBC0-7F16-4F4A-B27E-01EC9D10615B}" srcOrd="0" destOrd="0" presId="urn:microsoft.com/office/officeart/2005/8/layout/vProcess5"/>
    <dgm:cxn modelId="{38F492AE-971F-4530-9679-F631DCF817D2}" type="presOf" srcId="{8A0DF75E-4239-4A23-ADDE-CA927EAE7DB5}" destId="{139806B3-946A-4EB4-8638-10E282254177}" srcOrd="1" destOrd="0" presId="urn:microsoft.com/office/officeart/2005/8/layout/vProcess5"/>
    <dgm:cxn modelId="{01994AB5-623B-4C7F-B0DD-8E3E00FEA30C}" type="presOf" srcId="{53D74E31-23F9-49C7-B3A6-85DEA9779F76}" destId="{D1427A1C-6D6D-46E7-BC7E-09E50CD12BFD}" srcOrd="0" destOrd="0" presId="urn:microsoft.com/office/officeart/2005/8/layout/vProcess5"/>
    <dgm:cxn modelId="{870C9DBF-BF0A-41D6-B547-F7E1685BDF93}" type="presOf" srcId="{8A0DF75E-4239-4A23-ADDE-CA927EAE7DB5}" destId="{FFDE061D-EF2C-43D2-94AB-B41A468955F6}" srcOrd="0" destOrd="0" presId="urn:microsoft.com/office/officeart/2005/8/layout/vProcess5"/>
    <dgm:cxn modelId="{8FE2D8FC-C63F-4562-9A49-A963CCF20B3B}" type="presParOf" srcId="{07FCED03-A01D-4BDB-B5F7-1C368C409877}" destId="{3BE556CA-DDD2-4585-85FF-B98FF9EB3D12}" srcOrd="0" destOrd="0" presId="urn:microsoft.com/office/officeart/2005/8/layout/vProcess5"/>
    <dgm:cxn modelId="{7B2E11C0-EFED-4101-A632-83215B2A4F30}" type="presParOf" srcId="{07FCED03-A01D-4BDB-B5F7-1C368C409877}" destId="{D1427A1C-6D6D-46E7-BC7E-09E50CD12BFD}" srcOrd="1" destOrd="0" presId="urn:microsoft.com/office/officeart/2005/8/layout/vProcess5"/>
    <dgm:cxn modelId="{9A10A72B-F889-4041-83E6-D5EB5F33F548}" type="presParOf" srcId="{07FCED03-A01D-4BDB-B5F7-1C368C409877}" destId="{FFDE061D-EF2C-43D2-94AB-B41A468955F6}" srcOrd="2" destOrd="0" presId="urn:microsoft.com/office/officeart/2005/8/layout/vProcess5"/>
    <dgm:cxn modelId="{737D7A5F-71BA-40B0-8E96-3ADA1A64ED67}" type="presParOf" srcId="{07FCED03-A01D-4BDB-B5F7-1C368C409877}" destId="{90BDFBC0-7F16-4F4A-B27E-01EC9D10615B}" srcOrd="3" destOrd="0" presId="urn:microsoft.com/office/officeart/2005/8/layout/vProcess5"/>
    <dgm:cxn modelId="{62C50F1E-9A3C-443A-96B0-086EA20C624A}" type="presParOf" srcId="{07FCED03-A01D-4BDB-B5F7-1C368C409877}" destId="{939926AA-B226-444A-B1D1-1CEB36B8C950}" srcOrd="4" destOrd="0" presId="urn:microsoft.com/office/officeart/2005/8/layout/vProcess5"/>
    <dgm:cxn modelId="{49AD03BB-C346-483B-8427-72C6E3068CD8}" type="presParOf" srcId="{07FCED03-A01D-4BDB-B5F7-1C368C409877}" destId="{746B0E4F-93B9-46FB-A963-B1620C930B06}" srcOrd="5" destOrd="0" presId="urn:microsoft.com/office/officeart/2005/8/layout/vProcess5"/>
    <dgm:cxn modelId="{17E07660-76B6-4EB4-A550-492FEED66D27}" type="presParOf" srcId="{07FCED03-A01D-4BDB-B5F7-1C368C409877}" destId="{6106ECA3-7B79-46F4-B5E9-BB99F5618CD0}" srcOrd="6" destOrd="0" presId="urn:microsoft.com/office/officeart/2005/8/layout/vProcess5"/>
    <dgm:cxn modelId="{2498B0B5-4F4D-4339-B72E-F3C8FD28919F}" type="presParOf" srcId="{07FCED03-A01D-4BDB-B5F7-1C368C409877}" destId="{139806B3-946A-4EB4-8638-10E282254177}" srcOrd="7" destOrd="0" presId="urn:microsoft.com/office/officeart/2005/8/layout/vProcess5"/>
    <dgm:cxn modelId="{90269E90-BC84-45DE-BB6A-E7D0DD91E4AA}" type="presParOf" srcId="{07FCED03-A01D-4BDB-B5F7-1C368C409877}" destId="{A634BFAC-00F3-49A1-B175-F42613AD94F6}"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8C2B4F-1E2D-495E-AA76-5D11CD79D1F7}" type="doc">
      <dgm:prSet loTypeId="urn:microsoft.com/office/officeart/2005/8/layout/pyramid2" loCatId="list" qsTypeId="urn:microsoft.com/office/officeart/2005/8/quickstyle/simple1" qsCatId="simple" csTypeId="urn:microsoft.com/office/officeart/2005/8/colors/colorful3" csCatId="colorful" phldr="1"/>
      <dgm:spPr/>
    </dgm:pt>
    <dgm:pt modelId="{8FE08494-AB2A-4DBC-BB80-2641CB8A347F}">
      <dgm:prSet phldrT="[Text]" custT="1"/>
      <dgm:spPr/>
      <dgm:t>
        <a:bodyPr/>
        <a:lstStyle/>
        <a:p>
          <a:r>
            <a:rPr lang="en-GB" sz="1400" b="1" dirty="0"/>
            <a:t>Training for language proficiency (Kim 2019)</a:t>
          </a:r>
        </a:p>
      </dgm:t>
    </dgm:pt>
    <dgm:pt modelId="{9A44289B-D880-4BEA-8F25-78200FDCE8A1}" type="parTrans" cxnId="{4C5C1102-FFE6-454B-BA0E-8A763E6958AD}">
      <dgm:prSet/>
      <dgm:spPr/>
      <dgm:t>
        <a:bodyPr/>
        <a:lstStyle/>
        <a:p>
          <a:endParaRPr lang="en-GB"/>
        </a:p>
      </dgm:t>
    </dgm:pt>
    <dgm:pt modelId="{3F275F3D-803D-428B-BACF-C9781839C875}" type="sibTrans" cxnId="{4C5C1102-FFE6-454B-BA0E-8A763E6958AD}">
      <dgm:prSet/>
      <dgm:spPr/>
      <dgm:t>
        <a:bodyPr/>
        <a:lstStyle/>
        <a:p>
          <a:endParaRPr lang="en-GB"/>
        </a:p>
      </dgm:t>
    </dgm:pt>
    <dgm:pt modelId="{A37DFA47-1C87-49C0-8B0D-700F8FBBB247}">
      <dgm:prSet custT="1"/>
      <dgm:spPr/>
      <dgm:t>
        <a:bodyPr/>
        <a:lstStyle/>
        <a:p>
          <a:r>
            <a:rPr lang="en-GB" sz="1400" b="1" dirty="0"/>
            <a:t>Training for cultural awareness (</a:t>
          </a:r>
          <a:r>
            <a:rPr lang="en-GB" sz="1400" b="1" dirty="0" err="1"/>
            <a:t>Lütjen</a:t>
          </a:r>
          <a:r>
            <a:rPr lang="en-GB" sz="1400" b="1" dirty="0"/>
            <a:t> et al., 2017). </a:t>
          </a:r>
        </a:p>
      </dgm:t>
    </dgm:pt>
    <dgm:pt modelId="{2D074238-408E-41EA-9DB3-68E5046B59F8}" type="parTrans" cxnId="{224DCDB4-0048-440C-B9E0-ECAA8B717853}">
      <dgm:prSet/>
      <dgm:spPr/>
      <dgm:t>
        <a:bodyPr/>
        <a:lstStyle/>
        <a:p>
          <a:endParaRPr lang="en-GB"/>
        </a:p>
      </dgm:t>
    </dgm:pt>
    <dgm:pt modelId="{19F67F63-003F-48BD-9586-8B5BEE01B964}" type="sibTrans" cxnId="{224DCDB4-0048-440C-B9E0-ECAA8B717853}">
      <dgm:prSet/>
      <dgm:spPr/>
      <dgm:t>
        <a:bodyPr/>
        <a:lstStyle/>
        <a:p>
          <a:endParaRPr lang="en-GB"/>
        </a:p>
      </dgm:t>
    </dgm:pt>
    <dgm:pt modelId="{7FF19FEB-F3B6-41AB-B304-E04B697CD1CD}">
      <dgm:prSet custT="1"/>
      <dgm:spPr/>
      <dgm:t>
        <a:bodyPr/>
        <a:lstStyle/>
        <a:p>
          <a:r>
            <a:rPr lang="en-GB" sz="1400" b="1" dirty="0"/>
            <a:t>Local networking and partnership (</a:t>
          </a:r>
          <a:r>
            <a:rPr lang="en-GB" sz="1400" b="1" dirty="0" err="1"/>
            <a:t>Taeihagh</a:t>
          </a:r>
          <a:r>
            <a:rPr lang="en-GB" sz="1400" b="1" dirty="0"/>
            <a:t> and Lim 2019).</a:t>
          </a:r>
        </a:p>
      </dgm:t>
    </dgm:pt>
    <dgm:pt modelId="{A6C6AF7A-3002-4858-9516-2BA6014625FB}" type="parTrans" cxnId="{3252C456-5CD0-46E5-900A-ACEF53A20EC0}">
      <dgm:prSet/>
      <dgm:spPr/>
      <dgm:t>
        <a:bodyPr/>
        <a:lstStyle/>
        <a:p>
          <a:endParaRPr lang="en-GB"/>
        </a:p>
      </dgm:t>
    </dgm:pt>
    <dgm:pt modelId="{16F7D2D0-D109-4749-97FF-CEF41860915C}" type="sibTrans" cxnId="{3252C456-5CD0-46E5-900A-ACEF53A20EC0}">
      <dgm:prSet/>
      <dgm:spPr/>
      <dgm:t>
        <a:bodyPr/>
        <a:lstStyle/>
        <a:p>
          <a:endParaRPr lang="en-GB"/>
        </a:p>
      </dgm:t>
    </dgm:pt>
    <dgm:pt modelId="{862EB1C0-AA3C-4228-9424-7EE358A76DEF}">
      <dgm:prSet custT="1"/>
      <dgm:spPr/>
      <dgm:t>
        <a:bodyPr/>
        <a:lstStyle/>
        <a:p>
          <a:r>
            <a:rPr lang="en-GB" sz="1400" b="1" dirty="0"/>
            <a:t>Cross-cultural team building practices (Warner et al., 2019).</a:t>
          </a:r>
        </a:p>
      </dgm:t>
    </dgm:pt>
    <dgm:pt modelId="{83D1667A-A501-4CE9-9ECA-30C83910CB01}" type="parTrans" cxnId="{BC4E3E60-E5EE-4B0C-8F2D-EFDEDBD95423}">
      <dgm:prSet/>
      <dgm:spPr/>
      <dgm:t>
        <a:bodyPr/>
        <a:lstStyle/>
        <a:p>
          <a:endParaRPr lang="en-GB"/>
        </a:p>
      </dgm:t>
    </dgm:pt>
    <dgm:pt modelId="{B25867E4-5756-4517-BF97-1331FE29EC4C}" type="sibTrans" cxnId="{BC4E3E60-E5EE-4B0C-8F2D-EFDEDBD95423}">
      <dgm:prSet/>
      <dgm:spPr/>
      <dgm:t>
        <a:bodyPr/>
        <a:lstStyle/>
        <a:p>
          <a:endParaRPr lang="en-GB"/>
        </a:p>
      </dgm:t>
    </dgm:pt>
    <dgm:pt modelId="{6BA259A5-C82F-468D-AD54-AA72FAC338F6}">
      <dgm:prSet custT="1"/>
      <dgm:spPr/>
      <dgm:t>
        <a:bodyPr/>
        <a:lstStyle/>
        <a:p>
          <a:r>
            <a:rPr lang="en-GB" sz="1400" b="1" dirty="0"/>
            <a:t>Adaptation and continuous feedback (Buehler et al., 2017).</a:t>
          </a:r>
        </a:p>
      </dgm:t>
    </dgm:pt>
    <dgm:pt modelId="{EF10BF59-74C3-4F76-B9E1-3B79FC8C643E}" type="parTrans" cxnId="{701CDD1A-C36E-4E04-9118-1B5897C4470F}">
      <dgm:prSet/>
      <dgm:spPr/>
      <dgm:t>
        <a:bodyPr/>
        <a:lstStyle/>
        <a:p>
          <a:endParaRPr lang="en-GB"/>
        </a:p>
      </dgm:t>
    </dgm:pt>
    <dgm:pt modelId="{BAD47312-9F14-457D-A692-DCC8DB780ACA}" type="sibTrans" cxnId="{701CDD1A-C36E-4E04-9118-1B5897C4470F}">
      <dgm:prSet/>
      <dgm:spPr/>
      <dgm:t>
        <a:bodyPr/>
        <a:lstStyle/>
        <a:p>
          <a:endParaRPr lang="en-GB"/>
        </a:p>
      </dgm:t>
    </dgm:pt>
    <dgm:pt modelId="{915E4C97-011E-49F1-97B7-D06D0F2E142A}" type="pres">
      <dgm:prSet presAssocID="{FB8C2B4F-1E2D-495E-AA76-5D11CD79D1F7}" presName="compositeShape" presStyleCnt="0">
        <dgm:presLayoutVars>
          <dgm:dir/>
          <dgm:resizeHandles/>
        </dgm:presLayoutVars>
      </dgm:prSet>
      <dgm:spPr/>
    </dgm:pt>
    <dgm:pt modelId="{41FDECBC-4CDF-4FB2-88AF-B48BF8DF167C}" type="pres">
      <dgm:prSet presAssocID="{FB8C2B4F-1E2D-495E-AA76-5D11CD79D1F7}" presName="pyramid" presStyleLbl="node1" presStyleIdx="0" presStyleCnt="1"/>
      <dgm:spPr/>
    </dgm:pt>
    <dgm:pt modelId="{6C378B09-3D0E-48EC-A345-522B9626404D}" type="pres">
      <dgm:prSet presAssocID="{FB8C2B4F-1E2D-495E-AA76-5D11CD79D1F7}" presName="theList" presStyleCnt="0"/>
      <dgm:spPr/>
    </dgm:pt>
    <dgm:pt modelId="{F586A100-68AA-4CC4-8B0B-34FFB2FC696D}" type="pres">
      <dgm:prSet presAssocID="{8FE08494-AB2A-4DBC-BB80-2641CB8A347F}" presName="aNode" presStyleLbl="fgAcc1" presStyleIdx="0" presStyleCnt="5">
        <dgm:presLayoutVars>
          <dgm:bulletEnabled val="1"/>
        </dgm:presLayoutVars>
      </dgm:prSet>
      <dgm:spPr/>
    </dgm:pt>
    <dgm:pt modelId="{1DE0DC5E-8175-403E-A60D-81C636F188A6}" type="pres">
      <dgm:prSet presAssocID="{8FE08494-AB2A-4DBC-BB80-2641CB8A347F}" presName="aSpace" presStyleCnt="0"/>
      <dgm:spPr/>
    </dgm:pt>
    <dgm:pt modelId="{6BB46CBA-A92C-4416-8CEC-CDD78E26A228}" type="pres">
      <dgm:prSet presAssocID="{A37DFA47-1C87-49C0-8B0D-700F8FBBB247}" presName="aNode" presStyleLbl="fgAcc1" presStyleIdx="1" presStyleCnt="5">
        <dgm:presLayoutVars>
          <dgm:bulletEnabled val="1"/>
        </dgm:presLayoutVars>
      </dgm:prSet>
      <dgm:spPr/>
    </dgm:pt>
    <dgm:pt modelId="{6A782F64-C89C-43EC-96ED-ADF56BFA5997}" type="pres">
      <dgm:prSet presAssocID="{A37DFA47-1C87-49C0-8B0D-700F8FBBB247}" presName="aSpace" presStyleCnt="0"/>
      <dgm:spPr/>
    </dgm:pt>
    <dgm:pt modelId="{3B8A5579-42AE-40C0-9CB7-579A003DCDAC}" type="pres">
      <dgm:prSet presAssocID="{7FF19FEB-F3B6-41AB-B304-E04B697CD1CD}" presName="aNode" presStyleLbl="fgAcc1" presStyleIdx="2" presStyleCnt="5">
        <dgm:presLayoutVars>
          <dgm:bulletEnabled val="1"/>
        </dgm:presLayoutVars>
      </dgm:prSet>
      <dgm:spPr/>
    </dgm:pt>
    <dgm:pt modelId="{6DB02D56-5A98-42F9-B57A-A9518415EF09}" type="pres">
      <dgm:prSet presAssocID="{7FF19FEB-F3B6-41AB-B304-E04B697CD1CD}" presName="aSpace" presStyleCnt="0"/>
      <dgm:spPr/>
    </dgm:pt>
    <dgm:pt modelId="{6AEF68D8-E270-49F2-8793-048523B1B4DD}" type="pres">
      <dgm:prSet presAssocID="{862EB1C0-AA3C-4228-9424-7EE358A76DEF}" presName="aNode" presStyleLbl="fgAcc1" presStyleIdx="3" presStyleCnt="5">
        <dgm:presLayoutVars>
          <dgm:bulletEnabled val="1"/>
        </dgm:presLayoutVars>
      </dgm:prSet>
      <dgm:spPr/>
    </dgm:pt>
    <dgm:pt modelId="{1E944C6A-7977-44BE-9F5B-FA954C50B95A}" type="pres">
      <dgm:prSet presAssocID="{862EB1C0-AA3C-4228-9424-7EE358A76DEF}" presName="aSpace" presStyleCnt="0"/>
      <dgm:spPr/>
    </dgm:pt>
    <dgm:pt modelId="{9CCBDE12-C51D-4B06-A1E6-C8C145DF17A5}" type="pres">
      <dgm:prSet presAssocID="{6BA259A5-C82F-468D-AD54-AA72FAC338F6}" presName="aNode" presStyleLbl="fgAcc1" presStyleIdx="4" presStyleCnt="5">
        <dgm:presLayoutVars>
          <dgm:bulletEnabled val="1"/>
        </dgm:presLayoutVars>
      </dgm:prSet>
      <dgm:spPr/>
    </dgm:pt>
    <dgm:pt modelId="{5588A938-41FB-46C8-9D7F-2DF4343B7E75}" type="pres">
      <dgm:prSet presAssocID="{6BA259A5-C82F-468D-AD54-AA72FAC338F6}" presName="aSpace" presStyleCnt="0"/>
      <dgm:spPr/>
    </dgm:pt>
  </dgm:ptLst>
  <dgm:cxnLst>
    <dgm:cxn modelId="{4C5C1102-FFE6-454B-BA0E-8A763E6958AD}" srcId="{FB8C2B4F-1E2D-495E-AA76-5D11CD79D1F7}" destId="{8FE08494-AB2A-4DBC-BB80-2641CB8A347F}" srcOrd="0" destOrd="0" parTransId="{9A44289B-D880-4BEA-8F25-78200FDCE8A1}" sibTransId="{3F275F3D-803D-428B-BACF-C9781839C875}"/>
    <dgm:cxn modelId="{B832E411-CDE6-4386-95E6-2C119F00CA00}" type="presOf" srcId="{862EB1C0-AA3C-4228-9424-7EE358A76DEF}" destId="{6AEF68D8-E270-49F2-8793-048523B1B4DD}" srcOrd="0" destOrd="0" presId="urn:microsoft.com/office/officeart/2005/8/layout/pyramid2"/>
    <dgm:cxn modelId="{701CDD1A-C36E-4E04-9118-1B5897C4470F}" srcId="{FB8C2B4F-1E2D-495E-AA76-5D11CD79D1F7}" destId="{6BA259A5-C82F-468D-AD54-AA72FAC338F6}" srcOrd="4" destOrd="0" parTransId="{EF10BF59-74C3-4F76-B9E1-3B79FC8C643E}" sibTransId="{BAD47312-9F14-457D-A692-DCC8DB780ACA}"/>
    <dgm:cxn modelId="{DFDF484F-5A70-47E2-B595-70264AC5A9B6}" type="presOf" srcId="{7FF19FEB-F3B6-41AB-B304-E04B697CD1CD}" destId="{3B8A5579-42AE-40C0-9CB7-579A003DCDAC}" srcOrd="0" destOrd="0" presId="urn:microsoft.com/office/officeart/2005/8/layout/pyramid2"/>
    <dgm:cxn modelId="{3252C456-5CD0-46E5-900A-ACEF53A20EC0}" srcId="{FB8C2B4F-1E2D-495E-AA76-5D11CD79D1F7}" destId="{7FF19FEB-F3B6-41AB-B304-E04B697CD1CD}" srcOrd="2" destOrd="0" parTransId="{A6C6AF7A-3002-4858-9516-2BA6014625FB}" sibTransId="{16F7D2D0-D109-4749-97FF-CEF41860915C}"/>
    <dgm:cxn modelId="{BC4E3E60-E5EE-4B0C-8F2D-EFDEDBD95423}" srcId="{FB8C2B4F-1E2D-495E-AA76-5D11CD79D1F7}" destId="{862EB1C0-AA3C-4228-9424-7EE358A76DEF}" srcOrd="3" destOrd="0" parTransId="{83D1667A-A501-4CE9-9ECA-30C83910CB01}" sibTransId="{B25867E4-5756-4517-BF97-1331FE29EC4C}"/>
    <dgm:cxn modelId="{9A07016C-3E77-4CE6-A4BB-35AC302B3847}" type="presOf" srcId="{A37DFA47-1C87-49C0-8B0D-700F8FBBB247}" destId="{6BB46CBA-A92C-4416-8CEC-CDD78E26A228}" srcOrd="0" destOrd="0" presId="urn:microsoft.com/office/officeart/2005/8/layout/pyramid2"/>
    <dgm:cxn modelId="{33DF6790-3B0D-4A9F-A0E0-A924E11C3372}" type="presOf" srcId="{6BA259A5-C82F-468D-AD54-AA72FAC338F6}" destId="{9CCBDE12-C51D-4B06-A1E6-C8C145DF17A5}" srcOrd="0" destOrd="0" presId="urn:microsoft.com/office/officeart/2005/8/layout/pyramid2"/>
    <dgm:cxn modelId="{F3BF7EA3-C701-4C67-A5A0-80315B5CA28D}" type="presOf" srcId="{FB8C2B4F-1E2D-495E-AA76-5D11CD79D1F7}" destId="{915E4C97-011E-49F1-97B7-D06D0F2E142A}" srcOrd="0" destOrd="0" presId="urn:microsoft.com/office/officeart/2005/8/layout/pyramid2"/>
    <dgm:cxn modelId="{224DCDB4-0048-440C-B9E0-ECAA8B717853}" srcId="{FB8C2B4F-1E2D-495E-AA76-5D11CD79D1F7}" destId="{A37DFA47-1C87-49C0-8B0D-700F8FBBB247}" srcOrd="1" destOrd="0" parTransId="{2D074238-408E-41EA-9DB3-68E5046B59F8}" sibTransId="{19F67F63-003F-48BD-9586-8B5BEE01B964}"/>
    <dgm:cxn modelId="{71B768D0-B4D0-468B-BF65-5508139174F7}" type="presOf" srcId="{8FE08494-AB2A-4DBC-BB80-2641CB8A347F}" destId="{F586A100-68AA-4CC4-8B0B-34FFB2FC696D}" srcOrd="0" destOrd="0" presId="urn:microsoft.com/office/officeart/2005/8/layout/pyramid2"/>
    <dgm:cxn modelId="{1B6ECEFA-46D6-4456-97FF-97C7E1508F67}" type="presParOf" srcId="{915E4C97-011E-49F1-97B7-D06D0F2E142A}" destId="{41FDECBC-4CDF-4FB2-88AF-B48BF8DF167C}" srcOrd="0" destOrd="0" presId="urn:microsoft.com/office/officeart/2005/8/layout/pyramid2"/>
    <dgm:cxn modelId="{56E91A7D-7C0F-4A80-8439-C2B4E02AD4BB}" type="presParOf" srcId="{915E4C97-011E-49F1-97B7-D06D0F2E142A}" destId="{6C378B09-3D0E-48EC-A345-522B9626404D}" srcOrd="1" destOrd="0" presId="urn:microsoft.com/office/officeart/2005/8/layout/pyramid2"/>
    <dgm:cxn modelId="{A15CFF0D-4C4A-4075-866C-CB0013146968}" type="presParOf" srcId="{6C378B09-3D0E-48EC-A345-522B9626404D}" destId="{F586A100-68AA-4CC4-8B0B-34FFB2FC696D}" srcOrd="0" destOrd="0" presId="urn:microsoft.com/office/officeart/2005/8/layout/pyramid2"/>
    <dgm:cxn modelId="{C0901AE6-E866-43B3-BEB6-18091D9850EE}" type="presParOf" srcId="{6C378B09-3D0E-48EC-A345-522B9626404D}" destId="{1DE0DC5E-8175-403E-A60D-81C636F188A6}" srcOrd="1" destOrd="0" presId="urn:microsoft.com/office/officeart/2005/8/layout/pyramid2"/>
    <dgm:cxn modelId="{124B2497-83AE-495E-BA21-06ADD7ECA8B3}" type="presParOf" srcId="{6C378B09-3D0E-48EC-A345-522B9626404D}" destId="{6BB46CBA-A92C-4416-8CEC-CDD78E26A228}" srcOrd="2" destOrd="0" presId="urn:microsoft.com/office/officeart/2005/8/layout/pyramid2"/>
    <dgm:cxn modelId="{97FFDA1F-7E88-4970-BBCA-E257C498D13A}" type="presParOf" srcId="{6C378B09-3D0E-48EC-A345-522B9626404D}" destId="{6A782F64-C89C-43EC-96ED-ADF56BFA5997}" srcOrd="3" destOrd="0" presId="urn:microsoft.com/office/officeart/2005/8/layout/pyramid2"/>
    <dgm:cxn modelId="{C0949487-F5C8-45AA-A0EF-177D15BF1A18}" type="presParOf" srcId="{6C378B09-3D0E-48EC-A345-522B9626404D}" destId="{3B8A5579-42AE-40C0-9CB7-579A003DCDAC}" srcOrd="4" destOrd="0" presId="urn:microsoft.com/office/officeart/2005/8/layout/pyramid2"/>
    <dgm:cxn modelId="{67269942-DC6D-4BC6-8F1D-80536FF97489}" type="presParOf" srcId="{6C378B09-3D0E-48EC-A345-522B9626404D}" destId="{6DB02D56-5A98-42F9-B57A-A9518415EF09}" srcOrd="5" destOrd="0" presId="urn:microsoft.com/office/officeart/2005/8/layout/pyramid2"/>
    <dgm:cxn modelId="{C753BA07-7B4A-406C-AD30-78099D017054}" type="presParOf" srcId="{6C378B09-3D0E-48EC-A345-522B9626404D}" destId="{6AEF68D8-E270-49F2-8793-048523B1B4DD}" srcOrd="6" destOrd="0" presId="urn:microsoft.com/office/officeart/2005/8/layout/pyramid2"/>
    <dgm:cxn modelId="{5C611ADE-2FD1-41B6-9152-D7A57B409929}" type="presParOf" srcId="{6C378B09-3D0E-48EC-A345-522B9626404D}" destId="{1E944C6A-7977-44BE-9F5B-FA954C50B95A}" srcOrd="7" destOrd="0" presId="urn:microsoft.com/office/officeart/2005/8/layout/pyramid2"/>
    <dgm:cxn modelId="{2804A8C5-8848-4BDE-A658-8AB1A9AE5397}" type="presParOf" srcId="{6C378B09-3D0E-48EC-A345-522B9626404D}" destId="{9CCBDE12-C51D-4B06-A1E6-C8C145DF17A5}" srcOrd="8" destOrd="0" presId="urn:microsoft.com/office/officeart/2005/8/layout/pyramid2"/>
    <dgm:cxn modelId="{4A31F3B3-211F-4520-A208-7D009A7204C1}" type="presParOf" srcId="{6C378B09-3D0E-48EC-A345-522B9626404D}" destId="{5588A938-41FB-46C8-9D7F-2DF4343B7E75}"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7897B9-A92F-49C9-A7A0-B3CE6DFF40C4}" type="doc">
      <dgm:prSet loTypeId="urn:microsoft.com/office/officeart/2005/8/layout/arrow4" loCatId="process" qsTypeId="urn:microsoft.com/office/officeart/2005/8/quickstyle/simple5" qsCatId="simple" csTypeId="urn:microsoft.com/office/officeart/2005/8/colors/colorful4" csCatId="colorful" phldr="1"/>
      <dgm:spPr/>
      <dgm:t>
        <a:bodyPr/>
        <a:lstStyle/>
        <a:p>
          <a:endParaRPr lang="en-GB"/>
        </a:p>
      </dgm:t>
    </dgm:pt>
    <dgm:pt modelId="{9DCC8F5C-4910-47E1-855F-27AB5CF44056}">
      <dgm:prSet phldrT="[Text]"/>
      <dgm:spPr/>
      <dgm:t>
        <a:bodyPr/>
        <a:lstStyle/>
        <a:p>
          <a:r>
            <a:rPr lang="en-GB" dirty="0"/>
            <a:t>Subsequently, it is found that effective business communication is essential for conducting business in a professional manner and developing successful business relationships. </a:t>
          </a:r>
        </a:p>
      </dgm:t>
    </dgm:pt>
    <dgm:pt modelId="{FB94D087-0F1D-4078-9A9C-B2743FDD43A3}" type="parTrans" cxnId="{2BF5FF4A-0F99-4470-8B81-7C0924C02C92}">
      <dgm:prSet/>
      <dgm:spPr/>
      <dgm:t>
        <a:bodyPr/>
        <a:lstStyle/>
        <a:p>
          <a:endParaRPr lang="en-GB"/>
        </a:p>
      </dgm:t>
    </dgm:pt>
    <dgm:pt modelId="{AF780716-9537-4FD0-82C1-8237017B198E}" type="sibTrans" cxnId="{2BF5FF4A-0F99-4470-8B81-7C0924C02C92}">
      <dgm:prSet/>
      <dgm:spPr/>
      <dgm:t>
        <a:bodyPr/>
        <a:lstStyle/>
        <a:p>
          <a:endParaRPr lang="en-GB"/>
        </a:p>
      </dgm:t>
    </dgm:pt>
    <dgm:pt modelId="{FE36C02C-B72F-4862-AF13-024A6AE8A5B3}">
      <dgm:prSet phldrT="[Text]" phldr="1"/>
      <dgm:spPr/>
      <dgm:t>
        <a:bodyPr/>
        <a:lstStyle/>
        <a:p>
          <a:endParaRPr lang="en-GB"/>
        </a:p>
      </dgm:t>
    </dgm:pt>
    <dgm:pt modelId="{FD7BEE23-0C9C-46C2-BC9A-41DEF4CC24BD}" type="parTrans" cxnId="{9C0DB16D-8483-4D22-ABF4-7D7D4911359D}">
      <dgm:prSet/>
      <dgm:spPr/>
      <dgm:t>
        <a:bodyPr/>
        <a:lstStyle/>
        <a:p>
          <a:endParaRPr lang="en-GB"/>
        </a:p>
      </dgm:t>
    </dgm:pt>
    <dgm:pt modelId="{F90C7A22-8E22-4C7A-8B01-0E3843BD2A33}" type="sibTrans" cxnId="{9C0DB16D-8483-4D22-ABF4-7D7D4911359D}">
      <dgm:prSet/>
      <dgm:spPr/>
      <dgm:t>
        <a:bodyPr/>
        <a:lstStyle/>
        <a:p>
          <a:endParaRPr lang="en-GB"/>
        </a:p>
      </dgm:t>
    </dgm:pt>
    <dgm:pt modelId="{7C108FF4-DAE2-4DE1-9DCE-566E7233FFD9}">
      <dgm:prSet/>
      <dgm:spPr/>
      <dgm:t>
        <a:bodyPr/>
        <a:lstStyle/>
        <a:p>
          <a:r>
            <a:rPr lang="en-GB"/>
            <a:t>Overall, through utilising different communicational practises and strategies, British businesses can foster an environment that is both adaptable and conducive to success in Germany. </a:t>
          </a:r>
        </a:p>
      </dgm:t>
    </dgm:pt>
    <dgm:pt modelId="{8274E41D-0A5B-40FE-AE7E-8953B11F16CF}" type="parTrans" cxnId="{F782F633-6A3C-40DC-A580-A3310A4A15D1}">
      <dgm:prSet/>
      <dgm:spPr/>
      <dgm:t>
        <a:bodyPr/>
        <a:lstStyle/>
        <a:p>
          <a:endParaRPr lang="en-GB"/>
        </a:p>
      </dgm:t>
    </dgm:pt>
    <dgm:pt modelId="{DDF50828-7669-4E20-BB99-1AD348F7A703}" type="sibTrans" cxnId="{F782F633-6A3C-40DC-A580-A3310A4A15D1}">
      <dgm:prSet/>
      <dgm:spPr/>
      <dgm:t>
        <a:bodyPr/>
        <a:lstStyle/>
        <a:p>
          <a:endParaRPr lang="en-GB"/>
        </a:p>
      </dgm:t>
    </dgm:pt>
    <dgm:pt modelId="{9950409F-F267-42EA-B667-FBF0272C093F}" type="pres">
      <dgm:prSet presAssocID="{877897B9-A92F-49C9-A7A0-B3CE6DFF40C4}" presName="compositeShape" presStyleCnt="0">
        <dgm:presLayoutVars>
          <dgm:chMax val="2"/>
          <dgm:dir/>
          <dgm:resizeHandles val="exact"/>
        </dgm:presLayoutVars>
      </dgm:prSet>
      <dgm:spPr/>
    </dgm:pt>
    <dgm:pt modelId="{9675805D-BCC3-4BA4-ADA1-277C057E1436}" type="pres">
      <dgm:prSet presAssocID="{9DCC8F5C-4910-47E1-855F-27AB5CF44056}" presName="upArrow" presStyleLbl="node1" presStyleIdx="0" presStyleCnt="2"/>
      <dgm:spPr/>
    </dgm:pt>
    <dgm:pt modelId="{A07DBEA4-6AB1-48F2-B0D7-1DA1C3F93B42}" type="pres">
      <dgm:prSet presAssocID="{9DCC8F5C-4910-47E1-855F-27AB5CF44056}" presName="upArrowText" presStyleLbl="revTx" presStyleIdx="0" presStyleCnt="2">
        <dgm:presLayoutVars>
          <dgm:chMax val="0"/>
          <dgm:bulletEnabled val="1"/>
        </dgm:presLayoutVars>
      </dgm:prSet>
      <dgm:spPr/>
    </dgm:pt>
    <dgm:pt modelId="{D721B4E2-FA05-497E-B8B8-5981AA12385C}" type="pres">
      <dgm:prSet presAssocID="{7C108FF4-DAE2-4DE1-9DCE-566E7233FFD9}" presName="downArrow" presStyleLbl="node1" presStyleIdx="1" presStyleCnt="2"/>
      <dgm:spPr>
        <a:solidFill>
          <a:schemeClr val="accent5">
            <a:lumMod val="50000"/>
          </a:schemeClr>
        </a:solidFill>
      </dgm:spPr>
    </dgm:pt>
    <dgm:pt modelId="{FD11D533-63F1-4C21-A3ED-E8F39356DF42}" type="pres">
      <dgm:prSet presAssocID="{7C108FF4-DAE2-4DE1-9DCE-566E7233FFD9}" presName="downArrowText" presStyleLbl="revTx" presStyleIdx="1" presStyleCnt="2">
        <dgm:presLayoutVars>
          <dgm:chMax val="0"/>
          <dgm:bulletEnabled val="1"/>
        </dgm:presLayoutVars>
      </dgm:prSet>
      <dgm:spPr/>
    </dgm:pt>
  </dgm:ptLst>
  <dgm:cxnLst>
    <dgm:cxn modelId="{F782F633-6A3C-40DC-A580-A3310A4A15D1}" srcId="{877897B9-A92F-49C9-A7A0-B3CE6DFF40C4}" destId="{7C108FF4-DAE2-4DE1-9DCE-566E7233FFD9}" srcOrd="1" destOrd="0" parTransId="{8274E41D-0A5B-40FE-AE7E-8953B11F16CF}" sibTransId="{DDF50828-7669-4E20-BB99-1AD348F7A703}"/>
    <dgm:cxn modelId="{E6D00644-C24F-4E99-8414-553C3AB5A899}" type="presOf" srcId="{877897B9-A92F-49C9-A7A0-B3CE6DFF40C4}" destId="{9950409F-F267-42EA-B667-FBF0272C093F}" srcOrd="0" destOrd="0" presId="urn:microsoft.com/office/officeart/2005/8/layout/arrow4"/>
    <dgm:cxn modelId="{2BF5FF4A-0F99-4470-8B81-7C0924C02C92}" srcId="{877897B9-A92F-49C9-A7A0-B3CE6DFF40C4}" destId="{9DCC8F5C-4910-47E1-855F-27AB5CF44056}" srcOrd="0" destOrd="0" parTransId="{FB94D087-0F1D-4078-9A9C-B2743FDD43A3}" sibTransId="{AF780716-9537-4FD0-82C1-8237017B198E}"/>
    <dgm:cxn modelId="{9C0DB16D-8483-4D22-ABF4-7D7D4911359D}" srcId="{877897B9-A92F-49C9-A7A0-B3CE6DFF40C4}" destId="{FE36C02C-B72F-4862-AF13-024A6AE8A5B3}" srcOrd="2" destOrd="0" parTransId="{FD7BEE23-0C9C-46C2-BC9A-41DEF4CC24BD}" sibTransId="{F90C7A22-8E22-4C7A-8B01-0E3843BD2A33}"/>
    <dgm:cxn modelId="{4E8451D1-AEA0-47FF-9259-D1679B4275B9}" type="presOf" srcId="{7C108FF4-DAE2-4DE1-9DCE-566E7233FFD9}" destId="{FD11D533-63F1-4C21-A3ED-E8F39356DF42}" srcOrd="0" destOrd="0" presId="urn:microsoft.com/office/officeart/2005/8/layout/arrow4"/>
    <dgm:cxn modelId="{CC5C3BF3-5F60-43CB-B064-3687D026DE97}" type="presOf" srcId="{9DCC8F5C-4910-47E1-855F-27AB5CF44056}" destId="{A07DBEA4-6AB1-48F2-B0D7-1DA1C3F93B42}" srcOrd="0" destOrd="0" presId="urn:microsoft.com/office/officeart/2005/8/layout/arrow4"/>
    <dgm:cxn modelId="{343E8DAE-7DEF-43D9-BF07-2F11D77BA926}" type="presParOf" srcId="{9950409F-F267-42EA-B667-FBF0272C093F}" destId="{9675805D-BCC3-4BA4-ADA1-277C057E1436}" srcOrd="0" destOrd="0" presId="urn:microsoft.com/office/officeart/2005/8/layout/arrow4"/>
    <dgm:cxn modelId="{3395E0A7-689A-409E-AED8-687A683B1F05}" type="presParOf" srcId="{9950409F-F267-42EA-B667-FBF0272C093F}" destId="{A07DBEA4-6AB1-48F2-B0D7-1DA1C3F93B42}" srcOrd="1" destOrd="0" presId="urn:microsoft.com/office/officeart/2005/8/layout/arrow4"/>
    <dgm:cxn modelId="{FDF17C43-D2B9-4DD1-B2C6-F4357C3F30C8}" type="presParOf" srcId="{9950409F-F267-42EA-B667-FBF0272C093F}" destId="{D721B4E2-FA05-497E-B8B8-5981AA12385C}" srcOrd="2" destOrd="0" presId="urn:microsoft.com/office/officeart/2005/8/layout/arrow4"/>
    <dgm:cxn modelId="{6F3A455B-5751-4885-A84D-D729AD4317FA}" type="presParOf" srcId="{9950409F-F267-42EA-B667-FBF0272C093F}" destId="{FD11D533-63F1-4C21-A3ED-E8F39356DF42}"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820860-38D1-4389-BA05-843A2FB26E92}">
      <dsp:nvSpPr>
        <dsp:cNvPr id="0" name=""/>
        <dsp:cNvSpPr/>
      </dsp:nvSpPr>
      <dsp:spPr>
        <a:xfrm>
          <a:off x="0" y="0"/>
          <a:ext cx="7262012" cy="1375140"/>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Trade of technology, information, capital, services, and products on a worldwide scale is referred to as international business (</a:t>
          </a:r>
          <a:r>
            <a:rPr lang="en-GB" sz="1700" kern="1200" dirty="0" err="1"/>
            <a:t>Bleicher</a:t>
          </a:r>
          <a:r>
            <a:rPr lang="en-GB" sz="1700" kern="1200" dirty="0"/>
            <a:t> and Stanley 2017 p. 12).</a:t>
          </a:r>
        </a:p>
      </dsp:txBody>
      <dsp:txXfrm>
        <a:off x="40276" y="40276"/>
        <a:ext cx="5778129" cy="1294588"/>
      </dsp:txXfrm>
    </dsp:sp>
    <dsp:sp modelId="{D83D89A8-B121-408B-8435-20248F3429E6}">
      <dsp:nvSpPr>
        <dsp:cNvPr id="0" name=""/>
        <dsp:cNvSpPr/>
      </dsp:nvSpPr>
      <dsp:spPr>
        <a:xfrm>
          <a:off x="640765" y="1604330"/>
          <a:ext cx="7262012" cy="1375140"/>
        </a:xfrm>
        <a:prstGeom prst="roundRect">
          <a:avLst>
            <a:gd name="adj" fmla="val 10000"/>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 the UK, professional business behaviour and the development of fruitful commercial partnerships depend on efficient business communication.</a:t>
          </a:r>
        </a:p>
      </dsp:txBody>
      <dsp:txXfrm>
        <a:off x="681041" y="1644606"/>
        <a:ext cx="5646853" cy="1294588"/>
      </dsp:txXfrm>
    </dsp:sp>
    <dsp:sp modelId="{A2FF1745-930F-42C7-BA4A-16DDAA9A9993}">
      <dsp:nvSpPr>
        <dsp:cNvPr id="0" name=""/>
        <dsp:cNvSpPr/>
      </dsp:nvSpPr>
      <dsp:spPr>
        <a:xfrm>
          <a:off x="1281531" y="3208660"/>
          <a:ext cx="7262012" cy="1375140"/>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With the help of global management consultants, international business communication has the potential to promote worldwide cooperation, propel economic progress, and open up commercial prospects (</a:t>
          </a:r>
          <a:r>
            <a:rPr lang="en-GB" sz="1700" kern="1200" dirty="0" err="1"/>
            <a:t>Frølund</a:t>
          </a:r>
          <a:r>
            <a:rPr lang="en-GB" sz="1700" kern="1200" dirty="0"/>
            <a:t> et al., 2018 pp. 71-79).</a:t>
          </a:r>
        </a:p>
      </dsp:txBody>
      <dsp:txXfrm>
        <a:off x="1321807" y="3248936"/>
        <a:ext cx="5646853" cy="1294588"/>
      </dsp:txXfrm>
    </dsp:sp>
    <dsp:sp modelId="{256447AE-42A9-44D1-BB7E-02401AE8664D}">
      <dsp:nvSpPr>
        <dsp:cNvPr id="0" name=""/>
        <dsp:cNvSpPr/>
      </dsp:nvSpPr>
      <dsp:spPr>
        <a:xfrm>
          <a:off x="6368171" y="1042814"/>
          <a:ext cx="893841" cy="8938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569285" y="1042814"/>
        <a:ext cx="491613" cy="672615"/>
      </dsp:txXfrm>
    </dsp:sp>
    <dsp:sp modelId="{EDE57915-38BA-4345-A129-378B60FBAA9B}">
      <dsp:nvSpPr>
        <dsp:cNvPr id="0" name=""/>
        <dsp:cNvSpPr/>
      </dsp:nvSpPr>
      <dsp:spPr>
        <a:xfrm>
          <a:off x="7008937" y="2637977"/>
          <a:ext cx="893841" cy="893841"/>
        </a:xfrm>
        <a:prstGeom prst="downArrow">
          <a:avLst>
            <a:gd name="adj1" fmla="val 55000"/>
            <a:gd name="adj2" fmla="val 45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210051" y="2637977"/>
        <a:ext cx="491613" cy="672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A7120-09CF-4DA2-AE18-CBBEAD05DB24}">
      <dsp:nvSpPr>
        <dsp:cNvPr id="0" name=""/>
        <dsp:cNvSpPr/>
      </dsp:nvSpPr>
      <dsp:spPr>
        <a:xfrm>
          <a:off x="280815" y="64011"/>
          <a:ext cx="2588686" cy="1941515"/>
        </a:xfrm>
        <a:prstGeom prst="up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32692-92C1-4285-B02B-1C94ACB6DF35}">
      <dsp:nvSpPr>
        <dsp:cNvPr id="0" name=""/>
        <dsp:cNvSpPr/>
      </dsp:nvSpPr>
      <dsp:spPr>
        <a:xfrm>
          <a:off x="2947162" y="0"/>
          <a:ext cx="5096743" cy="1941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l" defTabSz="1111250">
            <a:lnSpc>
              <a:spcPct val="90000"/>
            </a:lnSpc>
            <a:spcBef>
              <a:spcPct val="0"/>
            </a:spcBef>
            <a:spcAft>
              <a:spcPct val="35000"/>
            </a:spcAft>
            <a:buNone/>
          </a:pPr>
          <a:r>
            <a:rPr lang="en-GB" sz="2500" kern="1200" dirty="0"/>
            <a:t>Henry Royce founded the renowned British luxury car and aircraft engine manufacturer Rolls Royce in 1884 (Reese 2022).</a:t>
          </a:r>
        </a:p>
      </dsp:txBody>
      <dsp:txXfrm>
        <a:off x="2947162" y="0"/>
        <a:ext cx="5096743" cy="1941515"/>
      </dsp:txXfrm>
    </dsp:sp>
    <dsp:sp modelId="{69DEE75A-0076-459D-9747-5E7D072C9C88}">
      <dsp:nvSpPr>
        <dsp:cNvPr id="0" name=""/>
        <dsp:cNvSpPr/>
      </dsp:nvSpPr>
      <dsp:spPr>
        <a:xfrm>
          <a:off x="1057421" y="2103307"/>
          <a:ext cx="2588686" cy="1941515"/>
        </a:xfrm>
        <a:prstGeom prst="downArrow">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9041C-E93C-4EB6-939B-3D6C2F1C26CD}">
      <dsp:nvSpPr>
        <dsp:cNvPr id="0" name=""/>
        <dsp:cNvSpPr/>
      </dsp:nvSpPr>
      <dsp:spPr>
        <a:xfrm>
          <a:off x="3723768" y="2103307"/>
          <a:ext cx="5096743" cy="1941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l" defTabSz="1111250">
            <a:lnSpc>
              <a:spcPct val="90000"/>
            </a:lnSpc>
            <a:spcBef>
              <a:spcPct val="0"/>
            </a:spcBef>
            <a:spcAft>
              <a:spcPct val="35000"/>
            </a:spcAft>
            <a:buNone/>
          </a:pPr>
          <a:r>
            <a:rPr lang="en-GB" sz="2500" kern="1200" dirty="0"/>
            <a:t>A major goal of Rolls Royce is to advance prosperity and worldwide economic expansion, which increases demand for energy, travel, and trade (</a:t>
          </a:r>
          <a:r>
            <a:rPr lang="en-GB" sz="2500" kern="1200" dirty="0" err="1"/>
            <a:t>Prakasa</a:t>
          </a:r>
          <a:r>
            <a:rPr lang="en-GB" sz="2500" kern="1200" dirty="0"/>
            <a:t> et al., 2019). </a:t>
          </a:r>
        </a:p>
      </dsp:txBody>
      <dsp:txXfrm>
        <a:off x="3723768" y="2103307"/>
        <a:ext cx="5096743" cy="19415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1D051-24FF-4939-8D66-45C5986ECC86}">
      <dsp:nvSpPr>
        <dsp:cNvPr id="0" name=""/>
        <dsp:cNvSpPr/>
      </dsp:nvSpPr>
      <dsp:spPr>
        <a:xfrm>
          <a:off x="4327" y="331858"/>
          <a:ext cx="1341655" cy="9181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Revenue of £12,691m. </a:t>
          </a:r>
        </a:p>
      </dsp:txBody>
      <dsp:txXfrm>
        <a:off x="31220" y="358751"/>
        <a:ext cx="1287869" cy="864409"/>
      </dsp:txXfrm>
    </dsp:sp>
    <dsp:sp modelId="{D38619FE-C078-4761-8202-0AD43CFBAF22}">
      <dsp:nvSpPr>
        <dsp:cNvPr id="0" name=""/>
        <dsp:cNvSpPr/>
      </dsp:nvSpPr>
      <dsp:spPr>
        <a:xfrm>
          <a:off x="1480149" y="624590"/>
          <a:ext cx="284431" cy="3327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p>
      </dsp:txBody>
      <dsp:txXfrm>
        <a:off x="1480149" y="691136"/>
        <a:ext cx="199102" cy="199638"/>
      </dsp:txXfrm>
    </dsp:sp>
    <dsp:sp modelId="{7CAFC2B7-141B-4577-AFB6-E8EE65C5970B}">
      <dsp:nvSpPr>
        <dsp:cNvPr id="0" name=""/>
        <dsp:cNvSpPr/>
      </dsp:nvSpPr>
      <dsp:spPr>
        <a:xfrm>
          <a:off x="1882646" y="331858"/>
          <a:ext cx="1341655" cy="918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41,800 employees. </a:t>
          </a:r>
        </a:p>
      </dsp:txBody>
      <dsp:txXfrm>
        <a:off x="1909539" y="358751"/>
        <a:ext cx="1287869" cy="864409"/>
      </dsp:txXfrm>
    </dsp:sp>
    <dsp:sp modelId="{455A0C5F-EB05-4E00-ADBF-6565253DC224}">
      <dsp:nvSpPr>
        <dsp:cNvPr id="0" name=""/>
        <dsp:cNvSpPr/>
      </dsp:nvSpPr>
      <dsp:spPr>
        <a:xfrm>
          <a:off x="3358467" y="624590"/>
          <a:ext cx="284431" cy="3327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p>
      </dsp:txBody>
      <dsp:txXfrm>
        <a:off x="3358467" y="691136"/>
        <a:ext cx="199102" cy="199638"/>
      </dsp:txXfrm>
    </dsp:sp>
    <dsp:sp modelId="{CED18DFB-1B00-444F-A1DE-CCAFB678AD9E}">
      <dsp:nvSpPr>
        <dsp:cNvPr id="0" name=""/>
        <dsp:cNvSpPr/>
      </dsp:nvSpPr>
      <dsp:spPr>
        <a:xfrm>
          <a:off x="3760964" y="331858"/>
          <a:ext cx="1341655" cy="91819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Cash flow of £505m.</a:t>
          </a:r>
        </a:p>
      </dsp:txBody>
      <dsp:txXfrm>
        <a:off x="3787857" y="358751"/>
        <a:ext cx="1287869" cy="864409"/>
      </dsp:txXfrm>
    </dsp:sp>
    <dsp:sp modelId="{E0114E8D-F6E8-45CD-BA62-A0F114332312}">
      <dsp:nvSpPr>
        <dsp:cNvPr id="0" name=""/>
        <dsp:cNvSpPr/>
      </dsp:nvSpPr>
      <dsp:spPr>
        <a:xfrm>
          <a:off x="5236785" y="624590"/>
          <a:ext cx="284431" cy="33273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p>
      </dsp:txBody>
      <dsp:txXfrm>
        <a:off x="5236785" y="691136"/>
        <a:ext cx="199102" cy="199638"/>
      </dsp:txXfrm>
    </dsp:sp>
    <dsp:sp modelId="{B6CBFE1A-E0DF-4D29-BD6F-5A84C85985BE}">
      <dsp:nvSpPr>
        <dsp:cNvPr id="0" name=""/>
        <dsp:cNvSpPr/>
      </dsp:nvSpPr>
      <dsp:spPr>
        <a:xfrm>
          <a:off x="5639282" y="331858"/>
          <a:ext cx="1341655" cy="918195"/>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Gross expenditure of £1.3bn.</a:t>
          </a:r>
        </a:p>
      </dsp:txBody>
      <dsp:txXfrm>
        <a:off x="5666175" y="358751"/>
        <a:ext cx="1287869" cy="864409"/>
      </dsp:txXfrm>
    </dsp:sp>
    <dsp:sp modelId="{D056951D-D542-4F76-90B8-AE811D7BBB9B}">
      <dsp:nvSpPr>
        <dsp:cNvPr id="0" name=""/>
        <dsp:cNvSpPr/>
      </dsp:nvSpPr>
      <dsp:spPr>
        <a:xfrm>
          <a:off x="7115103" y="624590"/>
          <a:ext cx="284431" cy="332730"/>
        </a:xfrm>
        <a:prstGeom prst="rightArrow">
          <a:avLst>
            <a:gd name="adj1" fmla="val 60000"/>
            <a:gd name="adj2" fmla="val 50000"/>
          </a:avLst>
        </a:prstGeom>
        <a:solidFill>
          <a:schemeClr val="accent1">
            <a:lumMod val="7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b="1" kern="1200"/>
        </a:p>
      </dsp:txBody>
      <dsp:txXfrm>
        <a:off x="7115103" y="691136"/>
        <a:ext cx="199102" cy="199638"/>
      </dsp:txXfrm>
    </dsp:sp>
    <dsp:sp modelId="{2F5ACEFE-223E-499D-B839-86C0A189A3C1}">
      <dsp:nvSpPr>
        <dsp:cNvPr id="0" name=""/>
        <dsp:cNvSpPr/>
      </dsp:nvSpPr>
      <dsp:spPr>
        <a:xfrm>
          <a:off x="7517600" y="331858"/>
          <a:ext cx="1341655" cy="91819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Underlying profit of £206m. </a:t>
          </a:r>
        </a:p>
      </dsp:txBody>
      <dsp:txXfrm>
        <a:off x="7544493" y="358751"/>
        <a:ext cx="1287869" cy="8644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A7711-E786-44EF-A288-8F934D9E5D3E}">
      <dsp:nvSpPr>
        <dsp:cNvPr id="0" name=""/>
        <dsp:cNvSpPr/>
      </dsp:nvSpPr>
      <dsp:spPr>
        <a:xfrm>
          <a:off x="858392" y="0"/>
          <a:ext cx="9728454" cy="465524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BB9FB-CC5D-4168-8558-4F0AA817587A}">
      <dsp:nvSpPr>
        <dsp:cNvPr id="0" name=""/>
        <dsp:cNvSpPr/>
      </dsp:nvSpPr>
      <dsp:spPr>
        <a:xfrm>
          <a:off x="977" y="1396574"/>
          <a:ext cx="1567573" cy="18620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Population – Around 67 million people (</a:t>
          </a:r>
          <a:r>
            <a:rPr lang="en-GB" sz="1400" kern="1200" dirty="0" err="1"/>
            <a:t>Gerlach</a:t>
          </a:r>
          <a:r>
            <a:rPr lang="en-GB" sz="1400" kern="1200" dirty="0"/>
            <a:t> et al., 2021</a:t>
          </a:r>
          <a:r>
            <a:rPr lang="en-GB" sz="1400" b="1" kern="1200" dirty="0"/>
            <a:t>).</a:t>
          </a:r>
        </a:p>
      </dsp:txBody>
      <dsp:txXfrm>
        <a:off x="77500" y="1473097"/>
        <a:ext cx="1414527" cy="1709053"/>
      </dsp:txXfrm>
    </dsp:sp>
    <dsp:sp modelId="{579C7C5B-6B07-4CCD-B9DD-E18D8FF16BBC}">
      <dsp:nvSpPr>
        <dsp:cNvPr id="0" name=""/>
        <dsp:cNvSpPr/>
      </dsp:nvSpPr>
      <dsp:spPr>
        <a:xfrm>
          <a:off x="1646929" y="1396574"/>
          <a:ext cx="1567573" cy="18620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Language – English is an official language.</a:t>
          </a:r>
        </a:p>
      </dsp:txBody>
      <dsp:txXfrm>
        <a:off x="1723452" y="1473097"/>
        <a:ext cx="1414527" cy="1709053"/>
      </dsp:txXfrm>
    </dsp:sp>
    <dsp:sp modelId="{8ACC8743-C7C1-46C6-9265-C301A3EF5D63}">
      <dsp:nvSpPr>
        <dsp:cNvPr id="0" name=""/>
        <dsp:cNvSpPr/>
      </dsp:nvSpPr>
      <dsp:spPr>
        <a:xfrm>
          <a:off x="3292881" y="1396574"/>
          <a:ext cx="1567573" cy="186209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Culture – the rich heritage of culture and widely contributed to sports, art, music and literature. </a:t>
          </a:r>
        </a:p>
      </dsp:txBody>
      <dsp:txXfrm>
        <a:off x="3369404" y="1473097"/>
        <a:ext cx="1414527" cy="1709053"/>
      </dsp:txXfrm>
    </dsp:sp>
    <dsp:sp modelId="{D16D628A-E2AE-43D9-857F-FE66DD30397A}">
      <dsp:nvSpPr>
        <dsp:cNvPr id="0" name=""/>
        <dsp:cNvSpPr/>
      </dsp:nvSpPr>
      <dsp:spPr>
        <a:xfrm>
          <a:off x="4938833" y="1396574"/>
          <a:ext cx="1567573" cy="1862099"/>
        </a:xfrm>
        <a:prstGeom prst="roundRect">
          <a:avLst/>
        </a:prstGeom>
        <a:solidFill>
          <a:schemeClr val="accent5">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Economy – one of the largest and most stable economy (</a:t>
          </a:r>
          <a:r>
            <a:rPr lang="en-GB" sz="1400" b="1" kern="1200" dirty="0" err="1"/>
            <a:t>Taeihagh</a:t>
          </a:r>
          <a:r>
            <a:rPr lang="en-GB" sz="1400" b="1" kern="1200" dirty="0"/>
            <a:t> and Lim 2019 pp. 103-128). </a:t>
          </a:r>
        </a:p>
      </dsp:txBody>
      <dsp:txXfrm>
        <a:off x="5015356" y="1473097"/>
        <a:ext cx="1414527" cy="1709053"/>
      </dsp:txXfrm>
    </dsp:sp>
    <dsp:sp modelId="{920A8E6F-931E-4327-B692-10FF90F68096}">
      <dsp:nvSpPr>
        <dsp:cNvPr id="0" name=""/>
        <dsp:cNvSpPr/>
      </dsp:nvSpPr>
      <dsp:spPr>
        <a:xfrm>
          <a:off x="6584785" y="1396574"/>
          <a:ext cx="1567573" cy="1862099"/>
        </a:xfrm>
        <a:prstGeom prst="round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Technological advancements – considered a global technological and financial hub.</a:t>
          </a:r>
        </a:p>
      </dsp:txBody>
      <dsp:txXfrm>
        <a:off x="6661308" y="1473097"/>
        <a:ext cx="1414527" cy="1709053"/>
      </dsp:txXfrm>
    </dsp:sp>
    <dsp:sp modelId="{8D94A96C-1E62-46E3-878F-4392907F9A0D}">
      <dsp:nvSpPr>
        <dsp:cNvPr id="0" name=""/>
        <dsp:cNvSpPr/>
      </dsp:nvSpPr>
      <dsp:spPr>
        <a:xfrm>
          <a:off x="8230737" y="1396574"/>
          <a:ext cx="1567573" cy="1862099"/>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Unemployment – Found to be moderate (4.3%) (</a:t>
          </a:r>
          <a:r>
            <a:rPr lang="en-GB" sz="1400" kern="1200" dirty="0" err="1"/>
            <a:t>Minkov</a:t>
          </a:r>
          <a:r>
            <a:rPr lang="en-GB" sz="1400" kern="1200" dirty="0"/>
            <a:t> and </a:t>
          </a:r>
          <a:r>
            <a:rPr lang="en-GB" sz="1400" kern="1200" dirty="0" err="1"/>
            <a:t>Kaasa</a:t>
          </a:r>
          <a:r>
            <a:rPr lang="en-GB" sz="1400" kern="1200" dirty="0"/>
            <a:t> 2021</a:t>
          </a:r>
          <a:r>
            <a:rPr lang="en-GB" sz="1400" b="1" kern="1200" dirty="0"/>
            <a:t>). </a:t>
          </a:r>
        </a:p>
      </dsp:txBody>
      <dsp:txXfrm>
        <a:off x="8307260" y="1473097"/>
        <a:ext cx="1414527" cy="1709053"/>
      </dsp:txXfrm>
    </dsp:sp>
    <dsp:sp modelId="{C2FBBA30-F162-4254-9EA5-D00D1EFBD827}">
      <dsp:nvSpPr>
        <dsp:cNvPr id="0" name=""/>
        <dsp:cNvSpPr/>
      </dsp:nvSpPr>
      <dsp:spPr>
        <a:xfrm>
          <a:off x="9876688" y="1396574"/>
          <a:ext cx="1567573" cy="1862099"/>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Workforce – highly educated and skilled workforce. </a:t>
          </a:r>
        </a:p>
      </dsp:txBody>
      <dsp:txXfrm>
        <a:off x="9953211" y="1473097"/>
        <a:ext cx="1414527" cy="17090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BE9A-07AF-43CF-B3F3-1CED1340CCFD}">
      <dsp:nvSpPr>
        <dsp:cNvPr id="0" name=""/>
        <dsp:cNvSpPr/>
      </dsp:nvSpPr>
      <dsp:spPr>
        <a:xfrm>
          <a:off x="-5983359" y="-916175"/>
          <a:ext cx="7127558" cy="7127558"/>
        </a:xfrm>
        <a:prstGeom prst="blockArc">
          <a:avLst>
            <a:gd name="adj1" fmla="val 18900000"/>
            <a:gd name="adj2" fmla="val 2700000"/>
            <a:gd name="adj3" fmla="val 303"/>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AE24F7-75B9-4485-940A-A1D0F5716541}">
      <dsp:nvSpPr>
        <dsp:cNvPr id="0" name=""/>
        <dsp:cNvSpPr/>
      </dsp:nvSpPr>
      <dsp:spPr>
        <a:xfrm>
          <a:off x="371458" y="240720"/>
          <a:ext cx="6025706" cy="48122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Population</a:t>
          </a:r>
          <a:r>
            <a:rPr lang="en-GB" sz="1400" kern="1200" dirty="0"/>
            <a:t> – about 80 million people (Wilts 2017).</a:t>
          </a:r>
        </a:p>
      </dsp:txBody>
      <dsp:txXfrm>
        <a:off x="371458" y="240720"/>
        <a:ext cx="6025706" cy="481228"/>
      </dsp:txXfrm>
    </dsp:sp>
    <dsp:sp modelId="{1FC9B107-2C81-4FAD-A14F-AA5142342F10}">
      <dsp:nvSpPr>
        <dsp:cNvPr id="0" name=""/>
        <dsp:cNvSpPr/>
      </dsp:nvSpPr>
      <dsp:spPr>
        <a:xfrm>
          <a:off x="70691" y="180566"/>
          <a:ext cx="601535" cy="601535"/>
        </a:xfrm>
        <a:prstGeom prst="ellipse">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2FE3DD18-95A9-49A3-BFF7-30F15DFB97C5}">
      <dsp:nvSpPr>
        <dsp:cNvPr id="0" name=""/>
        <dsp:cNvSpPr/>
      </dsp:nvSpPr>
      <dsp:spPr>
        <a:xfrm>
          <a:off x="807254" y="962986"/>
          <a:ext cx="5589910" cy="481228"/>
        </a:xfrm>
        <a:prstGeom prst="rect">
          <a:avLst/>
        </a:prstGeom>
        <a:solidFill>
          <a:schemeClr val="accent1">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Language</a:t>
          </a:r>
          <a:r>
            <a:rPr lang="en-GB" sz="1400" kern="1200" dirty="0"/>
            <a:t> – The official language is German (</a:t>
          </a:r>
          <a:r>
            <a:rPr lang="en-GB" sz="1400" kern="1200" dirty="0" err="1"/>
            <a:t>Gerlach</a:t>
          </a:r>
          <a:r>
            <a:rPr lang="en-GB" sz="1400" kern="1200" dirty="0"/>
            <a:t> et al., 2021 p. 662604). </a:t>
          </a:r>
        </a:p>
      </dsp:txBody>
      <dsp:txXfrm>
        <a:off x="807254" y="962986"/>
        <a:ext cx="5589910" cy="481228"/>
      </dsp:txXfrm>
    </dsp:sp>
    <dsp:sp modelId="{334527D4-358D-4253-94BC-17AD6A9BA918}">
      <dsp:nvSpPr>
        <dsp:cNvPr id="0" name=""/>
        <dsp:cNvSpPr/>
      </dsp:nvSpPr>
      <dsp:spPr>
        <a:xfrm>
          <a:off x="506486" y="902832"/>
          <a:ext cx="601535" cy="601535"/>
        </a:xfrm>
        <a:prstGeom prst="ellipse">
          <a:avLst/>
        </a:prstGeom>
        <a:solidFill>
          <a:schemeClr val="lt1">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86FC7E1A-E151-440A-9D77-7326390EF9A3}">
      <dsp:nvSpPr>
        <dsp:cNvPr id="0" name=""/>
        <dsp:cNvSpPr/>
      </dsp:nvSpPr>
      <dsp:spPr>
        <a:xfrm>
          <a:off x="1046068" y="1684723"/>
          <a:ext cx="5351096" cy="481228"/>
        </a:xfrm>
        <a:prstGeom prst="rect">
          <a:avLst/>
        </a:prstGeom>
        <a:solidFill>
          <a:schemeClr val="bg1">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Culture</a:t>
          </a:r>
          <a:r>
            <a:rPr lang="en-GB" sz="1400" kern="1200" dirty="0"/>
            <a:t> – The country is rich in regional cultural variations.</a:t>
          </a:r>
        </a:p>
      </dsp:txBody>
      <dsp:txXfrm>
        <a:off x="1046068" y="1684723"/>
        <a:ext cx="5351096" cy="481228"/>
      </dsp:txXfrm>
    </dsp:sp>
    <dsp:sp modelId="{AA834BB2-5D9F-45AE-B753-27357215AF47}">
      <dsp:nvSpPr>
        <dsp:cNvPr id="0" name=""/>
        <dsp:cNvSpPr/>
      </dsp:nvSpPr>
      <dsp:spPr>
        <a:xfrm>
          <a:off x="745300" y="1624569"/>
          <a:ext cx="601535" cy="601535"/>
        </a:xfrm>
        <a:prstGeom prst="ellipse">
          <a:avLst/>
        </a:prstGeom>
        <a:solidFill>
          <a:schemeClr val="lt1">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31DB979-8A98-4F1E-8673-48C98E6CD343}">
      <dsp:nvSpPr>
        <dsp:cNvPr id="0" name=""/>
        <dsp:cNvSpPr/>
      </dsp:nvSpPr>
      <dsp:spPr>
        <a:xfrm>
          <a:off x="1122319" y="2406989"/>
          <a:ext cx="5274845" cy="481228"/>
        </a:xfrm>
        <a:prstGeom prst="rect">
          <a:avLst/>
        </a:prstGeom>
        <a:solidFill>
          <a:schemeClr val="accent5">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Economy</a:t>
          </a:r>
          <a:r>
            <a:rPr lang="en-GB" sz="1400" kern="1200" dirty="0"/>
            <a:t> – The country has the largest European economy (Warner et al., 2019).</a:t>
          </a:r>
        </a:p>
      </dsp:txBody>
      <dsp:txXfrm>
        <a:off x="1122319" y="2406989"/>
        <a:ext cx="5274845" cy="481228"/>
      </dsp:txXfrm>
    </dsp:sp>
    <dsp:sp modelId="{AD96D673-F043-4631-95D4-4D26254C88F8}">
      <dsp:nvSpPr>
        <dsp:cNvPr id="0" name=""/>
        <dsp:cNvSpPr/>
      </dsp:nvSpPr>
      <dsp:spPr>
        <a:xfrm>
          <a:off x="821551" y="2346835"/>
          <a:ext cx="601535" cy="601535"/>
        </a:xfrm>
        <a:prstGeom prst="ellipse">
          <a:avLst/>
        </a:prstGeom>
        <a:solidFill>
          <a:schemeClr val="lt1">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FDD8251-7247-47C0-AA19-9C2220DD3CB9}">
      <dsp:nvSpPr>
        <dsp:cNvPr id="0" name=""/>
        <dsp:cNvSpPr/>
      </dsp:nvSpPr>
      <dsp:spPr>
        <a:xfrm>
          <a:off x="1046068" y="3093618"/>
          <a:ext cx="5351096" cy="552503"/>
        </a:xfrm>
        <a:prstGeom prst="rect">
          <a:avLst/>
        </a:prstGeom>
        <a:solidFill>
          <a:schemeClr val="accent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Technological advancements </a:t>
          </a:r>
          <a:r>
            <a:rPr lang="en-GB" sz="1400" kern="1200" dirty="0"/>
            <a:t>– The country is well-known for its technological and engineering innovation (</a:t>
          </a:r>
          <a:r>
            <a:rPr lang="en-GB" sz="1400" kern="1200" dirty="0" err="1"/>
            <a:t>Schartel</a:t>
          </a:r>
          <a:r>
            <a:rPr lang="en-GB" sz="1400" kern="1200" dirty="0"/>
            <a:t> Dunn et al., 2019).</a:t>
          </a:r>
        </a:p>
      </dsp:txBody>
      <dsp:txXfrm>
        <a:off x="1046068" y="3093618"/>
        <a:ext cx="5351096" cy="552503"/>
      </dsp:txXfrm>
    </dsp:sp>
    <dsp:sp modelId="{A900E998-1A95-4F55-AF7E-0915D0F87437}">
      <dsp:nvSpPr>
        <dsp:cNvPr id="0" name=""/>
        <dsp:cNvSpPr/>
      </dsp:nvSpPr>
      <dsp:spPr>
        <a:xfrm>
          <a:off x="745300" y="3069101"/>
          <a:ext cx="601535" cy="601535"/>
        </a:xfrm>
        <a:prstGeom prst="ellipse">
          <a:avLst/>
        </a:prstGeom>
        <a:solidFill>
          <a:schemeClr val="lt1">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7B8336D-FEAA-4DF4-945E-0AEFCCA97DEC}">
      <dsp:nvSpPr>
        <dsp:cNvPr id="0" name=""/>
        <dsp:cNvSpPr/>
      </dsp:nvSpPr>
      <dsp:spPr>
        <a:xfrm>
          <a:off x="807254" y="3850992"/>
          <a:ext cx="5589910" cy="481228"/>
        </a:xfrm>
        <a:prstGeom prst="rect">
          <a:avLst/>
        </a:prstGeom>
        <a:solidFill>
          <a:schemeClr val="accent6">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Unemployment</a:t>
          </a:r>
          <a:r>
            <a:rPr lang="en-GB" sz="1400" kern="1200" dirty="0"/>
            <a:t> – The rate of unemployment is moderate (5.3%).</a:t>
          </a:r>
        </a:p>
      </dsp:txBody>
      <dsp:txXfrm>
        <a:off x="807254" y="3850992"/>
        <a:ext cx="5589910" cy="481228"/>
      </dsp:txXfrm>
    </dsp:sp>
    <dsp:sp modelId="{CE3AFE5B-1FEA-473F-94AB-04E6F3F4A508}">
      <dsp:nvSpPr>
        <dsp:cNvPr id="0" name=""/>
        <dsp:cNvSpPr/>
      </dsp:nvSpPr>
      <dsp:spPr>
        <a:xfrm>
          <a:off x="506486" y="3790838"/>
          <a:ext cx="601535" cy="601535"/>
        </a:xfrm>
        <a:prstGeom prst="ellipse">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37706BF-0FCE-48B4-A0B5-D0645A4EDB9D}">
      <dsp:nvSpPr>
        <dsp:cNvPr id="0" name=""/>
        <dsp:cNvSpPr/>
      </dsp:nvSpPr>
      <dsp:spPr>
        <a:xfrm>
          <a:off x="371458" y="4573258"/>
          <a:ext cx="6025706" cy="481228"/>
        </a:xfrm>
        <a:prstGeom prst="rect">
          <a:avLst/>
        </a:prstGeom>
        <a:solidFill>
          <a:schemeClr val="accent4">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975"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Workforce</a:t>
          </a:r>
          <a:r>
            <a:rPr lang="en-GB" sz="1400" kern="1200" dirty="0"/>
            <a:t> – Highly skilled collaborative workforce with vocational and technical training. </a:t>
          </a:r>
        </a:p>
      </dsp:txBody>
      <dsp:txXfrm>
        <a:off x="371458" y="4573258"/>
        <a:ext cx="6025706" cy="481228"/>
      </dsp:txXfrm>
    </dsp:sp>
    <dsp:sp modelId="{E76F5165-FE6E-406F-9462-DE194B2D0119}">
      <dsp:nvSpPr>
        <dsp:cNvPr id="0" name=""/>
        <dsp:cNvSpPr/>
      </dsp:nvSpPr>
      <dsp:spPr>
        <a:xfrm>
          <a:off x="70691" y="4513104"/>
          <a:ext cx="601535" cy="601535"/>
        </a:xfrm>
        <a:prstGeom prst="ellipse">
          <a:avLst/>
        </a:prstGeom>
        <a:solidFill>
          <a:schemeClr val="lt1">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338C7-E32F-4F77-8B53-D1B8BA790F82}">
      <dsp:nvSpPr>
        <dsp:cNvPr id="0" name=""/>
        <dsp:cNvSpPr/>
      </dsp:nvSpPr>
      <dsp:spPr>
        <a:xfrm rot="16200000">
          <a:off x="-1171884" y="1172861"/>
          <a:ext cx="4886071" cy="2540347"/>
        </a:xfrm>
        <a:prstGeom prst="flowChartManualOperation">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1600" tIns="0" rIns="102712" bIns="0" numCol="1" spcCol="1270" anchor="ctr" anchorCtr="0">
          <a:noAutofit/>
        </a:bodyPr>
        <a:lstStyle/>
        <a:p>
          <a:pPr marL="0" lvl="0" indent="0" algn="ctr" defTabSz="711200">
            <a:lnSpc>
              <a:spcPct val="90000"/>
            </a:lnSpc>
            <a:spcBef>
              <a:spcPct val="0"/>
            </a:spcBef>
            <a:spcAft>
              <a:spcPct val="35000"/>
            </a:spcAft>
            <a:buNone/>
          </a:pPr>
          <a:r>
            <a:rPr lang="en-GB" sz="1600" b="1" kern="1200"/>
            <a:t>Power Distance</a:t>
          </a:r>
          <a:r>
            <a:rPr lang="en-GB" sz="1600" kern="1200"/>
            <a:t> – Both of the countries exhibit low power distance because they majorly emphasise equality, open communication, inclusive decision-making and collaborative practices across the hierarchical levels (Tidd and Bessant 2020). </a:t>
          </a:r>
        </a:p>
      </dsp:txBody>
      <dsp:txXfrm rot="5400000">
        <a:off x="978" y="977213"/>
        <a:ext cx="2540347" cy="2931643"/>
      </dsp:txXfrm>
    </dsp:sp>
    <dsp:sp modelId="{6DFAD48D-EF71-4599-B628-2DEF449E0856}">
      <dsp:nvSpPr>
        <dsp:cNvPr id="0" name=""/>
        <dsp:cNvSpPr/>
      </dsp:nvSpPr>
      <dsp:spPr>
        <a:xfrm rot="16200000">
          <a:off x="1558988" y="1172861"/>
          <a:ext cx="4886071" cy="2540347"/>
        </a:xfrm>
        <a:prstGeom prst="flowChartManualOperation">
          <a:avLst/>
        </a:prstGeom>
        <a:solidFill>
          <a:schemeClr val="accent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1600" tIns="0" rIns="102712" bIns="0" numCol="1" spcCol="1270" anchor="ctr" anchorCtr="0">
          <a:noAutofit/>
        </a:bodyPr>
        <a:lstStyle/>
        <a:p>
          <a:pPr marL="0" lvl="0" indent="0" algn="ctr" defTabSz="711200">
            <a:lnSpc>
              <a:spcPct val="90000"/>
            </a:lnSpc>
            <a:spcBef>
              <a:spcPct val="0"/>
            </a:spcBef>
            <a:spcAft>
              <a:spcPct val="35000"/>
            </a:spcAft>
            <a:buNone/>
          </a:pPr>
          <a:r>
            <a:rPr lang="en-GB" sz="1600" b="1" kern="1200" dirty="0"/>
            <a:t>Individualism</a:t>
          </a:r>
          <a:r>
            <a:rPr lang="en-GB" sz="1600" kern="1200" dirty="0"/>
            <a:t> – Both of the countries embrace the aspect of individualism by generating major emphasis on achievements, personal responsibilities, initiatives, independence and collective interests (</a:t>
          </a:r>
          <a:r>
            <a:rPr lang="en-GB" sz="1600" kern="1200" dirty="0" err="1"/>
            <a:t>Lütjen</a:t>
          </a:r>
          <a:r>
            <a:rPr lang="en-GB" sz="1600" kern="1200" dirty="0"/>
            <a:t> et al., 2017). </a:t>
          </a:r>
        </a:p>
      </dsp:txBody>
      <dsp:txXfrm rot="5400000">
        <a:off x="2731850" y="977213"/>
        <a:ext cx="2540347" cy="2931643"/>
      </dsp:txXfrm>
    </dsp:sp>
    <dsp:sp modelId="{42F03ADD-E03E-47F0-9DFA-CF48E1849607}">
      <dsp:nvSpPr>
        <dsp:cNvPr id="0" name=""/>
        <dsp:cNvSpPr/>
      </dsp:nvSpPr>
      <dsp:spPr>
        <a:xfrm rot="16200000">
          <a:off x="4289861" y="1172861"/>
          <a:ext cx="4886071" cy="2540347"/>
        </a:xfrm>
        <a:prstGeom prst="flowChartManualOperation">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1600" tIns="0" rIns="102712" bIns="0" numCol="1" spcCol="1270" anchor="ctr" anchorCtr="0">
          <a:noAutofit/>
        </a:bodyPr>
        <a:lstStyle/>
        <a:p>
          <a:pPr marL="0" lvl="0" indent="0" algn="ctr" defTabSz="711200">
            <a:lnSpc>
              <a:spcPct val="90000"/>
            </a:lnSpc>
            <a:spcBef>
              <a:spcPct val="0"/>
            </a:spcBef>
            <a:spcAft>
              <a:spcPct val="35000"/>
            </a:spcAft>
            <a:buNone/>
          </a:pPr>
          <a:r>
            <a:rPr lang="en-GB" sz="1600" b="1" kern="1200" dirty="0"/>
            <a:t>Uncertainty Avoidance</a:t>
          </a:r>
          <a:r>
            <a:rPr lang="en-GB" sz="1600" kern="1200" dirty="0"/>
            <a:t> – In relation to this, the UK have high adaptability and flexibility and has moderate uncertainty avoidance. On the other hand, Germany showed strong uncertainty avoidance because they prefer explicit procedures and rules, value stability and averse ambiguity (</a:t>
          </a:r>
          <a:r>
            <a:rPr lang="en-GB" sz="1600" kern="1200" dirty="0" err="1"/>
            <a:t>Minkov</a:t>
          </a:r>
          <a:r>
            <a:rPr lang="en-GB" sz="1600" kern="1200" dirty="0"/>
            <a:t> and </a:t>
          </a:r>
          <a:r>
            <a:rPr lang="en-GB" sz="1600" kern="1200" dirty="0" err="1"/>
            <a:t>Kaasa</a:t>
          </a:r>
          <a:r>
            <a:rPr lang="en-GB" sz="1600" kern="1200" dirty="0"/>
            <a:t> 2021). </a:t>
          </a:r>
        </a:p>
      </dsp:txBody>
      <dsp:txXfrm rot="5400000">
        <a:off x="5462723" y="977213"/>
        <a:ext cx="2540347" cy="29316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665E4-06A8-475C-A38C-B5E7C0D57550}">
      <dsp:nvSpPr>
        <dsp:cNvPr id="0" name=""/>
        <dsp:cNvSpPr/>
      </dsp:nvSpPr>
      <dsp:spPr>
        <a:xfrm rot="16200000">
          <a:off x="-1274102" y="1275098"/>
          <a:ext cx="5139880" cy="258968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7950" tIns="0" rIns="110146" bIns="0" numCol="1" spcCol="1270" anchor="ctr" anchorCtr="0">
          <a:noAutofit/>
        </a:bodyPr>
        <a:lstStyle/>
        <a:p>
          <a:pPr marL="0" lvl="0" indent="0" algn="ctr" defTabSz="755650">
            <a:lnSpc>
              <a:spcPct val="90000"/>
            </a:lnSpc>
            <a:spcBef>
              <a:spcPct val="0"/>
            </a:spcBef>
            <a:spcAft>
              <a:spcPct val="35000"/>
            </a:spcAft>
            <a:buNone/>
          </a:pPr>
          <a:r>
            <a:rPr lang="en-GB" sz="1700" b="1" kern="1200" dirty="0"/>
            <a:t>Masculinity vs Femininity</a:t>
          </a:r>
          <a:r>
            <a:rPr lang="en-GB" sz="1700" kern="1200" dirty="0"/>
            <a:t> – Through evaluating this aspect, it was found that both the UK and Germany majorly lean on Masculinity with work-life balance, and career success and exhibit the assertiveness and more flexible approach (</a:t>
          </a:r>
          <a:r>
            <a:rPr lang="en-GB" sz="1700" kern="1200" dirty="0" err="1"/>
            <a:t>Rojo</a:t>
          </a:r>
          <a:r>
            <a:rPr lang="en-GB" sz="1700" kern="1200" dirty="0"/>
            <a:t> et al., 2020).  </a:t>
          </a:r>
        </a:p>
      </dsp:txBody>
      <dsp:txXfrm rot="5400000">
        <a:off x="996" y="1027976"/>
        <a:ext cx="2589683" cy="3083928"/>
      </dsp:txXfrm>
    </dsp:sp>
    <dsp:sp modelId="{4488A1A2-CB2D-49DF-9A59-D26CAF547842}">
      <dsp:nvSpPr>
        <dsp:cNvPr id="0" name=""/>
        <dsp:cNvSpPr/>
      </dsp:nvSpPr>
      <dsp:spPr>
        <a:xfrm rot="16200000">
          <a:off x="1509808" y="1275098"/>
          <a:ext cx="5139880" cy="2589683"/>
        </a:xfrm>
        <a:prstGeom prst="flowChartManualOperation">
          <a:avLst/>
        </a:prstGeom>
        <a:solidFill>
          <a:srgbClr val="00B0F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7950" tIns="0" rIns="110146" bIns="0" numCol="1" spcCol="1270" anchor="ctr" anchorCtr="0">
          <a:noAutofit/>
        </a:bodyPr>
        <a:lstStyle/>
        <a:p>
          <a:pPr marL="0" lvl="0" indent="0" algn="ctr" defTabSz="755650">
            <a:lnSpc>
              <a:spcPct val="90000"/>
            </a:lnSpc>
            <a:spcBef>
              <a:spcPct val="0"/>
            </a:spcBef>
            <a:spcAft>
              <a:spcPct val="35000"/>
            </a:spcAft>
            <a:buNone/>
          </a:pPr>
          <a:r>
            <a:rPr lang="en-GB" sz="1700" b="1" kern="1200" dirty="0"/>
            <a:t>Long-Term Orientation Vs Short-Term Orientation</a:t>
          </a:r>
          <a:r>
            <a:rPr lang="en-GB" sz="1700" kern="1200" dirty="0"/>
            <a:t> – Concerning this aspect, it was found that the UK usually exhibit short-term normative orientation when compared to Germany as it usually lies on long-term orientation with a persistent focus (</a:t>
          </a:r>
          <a:r>
            <a:rPr lang="en-GB" sz="1700" kern="1200" dirty="0" err="1"/>
            <a:t>Taeihagh</a:t>
          </a:r>
          <a:r>
            <a:rPr lang="en-GB" sz="1700" kern="1200" dirty="0"/>
            <a:t> and Lim 2019). </a:t>
          </a:r>
        </a:p>
      </dsp:txBody>
      <dsp:txXfrm rot="5400000">
        <a:off x="2784906" y="1027976"/>
        <a:ext cx="2589683" cy="3083928"/>
      </dsp:txXfrm>
    </dsp:sp>
    <dsp:sp modelId="{ACCDC5A2-1FAE-4E7B-9E05-299E13FC1E6C}">
      <dsp:nvSpPr>
        <dsp:cNvPr id="0" name=""/>
        <dsp:cNvSpPr/>
      </dsp:nvSpPr>
      <dsp:spPr>
        <a:xfrm rot="16200000">
          <a:off x="4293718" y="1275098"/>
          <a:ext cx="5139880" cy="2589683"/>
        </a:xfrm>
        <a:prstGeom prst="flowChartManualOperation">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7950" tIns="0" rIns="110146" bIns="0" numCol="1" spcCol="1270" anchor="ctr" anchorCtr="0">
          <a:noAutofit/>
        </a:bodyPr>
        <a:lstStyle/>
        <a:p>
          <a:pPr marL="0" lvl="0" indent="0" algn="ctr" defTabSz="755650">
            <a:lnSpc>
              <a:spcPct val="90000"/>
            </a:lnSpc>
            <a:spcBef>
              <a:spcPct val="0"/>
            </a:spcBef>
            <a:spcAft>
              <a:spcPct val="35000"/>
            </a:spcAft>
            <a:buNone/>
          </a:pPr>
          <a:r>
            <a:rPr lang="en-GB" sz="1700" b="1" kern="1200" dirty="0"/>
            <a:t>Indulgence vs Restraint</a:t>
          </a:r>
          <a:r>
            <a:rPr lang="en-GB" sz="1700" kern="1200" dirty="0"/>
            <a:t> – On the other hand, the UK show more indulgence with effective cultural acceptance. However, Germany remains restrained by suppressing gratification of desires and needs (</a:t>
          </a:r>
          <a:r>
            <a:rPr lang="en-GB" sz="1700" kern="1200" dirty="0" err="1"/>
            <a:t>Tidd</a:t>
          </a:r>
          <a:r>
            <a:rPr lang="en-GB" sz="1700" kern="1200" dirty="0"/>
            <a:t> and </a:t>
          </a:r>
          <a:r>
            <a:rPr lang="en-GB" sz="1700" kern="1200" dirty="0" err="1"/>
            <a:t>Bessant</a:t>
          </a:r>
          <a:r>
            <a:rPr lang="en-GB" sz="1700" kern="1200" dirty="0"/>
            <a:t> 2020). </a:t>
          </a:r>
        </a:p>
      </dsp:txBody>
      <dsp:txXfrm rot="5400000">
        <a:off x="5568816" y="1027976"/>
        <a:ext cx="2589683" cy="30839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72516-5AB6-498F-BBDF-C20559F8301D}">
      <dsp:nvSpPr>
        <dsp:cNvPr id="0" name=""/>
        <dsp:cNvSpPr/>
      </dsp:nvSpPr>
      <dsp:spPr>
        <a:xfrm rot="5400000">
          <a:off x="-236795" y="238852"/>
          <a:ext cx="1578634" cy="1105044"/>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endParaRPr lang="en-GB" sz="3100" kern="1200" dirty="0"/>
        </a:p>
      </dsp:txBody>
      <dsp:txXfrm rot="-5400000">
        <a:off x="0" y="554579"/>
        <a:ext cx="1105044" cy="473590"/>
      </dsp:txXfrm>
    </dsp:sp>
    <dsp:sp modelId="{0BBDB9E4-844E-4EB0-A5B0-FACAEA7A4EE5}">
      <dsp:nvSpPr>
        <dsp:cNvPr id="0" name=""/>
        <dsp:cNvSpPr/>
      </dsp:nvSpPr>
      <dsp:spPr>
        <a:xfrm rot="5400000">
          <a:off x="4187793" y="-3080691"/>
          <a:ext cx="1026112" cy="7191611"/>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According to the study of </a:t>
          </a:r>
          <a:r>
            <a:rPr lang="en-GB" sz="2100" kern="1200" dirty="0" err="1"/>
            <a:t>Pettifor</a:t>
          </a:r>
          <a:r>
            <a:rPr lang="en-GB" sz="2100" kern="1200" dirty="0"/>
            <a:t> et al. (2017 pp. 247-261), language differences pose significant challenges and barriers to expanding business internationally. </a:t>
          </a:r>
        </a:p>
      </dsp:txBody>
      <dsp:txXfrm rot="-5400000">
        <a:off x="1105044" y="52149"/>
        <a:ext cx="7141520" cy="925930"/>
      </dsp:txXfrm>
    </dsp:sp>
    <dsp:sp modelId="{9A63A3DD-E609-442E-80CC-BABBFC8484D7}">
      <dsp:nvSpPr>
        <dsp:cNvPr id="0" name=""/>
        <dsp:cNvSpPr/>
      </dsp:nvSpPr>
      <dsp:spPr>
        <a:xfrm rot="5400000">
          <a:off x="-236795" y="1623146"/>
          <a:ext cx="1578634" cy="1105044"/>
        </a:xfrm>
        <a:prstGeom prst="chevron">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w="6350" cap="flat" cmpd="sng" algn="ctr">
          <a:solidFill>
            <a:schemeClr val="accent4">
              <a:hueOff val="5197846"/>
              <a:satOff val="-23984"/>
              <a:lumOff val="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endParaRPr lang="en-GB" sz="3100" kern="1200" dirty="0"/>
        </a:p>
      </dsp:txBody>
      <dsp:txXfrm rot="-5400000">
        <a:off x="0" y="1938873"/>
        <a:ext cx="1105044" cy="473590"/>
      </dsp:txXfrm>
    </dsp:sp>
    <dsp:sp modelId="{B319D524-7F84-495D-97C7-1804515BC792}">
      <dsp:nvSpPr>
        <dsp:cNvPr id="0" name=""/>
        <dsp:cNvSpPr/>
      </dsp:nvSpPr>
      <dsp:spPr>
        <a:xfrm rot="5400000">
          <a:off x="4187793" y="-1696397"/>
          <a:ext cx="1026112" cy="7191611"/>
        </a:xfrm>
        <a:prstGeom prst="round2SameRect">
          <a:avLst/>
        </a:prstGeom>
        <a:solidFill>
          <a:schemeClr val="lt1">
            <a:alpha val="90000"/>
            <a:hueOff val="0"/>
            <a:satOff val="0"/>
            <a:lumOff val="0"/>
            <a:alphaOff val="0"/>
          </a:schemeClr>
        </a:solidFill>
        <a:ln w="6350" cap="flat" cmpd="sng" algn="ctr">
          <a:solidFill>
            <a:schemeClr val="accent4">
              <a:hueOff val="5197846"/>
              <a:satOff val="-23984"/>
              <a:lumOff val="88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Both countries are the part of European Union but the expansion of Rolls Royce in Germany may encounter challenges related to language (</a:t>
          </a:r>
          <a:r>
            <a:rPr lang="en-GB" sz="2100" kern="1200" dirty="0" err="1"/>
            <a:t>Prakasa</a:t>
          </a:r>
          <a:r>
            <a:rPr lang="en-GB" sz="2100" kern="1200" dirty="0"/>
            <a:t> and </a:t>
          </a:r>
          <a:r>
            <a:rPr lang="en-GB" sz="2100" kern="1200" dirty="0" err="1"/>
            <a:t>Unggul</a:t>
          </a:r>
          <a:r>
            <a:rPr lang="en-GB" sz="2100" kern="1200" dirty="0"/>
            <a:t> 2019). </a:t>
          </a:r>
        </a:p>
      </dsp:txBody>
      <dsp:txXfrm rot="-5400000">
        <a:off x="1105044" y="1436443"/>
        <a:ext cx="7141520" cy="925930"/>
      </dsp:txXfrm>
    </dsp:sp>
    <dsp:sp modelId="{CB3399D4-36A1-46C5-B289-D09E8F4C47EC}">
      <dsp:nvSpPr>
        <dsp:cNvPr id="0" name=""/>
        <dsp:cNvSpPr/>
      </dsp:nvSpPr>
      <dsp:spPr>
        <a:xfrm rot="5400000">
          <a:off x="-236795" y="3007440"/>
          <a:ext cx="1578634" cy="1105044"/>
        </a:xfrm>
        <a:prstGeom prst="chevron">
          <a:avLst/>
        </a:prstGeom>
        <a:solidFill>
          <a:schemeClr val="accent5">
            <a:lumMod val="50000"/>
          </a:schemeClr>
        </a:solidFill>
        <a:ln w="6350" cap="flat" cmpd="sng" algn="ctr">
          <a:solidFill>
            <a:schemeClr val="accent4">
              <a:hueOff val="10395692"/>
              <a:satOff val="-47968"/>
              <a:lumOff val="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endParaRPr lang="en-GB" sz="3100" kern="1200" dirty="0"/>
        </a:p>
      </dsp:txBody>
      <dsp:txXfrm rot="-5400000">
        <a:off x="0" y="3323167"/>
        <a:ext cx="1105044" cy="473590"/>
      </dsp:txXfrm>
    </dsp:sp>
    <dsp:sp modelId="{96BCC320-3383-4049-8CD8-44F48B379CFC}">
      <dsp:nvSpPr>
        <dsp:cNvPr id="0" name=""/>
        <dsp:cNvSpPr/>
      </dsp:nvSpPr>
      <dsp:spPr>
        <a:xfrm rot="5400000">
          <a:off x="4187793" y="-312104"/>
          <a:ext cx="1026112" cy="7191611"/>
        </a:xfrm>
        <a:prstGeom prst="round2SameRect">
          <a:avLst/>
        </a:prstGeom>
        <a:solidFill>
          <a:schemeClr val="lt1">
            <a:alpha val="90000"/>
            <a:hueOff val="0"/>
            <a:satOff val="0"/>
            <a:lumOff val="0"/>
            <a:alphaOff val="0"/>
          </a:schemeClr>
        </a:solidFill>
        <a:ln w="6350" cap="flat" cmpd="sng" algn="ctr">
          <a:solidFill>
            <a:schemeClr val="accent4">
              <a:hueOff val="10395692"/>
              <a:satOff val="-47968"/>
              <a:lumOff val="176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9352" tIns="13335" rIns="13335" bIns="1333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Therefore, in the German business context, it is important to generate language proficiency and differences for successful expansion and networking (</a:t>
          </a:r>
          <a:r>
            <a:rPr lang="en-GB" sz="2100" kern="1200" dirty="0" err="1"/>
            <a:t>Gerlach</a:t>
          </a:r>
          <a:r>
            <a:rPr lang="en-GB" sz="2100" kern="1200" dirty="0"/>
            <a:t> and Eriksson 2021). </a:t>
          </a:r>
        </a:p>
      </dsp:txBody>
      <dsp:txXfrm rot="-5400000">
        <a:off x="1105044" y="2820736"/>
        <a:ext cx="7141520" cy="925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C752C-D435-4362-9286-728E9D4E3AD9}">
      <dsp:nvSpPr>
        <dsp:cNvPr id="0" name=""/>
        <dsp:cNvSpPr/>
      </dsp:nvSpPr>
      <dsp:spPr>
        <a:xfrm>
          <a:off x="0" y="771983"/>
          <a:ext cx="2787188" cy="16723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Differences of language (Kim 2019).</a:t>
          </a:r>
        </a:p>
      </dsp:txBody>
      <dsp:txXfrm>
        <a:off x="0" y="771983"/>
        <a:ext cx="2787188" cy="1672312"/>
      </dsp:txXfrm>
    </dsp:sp>
    <dsp:sp modelId="{D0C8D9D0-D87D-4CEA-8AD1-B5A3C806C049}">
      <dsp:nvSpPr>
        <dsp:cNvPr id="0" name=""/>
        <dsp:cNvSpPr/>
      </dsp:nvSpPr>
      <dsp:spPr>
        <a:xfrm>
          <a:off x="3065906" y="771983"/>
          <a:ext cx="2787188" cy="16723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Hierarchy and cultural sensitivity (</a:t>
          </a:r>
          <a:r>
            <a:rPr lang="en-GB" sz="2600" b="1" kern="1200" dirty="0" err="1"/>
            <a:t>Minkov</a:t>
          </a:r>
          <a:r>
            <a:rPr lang="en-GB" sz="2600" b="1" kern="1200" dirty="0"/>
            <a:t> and </a:t>
          </a:r>
          <a:r>
            <a:rPr lang="en-GB" sz="2600" b="1" kern="1200" dirty="0" err="1"/>
            <a:t>Kaasa</a:t>
          </a:r>
          <a:r>
            <a:rPr lang="en-GB" sz="2600" b="1" kern="1200" dirty="0"/>
            <a:t> 2021).  </a:t>
          </a:r>
        </a:p>
      </dsp:txBody>
      <dsp:txXfrm>
        <a:off x="3065906" y="771983"/>
        <a:ext cx="2787188" cy="1672312"/>
      </dsp:txXfrm>
    </dsp:sp>
    <dsp:sp modelId="{F6FE8EB8-6B0E-4096-ABD8-D3243F673A5A}">
      <dsp:nvSpPr>
        <dsp:cNvPr id="0" name=""/>
        <dsp:cNvSpPr/>
      </dsp:nvSpPr>
      <dsp:spPr>
        <a:xfrm>
          <a:off x="6131813" y="771983"/>
          <a:ext cx="2787188" cy="16723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Indirect and direct communication (Reese 2022).</a:t>
          </a:r>
        </a:p>
      </dsp:txBody>
      <dsp:txXfrm>
        <a:off x="6131813" y="771983"/>
        <a:ext cx="2787188" cy="1672312"/>
      </dsp:txXfrm>
    </dsp:sp>
    <dsp:sp modelId="{AA991F1B-5296-4B0B-8BF5-D1037709C613}">
      <dsp:nvSpPr>
        <dsp:cNvPr id="0" name=""/>
        <dsp:cNvSpPr/>
      </dsp:nvSpPr>
      <dsp:spPr>
        <a:xfrm>
          <a:off x="1532953" y="2723015"/>
          <a:ext cx="2787188" cy="1672312"/>
        </a:xfrm>
        <a:prstGeom prst="rect">
          <a:avLst/>
        </a:prstGeom>
        <a:solidFill>
          <a:schemeClr val="accent5">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Limited networking practices (</a:t>
          </a:r>
          <a:r>
            <a:rPr lang="en-GB" sz="2600" b="1" kern="1200" dirty="0" err="1"/>
            <a:t>Tidd</a:t>
          </a:r>
          <a:r>
            <a:rPr lang="en-GB" sz="2600" b="1" kern="1200" dirty="0"/>
            <a:t> and </a:t>
          </a:r>
          <a:r>
            <a:rPr lang="en-GB" sz="2600" b="1" kern="1200" dirty="0" err="1"/>
            <a:t>Bessant</a:t>
          </a:r>
          <a:r>
            <a:rPr lang="en-GB" sz="2600" b="1" kern="1200" dirty="0"/>
            <a:t> 2020).</a:t>
          </a:r>
        </a:p>
      </dsp:txBody>
      <dsp:txXfrm>
        <a:off x="1532953" y="2723015"/>
        <a:ext cx="2787188" cy="1672312"/>
      </dsp:txXfrm>
    </dsp:sp>
    <dsp:sp modelId="{7AC2A29F-92C1-4FFE-9124-980F36B3940D}">
      <dsp:nvSpPr>
        <dsp:cNvPr id="0" name=""/>
        <dsp:cNvSpPr/>
      </dsp:nvSpPr>
      <dsp:spPr>
        <a:xfrm>
          <a:off x="4598860" y="2723015"/>
          <a:ext cx="2787188" cy="16723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Limited work-life balance (Wilts 2017).</a:t>
          </a:r>
        </a:p>
      </dsp:txBody>
      <dsp:txXfrm>
        <a:off x="4598860" y="2723015"/>
        <a:ext cx="2787188" cy="16723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27A1C-6D6D-46E7-BC7E-09E50CD12BFD}">
      <dsp:nvSpPr>
        <dsp:cNvPr id="0" name=""/>
        <dsp:cNvSpPr/>
      </dsp:nvSpPr>
      <dsp:spPr>
        <a:xfrm>
          <a:off x="0" y="0"/>
          <a:ext cx="7596932" cy="14699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Both Germany and the UK shared distinctive national characteristics and similar European values which dynamically created a difference in cultural sensibility (</a:t>
          </a:r>
          <a:r>
            <a:rPr lang="en-GB" sz="2100" kern="1200" dirty="0" err="1"/>
            <a:t>Eggert</a:t>
          </a:r>
          <a:r>
            <a:rPr lang="en-GB" sz="2100" kern="1200" dirty="0"/>
            <a:t> et al., 2018). </a:t>
          </a:r>
        </a:p>
      </dsp:txBody>
      <dsp:txXfrm>
        <a:off x="43055" y="43055"/>
        <a:ext cx="6010694" cy="1383883"/>
      </dsp:txXfrm>
    </dsp:sp>
    <dsp:sp modelId="{FFDE061D-EF2C-43D2-94AB-B41A468955F6}">
      <dsp:nvSpPr>
        <dsp:cNvPr id="0" name=""/>
        <dsp:cNvSpPr/>
      </dsp:nvSpPr>
      <dsp:spPr>
        <a:xfrm>
          <a:off x="670317" y="1714992"/>
          <a:ext cx="7596932" cy="14699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When compared to Germany, UK majorly emphasises class-conscious society, pragmatism and individualism (</a:t>
          </a:r>
          <a:r>
            <a:rPr lang="en-GB" sz="2100" kern="1200" dirty="0" err="1"/>
            <a:t>Guffey</a:t>
          </a:r>
          <a:r>
            <a:rPr lang="en-GB" sz="2100" kern="1200" dirty="0"/>
            <a:t> and Loewy 2019).  </a:t>
          </a:r>
        </a:p>
      </dsp:txBody>
      <dsp:txXfrm>
        <a:off x="713372" y="1758047"/>
        <a:ext cx="5885009" cy="1383883"/>
      </dsp:txXfrm>
    </dsp:sp>
    <dsp:sp modelId="{90BDFBC0-7F16-4F4A-B27E-01EC9D10615B}">
      <dsp:nvSpPr>
        <dsp:cNvPr id="0" name=""/>
        <dsp:cNvSpPr/>
      </dsp:nvSpPr>
      <dsp:spPr>
        <a:xfrm>
          <a:off x="1340635" y="3429984"/>
          <a:ext cx="7596932" cy="14699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Irrespective of this Germany significantly reflects values by promoting their major emphasis on teamwork, collective mindset and cultural reflection (Pettifor et al., 2017). </a:t>
          </a:r>
        </a:p>
      </dsp:txBody>
      <dsp:txXfrm>
        <a:off x="1383690" y="3473039"/>
        <a:ext cx="5885009" cy="1383883"/>
      </dsp:txXfrm>
    </dsp:sp>
    <dsp:sp modelId="{939926AA-B226-444A-B1D1-1CEB36B8C950}">
      <dsp:nvSpPr>
        <dsp:cNvPr id="0" name=""/>
        <dsp:cNvSpPr/>
      </dsp:nvSpPr>
      <dsp:spPr>
        <a:xfrm>
          <a:off x="6641437" y="1114744"/>
          <a:ext cx="955495" cy="95549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856423" y="1114744"/>
        <a:ext cx="525523" cy="719010"/>
      </dsp:txXfrm>
    </dsp:sp>
    <dsp:sp modelId="{746B0E4F-93B9-46FB-A963-B1620C930B06}">
      <dsp:nvSpPr>
        <dsp:cNvPr id="0" name=""/>
        <dsp:cNvSpPr/>
      </dsp:nvSpPr>
      <dsp:spPr>
        <a:xfrm>
          <a:off x="7311754" y="2819937"/>
          <a:ext cx="955495" cy="95549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526740" y="2819937"/>
        <a:ext cx="525523" cy="7190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CBC-4CDF-4FB2-88AF-B48BF8DF167C}">
      <dsp:nvSpPr>
        <dsp:cNvPr id="0" name=""/>
        <dsp:cNvSpPr/>
      </dsp:nvSpPr>
      <dsp:spPr>
        <a:xfrm>
          <a:off x="986416" y="0"/>
          <a:ext cx="4351338" cy="4351338"/>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6A100-68AA-4CC4-8B0B-34FFB2FC696D}">
      <dsp:nvSpPr>
        <dsp:cNvPr id="0" name=""/>
        <dsp:cNvSpPr/>
      </dsp:nvSpPr>
      <dsp:spPr>
        <a:xfrm>
          <a:off x="3162085" y="435558"/>
          <a:ext cx="2828369" cy="618705"/>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Training for language proficiency (Kim 2019)</a:t>
          </a:r>
        </a:p>
      </dsp:txBody>
      <dsp:txXfrm>
        <a:off x="3192288" y="465761"/>
        <a:ext cx="2767963" cy="558299"/>
      </dsp:txXfrm>
    </dsp:sp>
    <dsp:sp modelId="{6BB46CBA-A92C-4416-8CEC-CDD78E26A228}">
      <dsp:nvSpPr>
        <dsp:cNvPr id="0" name=""/>
        <dsp:cNvSpPr/>
      </dsp:nvSpPr>
      <dsp:spPr>
        <a:xfrm>
          <a:off x="3162085" y="1131602"/>
          <a:ext cx="2828369" cy="618705"/>
        </a:xfrm>
        <a:prstGeom prst="roundRect">
          <a:avLst/>
        </a:prstGeom>
        <a:solidFill>
          <a:schemeClr val="lt1">
            <a:alpha val="90000"/>
            <a:hueOff val="0"/>
            <a:satOff val="0"/>
            <a:lumOff val="0"/>
            <a:alphaOff val="0"/>
          </a:schemeClr>
        </a:solidFill>
        <a:ln w="12700" cap="flat" cmpd="sng" algn="ctr">
          <a:solidFill>
            <a:schemeClr val="accent3">
              <a:hueOff val="677650"/>
              <a:satOff val="25000"/>
              <a:lumOff val="-36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Training for cultural awareness (</a:t>
          </a:r>
          <a:r>
            <a:rPr lang="en-GB" sz="1400" b="1" kern="1200" dirty="0" err="1"/>
            <a:t>Lütjen</a:t>
          </a:r>
          <a:r>
            <a:rPr lang="en-GB" sz="1400" b="1" kern="1200" dirty="0"/>
            <a:t> et al., 2017). </a:t>
          </a:r>
        </a:p>
      </dsp:txBody>
      <dsp:txXfrm>
        <a:off x="3192288" y="1161805"/>
        <a:ext cx="2767963" cy="558299"/>
      </dsp:txXfrm>
    </dsp:sp>
    <dsp:sp modelId="{3B8A5579-42AE-40C0-9CB7-579A003DCDAC}">
      <dsp:nvSpPr>
        <dsp:cNvPr id="0" name=""/>
        <dsp:cNvSpPr/>
      </dsp:nvSpPr>
      <dsp:spPr>
        <a:xfrm>
          <a:off x="3162085" y="1827646"/>
          <a:ext cx="2828369" cy="618705"/>
        </a:xfrm>
        <a:prstGeom prst="roundRect">
          <a:avLst/>
        </a:prstGeom>
        <a:solidFill>
          <a:schemeClr val="lt1">
            <a:alpha val="90000"/>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Local networking and partnership (</a:t>
          </a:r>
          <a:r>
            <a:rPr lang="en-GB" sz="1400" b="1" kern="1200" dirty="0" err="1"/>
            <a:t>Taeihagh</a:t>
          </a:r>
          <a:r>
            <a:rPr lang="en-GB" sz="1400" b="1" kern="1200" dirty="0"/>
            <a:t> and Lim 2019).</a:t>
          </a:r>
        </a:p>
      </dsp:txBody>
      <dsp:txXfrm>
        <a:off x="3192288" y="1857849"/>
        <a:ext cx="2767963" cy="558299"/>
      </dsp:txXfrm>
    </dsp:sp>
    <dsp:sp modelId="{6AEF68D8-E270-49F2-8793-048523B1B4DD}">
      <dsp:nvSpPr>
        <dsp:cNvPr id="0" name=""/>
        <dsp:cNvSpPr/>
      </dsp:nvSpPr>
      <dsp:spPr>
        <a:xfrm>
          <a:off x="3162085" y="2523691"/>
          <a:ext cx="2828369" cy="618705"/>
        </a:xfrm>
        <a:prstGeom prst="roundRect">
          <a:avLst/>
        </a:prstGeom>
        <a:solidFill>
          <a:schemeClr val="lt1">
            <a:alpha val="90000"/>
            <a:hueOff val="0"/>
            <a:satOff val="0"/>
            <a:lumOff val="0"/>
            <a:alphaOff val="0"/>
          </a:schemeClr>
        </a:solidFill>
        <a:ln w="12700" cap="flat" cmpd="sng" algn="ctr">
          <a:solidFill>
            <a:schemeClr val="accent3">
              <a:hueOff val="2032949"/>
              <a:satOff val="75000"/>
              <a:lumOff val="-110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Cross-cultural team building practices (Warner et al., 2019).</a:t>
          </a:r>
        </a:p>
      </dsp:txBody>
      <dsp:txXfrm>
        <a:off x="3192288" y="2553894"/>
        <a:ext cx="2767963" cy="558299"/>
      </dsp:txXfrm>
    </dsp:sp>
    <dsp:sp modelId="{9CCBDE12-C51D-4B06-A1E6-C8C145DF17A5}">
      <dsp:nvSpPr>
        <dsp:cNvPr id="0" name=""/>
        <dsp:cNvSpPr/>
      </dsp:nvSpPr>
      <dsp:spPr>
        <a:xfrm>
          <a:off x="3162085" y="3219735"/>
          <a:ext cx="2828369" cy="618705"/>
        </a:xfrm>
        <a:prstGeom prst="round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Adaptation and continuous feedback (Buehler et al., 2017).</a:t>
          </a:r>
        </a:p>
      </dsp:txBody>
      <dsp:txXfrm>
        <a:off x="3192288" y="3249938"/>
        <a:ext cx="2767963" cy="5582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5805D-BCC3-4BA4-ADA1-277C057E1436}">
      <dsp:nvSpPr>
        <dsp:cNvPr id="0" name=""/>
        <dsp:cNvSpPr/>
      </dsp:nvSpPr>
      <dsp:spPr>
        <a:xfrm>
          <a:off x="4512" y="0"/>
          <a:ext cx="2707721" cy="2252075"/>
        </a:xfrm>
        <a:prstGeom prst="upArrow">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07DBEA4-6AB1-48F2-B0D7-1DA1C3F93B42}">
      <dsp:nvSpPr>
        <dsp:cNvPr id="0" name=""/>
        <dsp:cNvSpPr/>
      </dsp:nvSpPr>
      <dsp:spPr>
        <a:xfrm>
          <a:off x="2793465" y="0"/>
          <a:ext cx="4594920" cy="2252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t>Subsequently, it is found that effective business communication is essential for conducting business in a professional manner and developing successful business relationships. </a:t>
          </a:r>
        </a:p>
      </dsp:txBody>
      <dsp:txXfrm>
        <a:off x="2793465" y="0"/>
        <a:ext cx="4594920" cy="2252075"/>
      </dsp:txXfrm>
    </dsp:sp>
    <dsp:sp modelId="{D721B4E2-FA05-497E-B8B8-5981AA12385C}">
      <dsp:nvSpPr>
        <dsp:cNvPr id="0" name=""/>
        <dsp:cNvSpPr/>
      </dsp:nvSpPr>
      <dsp:spPr>
        <a:xfrm>
          <a:off x="816829" y="2439748"/>
          <a:ext cx="2707721" cy="2252075"/>
        </a:xfrm>
        <a:prstGeom prst="downArrow">
          <a:avLst/>
        </a:prstGeom>
        <a:solidFill>
          <a:schemeClr val="accent5">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D11D533-63F1-4C21-A3ED-E8F39356DF42}">
      <dsp:nvSpPr>
        <dsp:cNvPr id="0" name=""/>
        <dsp:cNvSpPr/>
      </dsp:nvSpPr>
      <dsp:spPr>
        <a:xfrm>
          <a:off x="3605782" y="2439748"/>
          <a:ext cx="4594920" cy="2252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a:t>Overall, through utilising different communicational practises and strategies, British businesses can foster an environment that is both adaptable and conducive to success in Germany. </a:t>
          </a:r>
        </a:p>
      </dsp:txBody>
      <dsp:txXfrm>
        <a:off x="3605782" y="2439748"/>
        <a:ext cx="4594920" cy="22520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F6CE1-289C-4512-A100-9EB65C4B932F}"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FACCDF-AD25-4C71-BCE7-3B6B868EC0E9}" type="slidenum">
              <a:rPr lang="en-GB" smtClean="0"/>
              <a:t>‹#›</a:t>
            </a:fld>
            <a:endParaRPr lang="en-GB"/>
          </a:p>
        </p:txBody>
      </p:sp>
    </p:spTree>
    <p:extLst>
      <p:ext uri="{BB962C8B-B14F-4D97-AF65-F5344CB8AC3E}">
        <p14:creationId xmlns:p14="http://schemas.microsoft.com/office/powerpoint/2010/main" val="2747146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1</a:t>
            </a:fld>
            <a:endParaRPr lang="en-GB"/>
          </a:p>
        </p:txBody>
      </p:sp>
    </p:spTree>
    <p:extLst>
      <p:ext uri="{BB962C8B-B14F-4D97-AF65-F5344CB8AC3E}">
        <p14:creationId xmlns:p14="http://schemas.microsoft.com/office/powerpoint/2010/main" val="2785366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2</a:t>
            </a:fld>
            <a:endParaRPr lang="en-GB"/>
          </a:p>
        </p:txBody>
      </p:sp>
    </p:spTree>
    <p:extLst>
      <p:ext uri="{BB962C8B-B14F-4D97-AF65-F5344CB8AC3E}">
        <p14:creationId xmlns:p14="http://schemas.microsoft.com/office/powerpoint/2010/main" val="518345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4FACCDF-AD25-4C71-BCE7-3B6B868EC0E9}" type="slidenum">
              <a:rPr lang="en-GB" smtClean="0"/>
              <a:t>3</a:t>
            </a:fld>
            <a:endParaRPr lang="en-GB"/>
          </a:p>
        </p:txBody>
      </p:sp>
    </p:spTree>
    <p:extLst>
      <p:ext uri="{BB962C8B-B14F-4D97-AF65-F5344CB8AC3E}">
        <p14:creationId xmlns:p14="http://schemas.microsoft.com/office/powerpoint/2010/main" val="4082186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4</a:t>
            </a:fld>
            <a:endParaRPr lang="en-GB"/>
          </a:p>
        </p:txBody>
      </p:sp>
    </p:spTree>
    <p:extLst>
      <p:ext uri="{BB962C8B-B14F-4D97-AF65-F5344CB8AC3E}">
        <p14:creationId xmlns:p14="http://schemas.microsoft.com/office/powerpoint/2010/main" val="4201909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5</a:t>
            </a:fld>
            <a:endParaRPr lang="en-GB"/>
          </a:p>
        </p:txBody>
      </p:sp>
    </p:spTree>
    <p:extLst>
      <p:ext uri="{BB962C8B-B14F-4D97-AF65-F5344CB8AC3E}">
        <p14:creationId xmlns:p14="http://schemas.microsoft.com/office/powerpoint/2010/main" val="3576717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6</a:t>
            </a:fld>
            <a:endParaRPr lang="en-GB"/>
          </a:p>
        </p:txBody>
      </p:sp>
    </p:spTree>
    <p:extLst>
      <p:ext uri="{BB962C8B-B14F-4D97-AF65-F5344CB8AC3E}">
        <p14:creationId xmlns:p14="http://schemas.microsoft.com/office/powerpoint/2010/main" val="1336300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7</a:t>
            </a:fld>
            <a:endParaRPr lang="en-GB"/>
          </a:p>
        </p:txBody>
      </p:sp>
    </p:spTree>
    <p:extLst>
      <p:ext uri="{BB962C8B-B14F-4D97-AF65-F5344CB8AC3E}">
        <p14:creationId xmlns:p14="http://schemas.microsoft.com/office/powerpoint/2010/main" val="2935371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8</a:t>
            </a:fld>
            <a:endParaRPr lang="en-GB"/>
          </a:p>
        </p:txBody>
      </p:sp>
    </p:spTree>
    <p:extLst>
      <p:ext uri="{BB962C8B-B14F-4D97-AF65-F5344CB8AC3E}">
        <p14:creationId xmlns:p14="http://schemas.microsoft.com/office/powerpoint/2010/main" val="2570247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9</a:t>
            </a:fld>
            <a:endParaRPr lang="en-GB"/>
          </a:p>
        </p:txBody>
      </p:sp>
    </p:spTree>
    <p:extLst>
      <p:ext uri="{BB962C8B-B14F-4D97-AF65-F5344CB8AC3E}">
        <p14:creationId xmlns:p14="http://schemas.microsoft.com/office/powerpoint/2010/main" val="588551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10</a:t>
            </a:fld>
            <a:endParaRPr lang="en-GB"/>
          </a:p>
        </p:txBody>
      </p:sp>
    </p:spTree>
    <p:extLst>
      <p:ext uri="{BB962C8B-B14F-4D97-AF65-F5344CB8AC3E}">
        <p14:creationId xmlns:p14="http://schemas.microsoft.com/office/powerpoint/2010/main" val="2444740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11</a:t>
            </a:fld>
            <a:endParaRPr lang="en-GB"/>
          </a:p>
        </p:txBody>
      </p:sp>
    </p:spTree>
    <p:extLst>
      <p:ext uri="{BB962C8B-B14F-4D97-AF65-F5344CB8AC3E}">
        <p14:creationId xmlns:p14="http://schemas.microsoft.com/office/powerpoint/2010/main" val="2254509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12</a:t>
            </a:fld>
            <a:endParaRPr lang="en-GB"/>
          </a:p>
        </p:txBody>
      </p:sp>
    </p:spTree>
    <p:extLst>
      <p:ext uri="{BB962C8B-B14F-4D97-AF65-F5344CB8AC3E}">
        <p14:creationId xmlns:p14="http://schemas.microsoft.com/office/powerpoint/2010/main" val="3841883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FACCDF-AD25-4C71-BCE7-3B6B868EC0E9}" type="slidenum">
              <a:rPr lang="en-GB" smtClean="0"/>
              <a:t>13</a:t>
            </a:fld>
            <a:endParaRPr lang="en-GB"/>
          </a:p>
        </p:txBody>
      </p:sp>
    </p:spTree>
    <p:extLst>
      <p:ext uri="{BB962C8B-B14F-4D97-AF65-F5344CB8AC3E}">
        <p14:creationId xmlns:p14="http://schemas.microsoft.com/office/powerpoint/2010/main" val="763697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207570A-A44C-4C7A-AB99-9527AF52C31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502933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07570A-A44C-4C7A-AB99-9527AF52C31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287282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07570A-A44C-4C7A-AB99-9527AF52C31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2855218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07570A-A44C-4C7A-AB99-9527AF52C31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3133240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207570A-A44C-4C7A-AB99-9527AF52C314}"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177272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07570A-A44C-4C7A-AB99-9527AF52C314}"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3071418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7570A-A44C-4C7A-AB99-9527AF52C314}"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2932203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07570A-A44C-4C7A-AB99-9527AF52C31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2272295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07570A-A44C-4C7A-AB99-9527AF52C31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152274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07570A-A44C-4C7A-AB99-9527AF52C31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3394708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207570A-A44C-4C7A-AB99-9527AF52C31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31F71-E121-4854-8BB0-C834A3566944}" type="slidenum">
              <a:rPr lang="en-GB" smtClean="0"/>
              <a:t>‹#›</a:t>
            </a:fld>
            <a:endParaRPr lang="en-GB"/>
          </a:p>
        </p:txBody>
      </p:sp>
    </p:spTree>
    <p:extLst>
      <p:ext uri="{BB962C8B-B14F-4D97-AF65-F5344CB8AC3E}">
        <p14:creationId xmlns:p14="http://schemas.microsoft.com/office/powerpoint/2010/main" val="808520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07570A-A44C-4C7A-AB99-9527AF52C314}" type="datetimeFigureOut">
              <a:rPr lang="en-GB" smtClean="0"/>
              <a:t>24/11/2023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231F71-E121-4854-8BB0-C834A3566944}" type="slidenum">
              <a:rPr lang="en-GB" smtClean="0"/>
              <a:t>‹#›</a:t>
            </a:fld>
            <a:endParaRPr lang="en-GB"/>
          </a:p>
        </p:txBody>
      </p:sp>
    </p:spTree>
    <p:extLst>
      <p:ext uri="{BB962C8B-B14F-4D97-AF65-F5344CB8AC3E}">
        <p14:creationId xmlns:p14="http://schemas.microsoft.com/office/powerpoint/2010/main" val="3797771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5.jpe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7.jpeg"/><Relationship Id="rId10" Type="http://schemas.microsoft.com/office/2007/relationships/diagramDrawing" Target="../diagrams/drawing1.xml"/><Relationship Id="rId4" Type="http://schemas.openxmlformats.org/officeDocument/2006/relationships/image" Target="../media/image6.jpe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jpe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1.jpe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17.jpeg"/><Relationship Id="rId4" Type="http://schemas.openxmlformats.org/officeDocument/2006/relationships/diagramData" Target="../diagrams/data7.xml"/><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8.jpe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19.png"/><Relationship Id="rId7" Type="http://schemas.openxmlformats.org/officeDocument/2006/relationships/diagramQuickStyle" Target="../diagrams/quickStyle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0.jpeg"/><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usiness strategy cartoon template with flat Vector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23007" b="18531"/>
          <a:stretch/>
        </p:blipFill>
        <p:spPr bwMode="auto">
          <a:xfrm>
            <a:off x="6217920" y="4398265"/>
            <a:ext cx="5974081" cy="24597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myths of business strategy - Nursery Manage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 y="3771899"/>
            <a:ext cx="6574536" cy="3086101"/>
          </a:xfrm>
          <a:prstGeom prst="rect">
            <a:avLst/>
          </a:prstGeom>
          <a:noFill/>
          <a:extLst>
            <a:ext uri="{909E8E84-426E-40DD-AFC4-6F175D3DCCD1}">
              <a14:hiddenFill xmlns:a14="http://schemas.microsoft.com/office/drawing/2010/main">
                <a:solidFill>
                  <a:srgbClr val="FFFFFF"/>
                </a:solidFill>
              </a14:hiddenFill>
            </a:ext>
          </a:extLst>
        </p:spPr>
      </p:pic>
      <p:sp>
        <p:nvSpPr>
          <p:cNvPr id="7" name="Subtitle 2"/>
          <p:cNvSpPr>
            <a:spLocks noGrp="1"/>
          </p:cNvSpPr>
          <p:nvPr>
            <p:ph type="subTitle" idx="1"/>
          </p:nvPr>
        </p:nvSpPr>
        <p:spPr>
          <a:xfrm>
            <a:off x="888492" y="3386716"/>
            <a:ext cx="4602480" cy="770363"/>
          </a:xfrm>
        </p:spPr>
        <p:txBody>
          <a:bodyPr>
            <a:normAutofit/>
          </a:bodyPr>
          <a:lstStyle/>
          <a:p>
            <a:r>
              <a:rPr lang="en-GB" sz="1800" b="1" dirty="0">
                <a:latin typeface="Arial Black" panose="020B0A04020102020204" pitchFamily="34" charset="0"/>
                <a:cs typeface="Times New Roman" panose="02020603050405020304" pitchFamily="18" charset="0"/>
              </a:rPr>
              <a:t>Name: Mirela Maria </a:t>
            </a:r>
            <a:r>
              <a:rPr lang="en-GB" sz="1800" b="1" dirty="0" err="1">
                <a:latin typeface="Arial Black" panose="020B0A04020102020204" pitchFamily="34" charset="0"/>
                <a:cs typeface="Times New Roman" panose="02020603050405020304" pitchFamily="18" charset="0"/>
              </a:rPr>
              <a:t>Dolca</a:t>
            </a:r>
            <a:endParaRPr lang="en-GB" sz="1800" b="1" dirty="0">
              <a:latin typeface="Arial Black" panose="020B0A04020102020204" pitchFamily="34" charset="0"/>
              <a:cs typeface="Times New Roman" panose="02020603050405020304" pitchFamily="18" charset="0"/>
            </a:endParaRPr>
          </a:p>
          <a:p>
            <a:r>
              <a:rPr lang="en-GB" sz="1800" b="1" dirty="0">
                <a:latin typeface="Arial Black" panose="020B0A04020102020204" pitchFamily="34" charset="0"/>
                <a:cs typeface="Times New Roman" panose="02020603050405020304" pitchFamily="18" charset="0"/>
              </a:rPr>
              <a:t>Student Id: 2112412</a:t>
            </a:r>
            <a:endParaRPr lang="en-GB" sz="1800" dirty="0">
              <a:latin typeface="Arial Black" panose="020B0A04020102020204" pitchFamily="34" charset="0"/>
              <a:cs typeface="Times New Roman" panose="02020603050405020304" pitchFamily="18" charset="0"/>
            </a:endParaRPr>
          </a:p>
          <a:p>
            <a:endParaRPr lang="en-GB" dirty="0"/>
          </a:p>
        </p:txBody>
      </p:sp>
      <p:pic>
        <p:nvPicPr>
          <p:cNvPr id="8" name="Picture 7"/>
          <p:cNvPicPr>
            <a:picLocks noChangeAspect="1"/>
          </p:cNvPicPr>
          <p:nvPr/>
        </p:nvPicPr>
        <p:blipFill rotWithShape="1">
          <a:blip r:embed="rId5">
            <a:extLst>
              <a:ext uri="{BEBA8EAE-BF5A-486C-A8C5-ECC9F3942E4B}">
                <a14:imgProps xmlns:a14="http://schemas.microsoft.com/office/drawing/2010/main">
                  <a14:imgLayer r:embed="rId6">
                    <a14:imgEffect>
                      <a14:saturation sat="400000"/>
                    </a14:imgEffect>
                  </a14:imgLayer>
                </a14:imgProps>
              </a:ext>
            </a:extLst>
          </a:blip>
          <a:srcRect t="12267"/>
          <a:stretch/>
        </p:blipFill>
        <p:spPr>
          <a:xfrm>
            <a:off x="5237018" y="29249"/>
            <a:ext cx="6954983" cy="4302741"/>
          </a:xfrm>
          <a:prstGeom prst="rect">
            <a:avLst/>
          </a:prstGeom>
        </p:spPr>
      </p:pic>
      <p:sp>
        <p:nvSpPr>
          <p:cNvPr id="14" name="Title 1"/>
          <p:cNvSpPr>
            <a:spLocks noGrp="1"/>
          </p:cNvSpPr>
          <p:nvPr>
            <p:ph type="ctrTitle"/>
          </p:nvPr>
        </p:nvSpPr>
        <p:spPr>
          <a:xfrm>
            <a:off x="106680" y="1341857"/>
            <a:ext cx="6294120" cy="1869947"/>
          </a:xfrm>
        </p:spPr>
        <p:txBody>
          <a:bodyPr>
            <a:noAutofit/>
          </a:bodyPr>
          <a:lstStyle/>
          <a:p>
            <a:r>
              <a:rPr lang="en-GB" sz="4000" b="1" dirty="0">
                <a:solidFill>
                  <a:schemeClr val="tx2">
                    <a:lumMod val="50000"/>
                  </a:schemeClr>
                </a:solidFill>
                <a:latin typeface="Arial Black" panose="020B0A04020102020204" pitchFamily="34" charset="0"/>
                <a:cs typeface="Times New Roman" panose="02020603050405020304" pitchFamily="18" charset="0"/>
              </a:rPr>
              <a:t>A Strategic Approach to Establish a Management Office of Rolls Royce in Germany</a:t>
            </a:r>
          </a:p>
        </p:txBody>
      </p:sp>
      <p:pic>
        <p:nvPicPr>
          <p:cNvPr id="16" name="Picture 8" descr="Rolls Royce Rolls 1971-1985, Seat Rr Set, Leather, 4134E R.R.Ta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37018" y="3525585"/>
            <a:ext cx="2344189" cy="923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8704212"/>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042" y="272752"/>
            <a:ext cx="8953158" cy="1325563"/>
          </a:xfrm>
        </p:spPr>
        <p:txBody>
          <a:bodyPr/>
          <a:lstStyle/>
          <a:p>
            <a:pPr algn="ctr"/>
            <a:r>
              <a:rPr lang="en-GB" b="1" dirty="0">
                <a:latin typeface="Arial Black" panose="020B0A04020102020204" pitchFamily="34" charset="0"/>
                <a:cs typeface="Arial" panose="020B0604020202020204" pitchFamily="34" charset="0"/>
              </a:rPr>
              <a:t>Introduction</a:t>
            </a:r>
            <a:r>
              <a:rPr lang="en-GB" dirty="0">
                <a:latin typeface="Arial Black" panose="020B0A04020102020204" pitchFamily="34" charset="0"/>
                <a:cs typeface="Arial" panose="020B0604020202020204" pitchFamily="34" charset="0"/>
              </a:rPr>
              <a:t> </a:t>
            </a:r>
          </a:p>
        </p:txBody>
      </p:sp>
      <p:pic>
        <p:nvPicPr>
          <p:cNvPr id="2054" name="Picture 6" descr="Online children communication - cartoon school Vector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9983" t="13639" r="9858" b="23258"/>
          <a:stretch/>
        </p:blipFill>
        <p:spPr bwMode="auto">
          <a:xfrm>
            <a:off x="91440" y="4049486"/>
            <a:ext cx="4498848" cy="280851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olleagues communication cartoon man and woman Vector Image"/>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9860"/>
          <a:stretch/>
        </p:blipFill>
        <p:spPr bwMode="auto">
          <a:xfrm>
            <a:off x="317553" y="1665598"/>
            <a:ext cx="2751812" cy="219522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Global business concept with characters working Vector Image"/>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19355"/>
          <a:stretch/>
        </p:blipFill>
        <p:spPr bwMode="auto">
          <a:xfrm>
            <a:off x="9165986" y="0"/>
            <a:ext cx="3026014" cy="190344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Content Placeholder 3"/>
          <p:cNvGraphicFramePr>
            <a:graphicFrameLocks/>
          </p:cNvGraphicFramePr>
          <p:nvPr>
            <p:extLst>
              <p:ext uri="{D42A27DB-BD31-4B8C-83A1-F6EECF244321}">
                <p14:modId xmlns:p14="http://schemas.microsoft.com/office/powerpoint/2010/main" val="2608488590"/>
              </p:ext>
            </p:extLst>
          </p:nvPr>
        </p:nvGraphicFramePr>
        <p:xfrm>
          <a:off x="3297936" y="1708024"/>
          <a:ext cx="8543544" cy="45838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168143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1224661"/>
            <a:ext cx="6678168" cy="1325563"/>
          </a:xfrm>
        </p:spPr>
        <p:txBody>
          <a:bodyPr/>
          <a:lstStyle/>
          <a:p>
            <a:pPr algn="ctr"/>
            <a:r>
              <a:rPr lang="en-GB" b="1" dirty="0">
                <a:latin typeface="Arial Black" panose="020B0A04020102020204" pitchFamily="34" charset="0"/>
                <a:cs typeface="Arial" panose="020B0604020202020204" pitchFamily="34" charset="0"/>
              </a:rPr>
              <a:t>Aim of Presentation</a:t>
            </a:r>
            <a:endParaRPr lang="en-GB" dirty="0">
              <a:latin typeface="Arial Black" panose="020B0A040201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a:off x="6890864" y="2678239"/>
            <a:ext cx="5093871" cy="3004103"/>
          </a:xfrm>
          <a:prstGeom prst="rect">
            <a:avLst/>
          </a:prstGeom>
        </p:spPr>
      </p:pic>
      <p:sp>
        <p:nvSpPr>
          <p:cNvPr id="11" name="Content Placeholder 2"/>
          <p:cNvSpPr txBox="1">
            <a:spLocks/>
          </p:cNvSpPr>
          <p:nvPr/>
        </p:nvSpPr>
        <p:spPr>
          <a:xfrm>
            <a:off x="563880" y="2678240"/>
            <a:ext cx="6135500" cy="29361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The aim of this presentation is to promote the future business expansion of Rolls Royce in Germany by critically identifying the cultural differences and challenges of the country and providing business solutions to enable successful openings.</a:t>
            </a:r>
          </a:p>
          <a:p>
            <a:pPr algn="ctr"/>
            <a:endParaRPr lang="en-GB" dirty="0"/>
          </a:p>
        </p:txBody>
      </p:sp>
    </p:spTree>
    <p:extLst>
      <p:ext uri="{BB962C8B-B14F-4D97-AF65-F5344CB8AC3E}">
        <p14:creationId xmlns:p14="http://schemas.microsoft.com/office/powerpoint/2010/main" val="2181866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592" y="319405"/>
            <a:ext cx="11158728" cy="1325563"/>
          </a:xfrm>
        </p:spPr>
        <p:txBody>
          <a:bodyPr/>
          <a:lstStyle/>
          <a:p>
            <a:pPr algn="ctr"/>
            <a:r>
              <a:rPr lang="en-GB" b="1" dirty="0">
                <a:latin typeface="Arial Black" panose="020B0A04020102020204" pitchFamily="34" charset="0"/>
              </a:rPr>
              <a:t>Rolls-Royce - Company Background </a:t>
            </a:r>
            <a:endParaRPr lang="en-GB" dirty="0">
              <a:latin typeface="Arial Black" panose="020B0A040201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15042556"/>
              </p:ext>
            </p:extLst>
          </p:nvPr>
        </p:nvGraphicFramePr>
        <p:xfrm>
          <a:off x="0" y="1276985"/>
          <a:ext cx="9101328" cy="4044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416488389"/>
              </p:ext>
            </p:extLst>
          </p:nvPr>
        </p:nvGraphicFramePr>
        <p:xfrm>
          <a:off x="1450848" y="5276088"/>
          <a:ext cx="8863584" cy="15819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194" name="Picture 2" descr="Rolls Royce Rolls 1971-1985, Seat Rr Set, Leather, 4134E R.R.Tan"/>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413242" y="2062130"/>
            <a:ext cx="3409950" cy="134302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Rolls Royce by Anih Onyedikachi on Dribbble"/>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l="14095" t="9462" r="4806" b="36409"/>
          <a:stretch/>
        </p:blipFill>
        <p:spPr bwMode="auto">
          <a:xfrm flipH="1">
            <a:off x="8673465" y="3822319"/>
            <a:ext cx="3030855" cy="1536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557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Arial Black" panose="020B0A04020102020204" pitchFamily="34" charset="0"/>
              </a:rPr>
              <a:t>Overview of Cultural Differences in Germany and the UK </a:t>
            </a:r>
            <a:endParaRPr lang="en-GB" dirty="0">
              <a:latin typeface="Arial Black" panose="020B0A04020102020204" pitchFamily="34" charset="0"/>
            </a:endParaRPr>
          </a:p>
        </p:txBody>
      </p:sp>
      <p:sp>
        <p:nvSpPr>
          <p:cNvPr id="8" name="Rounded Rectangle 7"/>
          <p:cNvSpPr/>
          <p:nvPr/>
        </p:nvSpPr>
        <p:spPr>
          <a:xfrm>
            <a:off x="3797808" y="1999298"/>
            <a:ext cx="2734056" cy="771334"/>
          </a:xfrm>
          <a:prstGeom prst="roundRect">
            <a:avLst/>
          </a:prstGeom>
          <a:solidFill>
            <a:schemeClr val="accent5">
              <a:lumMod val="5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800" b="1" dirty="0"/>
              <a:t>For the UK  </a:t>
            </a:r>
            <a:endParaRPr lang="en-GB" sz="2800" dirty="0"/>
          </a:p>
        </p:txBody>
      </p:sp>
      <p:pic>
        <p:nvPicPr>
          <p:cNvPr id="5124" name="Picture 4" descr="Business Communication Cartoon Images - Free Download on Freepi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29927" y="1690688"/>
            <a:ext cx="2295017" cy="153245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People talking cartoon Royalty Free Vector Image"/>
          <p:cNvPicPr>
            <a:picLocks noChangeAspect="1" noChangeArrowheads="1"/>
          </p:cNvPicPr>
          <p:nvPr/>
        </p:nvPicPr>
        <p:blipFill rotWithShape="1">
          <a:blip r:embed="rId4">
            <a:extLst>
              <a:ext uri="{28A0092B-C50C-407E-A947-70E740481C1C}">
                <a14:useLocalDpi xmlns:a14="http://schemas.microsoft.com/office/drawing/2010/main" val="0"/>
              </a:ext>
            </a:extLst>
          </a:blip>
          <a:srcRect t="8914" b="29386"/>
          <a:stretch/>
        </p:blipFill>
        <p:spPr bwMode="auto">
          <a:xfrm>
            <a:off x="978408" y="4123944"/>
            <a:ext cx="7470648" cy="27340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5"/>
          <p:cNvGraphicFramePr>
            <a:graphicFrameLocks/>
          </p:cNvGraphicFramePr>
          <p:nvPr>
            <p:extLst>
              <p:ext uri="{D42A27DB-BD31-4B8C-83A1-F6EECF244321}">
                <p14:modId xmlns:p14="http://schemas.microsoft.com/office/powerpoint/2010/main" val="3884640374"/>
              </p:ext>
            </p:extLst>
          </p:nvPr>
        </p:nvGraphicFramePr>
        <p:xfrm>
          <a:off x="350520" y="1855280"/>
          <a:ext cx="11445240" cy="46552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629792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Overview of Cultural Differences in Germany and the UK </a:t>
            </a:r>
            <a:endParaRPr lang="en-GB" dirty="0">
              <a:latin typeface="Arial Black" panose="020B0A040201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68264734"/>
              </p:ext>
            </p:extLst>
          </p:nvPr>
        </p:nvGraphicFramePr>
        <p:xfrm>
          <a:off x="5574792" y="1562793"/>
          <a:ext cx="6467856" cy="5295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Oval 4"/>
          <p:cNvSpPr/>
          <p:nvPr/>
        </p:nvSpPr>
        <p:spPr>
          <a:xfrm>
            <a:off x="4663440" y="2404872"/>
            <a:ext cx="1527048" cy="3401568"/>
          </a:xfrm>
          <a:prstGeom prst="ellipse">
            <a:avLst/>
          </a:prstGeom>
          <a:solidFill>
            <a:schemeClr val="accent5">
              <a:lumMod val="50000"/>
            </a:schemeClr>
          </a:solidFill>
          <a:ln>
            <a:solidFill>
              <a:schemeClr val="accent6">
                <a:lumMod val="50000"/>
              </a:schemeClr>
            </a:solidFill>
          </a:ln>
        </p:spPr>
        <p:style>
          <a:lnRef idx="3">
            <a:schemeClr val="lt1"/>
          </a:lnRef>
          <a:fillRef idx="1">
            <a:schemeClr val="accent6"/>
          </a:fillRef>
          <a:effectRef idx="1">
            <a:schemeClr val="accent6"/>
          </a:effectRef>
          <a:fontRef idx="minor">
            <a:schemeClr val="lt1"/>
          </a:fontRef>
        </p:style>
        <p:txBody>
          <a:bodyPr rtlCol="0" anchor="ctr"/>
          <a:lstStyle/>
          <a:p>
            <a:pPr algn="ctr"/>
            <a:r>
              <a:rPr lang="en-GB" b="1" dirty="0"/>
              <a:t>For Germany </a:t>
            </a:r>
            <a:endParaRPr lang="en-GB" dirty="0"/>
          </a:p>
        </p:txBody>
      </p:sp>
      <p:pic>
        <p:nvPicPr>
          <p:cNvPr id="6" name="Picture 2" descr="New year's communication tip!"/>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83007" y="1984248"/>
            <a:ext cx="4339569" cy="1901952"/>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Communication and emotions in business - Pathways"/>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24684" y="4032504"/>
            <a:ext cx="3514503" cy="2459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66090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Hofstede’s Cultural Dimension Theory (Germany vs. UK)</a:t>
            </a:r>
            <a:endParaRPr lang="en-GB" dirty="0">
              <a:latin typeface="Arial Black" panose="020B0A04020102020204" pitchFamily="34" charset="0"/>
            </a:endParaRPr>
          </a:p>
        </p:txBody>
      </p:sp>
      <p:graphicFrame>
        <p:nvGraphicFramePr>
          <p:cNvPr id="8" name="Content Placeholder 3"/>
          <p:cNvGraphicFramePr>
            <a:graphicFrameLocks/>
          </p:cNvGraphicFramePr>
          <p:nvPr>
            <p:extLst>
              <p:ext uri="{D42A27DB-BD31-4B8C-83A1-F6EECF244321}">
                <p14:modId xmlns:p14="http://schemas.microsoft.com/office/powerpoint/2010/main" val="434462257"/>
              </p:ext>
            </p:extLst>
          </p:nvPr>
        </p:nvGraphicFramePr>
        <p:xfrm>
          <a:off x="335280" y="1624456"/>
          <a:ext cx="8004048" cy="48860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2" name="Picture 6" descr="Hofstede's Cultural Dimensions Theory"/>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b="3266"/>
          <a:stretch/>
        </p:blipFill>
        <p:spPr bwMode="auto">
          <a:xfrm>
            <a:off x="8438486" y="2401640"/>
            <a:ext cx="3677315" cy="3221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854911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92557"/>
            <a:ext cx="10515600" cy="1325563"/>
          </a:xfrm>
        </p:spPr>
        <p:txBody>
          <a:bodyPr>
            <a:normAutofit/>
          </a:bodyPr>
          <a:lstStyle/>
          <a:p>
            <a:pPr algn="ctr"/>
            <a:r>
              <a:rPr lang="en-GB" b="1" dirty="0">
                <a:latin typeface="Arial Black" panose="020B0A04020102020204" pitchFamily="34" charset="0"/>
              </a:rPr>
              <a:t>Hofstede’s Cultural Dimension Theory (Germany vs. UK)</a:t>
            </a:r>
            <a:endParaRPr lang="en-GB" dirty="0">
              <a:latin typeface="Arial Black" panose="020B0A04020102020204" pitchFamily="34" charset="0"/>
            </a:endParaRPr>
          </a:p>
        </p:txBody>
      </p:sp>
      <p:pic>
        <p:nvPicPr>
          <p:cNvPr id="5" name="Picture 4" descr="Intercultural Communication Differences, Cross Cultural Communication  Problems – Big World M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5376672"/>
            <a:ext cx="3767328" cy="14813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3"/>
          <p:cNvGraphicFramePr>
            <a:graphicFrameLocks/>
          </p:cNvGraphicFramePr>
          <p:nvPr>
            <p:extLst>
              <p:ext uri="{D42A27DB-BD31-4B8C-83A1-F6EECF244321}">
                <p14:modId xmlns:p14="http://schemas.microsoft.com/office/powerpoint/2010/main" val="3606496102"/>
              </p:ext>
            </p:extLst>
          </p:nvPr>
        </p:nvGraphicFramePr>
        <p:xfrm>
          <a:off x="3767328" y="1718120"/>
          <a:ext cx="8159496" cy="51398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2" descr="Intercultural Communication – simpleshow"/>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62284" y="3764541"/>
            <a:ext cx="3080504" cy="161213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Communication and emotions in business - Pathways"/>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56982" y="1907558"/>
            <a:ext cx="2653364" cy="1856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43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latin typeface="Arial Black" panose="020B0A04020102020204" pitchFamily="34" charset="0"/>
              </a:rPr>
              <a:t>Importance of Networking and Communication for British Business </a:t>
            </a:r>
            <a:endParaRPr lang="en-GB" dirty="0">
              <a:latin typeface="Arial Black" panose="020B0A040201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72453776"/>
              </p:ext>
            </p:extLst>
          </p:nvPr>
        </p:nvGraphicFramePr>
        <p:xfrm>
          <a:off x="2100072" y="1898777"/>
          <a:ext cx="829665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39812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624" y="493141"/>
            <a:ext cx="10884408" cy="1325563"/>
          </a:xfrm>
        </p:spPr>
        <p:txBody>
          <a:bodyPr>
            <a:normAutofit fontScale="90000"/>
          </a:bodyPr>
          <a:lstStyle/>
          <a:p>
            <a:pPr algn="ctr"/>
            <a:r>
              <a:rPr lang="en-GB" b="1" dirty="0">
                <a:latin typeface="Arial Black" panose="020B0A04020102020204" pitchFamily="34" charset="0"/>
              </a:rPr>
              <a:t>Different Communication Barriers Experienced By Foreign Businesses in Germany </a:t>
            </a:r>
            <a:endParaRPr lang="en-GB" dirty="0">
              <a:latin typeface="Arial Black" panose="020B0A04020102020204" pitchFamily="34" charset="0"/>
            </a:endParaRPr>
          </a:p>
        </p:txBody>
      </p:sp>
      <p:pic>
        <p:nvPicPr>
          <p:cNvPr id="5" name="Picture 2" descr="Communications (chapter4) - Born to Solve, Learn to Code || Code Programm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16757"/>
            <a:ext cx="3707477" cy="33412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Content Placeholder 3"/>
          <p:cNvGraphicFramePr>
            <a:graphicFrameLocks/>
          </p:cNvGraphicFramePr>
          <p:nvPr>
            <p:extLst>
              <p:ext uri="{D42A27DB-BD31-4B8C-83A1-F6EECF244321}">
                <p14:modId xmlns:p14="http://schemas.microsoft.com/office/powerpoint/2010/main" val="4272478248"/>
              </p:ext>
            </p:extLst>
          </p:nvPr>
        </p:nvGraphicFramePr>
        <p:xfrm>
          <a:off x="3192087" y="1491183"/>
          <a:ext cx="8919002" cy="5167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9890014"/>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Culture Sensibility</a:t>
            </a:r>
          </a:p>
        </p:txBody>
      </p:sp>
      <p:pic>
        <p:nvPicPr>
          <p:cNvPr id="1026" name="Picture 2" descr="What Is 'Cultural Sensitivity' in Healthcare? | Ausmed"/>
          <p:cNvPicPr>
            <a:picLocks noChangeAspect="1" noChangeArrowheads="1"/>
          </p:cNvPicPr>
          <p:nvPr/>
        </p:nvPicPr>
        <p:blipFill rotWithShape="1">
          <a:blip r:embed="rId3">
            <a:extLst>
              <a:ext uri="{28A0092B-C50C-407E-A947-70E740481C1C}">
                <a14:useLocalDpi xmlns:a14="http://schemas.microsoft.com/office/drawing/2010/main" val="0"/>
              </a:ext>
            </a:extLst>
          </a:blip>
          <a:srcRect l="9394" r="10337"/>
          <a:stretch/>
        </p:blipFill>
        <p:spPr bwMode="auto">
          <a:xfrm>
            <a:off x="0" y="4800600"/>
            <a:ext cx="3611879" cy="2057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aching Kids Cultural Awareness -"/>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690688"/>
            <a:ext cx="4301568" cy="30225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p:cNvGraphicFramePr>
            <a:graphicFrameLocks noGrp="1"/>
          </p:cNvGraphicFramePr>
          <p:nvPr>
            <p:ph idx="1"/>
            <p:extLst>
              <p:ext uri="{D42A27DB-BD31-4B8C-83A1-F6EECF244321}">
                <p14:modId xmlns:p14="http://schemas.microsoft.com/office/powerpoint/2010/main" val="3216900279"/>
              </p:ext>
            </p:extLst>
          </p:nvPr>
        </p:nvGraphicFramePr>
        <p:xfrm>
          <a:off x="2949632" y="1690688"/>
          <a:ext cx="8937568" cy="48999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5210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072" y="337693"/>
            <a:ext cx="10515600" cy="1325563"/>
          </a:xfrm>
        </p:spPr>
        <p:txBody>
          <a:bodyPr/>
          <a:lstStyle/>
          <a:p>
            <a:pPr algn="ctr"/>
            <a:r>
              <a:rPr lang="en-GB" b="1" dirty="0">
                <a:latin typeface="Arial Black" panose="020B0A04020102020204" pitchFamily="34" charset="0"/>
              </a:rPr>
              <a:t>Recommendations for Strategic Communication</a:t>
            </a:r>
            <a:endParaRPr lang="en-GB" dirty="0">
              <a:latin typeface="Arial Black" panose="020B0A040201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53679213"/>
              </p:ext>
            </p:extLst>
          </p:nvPr>
        </p:nvGraphicFramePr>
        <p:xfrm>
          <a:off x="402337" y="2017649"/>
          <a:ext cx="697687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Idea light bulb Royalty Free Vector Image - VectorStock"/>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b="11458"/>
          <a:stretch/>
        </p:blipFill>
        <p:spPr bwMode="auto">
          <a:xfrm>
            <a:off x="6995287" y="1663256"/>
            <a:ext cx="4054426" cy="3877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32623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Conclusion </a:t>
            </a:r>
            <a:endParaRPr lang="en-GB" dirty="0">
              <a:latin typeface="Arial Black" panose="020B0A040201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91801696"/>
              </p:ext>
            </p:extLst>
          </p:nvPr>
        </p:nvGraphicFramePr>
        <p:xfrm>
          <a:off x="637032" y="1690688"/>
          <a:ext cx="8205216" cy="4691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113,000 Thinking Clip Art Images, Stock Photos &amp; Vectors - Clip Art Library"/>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9183" y="748856"/>
            <a:ext cx="3429952" cy="3429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3921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3920" y="79437"/>
            <a:ext cx="10515600" cy="1325563"/>
          </a:xfrm>
        </p:spPr>
        <p:txBody>
          <a:bodyPr/>
          <a:lstStyle/>
          <a:p>
            <a:pPr algn="ctr"/>
            <a:r>
              <a:rPr lang="en-GB" b="1"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p:cNvSpPr>
            <a:spLocks noGrp="1"/>
          </p:cNvSpPr>
          <p:nvPr>
            <p:ph idx="1"/>
          </p:nvPr>
        </p:nvSpPr>
        <p:spPr>
          <a:xfrm>
            <a:off x="646176" y="1179576"/>
            <a:ext cx="11250168" cy="5449823"/>
          </a:xfrm>
        </p:spPr>
        <p:txBody>
          <a:bodyPr>
            <a:noAutofit/>
          </a:bodyPr>
          <a:lstStyle/>
          <a:p>
            <a:r>
              <a:rPr lang="en-GB" sz="1000" dirty="0" err="1"/>
              <a:t>Bleicher</a:t>
            </a:r>
            <a:r>
              <a:rPr lang="en-GB" sz="1000" dirty="0"/>
              <a:t>, J., and Stanley, H. (2017) ‘Digitization as a catalyst for business model innovation a three-step approach to facilitating economic success’, </a:t>
            </a:r>
            <a:r>
              <a:rPr lang="en-GB" sz="1000" i="1" dirty="0"/>
              <a:t>Journal of Business Management</a:t>
            </a:r>
            <a:r>
              <a:rPr lang="en-GB" sz="1000" dirty="0"/>
              <a:t>, p. 12.</a:t>
            </a:r>
          </a:p>
          <a:p>
            <a:r>
              <a:rPr lang="en-GB" sz="1000" dirty="0"/>
              <a:t>Buehler, R., </a:t>
            </a:r>
            <a:r>
              <a:rPr lang="en-GB" sz="1000" dirty="0" err="1"/>
              <a:t>Pucher</a:t>
            </a:r>
            <a:r>
              <a:rPr lang="en-GB" sz="1000" dirty="0"/>
              <a:t>, J., </a:t>
            </a:r>
            <a:r>
              <a:rPr lang="en-GB" sz="1000" dirty="0" err="1"/>
              <a:t>Gerike</a:t>
            </a:r>
            <a:r>
              <a:rPr lang="en-GB" sz="1000" dirty="0"/>
              <a:t>, R., and </a:t>
            </a:r>
            <a:r>
              <a:rPr lang="en-GB" sz="1000" dirty="0" err="1"/>
              <a:t>Götschi</a:t>
            </a:r>
            <a:r>
              <a:rPr lang="en-GB" sz="1000" dirty="0"/>
              <a:t>, T. (2017) ‘Reducing car dependence in the heart of Europe: lessons from Germany, Austria, and Switzerland’, </a:t>
            </a:r>
            <a:r>
              <a:rPr lang="en-GB" sz="1000" i="1" dirty="0"/>
              <a:t>Transport reviews</a:t>
            </a:r>
            <a:r>
              <a:rPr lang="en-GB" sz="1000" dirty="0"/>
              <a:t>, 37(1), pp. 4-28.</a:t>
            </a:r>
          </a:p>
          <a:p>
            <a:r>
              <a:rPr lang="en-GB" sz="1000" dirty="0" err="1"/>
              <a:t>Eggert</a:t>
            </a:r>
            <a:r>
              <a:rPr lang="en-GB" sz="1000" dirty="0"/>
              <a:t>, A., </a:t>
            </a:r>
            <a:r>
              <a:rPr lang="en-GB" sz="1000" dirty="0" err="1"/>
              <a:t>Ulaga</a:t>
            </a:r>
            <a:r>
              <a:rPr lang="en-GB" sz="1000" dirty="0"/>
              <a:t>, W., </a:t>
            </a:r>
            <a:r>
              <a:rPr lang="en-GB" sz="1000" dirty="0" err="1"/>
              <a:t>Frow</a:t>
            </a:r>
            <a:r>
              <a:rPr lang="en-GB" sz="1000" dirty="0"/>
              <a:t>, P., and Payne, A. (2018) ‘Conceptualizing and communicating value in business markets: From value in exchange to value in use’, </a:t>
            </a:r>
            <a:r>
              <a:rPr lang="en-GB" sz="1000" i="1" dirty="0"/>
              <a:t>Industrial Marketing Management</a:t>
            </a:r>
            <a:r>
              <a:rPr lang="en-GB" sz="1000" dirty="0"/>
              <a:t>, 69, pp. 80-90.</a:t>
            </a:r>
          </a:p>
          <a:p>
            <a:r>
              <a:rPr lang="en-GB" sz="1000" dirty="0" err="1"/>
              <a:t>Frølund</a:t>
            </a:r>
            <a:r>
              <a:rPr lang="en-GB" sz="1000" dirty="0"/>
              <a:t>, L., Murray, F., and Riedel, M. (2018) ‘Developing successful strategic partnerships with universities’, </a:t>
            </a:r>
            <a:r>
              <a:rPr lang="en-GB" sz="1000" i="1" dirty="0"/>
              <a:t>MIT Sloan management review</a:t>
            </a:r>
            <a:r>
              <a:rPr lang="en-GB" sz="1000" dirty="0"/>
              <a:t>, 59(2), pp. 71-79.</a:t>
            </a:r>
          </a:p>
          <a:p>
            <a:r>
              <a:rPr lang="en-GB" sz="1000" dirty="0" err="1"/>
              <a:t>Gerlach</a:t>
            </a:r>
            <a:r>
              <a:rPr lang="en-GB" sz="1000" dirty="0"/>
              <a:t>, P., and Eriksson, K. (2021) ‘Measuring cultural dimensions: external validity and internal consistency of Hofstede's VSM 2013 Scales’, </a:t>
            </a:r>
            <a:r>
              <a:rPr lang="en-GB" sz="1000" i="1" dirty="0"/>
              <a:t>Frontiers in Psychology</a:t>
            </a:r>
            <a:r>
              <a:rPr lang="en-GB" sz="1000" dirty="0"/>
              <a:t>, 12, p. 662604.</a:t>
            </a:r>
          </a:p>
          <a:p>
            <a:r>
              <a:rPr lang="en-GB" sz="1000" dirty="0" err="1"/>
              <a:t>Guffey</a:t>
            </a:r>
            <a:r>
              <a:rPr lang="en-GB" sz="1000" dirty="0"/>
              <a:t>, M. E., and Loewy, D. (2019) ‘Essentials of business communication’, </a:t>
            </a:r>
            <a:r>
              <a:rPr lang="en-GB" sz="1000" i="1" dirty="0"/>
              <a:t>Cengage Learning</a:t>
            </a:r>
            <a:r>
              <a:rPr lang="en-GB" sz="1000" dirty="0"/>
              <a:t>.</a:t>
            </a:r>
          </a:p>
          <a:p>
            <a:r>
              <a:rPr lang="en-GB" sz="1000" dirty="0"/>
              <a:t>Kim, S. (2019) ‘The process model of corporate social responsibility (CSR) communication: CSR communication and its relationship with consumers’ CSR knowledge, trust, and corporate reputation perception’, </a:t>
            </a:r>
            <a:r>
              <a:rPr lang="en-GB" sz="1000" i="1" dirty="0"/>
              <a:t>Journal of business ethics</a:t>
            </a:r>
            <a:r>
              <a:rPr lang="en-GB" sz="1000" dirty="0"/>
              <a:t>, 154(4), pp. 1143-1159.</a:t>
            </a:r>
          </a:p>
          <a:p>
            <a:r>
              <a:rPr lang="en-GB" sz="1000" dirty="0" err="1"/>
              <a:t>Lütjen</a:t>
            </a:r>
            <a:r>
              <a:rPr lang="en-GB" sz="1000" dirty="0"/>
              <a:t>, H., </a:t>
            </a:r>
            <a:r>
              <a:rPr lang="en-GB" sz="1000" dirty="0" err="1"/>
              <a:t>Tietze</a:t>
            </a:r>
            <a:r>
              <a:rPr lang="en-GB" sz="1000" dirty="0"/>
              <a:t>, F., and Schultz, C. (2017) ‘Service transitions of product-centric firms: An explorative study of service transition stages and barriers in Germany's energy market’, </a:t>
            </a:r>
            <a:r>
              <a:rPr lang="en-GB" sz="1000" i="1" dirty="0"/>
              <a:t>International Journal of Production Economics</a:t>
            </a:r>
            <a:r>
              <a:rPr lang="en-GB" sz="1000" dirty="0"/>
              <a:t>, 192, pp. 106-119.</a:t>
            </a:r>
          </a:p>
          <a:p>
            <a:r>
              <a:rPr lang="en-GB" sz="1000" dirty="0" err="1"/>
              <a:t>Minkov</a:t>
            </a:r>
            <a:r>
              <a:rPr lang="en-GB" sz="1000" dirty="0"/>
              <a:t>, M., and </a:t>
            </a:r>
            <a:r>
              <a:rPr lang="en-GB" sz="1000" dirty="0" err="1"/>
              <a:t>Kaasa</a:t>
            </a:r>
            <a:r>
              <a:rPr lang="en-GB" sz="1000" dirty="0"/>
              <a:t>, A. (2021) ‘A test of Hofstede's model of culture following his own approach’, </a:t>
            </a:r>
            <a:r>
              <a:rPr lang="en-GB" sz="1000" i="1" dirty="0"/>
              <a:t>Cross Cultural and Strategic Management</a:t>
            </a:r>
            <a:r>
              <a:rPr lang="en-GB" sz="1000" dirty="0"/>
              <a:t>, 28(2), pp. 384-406.</a:t>
            </a:r>
          </a:p>
          <a:p>
            <a:r>
              <a:rPr lang="en-GB" sz="1000" dirty="0" err="1"/>
              <a:t>Pettifor</a:t>
            </a:r>
            <a:r>
              <a:rPr lang="en-GB" sz="1000" dirty="0"/>
              <a:t>, H., Wilson, C., </a:t>
            </a:r>
            <a:r>
              <a:rPr lang="en-GB" sz="1000" dirty="0" err="1"/>
              <a:t>Axsen</a:t>
            </a:r>
            <a:r>
              <a:rPr lang="en-GB" sz="1000" dirty="0"/>
              <a:t>, J., </a:t>
            </a:r>
            <a:r>
              <a:rPr lang="en-GB" sz="1000" dirty="0" err="1"/>
              <a:t>Abrahamse</a:t>
            </a:r>
            <a:r>
              <a:rPr lang="en-GB" sz="1000" dirty="0"/>
              <a:t>, W., and </a:t>
            </a:r>
            <a:r>
              <a:rPr lang="en-GB" sz="1000" dirty="0" err="1"/>
              <a:t>Anable</a:t>
            </a:r>
            <a:r>
              <a:rPr lang="en-GB" sz="1000" dirty="0"/>
              <a:t>, J. (2017) ‘Social influence in the global diffusion of alternative fuel vehicles–A meta-analysis’, </a:t>
            </a:r>
            <a:r>
              <a:rPr lang="en-GB" sz="1000" i="1" dirty="0"/>
              <a:t>Journal of Transport Geography</a:t>
            </a:r>
            <a:r>
              <a:rPr lang="en-GB" sz="1000" dirty="0"/>
              <a:t>, 62, pp. 247-261.</a:t>
            </a:r>
          </a:p>
          <a:p>
            <a:r>
              <a:rPr lang="en-GB" sz="1000" dirty="0" err="1"/>
              <a:t>Prakasa</a:t>
            </a:r>
            <a:r>
              <a:rPr lang="en-GB" sz="1000" dirty="0"/>
              <a:t>, W., and </a:t>
            </a:r>
            <a:r>
              <a:rPr lang="en-GB" sz="1000" dirty="0" err="1"/>
              <a:t>Unggul</a:t>
            </a:r>
            <a:r>
              <a:rPr lang="en-GB" sz="1000" dirty="0"/>
              <a:t>, S. (2019) ‘Garuda Indonesia-Rolls Royce Corruption, Transnational Crime, and Eradication Measures’, </a:t>
            </a:r>
            <a:r>
              <a:rPr lang="en-GB" sz="1000" i="1" dirty="0" err="1"/>
              <a:t>Lentera</a:t>
            </a:r>
            <a:r>
              <a:rPr lang="en-GB" sz="1000" i="1" dirty="0"/>
              <a:t> </a:t>
            </a:r>
            <a:r>
              <a:rPr lang="en-GB" sz="1000" i="1" dirty="0" err="1"/>
              <a:t>Hukum</a:t>
            </a:r>
            <a:r>
              <a:rPr lang="en-GB" sz="1000" dirty="0"/>
              <a:t>, 6, p. 413.</a:t>
            </a:r>
          </a:p>
          <a:p>
            <a:r>
              <a:rPr lang="en-GB" sz="1000" dirty="0"/>
              <a:t>Reese, P. (2022) ‘Sir Henry Royce: Establishing Rolls-Royce, from Motor Cars to Aero Engines’</a:t>
            </a:r>
            <a:r>
              <a:rPr lang="en-GB" sz="1000" i="1" dirty="0"/>
              <a:t>,</a:t>
            </a:r>
            <a:r>
              <a:rPr lang="en-GB" sz="1000" dirty="0"/>
              <a:t> </a:t>
            </a:r>
            <a:r>
              <a:rPr lang="en-GB" sz="1000" i="1" dirty="0"/>
              <a:t>The History Press</a:t>
            </a:r>
            <a:r>
              <a:rPr lang="en-GB" sz="1000" dirty="0"/>
              <a:t>.</a:t>
            </a:r>
          </a:p>
          <a:p>
            <a:r>
              <a:rPr lang="en-GB" sz="1000" dirty="0" err="1"/>
              <a:t>Rojo</a:t>
            </a:r>
            <a:r>
              <a:rPr lang="en-GB" sz="1000" dirty="0"/>
              <a:t>, J., Everett, B., </a:t>
            </a:r>
            <a:r>
              <a:rPr lang="en-GB" sz="1000" dirty="0" err="1"/>
              <a:t>Ramjan</a:t>
            </a:r>
            <a:r>
              <a:rPr lang="en-GB" sz="1000" dirty="0"/>
              <a:t>, L. M., Hunt, L., and </a:t>
            </a:r>
            <a:r>
              <a:rPr lang="en-GB" sz="1000" dirty="0" err="1"/>
              <a:t>Salamonson</a:t>
            </a:r>
            <a:r>
              <a:rPr lang="en-GB" sz="1000" dirty="0"/>
              <a:t>, Y. (2020) ‘Hofstede's cultural dimensions as the explanatory framework for performance issues during clinical placement: A mixed methods study’, </a:t>
            </a:r>
            <a:r>
              <a:rPr lang="en-GB" sz="1000" i="1" dirty="0"/>
              <a:t>Nurse education today</a:t>
            </a:r>
            <a:r>
              <a:rPr lang="en-GB" sz="1000" dirty="0"/>
              <a:t>, 94, p. 104581.</a:t>
            </a:r>
          </a:p>
          <a:p>
            <a:r>
              <a:rPr lang="en-GB" sz="1000" dirty="0" err="1"/>
              <a:t>Schartel</a:t>
            </a:r>
            <a:r>
              <a:rPr lang="en-GB" sz="1000" dirty="0"/>
              <a:t> Dunn, S. G., and Lane, P. L. (2019) ‘Do interns know what they think they know? Assessing business communication skills in interns and recent graduates’, </a:t>
            </a:r>
            <a:r>
              <a:rPr lang="en-GB" sz="1000" i="1" dirty="0"/>
              <a:t>Business and Professional Communication Quarterly</a:t>
            </a:r>
            <a:r>
              <a:rPr lang="en-GB" sz="1000" dirty="0"/>
              <a:t>, 82(2), pp. 202-213.</a:t>
            </a:r>
          </a:p>
          <a:p>
            <a:r>
              <a:rPr lang="en-GB" sz="1000" dirty="0" err="1"/>
              <a:t>Taeihagh</a:t>
            </a:r>
            <a:r>
              <a:rPr lang="en-GB" sz="1000" dirty="0"/>
              <a:t>, A., and Lim, H. S. M. (2019) ‘Governing autonomous vehicles: emerging responses for safety, liability, privacy, cybersecurity, and industry risks’, </a:t>
            </a:r>
            <a:r>
              <a:rPr lang="en-GB" sz="1000" i="1" dirty="0"/>
              <a:t>Transport reviews</a:t>
            </a:r>
            <a:r>
              <a:rPr lang="en-GB" sz="1000" dirty="0"/>
              <a:t>, 39(1), pp. 103-128.</a:t>
            </a:r>
          </a:p>
          <a:p>
            <a:r>
              <a:rPr lang="en-GB" sz="1000" dirty="0" err="1"/>
              <a:t>Tidd</a:t>
            </a:r>
            <a:r>
              <a:rPr lang="en-GB" sz="1000" dirty="0"/>
              <a:t>, J., and </a:t>
            </a:r>
            <a:r>
              <a:rPr lang="en-GB" sz="1000" dirty="0" err="1"/>
              <a:t>Bessant</a:t>
            </a:r>
            <a:r>
              <a:rPr lang="en-GB" sz="1000" dirty="0"/>
              <a:t>, J. R. (2020) ‘Managing innovation: integrating technological, market and organizational change’, </a:t>
            </a:r>
            <a:r>
              <a:rPr lang="en-GB" sz="1000" i="1" dirty="0"/>
              <a:t>John Wiley and Sons</a:t>
            </a:r>
            <a:r>
              <a:rPr lang="en-GB" sz="1000" dirty="0"/>
              <a:t>.</a:t>
            </a:r>
          </a:p>
          <a:p>
            <a:r>
              <a:rPr lang="en-GB" sz="1000" dirty="0"/>
              <a:t>Warner, K. S., and </a:t>
            </a:r>
            <a:r>
              <a:rPr lang="en-GB" sz="1000" dirty="0" err="1"/>
              <a:t>Wäger</a:t>
            </a:r>
            <a:r>
              <a:rPr lang="en-GB" sz="1000" dirty="0"/>
              <a:t>, M. (2019) ‘Building dynamic capabilities for digital transformation: An ongoing process of strategic renewal’, </a:t>
            </a:r>
            <a:r>
              <a:rPr lang="en-GB" sz="1000" i="1" dirty="0"/>
              <a:t>Long range planning</a:t>
            </a:r>
            <a:r>
              <a:rPr lang="en-GB" sz="1000" dirty="0"/>
              <a:t>, 52(3), pp. 326-349.</a:t>
            </a:r>
          </a:p>
          <a:p>
            <a:r>
              <a:rPr lang="en-GB" sz="1000" dirty="0"/>
              <a:t>Wilts, H. (2017) ‘Key challenges for transformations towards a circular economy: The status quo in Germany’.</a:t>
            </a:r>
          </a:p>
        </p:txBody>
      </p:sp>
    </p:spTree>
    <p:extLst>
      <p:ext uri="{BB962C8B-B14F-4D97-AF65-F5344CB8AC3E}">
        <p14:creationId xmlns:p14="http://schemas.microsoft.com/office/powerpoint/2010/main" val="5812678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1767</Words>
  <Application>Microsoft Macintosh PowerPoint</Application>
  <PresentationFormat>Widescreen</PresentationFormat>
  <Paragraphs>98</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Black</vt:lpstr>
      <vt:lpstr>Calibri</vt:lpstr>
      <vt:lpstr>Calibri Light</vt:lpstr>
      <vt:lpstr>Office Theme</vt:lpstr>
      <vt:lpstr>A Strategic Approach to Establish a Management Office of Rolls Royce in Germany</vt:lpstr>
      <vt:lpstr>Introduction </vt:lpstr>
      <vt:lpstr>Aim of Presentation</vt:lpstr>
      <vt:lpstr>Rolls-Royce - Company Background </vt:lpstr>
      <vt:lpstr>Overview of Cultural Differences in Germany and the UK </vt:lpstr>
      <vt:lpstr>Overview of Cultural Differences in Germany and the UK </vt:lpstr>
      <vt:lpstr>Hofstede’s Cultural Dimension Theory (Germany vs. UK)</vt:lpstr>
      <vt:lpstr>Hofstede’s Cultural Dimension Theory (Germany vs. UK)</vt:lpstr>
      <vt:lpstr>Importance of Networking and Communication for British Business </vt:lpstr>
      <vt:lpstr>Different Communication Barriers Experienced By Foreign Businesses in Germany </vt:lpstr>
      <vt:lpstr>Culture Sensibility</vt:lpstr>
      <vt:lpstr>Recommendations for Strategic Communication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Mirela Dolca (2112412)</cp:lastModifiedBy>
  <cp:revision>21</cp:revision>
  <dcterms:created xsi:type="dcterms:W3CDTF">2023-11-11T13:56:42Z</dcterms:created>
  <dcterms:modified xsi:type="dcterms:W3CDTF">2023-11-24T11:34:18Z</dcterms:modified>
</cp:coreProperties>
</file>