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2" r:id="rId5"/>
    <p:sldId id="263" r:id="rId6"/>
    <p:sldId id="264" r:id="rId7"/>
    <p:sldId id="265" r:id="rId8"/>
    <p:sldId id="269" r:id="rId9"/>
    <p:sldId id="259" r:id="rId10"/>
    <p:sldId id="270" r:id="rId11"/>
    <p:sldId id="260" r:id="rId12"/>
    <p:sldId id="261" r:id="rId13"/>
    <p:sldId id="272" r:id="rId14"/>
    <p:sldId id="266" r:id="rId15"/>
    <p:sldId id="267" r:id="rId16"/>
    <p:sldId id="271"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065" autoAdjust="0"/>
  </p:normalViewPr>
  <p:slideViewPr>
    <p:cSldViewPr snapToGrid="0">
      <p:cViewPr>
        <p:scale>
          <a:sx n="75" d="100"/>
          <a:sy n="75" d="100"/>
        </p:scale>
        <p:origin x="902" y="43"/>
      </p:cViewPr>
      <p:guideLst>
        <p:guide orient="horz" pos="2183"/>
        <p:guide pos="3840"/>
      </p:guideLst>
    </p:cSldViewPr>
  </p:slideViewPr>
  <p:outlineViewPr>
    <p:cViewPr>
      <p:scale>
        <a:sx n="33" d="100"/>
        <a:sy n="33" d="100"/>
      </p:scale>
      <p:origin x="0" y="0"/>
    </p:cViewPr>
  </p:outlineViewPr>
  <p:notesTextViewPr>
    <p:cViewPr>
      <p:scale>
        <a:sx n="1" d="1"/>
        <a:sy n="1" d="1"/>
      </p:scale>
      <p:origin x="0" y="0"/>
    </p:cViewPr>
  </p:notesText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6986E8-1BED-4211-A1C7-9742FC898721}"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DFB62-13FD-4ACF-AECF-45324C61EA39}" type="slidenum">
              <a:rPr lang="en-GB" smtClean="0"/>
              <a:t>‹#›</a:t>
            </a:fld>
            <a:endParaRPr lang="en-GB"/>
          </a:p>
        </p:txBody>
      </p:sp>
    </p:spTree>
    <p:extLst>
      <p:ext uri="{BB962C8B-B14F-4D97-AF65-F5344CB8AC3E}">
        <p14:creationId xmlns:p14="http://schemas.microsoft.com/office/powerpoint/2010/main" val="2932970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idea that was </a:t>
            </a:r>
          </a:p>
        </p:txBody>
      </p:sp>
      <p:sp>
        <p:nvSpPr>
          <p:cNvPr id="4" name="Slide Number Placeholder 3"/>
          <p:cNvSpPr>
            <a:spLocks noGrp="1"/>
          </p:cNvSpPr>
          <p:nvPr>
            <p:ph type="sldNum" sz="quarter" idx="5"/>
          </p:nvPr>
        </p:nvSpPr>
        <p:spPr/>
        <p:txBody>
          <a:bodyPr/>
          <a:lstStyle/>
          <a:p>
            <a:fld id="{095DFB62-13FD-4ACF-AECF-45324C61EA39}" type="slidenum">
              <a:rPr lang="en-GB" smtClean="0"/>
              <a:t>5</a:t>
            </a:fld>
            <a:endParaRPr lang="en-GB"/>
          </a:p>
        </p:txBody>
      </p:sp>
    </p:spTree>
    <p:extLst>
      <p:ext uri="{BB962C8B-B14F-4D97-AF65-F5344CB8AC3E}">
        <p14:creationId xmlns:p14="http://schemas.microsoft.com/office/powerpoint/2010/main" val="3873529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a:t>
            </a:r>
          </a:p>
          <a:p>
            <a:r>
              <a:rPr lang="en-GB" dirty="0">
                <a:latin typeface="Libre Franklin" pitchFamily="2" charset="0"/>
              </a:rPr>
              <a:t>Strengths, Weaknesses, Opportunities, and Threats</a:t>
            </a:r>
            <a:r>
              <a:rPr lang="en-GB" dirty="0"/>
              <a:t> </a:t>
            </a:r>
          </a:p>
          <a:p>
            <a:r>
              <a:rPr lang="en-GB" dirty="0"/>
              <a:t>external = PESTLE = POLITICAL ECONOMICAL SOCIAL TECHNOLOGICAL LEGAL ENVIROMENTAL</a:t>
            </a:r>
          </a:p>
        </p:txBody>
      </p:sp>
      <p:sp>
        <p:nvSpPr>
          <p:cNvPr id="4" name="Slide Number Placeholder 3"/>
          <p:cNvSpPr>
            <a:spLocks noGrp="1"/>
          </p:cNvSpPr>
          <p:nvPr>
            <p:ph type="sldNum" sz="quarter" idx="5"/>
          </p:nvPr>
        </p:nvSpPr>
        <p:spPr/>
        <p:txBody>
          <a:bodyPr/>
          <a:lstStyle/>
          <a:p>
            <a:fld id="{095DFB62-13FD-4ACF-AECF-45324C61EA39}" type="slidenum">
              <a:rPr lang="en-GB" smtClean="0"/>
              <a:t>6</a:t>
            </a:fld>
            <a:endParaRPr lang="en-GB"/>
          </a:p>
        </p:txBody>
      </p:sp>
    </p:spTree>
    <p:extLst>
      <p:ext uri="{BB962C8B-B14F-4D97-AF65-F5344CB8AC3E}">
        <p14:creationId xmlns:p14="http://schemas.microsoft.com/office/powerpoint/2010/main" val="1752113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It is difficult to find any current sources of information as the government has a 5 years delay to release any documentation, which makes it not legally binding by them. </a:t>
            </a:r>
          </a:p>
          <a:p>
            <a:endParaRPr lang="en-GB" dirty="0"/>
          </a:p>
        </p:txBody>
      </p:sp>
      <p:sp>
        <p:nvSpPr>
          <p:cNvPr id="4" name="Slide Number Placeholder 3"/>
          <p:cNvSpPr>
            <a:spLocks noGrp="1"/>
          </p:cNvSpPr>
          <p:nvPr>
            <p:ph type="sldNum" sz="quarter" idx="5"/>
          </p:nvPr>
        </p:nvSpPr>
        <p:spPr/>
        <p:txBody>
          <a:bodyPr/>
          <a:lstStyle/>
          <a:p>
            <a:fld id="{095DFB62-13FD-4ACF-AECF-45324C61EA39}" type="slidenum">
              <a:rPr lang="en-GB" smtClean="0"/>
              <a:t>8</a:t>
            </a:fld>
            <a:endParaRPr lang="en-GB"/>
          </a:p>
        </p:txBody>
      </p:sp>
    </p:spTree>
    <p:extLst>
      <p:ext uri="{BB962C8B-B14F-4D97-AF65-F5344CB8AC3E}">
        <p14:creationId xmlns:p14="http://schemas.microsoft.com/office/powerpoint/2010/main" val="2080199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Relocation</a:t>
            </a:r>
            <a:r>
              <a:rPr lang="en-GB" dirty="0"/>
              <a:t> Lies…</a:t>
            </a:r>
          </a:p>
          <a:p>
            <a:pPr algn="l"/>
            <a:r>
              <a:rPr lang="en-GB" b="0" i="0" dirty="0">
                <a:solidFill>
                  <a:srgbClr val="2D4148"/>
                </a:solidFill>
                <a:effectLst/>
                <a:latin typeface="Roboto" panose="02000000000000000000" pitchFamily="2" charset="0"/>
              </a:rPr>
              <a:t>By exploiting new technology and new ways of working, the new centre will provide a modern flexible environment that reduces the reliance on more traditional broadcast infrastructure and will include:</a:t>
            </a:r>
          </a:p>
          <a:p>
            <a:pPr algn="l">
              <a:buFont typeface="Arial" panose="020B0604020202020204" pitchFamily="34" charset="0"/>
              <a:buChar char="•"/>
            </a:pPr>
            <a:r>
              <a:rPr lang="en-GB" b="0" i="0" dirty="0">
                <a:solidFill>
                  <a:srgbClr val="2D4148"/>
                </a:solidFill>
                <a:effectLst/>
                <a:latin typeface="Roboto" panose="02000000000000000000" pitchFamily="2" charset="0"/>
              </a:rPr>
              <a:t>50% approx. overall reduction in floorspace compared to current site in Llandaff (may be even more)</a:t>
            </a:r>
          </a:p>
          <a:p>
            <a:pPr algn="l">
              <a:buFont typeface="Arial" panose="020B0604020202020204" pitchFamily="34" charset="0"/>
              <a:buChar char="•"/>
            </a:pPr>
            <a:r>
              <a:rPr lang="en-GB" b="0" i="0" dirty="0">
                <a:solidFill>
                  <a:srgbClr val="2D4148"/>
                </a:solidFill>
                <a:effectLst/>
                <a:latin typeface="Roboto" panose="02000000000000000000" pitchFamily="2" charset="0"/>
              </a:rPr>
              <a:t>70% approx. reduction in traditional television studio floorspace (may be true as they cannot hold big traditional productions as the scenic, set and props department has almost disappeared thanks to the virtual reality Technology and the famous Croma Key)</a:t>
            </a:r>
          </a:p>
          <a:p>
            <a:pPr algn="l">
              <a:buFont typeface="Arial" panose="020B0604020202020204" pitchFamily="34" charset="0"/>
              <a:buChar char="•"/>
            </a:pPr>
            <a:r>
              <a:rPr lang="en-GB" b="0" i="0" dirty="0">
                <a:solidFill>
                  <a:srgbClr val="2D4148"/>
                </a:solidFill>
                <a:effectLst/>
                <a:latin typeface="Roboto" panose="02000000000000000000" pitchFamily="2" charset="0"/>
              </a:rPr>
              <a:t>30%+ est. reduction in annual energy costs ( not really, Central Square is nowadays a 24/7 operations, therefore there is much energy consumption to cover late night shifts).</a:t>
            </a:r>
          </a:p>
          <a:p>
            <a:pPr algn="l">
              <a:buFont typeface="Arial" panose="020B0604020202020204" pitchFamily="34" charset="0"/>
              <a:buChar char="•"/>
            </a:pPr>
            <a:r>
              <a:rPr lang="en-GB" b="0" i="0" dirty="0">
                <a:solidFill>
                  <a:srgbClr val="2D4148"/>
                </a:solidFill>
                <a:effectLst/>
                <a:latin typeface="Roboto" panose="02000000000000000000" pitchFamily="2" charset="0"/>
              </a:rPr>
              <a:t>60% potential reduction in home-to-work car journeys (staff has been forced to not be able to use their own cars as the new site does not provide parking spaces for any member of the staff, only few night shift staff member has permission to use sub-level parking places as there is no public transport late at night).</a:t>
            </a:r>
          </a:p>
          <a:p>
            <a:pPr algn="l">
              <a:buFont typeface="Arial" panose="020B0604020202020204" pitchFamily="34" charset="0"/>
              <a:buChar char="•"/>
            </a:pPr>
            <a:r>
              <a:rPr lang="en-GB" b="0" i="0" dirty="0">
                <a:solidFill>
                  <a:srgbClr val="2D4148"/>
                </a:solidFill>
                <a:effectLst/>
                <a:latin typeface="Roboto" panose="02000000000000000000" pitchFamily="2" charset="0"/>
              </a:rPr>
              <a:t>60% approx. reduction in car-parking spaces ( Sure, the new site did not provisioned nay car spaces for staff)</a:t>
            </a:r>
          </a:p>
          <a:p>
            <a:pPr algn="l">
              <a:buFont typeface="Arial" panose="020B0604020202020204" pitchFamily="34" charset="0"/>
              <a:buChar char="•"/>
            </a:pPr>
            <a:r>
              <a:rPr lang="en-GB" b="0" i="0" dirty="0">
                <a:solidFill>
                  <a:srgbClr val="2D4148"/>
                </a:solidFill>
                <a:effectLst/>
                <a:latin typeface="Roboto" panose="02000000000000000000" pitchFamily="2" charset="0"/>
              </a:rPr>
              <a:t>100s of jobs created during construction phase ( yes, temporally job positions as the site is completed, those jobs disappeared by themselves) (The irony of the case is that many of the redundant staff who loss their job, where hired back through umbrella companies to do the same job they were doing before get fired”)</a:t>
            </a:r>
          </a:p>
          <a:p>
            <a:pPr algn="l">
              <a:buFont typeface="Arial" panose="020B0604020202020204" pitchFamily="34" charset="0"/>
              <a:buChar char="•"/>
            </a:pPr>
            <a:r>
              <a:rPr lang="en-GB" b="0" i="0" dirty="0">
                <a:solidFill>
                  <a:srgbClr val="2D4148"/>
                </a:solidFill>
                <a:effectLst/>
                <a:latin typeface="Roboto" panose="02000000000000000000" pitchFamily="2" charset="0"/>
              </a:rPr>
              <a:t>50,000 visits to the new BBC centre each year by members of the public ( This is probably the only big new service that BBC Wales has provided. Tours of the new facilities. BBC is very </a:t>
            </a:r>
            <a:r>
              <a:rPr lang="en-GB" b="0" i="0" dirty="0" err="1">
                <a:solidFill>
                  <a:srgbClr val="2D4148"/>
                </a:solidFill>
                <a:effectLst/>
                <a:latin typeface="Roboto" panose="02000000000000000000" pitchFamily="2" charset="0"/>
              </a:rPr>
              <a:t>concient</a:t>
            </a:r>
            <a:r>
              <a:rPr lang="en-GB" b="0" i="0" dirty="0">
                <a:solidFill>
                  <a:srgbClr val="2D4148"/>
                </a:solidFill>
                <a:effectLst/>
                <a:latin typeface="Roboto" panose="02000000000000000000" pitchFamily="2" charset="0"/>
              </a:rPr>
              <a:t> that they are loosing face and popularity with the audience, and it is not because of their quality of services but of their exploits).</a:t>
            </a:r>
          </a:p>
          <a:p>
            <a:pPr algn="l">
              <a:buFont typeface="Arial" panose="020B0604020202020204" pitchFamily="34" charset="0"/>
              <a:buChar char="•"/>
            </a:pPr>
            <a:endParaRPr lang="en-GB" b="0" i="0" dirty="0">
              <a:solidFill>
                <a:srgbClr val="2D4148"/>
              </a:solidFill>
              <a:effectLst/>
              <a:latin typeface="Roboto" panose="02000000000000000000" pitchFamily="2" charset="0"/>
            </a:endParaRPr>
          </a:p>
          <a:p>
            <a:pPr algn="l">
              <a:buFont typeface="Arial" panose="020B0604020202020204" pitchFamily="34" charset="0"/>
              <a:buChar char="•"/>
            </a:pPr>
            <a:r>
              <a:rPr lang="en-GB" b="1" i="0" dirty="0">
                <a:solidFill>
                  <a:srgbClr val="2D4148"/>
                </a:solidFill>
                <a:effectLst/>
                <a:latin typeface="Roboto" panose="02000000000000000000" pitchFamily="2" charset="0"/>
              </a:rPr>
              <a:t>This is a clear example how the Public Relations and marketing department of the BBC influence public opinion and journalist sources that make them very little credible and reliable as they publish what they are told, their propaganda.</a:t>
            </a:r>
          </a:p>
          <a:p>
            <a:pPr algn="l">
              <a:buFont typeface="Arial" panose="020B0604020202020204" pitchFamily="34" charset="0"/>
              <a:buChar char="•"/>
            </a:pPr>
            <a:endParaRPr lang="en-GB" b="0" i="0" dirty="0">
              <a:solidFill>
                <a:srgbClr val="2D4148"/>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095DFB62-13FD-4ACF-AECF-45324C61EA39}" type="slidenum">
              <a:rPr lang="en-GB" smtClean="0"/>
              <a:t>9</a:t>
            </a:fld>
            <a:endParaRPr lang="en-GB"/>
          </a:p>
        </p:txBody>
      </p:sp>
    </p:spTree>
    <p:extLst>
      <p:ext uri="{BB962C8B-B14F-4D97-AF65-F5344CB8AC3E}">
        <p14:creationId xmlns:p14="http://schemas.microsoft.com/office/powerpoint/2010/main" val="313398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 before, during and after</a:t>
            </a:r>
          </a:p>
        </p:txBody>
      </p:sp>
      <p:sp>
        <p:nvSpPr>
          <p:cNvPr id="4" name="Slide Number Placeholder 3"/>
          <p:cNvSpPr>
            <a:spLocks noGrp="1"/>
          </p:cNvSpPr>
          <p:nvPr>
            <p:ph type="sldNum" sz="quarter" idx="5"/>
          </p:nvPr>
        </p:nvSpPr>
        <p:spPr/>
        <p:txBody>
          <a:bodyPr/>
          <a:lstStyle/>
          <a:p>
            <a:fld id="{095DFB62-13FD-4ACF-AECF-45324C61EA39}" type="slidenum">
              <a:rPr lang="en-GB" smtClean="0"/>
              <a:t>10</a:t>
            </a:fld>
            <a:endParaRPr lang="en-GB"/>
          </a:p>
        </p:txBody>
      </p:sp>
    </p:spTree>
    <p:extLst>
      <p:ext uri="{BB962C8B-B14F-4D97-AF65-F5344CB8AC3E}">
        <p14:creationId xmlns:p14="http://schemas.microsoft.com/office/powerpoint/2010/main" val="177833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Financial Speculation, future economical benefits. (Although it is uncertain, it has been an study by </a:t>
            </a:r>
            <a:r>
              <a:rPr lang="en-GB" b="0" i="0" dirty="0">
                <a:solidFill>
                  <a:srgbClr val="141414"/>
                </a:solidFill>
                <a:effectLst/>
                <a:latin typeface="ReithSans"/>
              </a:rPr>
              <a:t>BOP Consulting</a:t>
            </a:r>
            <a:r>
              <a:rPr lang="en-GB" dirty="0"/>
              <a:t> that anticipates big benefits in a decade) </a:t>
            </a:r>
          </a:p>
          <a:p>
            <a:r>
              <a:rPr lang="en-GB" dirty="0"/>
              <a:t>Social Impact -  influence and infrastructure location (hub for people in Cardiff)</a:t>
            </a:r>
          </a:p>
          <a:p>
            <a:r>
              <a:rPr lang="en-GB" dirty="0"/>
              <a:t>Lack of skills, lack of specialization consequently loss of quality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QoS (Quality of Service) low quality content, programs and craftmanship production. (poor broadcast quality and viewers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more factors that makes the balance tilt to both sides alternately, but for time restrictions, I have condensed the most important points in the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BBC looks like has forgotten his very basic business essence, It is a Broadcasting Corporation, Public entity. They may product is to create content of quality to be broadcasted, if they fail in their </a:t>
            </a:r>
            <a:r>
              <a:rPr lang="en-GB" dirty="0" err="1"/>
              <a:t>ecense</a:t>
            </a:r>
            <a:r>
              <a:rPr lang="en-GB" dirty="0"/>
              <a:t> by getting distracted within “business speculations like land, property, and providing external services to 3</a:t>
            </a:r>
            <a:r>
              <a:rPr lang="en-GB" baseline="30000" dirty="0"/>
              <a:t>rd</a:t>
            </a:r>
            <a:r>
              <a:rPr lang="en-GB" dirty="0"/>
              <a:t> party companies, they will lose everything, although as being the national broadcaster of the UK, Gov and people will no allowed by the audience rate will drop significantly, is not, how the private broadcasters have been flourish in the last 10 years taking a big chunk of pie as it is sports broadcastings (example BT Sports).</a:t>
            </a:r>
          </a:p>
          <a:p>
            <a:endParaRPr lang="en-GB" dirty="0"/>
          </a:p>
          <a:p>
            <a:endParaRPr lang="en-GB" dirty="0"/>
          </a:p>
          <a:p>
            <a:r>
              <a:rPr lang="en-GB" b="1" i="0" dirty="0">
                <a:solidFill>
                  <a:srgbClr val="000000"/>
                </a:solidFill>
                <a:effectLst/>
                <a:latin typeface="Verdana" panose="020B0604030504040204" pitchFamily="34" charset="0"/>
              </a:rPr>
              <a:t>Hint:</a:t>
            </a:r>
            <a:r>
              <a:rPr lang="en-GB" b="0" i="0" dirty="0">
                <a:solidFill>
                  <a:srgbClr val="000000"/>
                </a:solidFill>
                <a:effectLst/>
                <a:latin typeface="Verdana" panose="020B0604030504040204" pitchFamily="34" charset="0"/>
              </a:rPr>
              <a:t> Sometimes it's easier to reduce the impact of restraining forces than it is to strengthen driving forces.</a:t>
            </a:r>
            <a:endParaRPr lang="en-GB" dirty="0"/>
          </a:p>
        </p:txBody>
      </p:sp>
      <p:sp>
        <p:nvSpPr>
          <p:cNvPr id="4" name="Slide Number Placeholder 3"/>
          <p:cNvSpPr>
            <a:spLocks noGrp="1"/>
          </p:cNvSpPr>
          <p:nvPr>
            <p:ph type="sldNum" sz="quarter" idx="5"/>
          </p:nvPr>
        </p:nvSpPr>
        <p:spPr/>
        <p:txBody>
          <a:bodyPr/>
          <a:lstStyle/>
          <a:p>
            <a:fld id="{095DFB62-13FD-4ACF-AECF-45324C61EA39}" type="slidenum">
              <a:rPr lang="en-GB" smtClean="0"/>
              <a:t>11</a:t>
            </a:fld>
            <a:endParaRPr lang="en-GB"/>
          </a:p>
        </p:txBody>
      </p:sp>
    </p:spTree>
    <p:extLst>
      <p:ext uri="{BB962C8B-B14F-4D97-AF65-F5344CB8AC3E}">
        <p14:creationId xmlns:p14="http://schemas.microsoft.com/office/powerpoint/2010/main" val="1155075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5DFB62-13FD-4ACF-AECF-45324C61EA39}" type="slidenum">
              <a:rPr lang="en-GB" smtClean="0"/>
              <a:t>13</a:t>
            </a:fld>
            <a:endParaRPr lang="en-GB"/>
          </a:p>
        </p:txBody>
      </p:sp>
    </p:spTree>
    <p:extLst>
      <p:ext uri="{BB962C8B-B14F-4D97-AF65-F5344CB8AC3E}">
        <p14:creationId xmlns:p14="http://schemas.microsoft.com/office/powerpoint/2010/main" val="3147520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5DFB62-13FD-4ACF-AECF-45324C61EA39}" type="slidenum">
              <a:rPr lang="en-GB" smtClean="0"/>
              <a:t>14</a:t>
            </a:fld>
            <a:endParaRPr lang="en-GB"/>
          </a:p>
        </p:txBody>
      </p:sp>
    </p:spTree>
    <p:extLst>
      <p:ext uri="{BB962C8B-B14F-4D97-AF65-F5344CB8AC3E}">
        <p14:creationId xmlns:p14="http://schemas.microsoft.com/office/powerpoint/2010/main" val="2509397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3625-7DEA-22F1-813E-D40AF44EAB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228AD3-7340-026B-4767-DFDA9BFB1B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1A4E47-4333-9D2B-5EE9-2CA46C164AA8}"/>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5" name="Footer Placeholder 4">
            <a:extLst>
              <a:ext uri="{FF2B5EF4-FFF2-40B4-BE49-F238E27FC236}">
                <a16:creationId xmlns:a16="http://schemas.microsoft.com/office/drawing/2014/main" id="{C00D99DE-CDB5-A705-6D8D-E4E9EA7F1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806FCF-FD1A-9F7C-8F5A-23C93A590875}"/>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3598550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347D-B52F-633A-FBC9-3854A31D5D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0582B4-0E2D-179A-1755-1AC7F06C6F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6E93E9-2953-9DDB-996D-923CD2A11104}"/>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5" name="Footer Placeholder 4">
            <a:extLst>
              <a:ext uri="{FF2B5EF4-FFF2-40B4-BE49-F238E27FC236}">
                <a16:creationId xmlns:a16="http://schemas.microsoft.com/office/drawing/2014/main" id="{6A3AB551-77E9-D491-1DF9-5AB6B222D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861F61-AB7D-A11D-12A8-FC080B52136D}"/>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574617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FD45-3D86-6E4B-6426-450ED700DD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F5E970-CE55-B4CD-5497-7DD9AC9206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EA9EEB-A8F4-1582-BA84-E0DADAE5339D}"/>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5" name="Footer Placeholder 4">
            <a:extLst>
              <a:ext uri="{FF2B5EF4-FFF2-40B4-BE49-F238E27FC236}">
                <a16:creationId xmlns:a16="http://schemas.microsoft.com/office/drawing/2014/main" id="{5D5D72EF-B345-A5C9-2B31-87CC89A89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FAC14A-8535-4CA3-96A5-BF004FFD4AD0}"/>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2002929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526AF-C58D-70F6-9E37-7E5F56A77D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B557A2-7D59-32E5-C953-F98C4DEAB2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ECEF16-006E-5F05-062C-6C1E71CB24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F7222E-9AEA-AA70-4E26-73968EA4A5D5}"/>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6" name="Footer Placeholder 5">
            <a:extLst>
              <a:ext uri="{FF2B5EF4-FFF2-40B4-BE49-F238E27FC236}">
                <a16:creationId xmlns:a16="http://schemas.microsoft.com/office/drawing/2014/main" id="{9CC3A37C-86E2-3F09-565B-0F1D117D91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B877E-02FE-6C3D-5D10-67885B22E05F}"/>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3900966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5037A-18F7-DEC2-83B7-1A956090CD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2F520C-80C8-5782-50D0-B955EE72A8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CB79EB-5C27-C214-5627-1B342E32ED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C7E1F2-2E71-AD44-0D4E-518A3FFCA1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D550DE-80F5-39C7-ED3D-9774A97F0F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1F6169-1660-CD98-52EE-C04F6F5AAF11}"/>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8" name="Footer Placeholder 7">
            <a:extLst>
              <a:ext uri="{FF2B5EF4-FFF2-40B4-BE49-F238E27FC236}">
                <a16:creationId xmlns:a16="http://schemas.microsoft.com/office/drawing/2014/main" id="{111F9270-7413-5A02-7786-03B6B7ABC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D4789E-DAE5-7CD4-048C-36DD9E8315F9}"/>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2360879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57393-4A35-B363-82AB-972FAADEBF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5FA60F-CD37-32CC-4D31-AF99DFF56532}"/>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4" name="Footer Placeholder 3">
            <a:extLst>
              <a:ext uri="{FF2B5EF4-FFF2-40B4-BE49-F238E27FC236}">
                <a16:creationId xmlns:a16="http://schemas.microsoft.com/office/drawing/2014/main" id="{8B26D690-8AF7-55BD-7154-22701E0636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36625C-CDAF-ECD1-EC11-DB9B0ECB53C6}"/>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318430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D91C6F-3BC0-8B0A-F790-BDFC191F8DF9}"/>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3" name="Footer Placeholder 2">
            <a:extLst>
              <a:ext uri="{FF2B5EF4-FFF2-40B4-BE49-F238E27FC236}">
                <a16:creationId xmlns:a16="http://schemas.microsoft.com/office/drawing/2014/main" id="{B6C2525E-6A3A-BB19-8253-84DF821892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9B091C-6DD6-565A-639A-51EC06F8BD32}"/>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3912335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E7C2E-985E-1BCA-F125-44D2BE8443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61AE00-D4D3-DB4E-F0F1-20CF56BB89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B3226F-9D39-AFBD-CBBE-B3EC41F535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CE97FA-FCD3-F881-60A5-5D2CAFA85EAF}"/>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6" name="Footer Placeholder 5">
            <a:extLst>
              <a:ext uri="{FF2B5EF4-FFF2-40B4-BE49-F238E27FC236}">
                <a16:creationId xmlns:a16="http://schemas.microsoft.com/office/drawing/2014/main" id="{5D33B5CF-19CC-C26E-4FEC-A41E78F8D5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F2A7F-D0D5-627F-2EB1-944BE304BCCF}"/>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4121111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D323-2DBA-8BEA-9A0B-B440FCF708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BC2266-037C-F561-5696-EE58A25700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C1181F-1CE5-982D-B77F-8BD7D681AD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81D4FF-F950-068B-128A-DF9AA93C0AEB}"/>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6" name="Footer Placeholder 5">
            <a:extLst>
              <a:ext uri="{FF2B5EF4-FFF2-40B4-BE49-F238E27FC236}">
                <a16:creationId xmlns:a16="http://schemas.microsoft.com/office/drawing/2014/main" id="{2AFE12E3-3361-A68D-35C1-3739C2DC5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09ED80-B2E1-41B8-FCA9-A588592027F4}"/>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449502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D8944-EB6A-8417-3599-878CA7B2C1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C52A9-9FD7-BC89-6006-7D723EACB1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264A68-E5A7-45D7-7BE2-56322C9FD3BA}"/>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5" name="Footer Placeholder 4">
            <a:extLst>
              <a:ext uri="{FF2B5EF4-FFF2-40B4-BE49-F238E27FC236}">
                <a16:creationId xmlns:a16="http://schemas.microsoft.com/office/drawing/2014/main" id="{7E95F119-21F2-E1BA-4C1F-31D1C4077B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E1EEC6-13D2-F5C5-189A-7D637809D192}"/>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3469556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822DBD-E711-4651-E56C-B7E37520E8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C48882-1E49-9A26-BC93-06E3C744B6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C896E1-B9B2-C69C-E44F-C0BC5A908E30}"/>
              </a:ext>
            </a:extLst>
          </p:cNvPr>
          <p:cNvSpPr>
            <a:spLocks noGrp="1"/>
          </p:cNvSpPr>
          <p:nvPr>
            <p:ph type="dt" sz="half" idx="10"/>
          </p:nvPr>
        </p:nvSpPr>
        <p:spPr/>
        <p:txBody>
          <a:bodyPr/>
          <a:lstStyle/>
          <a:p>
            <a:fld id="{414AA333-CAE0-4EC8-8C7D-BE84E59B5D10}" type="datetimeFigureOut">
              <a:rPr lang="en-GB" smtClean="0"/>
              <a:t>26/02/2023</a:t>
            </a:fld>
            <a:endParaRPr lang="en-GB"/>
          </a:p>
        </p:txBody>
      </p:sp>
      <p:sp>
        <p:nvSpPr>
          <p:cNvPr id="5" name="Footer Placeholder 4">
            <a:extLst>
              <a:ext uri="{FF2B5EF4-FFF2-40B4-BE49-F238E27FC236}">
                <a16:creationId xmlns:a16="http://schemas.microsoft.com/office/drawing/2014/main" id="{7AC98611-CB51-FC04-6344-E229FDB72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013966-5035-1CAC-33E1-700D34657EB3}"/>
              </a:ext>
            </a:extLst>
          </p:cNvPr>
          <p:cNvSpPr>
            <a:spLocks noGrp="1"/>
          </p:cNvSpPr>
          <p:nvPr>
            <p:ph type="sldNum" sz="quarter" idx="12"/>
          </p:nvPr>
        </p:nvSpPr>
        <p:spPr/>
        <p:txBody>
          <a:bodyPr/>
          <a:lstStyle/>
          <a:p>
            <a:fld id="{5756B641-1EAE-4ACE-A26B-C581C8AED260}" type="slidenum">
              <a:rPr lang="en-GB" smtClean="0"/>
              <a:t>‹#›</a:t>
            </a:fld>
            <a:endParaRPr lang="en-GB"/>
          </a:p>
        </p:txBody>
      </p:sp>
    </p:spTree>
    <p:extLst>
      <p:ext uri="{BB962C8B-B14F-4D97-AF65-F5344CB8AC3E}">
        <p14:creationId xmlns:p14="http://schemas.microsoft.com/office/powerpoint/2010/main" val="2859358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3000">
              <a:schemeClr val="accent2">
                <a:lumMod val="40000"/>
                <a:lumOff val="60000"/>
              </a:schemeClr>
            </a:gs>
            <a:gs pos="1000">
              <a:schemeClr val="accent2">
                <a:lumMod val="20000"/>
                <a:lumOff val="80000"/>
              </a:schemeClr>
            </a:gs>
            <a:gs pos="100000">
              <a:schemeClr val="accent2">
                <a:alpha val="55000"/>
                <a:lumMod val="75000"/>
                <a:lumOff val="25000"/>
              </a:schemeClr>
            </a:gs>
            <a:gs pos="100000">
              <a:schemeClr val="accent2">
                <a:lumMod val="20000"/>
                <a:lumOff val="8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11B046-243A-03F8-11B4-7D238F3F66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D38603-4863-7C42-D856-07743A17C2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0DAE0-81E0-AF9F-29B1-4D1EC3DE86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4AA333-CAE0-4EC8-8C7D-BE84E59B5D10}" type="datetimeFigureOut">
              <a:rPr lang="en-GB" smtClean="0"/>
              <a:t>26/02/2023</a:t>
            </a:fld>
            <a:endParaRPr lang="en-GB"/>
          </a:p>
        </p:txBody>
      </p:sp>
      <p:sp>
        <p:nvSpPr>
          <p:cNvPr id="5" name="Footer Placeholder 4">
            <a:extLst>
              <a:ext uri="{FF2B5EF4-FFF2-40B4-BE49-F238E27FC236}">
                <a16:creationId xmlns:a16="http://schemas.microsoft.com/office/drawing/2014/main" id="{3FE2BF85-58ED-56AA-CAED-C3CE4F7116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DE9F0F-E01D-5634-B0FF-D46CAC3C9F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56B641-1EAE-4ACE-A26B-C581C8AED260}" type="slidenum">
              <a:rPr lang="en-GB" smtClean="0"/>
              <a:t>‹#›</a:t>
            </a:fld>
            <a:endParaRPr lang="en-GB"/>
          </a:p>
        </p:txBody>
      </p:sp>
    </p:spTree>
    <p:extLst>
      <p:ext uri="{BB962C8B-B14F-4D97-AF65-F5344CB8AC3E}">
        <p14:creationId xmlns:p14="http://schemas.microsoft.com/office/powerpoint/2010/main" val="1798533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dictionary.cambridge.org/dictionary/english/chang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bc.co.uk/aboutthebbc/cymruwales/about/how-we-wor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bc.com/news/uk-wales-3970650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m/news/uk-wales-south-east-wales-34842228" TargetMode="External"/><Relationship Id="rId2" Type="http://schemas.openxmlformats.org/officeDocument/2006/relationships/hyperlink" Target="https://www.bbc.com/news/uk-wales-30591126" TargetMode="External"/><Relationship Id="rId1" Type="http://schemas.openxmlformats.org/officeDocument/2006/relationships/slideLayout" Target="../slideLayouts/slideLayout2.xml"/><Relationship Id="rId4" Type="http://schemas.openxmlformats.org/officeDocument/2006/relationships/hyperlink" Target="https://www.walesonline.co.uk/news/news-opinion/central-square-development-just-important-10621944"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ibc.org/features/flexibility-scalability-and-complexity-inside-bbc-wales-all-ip-central-square-facility/8417.articl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isgltd.com/uk/en/projects/uk-3-central-square-cardiff-construction" TargetMode="External"/><Relationship Id="rId4" Type="http://schemas.openxmlformats.org/officeDocument/2006/relationships/hyperlink" Target="https://www.gov.wales/sites/default/files/publications/2019-07/welsh-governments-response-to-the-consultation-on-the-bbc-charter-review.pdf"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orkplaceinsight.net/ageing-facilities-prompts-bbc-move-wales-headquarter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ribaj.com/products/bbc-cymru-wales-cardiff-sheppard-robson-acoustic-insulation" TargetMode="External"/><Relationship Id="rId4" Type="http://schemas.openxmlformats.org/officeDocument/2006/relationships/hyperlink" Target="https://www.bbc.com/news/uk-wales-6165786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bbc.com/news/entertainment-arts-33363225" TargetMode="External"/><Relationship Id="rId7" Type="http://schemas.openxmlformats.org/officeDocument/2006/relationships/hyperlink" Target="https://businessnewswales.com/uk-heading-towards-digital-skills-shortage-disast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walesonline.co.uk/news/wales-news/bbc-wales-move-new-cardiff-17852645" TargetMode="External"/><Relationship Id="rId5" Type="http://schemas.openxmlformats.org/officeDocument/2006/relationships/hyperlink" Target="https://www.bbc.com/news/uk-wales-53150718" TargetMode="External"/><Relationship Id="rId4" Type="http://schemas.openxmlformats.org/officeDocument/2006/relationships/hyperlink" Target="https://www.bbc.com/news/uk-wales-44703002"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walesonline.co.uk/news/news-opinion/central-square-development-just-important-10621944" TargetMode="External"/><Relationship Id="rId3" Type="http://schemas.openxmlformats.org/officeDocument/2006/relationships/hyperlink" Target="https://dictionary.cambridge.org/dictionary/english/change" TargetMode="External"/><Relationship Id="rId7" Type="http://schemas.openxmlformats.org/officeDocument/2006/relationships/hyperlink" Target="https://www.bbc.com/news/uk-wales-south-east-wales-34842228"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bbc.com/news/uk-wales-30591126" TargetMode="External"/><Relationship Id="rId5" Type="http://schemas.openxmlformats.org/officeDocument/2006/relationships/hyperlink" Target="https://www.bbc.com/news/uk-wales-39706501" TargetMode="External"/><Relationship Id="rId4" Type="http://schemas.openxmlformats.org/officeDocument/2006/relationships/hyperlink" Target="https://www.bbc.co.uk/aboutthebbc/cymruwales/about/how-we-work/"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bbc.com/news/entertainment-arts-33363225" TargetMode="External"/><Relationship Id="rId3" Type="http://schemas.openxmlformats.org/officeDocument/2006/relationships/hyperlink" Target="https://www.gov.wales/sites/default/files/publications/2019-07/welsh-governments-response-to-the-consultation-on-the-bbc-charter-review.pdf" TargetMode="External"/><Relationship Id="rId7" Type="http://schemas.openxmlformats.org/officeDocument/2006/relationships/hyperlink" Target="https://www.ribaj.com/products/bbc-cymru-wales-cardiff-sheppard-robson-acoustic-insulation" TargetMode="External"/><Relationship Id="rId2" Type="http://schemas.openxmlformats.org/officeDocument/2006/relationships/hyperlink" Target="https://www.ibc.org/features/flexibility-scalability-and-complexity-inside-bbc-wales-all-ip-central-square-facility/8417.article" TargetMode="External"/><Relationship Id="rId1" Type="http://schemas.openxmlformats.org/officeDocument/2006/relationships/slideLayout" Target="../slideLayouts/slideLayout2.xml"/><Relationship Id="rId6" Type="http://schemas.openxmlformats.org/officeDocument/2006/relationships/hyperlink" Target="https://www.bbc.com/news/uk-wales-61657860" TargetMode="External"/><Relationship Id="rId5" Type="http://schemas.openxmlformats.org/officeDocument/2006/relationships/hyperlink" Target="https://workplaceinsight.net/ageing-facilities-prompts-bbc-move-wales-headquarters/" TargetMode="External"/><Relationship Id="rId4" Type="http://schemas.openxmlformats.org/officeDocument/2006/relationships/hyperlink" Target="https://www.isgltd.com/uk/en/projects/uk-3-central-square-cardiff-constructio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m/news/uk-wales-53150718" TargetMode="External"/><Relationship Id="rId2" Type="http://schemas.openxmlformats.org/officeDocument/2006/relationships/hyperlink" Target="https://www.bbc.com/news/uk-wales-44703002" TargetMode="External"/><Relationship Id="rId1" Type="http://schemas.openxmlformats.org/officeDocument/2006/relationships/slideLayout" Target="../slideLayouts/slideLayout2.xml"/><Relationship Id="rId5" Type="http://schemas.openxmlformats.org/officeDocument/2006/relationships/hyperlink" Target="https://businessnewswales.com/uk-heading-towards-digital-skills-shortage-disaster/" TargetMode="External"/><Relationship Id="rId4" Type="http://schemas.openxmlformats.org/officeDocument/2006/relationships/hyperlink" Target="https://www.walesonline.co.uk/news/wales-news/bbc-wales-move-new-cardiff-17852645"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A7F13-A292-3256-EDC3-D233EC398694}"/>
              </a:ext>
            </a:extLst>
          </p:cNvPr>
          <p:cNvSpPr>
            <a:spLocks noGrp="1"/>
          </p:cNvSpPr>
          <p:nvPr>
            <p:ph type="ctrTitle"/>
          </p:nvPr>
        </p:nvSpPr>
        <p:spPr/>
        <p:txBody>
          <a:bodyPr>
            <a:normAutofit fontScale="90000"/>
          </a:bodyPr>
          <a:lstStyle/>
          <a:p>
            <a:r>
              <a:rPr lang="en-GB" dirty="0"/>
              <a:t>BBC Wales</a:t>
            </a:r>
            <a:br>
              <a:rPr lang="en-GB" dirty="0"/>
            </a:br>
            <a:r>
              <a:rPr lang="en-GB" dirty="0"/>
              <a:t>From Llandaff to Central Square</a:t>
            </a:r>
            <a:br>
              <a:rPr lang="en-GB" dirty="0"/>
            </a:br>
            <a:endParaRPr lang="en-GB" dirty="0"/>
          </a:p>
        </p:txBody>
      </p:sp>
      <p:sp>
        <p:nvSpPr>
          <p:cNvPr id="3" name="Subtitle 2">
            <a:extLst>
              <a:ext uri="{FF2B5EF4-FFF2-40B4-BE49-F238E27FC236}">
                <a16:creationId xmlns:a16="http://schemas.microsoft.com/office/drawing/2014/main" id="{5446C38E-1927-B0B2-B5DB-23DF2BDA29C2}"/>
              </a:ext>
            </a:extLst>
          </p:cNvPr>
          <p:cNvSpPr>
            <a:spLocks noGrp="1"/>
          </p:cNvSpPr>
          <p:nvPr>
            <p:ph type="subTitle" idx="1"/>
          </p:nvPr>
        </p:nvSpPr>
        <p:spPr>
          <a:xfrm>
            <a:off x="1524000" y="3251200"/>
            <a:ext cx="9144000" cy="1240901"/>
          </a:xfrm>
        </p:spPr>
        <p:txBody>
          <a:bodyPr>
            <a:normAutofit fontScale="92500"/>
          </a:bodyPr>
          <a:lstStyle/>
          <a:p>
            <a:r>
              <a:rPr lang="en-GB" sz="1800" b="1" dirty="0">
                <a:effectLst/>
                <a:latin typeface="Arial" panose="020B0604020202020204" pitchFamily="34" charset="0"/>
                <a:ea typeface="Times New Roman" panose="02020603050405020304" pitchFamily="18" charset="0"/>
              </a:rPr>
              <a:t>PRESENTATION OF KEY CHANGE MANAGEMENT MODELS </a:t>
            </a:r>
            <a:endParaRPr lang="fr-FR" dirty="0"/>
          </a:p>
          <a:p>
            <a:r>
              <a:rPr lang="fr-FR" dirty="0"/>
              <a:t>UWTSD MBA Class 2022-23 - Change &amp; Stability Management (BMMB7000)  </a:t>
            </a:r>
          </a:p>
          <a:p>
            <a:r>
              <a:rPr lang="fr-FR" dirty="0"/>
              <a:t>Marie Pitson - Wed@10-13</a:t>
            </a:r>
            <a:endParaRPr lang="en-GB" dirty="0"/>
          </a:p>
        </p:txBody>
      </p:sp>
      <p:sp>
        <p:nvSpPr>
          <p:cNvPr id="4" name="TextBox 3">
            <a:extLst>
              <a:ext uri="{FF2B5EF4-FFF2-40B4-BE49-F238E27FC236}">
                <a16:creationId xmlns:a16="http://schemas.microsoft.com/office/drawing/2014/main" id="{885CDBD5-09EA-827B-6E74-948335E4027D}"/>
              </a:ext>
            </a:extLst>
          </p:cNvPr>
          <p:cNvSpPr txBox="1"/>
          <p:nvPr/>
        </p:nvSpPr>
        <p:spPr>
          <a:xfrm>
            <a:off x="3524435" y="5237825"/>
            <a:ext cx="5341719" cy="369332"/>
          </a:xfrm>
          <a:prstGeom prst="rect">
            <a:avLst/>
          </a:prstGeom>
          <a:noFill/>
        </p:spPr>
        <p:txBody>
          <a:bodyPr wrap="none" rtlCol="0">
            <a:spAutoFit/>
          </a:bodyPr>
          <a:lstStyle/>
          <a:p>
            <a:r>
              <a:rPr lang="en-GB" dirty="0"/>
              <a:t>By Jose Felix Sarmiento 2007193@student.uwtsd.ac.uk</a:t>
            </a:r>
          </a:p>
        </p:txBody>
      </p:sp>
    </p:spTree>
    <p:extLst>
      <p:ext uri="{BB962C8B-B14F-4D97-AF65-F5344CB8AC3E}">
        <p14:creationId xmlns:p14="http://schemas.microsoft.com/office/powerpoint/2010/main" val="970776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8B9F-D9E2-D5E6-2C2F-FD13FAEAF6EC}"/>
              </a:ext>
            </a:extLst>
          </p:cNvPr>
          <p:cNvSpPr>
            <a:spLocks noGrp="1"/>
          </p:cNvSpPr>
          <p:nvPr>
            <p:ph type="title"/>
          </p:nvPr>
        </p:nvSpPr>
        <p:spPr>
          <a:xfrm>
            <a:off x="939282" y="197544"/>
            <a:ext cx="10414518" cy="698200"/>
          </a:xfrm>
        </p:spPr>
        <p:txBody>
          <a:bodyPr/>
          <a:lstStyle/>
          <a:p>
            <a:r>
              <a:rPr lang="en-GB" dirty="0"/>
              <a:t>Index</a:t>
            </a:r>
          </a:p>
        </p:txBody>
      </p:sp>
      <p:sp>
        <p:nvSpPr>
          <p:cNvPr id="3" name="Content Placeholder 2">
            <a:extLst>
              <a:ext uri="{FF2B5EF4-FFF2-40B4-BE49-F238E27FC236}">
                <a16:creationId xmlns:a16="http://schemas.microsoft.com/office/drawing/2014/main" id="{498FB992-220A-BB70-DA4B-80E6D430E195}"/>
              </a:ext>
            </a:extLst>
          </p:cNvPr>
          <p:cNvSpPr>
            <a:spLocks noGrp="1"/>
          </p:cNvSpPr>
          <p:nvPr>
            <p:ph idx="1"/>
          </p:nvPr>
        </p:nvSpPr>
        <p:spPr>
          <a:xfrm>
            <a:off x="1007706" y="895744"/>
            <a:ext cx="10346093" cy="5756983"/>
          </a:xfrm>
        </p:spPr>
        <p:txBody>
          <a:bodyPr>
            <a:normAutofit fontScale="85000" lnSpcReduction="20000"/>
          </a:bodyPr>
          <a:lstStyle/>
          <a:p>
            <a:r>
              <a:rPr lang="en-GB" dirty="0">
                <a:effectLst/>
                <a:ea typeface="Times New Roman" panose="02020603050405020304" pitchFamily="18" charset="0"/>
              </a:rPr>
              <a:t>Index</a:t>
            </a:r>
          </a:p>
          <a:p>
            <a:r>
              <a:rPr lang="en-GB" dirty="0">
                <a:ea typeface="Times New Roman" panose="02020603050405020304" pitchFamily="18" charset="0"/>
              </a:rPr>
              <a:t>Intro</a:t>
            </a:r>
          </a:p>
          <a:p>
            <a:pPr lvl="1"/>
            <a:r>
              <a:rPr lang="en-GB" sz="2800" dirty="0">
                <a:ea typeface="Times New Roman" panose="02020603050405020304" pitchFamily="18" charset="0"/>
              </a:rPr>
              <a:t>Definition of Change</a:t>
            </a:r>
          </a:p>
          <a:p>
            <a:pPr lvl="2"/>
            <a:r>
              <a:rPr lang="en-GB" sz="2800" dirty="0">
                <a:ea typeface="Times New Roman" panose="02020603050405020304" pitchFamily="18" charset="0"/>
              </a:rPr>
              <a:t>What is change? </a:t>
            </a:r>
          </a:p>
          <a:p>
            <a:pPr lvl="2"/>
            <a:r>
              <a:rPr lang="en-GB" sz="2800" dirty="0">
                <a:ea typeface="Times New Roman" panose="02020603050405020304" pitchFamily="18" charset="0"/>
              </a:rPr>
              <a:t>What is Change Management?</a:t>
            </a:r>
          </a:p>
          <a:p>
            <a:pPr lvl="1"/>
            <a:r>
              <a:rPr lang="en-GB" sz="2800" dirty="0">
                <a:ea typeface="Times New Roman" panose="02020603050405020304" pitchFamily="18" charset="0"/>
              </a:rPr>
              <a:t>Introducing BBC Wales</a:t>
            </a:r>
          </a:p>
          <a:p>
            <a:pPr lvl="2"/>
            <a:r>
              <a:rPr lang="en-GB" sz="2800" dirty="0">
                <a:ea typeface="Times New Roman" panose="02020603050405020304" pitchFamily="18" charset="0"/>
              </a:rPr>
              <a:t>Kipling’s Six Honest Men</a:t>
            </a:r>
          </a:p>
          <a:p>
            <a:pPr lvl="1"/>
            <a:r>
              <a:rPr lang="en-GB" sz="2800" dirty="0">
                <a:ea typeface="Times New Roman" panose="02020603050405020304" pitchFamily="18" charset="0"/>
              </a:rPr>
              <a:t>BBC Wales Changes</a:t>
            </a:r>
          </a:p>
          <a:p>
            <a:pPr lvl="2"/>
            <a:r>
              <a:rPr lang="en-GB" sz="2800" dirty="0">
                <a:ea typeface="Times New Roman" panose="02020603050405020304" pitchFamily="18" charset="0"/>
              </a:rPr>
              <a:t>Site Transition from Llandaff to Central Square</a:t>
            </a:r>
          </a:p>
          <a:p>
            <a:r>
              <a:rPr lang="en-GB" dirty="0">
                <a:effectLst/>
                <a:ea typeface="Times New Roman" panose="02020603050405020304" pitchFamily="18" charset="0"/>
              </a:rPr>
              <a:t>CHANGE MANAGEMENT </a:t>
            </a:r>
          </a:p>
          <a:p>
            <a:pPr lvl="1"/>
            <a:r>
              <a:rPr lang="en-GB" sz="2800" dirty="0">
                <a:effectLst/>
                <a:ea typeface="Times New Roman" panose="02020603050405020304" pitchFamily="18" charset="0"/>
              </a:rPr>
              <a:t>External Factors (PESTLE overvi</a:t>
            </a:r>
            <a:r>
              <a:rPr lang="en-GB" sz="2800" dirty="0">
                <a:ea typeface="Times New Roman" panose="02020603050405020304" pitchFamily="18" charset="0"/>
              </a:rPr>
              <a:t>ew)</a:t>
            </a:r>
          </a:p>
          <a:p>
            <a:pPr lvl="1"/>
            <a:r>
              <a:rPr lang="en-GB" sz="2800" dirty="0">
                <a:effectLst/>
                <a:ea typeface="Times New Roman" panose="02020603050405020304" pitchFamily="18" charset="0"/>
              </a:rPr>
              <a:t>Internal Factors </a:t>
            </a:r>
            <a:endParaRPr lang="en-GB" sz="2800" dirty="0">
              <a:ea typeface="Times New Roman" panose="02020603050405020304" pitchFamily="18" charset="0"/>
            </a:endParaRPr>
          </a:p>
          <a:p>
            <a:pPr lvl="1"/>
            <a:r>
              <a:rPr lang="en-GB" sz="2800" dirty="0">
                <a:effectLst/>
                <a:ea typeface="Times New Roman" panose="02020603050405020304" pitchFamily="18" charset="0"/>
              </a:rPr>
              <a:t>Lewin’s Force Field Analysis</a:t>
            </a:r>
          </a:p>
          <a:p>
            <a:r>
              <a:rPr lang="en-GB" dirty="0">
                <a:effectLst/>
                <a:ea typeface="Times New Roman" panose="02020603050405020304" pitchFamily="18" charset="0"/>
              </a:rPr>
              <a:t>Conclusion</a:t>
            </a:r>
          </a:p>
          <a:p>
            <a:pPr lvl="1"/>
            <a:r>
              <a:rPr lang="en-GB" sz="2800" dirty="0">
                <a:effectLst/>
                <a:ea typeface="Times New Roman" panose="02020603050405020304" pitchFamily="18" charset="0"/>
              </a:rPr>
              <a:t>Effectiveness of the change</a:t>
            </a:r>
          </a:p>
          <a:p>
            <a:pPr lvl="1"/>
            <a:r>
              <a:rPr lang="en-GB" sz="2800" dirty="0">
                <a:ea typeface="Times New Roman" panose="02020603050405020304" pitchFamily="18" charset="0"/>
              </a:rPr>
              <a:t>Analysis</a:t>
            </a:r>
            <a:endParaRPr lang="en-GB" sz="2800" dirty="0">
              <a:effectLst/>
              <a:ea typeface="Times New Roman" panose="02020603050405020304" pitchFamily="18" charset="0"/>
            </a:endParaRPr>
          </a:p>
          <a:p>
            <a:r>
              <a:rPr lang="en-GB" dirty="0">
                <a:ea typeface="Times New Roman" panose="02020603050405020304" pitchFamily="18" charset="0"/>
              </a:rPr>
              <a:t>References</a:t>
            </a:r>
            <a:endParaRPr lang="en-GB" dirty="0">
              <a:effectLst/>
              <a:ea typeface="Times New Roman" panose="02020603050405020304" pitchFamily="18" charset="0"/>
            </a:endParaRPr>
          </a:p>
          <a:p>
            <a:endParaRPr lang="en-GB" sz="1800" b="1"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90866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DC428-FB0F-EAA5-006D-91DD827092AB}"/>
              </a:ext>
            </a:extLst>
          </p:cNvPr>
          <p:cNvSpPr>
            <a:spLocks noGrp="1"/>
          </p:cNvSpPr>
          <p:nvPr>
            <p:ph type="title"/>
          </p:nvPr>
        </p:nvSpPr>
        <p:spPr/>
        <p:txBody>
          <a:bodyPr/>
          <a:lstStyle/>
          <a:p>
            <a:r>
              <a:rPr lang="en-GB" dirty="0"/>
              <a:t>Definition of Change</a:t>
            </a:r>
          </a:p>
        </p:txBody>
      </p:sp>
      <p:sp>
        <p:nvSpPr>
          <p:cNvPr id="3" name="Content Placeholder 2">
            <a:extLst>
              <a:ext uri="{FF2B5EF4-FFF2-40B4-BE49-F238E27FC236}">
                <a16:creationId xmlns:a16="http://schemas.microsoft.com/office/drawing/2014/main" id="{8476F269-522A-2F56-8808-143B56349B27}"/>
              </a:ext>
            </a:extLst>
          </p:cNvPr>
          <p:cNvSpPr>
            <a:spLocks noGrp="1"/>
          </p:cNvSpPr>
          <p:nvPr>
            <p:ph idx="1"/>
          </p:nvPr>
        </p:nvSpPr>
        <p:spPr>
          <a:xfrm>
            <a:off x="838200" y="1825625"/>
            <a:ext cx="10515600" cy="4046855"/>
          </a:xfrm>
        </p:spPr>
        <p:txBody>
          <a:bodyPr>
            <a:normAutofit/>
          </a:bodyPr>
          <a:lstStyle/>
          <a:p>
            <a:r>
              <a:rPr lang="en-GB" dirty="0"/>
              <a:t>A2: to make or become different. </a:t>
            </a:r>
          </a:p>
          <a:p>
            <a:pPr lvl="2"/>
            <a:r>
              <a:rPr lang="en-GB" dirty="0"/>
              <a:t>(1) Cambridge Dictionary On Line, </a:t>
            </a:r>
            <a:r>
              <a:rPr lang="en-GB" i="1" dirty="0"/>
              <a:t>Change definition 2</a:t>
            </a:r>
            <a:r>
              <a:rPr lang="en-GB" i="1" baseline="30000" dirty="0"/>
              <a:t>nd</a:t>
            </a:r>
            <a:r>
              <a:rPr lang="en-GB" i="1" dirty="0"/>
              <a:t> entry. </a:t>
            </a:r>
            <a:r>
              <a:rPr lang="en-GB" dirty="0"/>
              <a:t>Available at: </a:t>
            </a:r>
            <a:r>
              <a:rPr lang="en-GB" dirty="0">
                <a:hlinkClick r:id="rId2"/>
              </a:rPr>
              <a:t>https://dictionary.cambridge.org/dictionary/english/change</a:t>
            </a:r>
            <a:r>
              <a:rPr lang="en-GB" dirty="0"/>
              <a:t> (Accessed: 26 February 2023)</a:t>
            </a:r>
          </a:p>
          <a:p>
            <a:r>
              <a:rPr lang="en-GB" i="1" dirty="0"/>
              <a:t>Change management is a disciplined framework for driving business  results by changing behaviours (Nelson and Aaron 2007).*  </a:t>
            </a:r>
            <a:r>
              <a:rPr lang="en-GB" dirty="0"/>
              <a:t>It entails  managing the effect of new business processes, changes in organizational structure, or cultural changes within an enterprise. The  challenge is to apply effective practices to anticipate and minimize  resistance. (2) </a:t>
            </a:r>
          </a:p>
        </p:txBody>
      </p:sp>
      <p:sp>
        <p:nvSpPr>
          <p:cNvPr id="4" name="TextBox 3">
            <a:extLst>
              <a:ext uri="{FF2B5EF4-FFF2-40B4-BE49-F238E27FC236}">
                <a16:creationId xmlns:a16="http://schemas.microsoft.com/office/drawing/2014/main" id="{9E6BC875-CCD0-B874-F988-2133708D5E3D}"/>
              </a:ext>
            </a:extLst>
          </p:cNvPr>
          <p:cNvSpPr txBox="1"/>
          <p:nvPr/>
        </p:nvSpPr>
        <p:spPr>
          <a:xfrm>
            <a:off x="913651" y="6007417"/>
            <a:ext cx="10364697" cy="646331"/>
          </a:xfrm>
          <a:prstGeom prst="rect">
            <a:avLst/>
          </a:prstGeom>
          <a:noFill/>
        </p:spPr>
        <p:txBody>
          <a:bodyPr wrap="none" rtlCol="0">
            <a:spAutoFit/>
          </a:bodyPr>
          <a:lstStyle/>
          <a:p>
            <a:r>
              <a:rPr lang="en-GB" sz="1800" dirty="0"/>
              <a:t>(*) Nelson, K. and Aaron, S.(2007) </a:t>
            </a:r>
            <a:r>
              <a:rPr lang="en-GB" sz="1800" i="1" dirty="0"/>
              <a:t>The Change Management Pocket Guide</a:t>
            </a:r>
            <a:r>
              <a:rPr lang="en-GB" sz="1800" dirty="0"/>
              <a:t>. Cincinnati OH, Change Guides LLC</a:t>
            </a:r>
          </a:p>
          <a:p>
            <a:endParaRPr lang="en-GB" dirty="0"/>
          </a:p>
        </p:txBody>
      </p:sp>
    </p:spTree>
    <p:extLst>
      <p:ext uri="{BB962C8B-B14F-4D97-AF65-F5344CB8AC3E}">
        <p14:creationId xmlns:p14="http://schemas.microsoft.com/office/powerpoint/2010/main" val="2363448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E2F2-3D8C-4482-C19D-645D55EDD202}"/>
              </a:ext>
            </a:extLst>
          </p:cNvPr>
          <p:cNvSpPr>
            <a:spLocks noGrp="1"/>
          </p:cNvSpPr>
          <p:nvPr>
            <p:ph type="title"/>
          </p:nvPr>
        </p:nvSpPr>
        <p:spPr>
          <a:xfrm>
            <a:off x="838200" y="70157"/>
            <a:ext cx="10515600" cy="755753"/>
          </a:xfrm>
        </p:spPr>
        <p:txBody>
          <a:bodyPr/>
          <a:lstStyle/>
          <a:p>
            <a:r>
              <a:rPr lang="en-GB" dirty="0"/>
              <a:t>Introducing BBC Wales</a:t>
            </a:r>
          </a:p>
        </p:txBody>
      </p:sp>
      <p:sp>
        <p:nvSpPr>
          <p:cNvPr id="3" name="Content Placeholder 2">
            <a:extLst>
              <a:ext uri="{FF2B5EF4-FFF2-40B4-BE49-F238E27FC236}">
                <a16:creationId xmlns:a16="http://schemas.microsoft.com/office/drawing/2014/main" id="{DD991AB1-FFC7-0D83-55D3-D8A1F70EF2CF}"/>
              </a:ext>
            </a:extLst>
          </p:cNvPr>
          <p:cNvSpPr>
            <a:spLocks noGrp="1"/>
          </p:cNvSpPr>
          <p:nvPr>
            <p:ph idx="1"/>
          </p:nvPr>
        </p:nvSpPr>
        <p:spPr>
          <a:xfrm>
            <a:off x="838200" y="825909"/>
            <a:ext cx="10515600" cy="5850193"/>
          </a:xfrm>
        </p:spPr>
        <p:txBody>
          <a:bodyPr>
            <a:normAutofit fontScale="85000" lnSpcReduction="20000"/>
          </a:bodyPr>
          <a:lstStyle/>
          <a:p>
            <a:r>
              <a:rPr lang="en-GB" dirty="0"/>
              <a:t>Kipling’s Six Honest Men</a:t>
            </a:r>
          </a:p>
          <a:p>
            <a:pPr lvl="1"/>
            <a:r>
              <a:rPr lang="en-GB" dirty="0"/>
              <a:t>Who</a:t>
            </a:r>
          </a:p>
          <a:p>
            <a:pPr lvl="2"/>
            <a:r>
              <a:rPr lang="en-GB" dirty="0"/>
              <a:t>BBC Wales CYMRU is the BBC Region branch for Wales </a:t>
            </a:r>
          </a:p>
          <a:p>
            <a:pPr lvl="1"/>
            <a:r>
              <a:rPr lang="en-GB" dirty="0"/>
              <a:t>What</a:t>
            </a:r>
          </a:p>
          <a:p>
            <a:pPr lvl="2"/>
            <a:r>
              <a:rPr lang="en-GB" dirty="0"/>
              <a:t>Broadcast Services TV, Radio, On line, Orchestra, and Independent commissions and external Production as S4C (Welsh language free-to-air public broadcast television channel) </a:t>
            </a:r>
          </a:p>
          <a:p>
            <a:pPr lvl="1"/>
            <a:r>
              <a:rPr lang="en-GB" dirty="0"/>
              <a:t>Where</a:t>
            </a:r>
          </a:p>
          <a:p>
            <a:pPr lvl="2"/>
            <a:r>
              <a:rPr lang="en-GB" dirty="0"/>
              <a:t>Based in Cardiff ( Capital of Wales) with 4 main sites, Central Square, Cardiff Bay Roath Lock and Hoddinott Hall and Bangor. </a:t>
            </a:r>
          </a:p>
          <a:p>
            <a:pPr lvl="2"/>
            <a:r>
              <a:rPr lang="en-GB" dirty="0"/>
              <a:t>Also there are several small contributing studios located in Aberystwyth, Carmarthen, Newtown, Penrhyndeudraeth, Swansea and Wrexham. </a:t>
            </a:r>
          </a:p>
          <a:p>
            <a:pPr lvl="1"/>
            <a:r>
              <a:rPr lang="en-GB" dirty="0"/>
              <a:t>When </a:t>
            </a:r>
          </a:p>
          <a:p>
            <a:pPr lvl="2"/>
            <a:r>
              <a:rPr lang="en-GB" dirty="0"/>
              <a:t>BBC Wales was established in 1964, but we are focusing between the years 2015 – 2021.</a:t>
            </a:r>
          </a:p>
          <a:p>
            <a:pPr lvl="1"/>
            <a:r>
              <a:rPr lang="en-GB" dirty="0"/>
              <a:t>Why</a:t>
            </a:r>
          </a:p>
          <a:p>
            <a:pPr lvl="2"/>
            <a:r>
              <a:rPr lang="en-GB" dirty="0"/>
              <a:t>Need to cover the Welsh country region with the national broadcasting transmissions of TV and Radio. Technical Infrastructure Update.</a:t>
            </a:r>
          </a:p>
          <a:p>
            <a:pPr lvl="1"/>
            <a:r>
              <a:rPr lang="en-GB" dirty="0"/>
              <a:t>How</a:t>
            </a:r>
          </a:p>
          <a:p>
            <a:pPr lvl="2"/>
            <a:r>
              <a:rPr lang="en-GB" i="1" dirty="0"/>
              <a:t>This is what we are going to see next.</a:t>
            </a:r>
          </a:p>
          <a:p>
            <a:pPr lvl="2"/>
            <a:r>
              <a:rPr lang="en-GB" dirty="0">
                <a:latin typeface="ReithSans, Helvetica, Arial, freesans, sans-serif"/>
              </a:rPr>
              <a:t>The BBC is run by its Board and regulated by </a:t>
            </a:r>
            <a:r>
              <a:rPr lang="en-GB" b="0" i="0" u="none" strike="noStrike" dirty="0">
                <a:solidFill>
                  <a:srgbClr val="0E0E0E"/>
                </a:solidFill>
                <a:effectLst/>
                <a:latin typeface="ReithSans, Helvetica, Arial, freesans, sans-serif"/>
              </a:rPr>
              <a:t>Ofcom</a:t>
            </a:r>
            <a:r>
              <a:rPr lang="en-GB" dirty="0">
                <a:latin typeface="ReithSans, Helvetica, Arial, freesans, sans-serif"/>
              </a:rPr>
              <a:t>. Made up of non-executive directors and BBC executives, the Board is responsible for the governance and operational management of the BBC. The BBC Board also has a non-executive director member for Wales to represent the interests of the nation, Elan Closs Stephens. </a:t>
            </a:r>
            <a:endParaRPr lang="en-GB" dirty="0"/>
          </a:p>
          <a:p>
            <a:pPr lvl="3"/>
            <a:r>
              <a:rPr lang="en-GB" sz="1600" dirty="0"/>
              <a:t>(3)  BBC Wales web page, </a:t>
            </a:r>
            <a:r>
              <a:rPr lang="en-GB" sz="1600" i="1" dirty="0"/>
              <a:t>How we’re run</a:t>
            </a:r>
            <a:r>
              <a:rPr lang="en-GB" sz="1600" dirty="0"/>
              <a:t>. Available at: </a:t>
            </a:r>
            <a:r>
              <a:rPr lang="en-GB" sz="1600" dirty="0">
                <a:hlinkClick r:id="rId2"/>
              </a:rPr>
              <a:t>https://www.bbc.co.uk/aboutthebbc/cymruwales/about/how-we-work/</a:t>
            </a:r>
            <a:r>
              <a:rPr lang="en-GB" sz="1600" dirty="0"/>
              <a:t> (Accessed: 26 February 2023)</a:t>
            </a:r>
          </a:p>
          <a:p>
            <a:pPr marL="457200" lvl="1" indent="0">
              <a:buNone/>
            </a:pPr>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30673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1000"/>
                                        <p:tgtEl>
                                          <p:spTgt spid="3">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fade">
                                      <p:cBhvr>
                                        <p:cTn id="45" dur="1000"/>
                                        <p:tgtEl>
                                          <p:spTgt spid="3">
                                            <p:txEl>
                                              <p:pRg st="9" end="9"/>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1000"/>
                                        <p:tgtEl>
                                          <p:spTgt spid="3">
                                            <p:txEl>
                                              <p:pRg st="10" end="1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Effect transition="in" filter="fade">
                                      <p:cBhvr>
                                        <p:cTn id="55" dur="1000"/>
                                        <p:tgtEl>
                                          <p:spTgt spid="3">
                                            <p:txEl>
                                              <p:pRg st="11" end="1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3">
                                            <p:txEl>
                                              <p:pRg st="12" end="12"/>
                                            </p:txEl>
                                          </p:spTgt>
                                        </p:tgtEl>
                                        <p:attrNameLst>
                                          <p:attrName>style.visibility</p:attrName>
                                        </p:attrNameLst>
                                      </p:cBhvr>
                                      <p:to>
                                        <p:strVal val="visible"/>
                                      </p:to>
                                    </p:set>
                                    <p:animEffect transition="in" filter="fade">
                                      <p:cBhvr>
                                        <p:cTn id="60" dur="1000"/>
                                        <p:tgtEl>
                                          <p:spTgt spid="3">
                                            <p:txEl>
                                              <p:pRg st="12" end="1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3">
                                            <p:txEl>
                                              <p:pRg st="13" end="13"/>
                                            </p:txEl>
                                          </p:spTgt>
                                        </p:tgtEl>
                                        <p:attrNameLst>
                                          <p:attrName>style.visibility</p:attrName>
                                        </p:attrNameLst>
                                      </p:cBhvr>
                                      <p:to>
                                        <p:strVal val="visible"/>
                                      </p:to>
                                    </p:set>
                                    <p:animEffect transition="in" filter="fade">
                                      <p:cBhvr>
                                        <p:cTn id="65" dur="1000"/>
                                        <p:tgtEl>
                                          <p:spTgt spid="3">
                                            <p:txEl>
                                              <p:pRg st="13" end="13"/>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3">
                                            <p:txEl>
                                              <p:pRg st="14" end="14"/>
                                            </p:txEl>
                                          </p:spTgt>
                                        </p:tgtEl>
                                        <p:attrNameLst>
                                          <p:attrName>style.visibility</p:attrName>
                                        </p:attrNameLst>
                                      </p:cBhvr>
                                      <p:to>
                                        <p:strVal val="visible"/>
                                      </p:to>
                                    </p:set>
                                    <p:animEffect transition="in" filter="fade">
                                      <p:cBhvr>
                                        <p:cTn id="68" dur="1000"/>
                                        <p:tgtEl>
                                          <p:spTgt spid="3">
                                            <p:txEl>
                                              <p:pRg st="14" end="14"/>
                                            </p:txEl>
                                          </p:spTgt>
                                        </p:tgtEl>
                                      </p:cBhvr>
                                    </p:animEffect>
                                  </p:childTnLst>
                                </p:cTn>
                              </p:par>
                              <p:par>
                                <p:cTn id="69" presetID="10" presetClass="entr" presetSubtype="0" fill="hold" nodeType="withEffect">
                                  <p:stCondLst>
                                    <p:cond delay="0"/>
                                  </p:stCondLst>
                                  <p:childTnLst>
                                    <p:set>
                                      <p:cBhvr>
                                        <p:cTn id="70" dur="1" fill="hold">
                                          <p:stCondLst>
                                            <p:cond delay="0"/>
                                          </p:stCondLst>
                                        </p:cTn>
                                        <p:tgtEl>
                                          <p:spTgt spid="3">
                                            <p:txEl>
                                              <p:pRg st="15" end="15"/>
                                            </p:txEl>
                                          </p:spTgt>
                                        </p:tgtEl>
                                        <p:attrNameLst>
                                          <p:attrName>style.visibility</p:attrName>
                                        </p:attrNameLst>
                                      </p:cBhvr>
                                      <p:to>
                                        <p:strVal val="visible"/>
                                      </p:to>
                                    </p:set>
                                    <p:animEffect transition="in" filter="fade">
                                      <p:cBhvr>
                                        <p:cTn id="71" dur="1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75768-F9EA-09B7-573F-5680EB21FAB7}"/>
              </a:ext>
            </a:extLst>
          </p:cNvPr>
          <p:cNvSpPr>
            <a:spLocks noGrp="1"/>
          </p:cNvSpPr>
          <p:nvPr>
            <p:ph type="title"/>
          </p:nvPr>
        </p:nvSpPr>
        <p:spPr>
          <a:xfrm>
            <a:off x="838200" y="79991"/>
            <a:ext cx="10515600" cy="686926"/>
          </a:xfrm>
        </p:spPr>
        <p:txBody>
          <a:bodyPr>
            <a:normAutofit fontScale="90000"/>
          </a:bodyPr>
          <a:lstStyle/>
          <a:p>
            <a:r>
              <a:rPr lang="en-GB" dirty="0"/>
              <a:t>BBC Wales Changes</a:t>
            </a:r>
          </a:p>
        </p:txBody>
      </p:sp>
      <p:sp>
        <p:nvSpPr>
          <p:cNvPr id="3" name="Content Placeholder 2">
            <a:extLst>
              <a:ext uri="{FF2B5EF4-FFF2-40B4-BE49-F238E27FC236}">
                <a16:creationId xmlns:a16="http://schemas.microsoft.com/office/drawing/2014/main" id="{34C663C2-3E89-8E58-199E-F078030CE5FE}"/>
              </a:ext>
            </a:extLst>
          </p:cNvPr>
          <p:cNvSpPr>
            <a:spLocks noGrp="1"/>
          </p:cNvSpPr>
          <p:nvPr>
            <p:ph idx="1"/>
          </p:nvPr>
        </p:nvSpPr>
        <p:spPr>
          <a:xfrm>
            <a:off x="907026" y="766917"/>
            <a:ext cx="10515600" cy="2662083"/>
          </a:xfrm>
        </p:spPr>
        <p:txBody>
          <a:bodyPr/>
          <a:lstStyle/>
          <a:p>
            <a:r>
              <a:rPr lang="en-GB" sz="2800" dirty="0">
                <a:ea typeface="Times New Roman" panose="02020603050405020304" pitchFamily="18" charset="0"/>
              </a:rPr>
              <a:t>Site Transition from Llandaff to Central Square</a:t>
            </a:r>
          </a:p>
          <a:p>
            <a:pPr lvl="1"/>
            <a:r>
              <a:rPr lang="en-GB" dirty="0">
                <a:ea typeface="Times New Roman" panose="02020603050405020304" pitchFamily="18" charset="0"/>
              </a:rPr>
              <a:t>The main idea spread as the main reason for this change was the updating of the technical infrastructure to the latest technological advances based on Internet technology (IP Internet Protocols) as the old Llandaff site was getting out of date and struggling within the new technologies and formats.</a:t>
            </a:r>
          </a:p>
          <a:p>
            <a:r>
              <a:rPr lang="en-GB" sz="1400" dirty="0"/>
              <a:t>(4) BBC Wales Web page, </a:t>
            </a:r>
            <a:r>
              <a:rPr lang="en-GB" sz="1400" b="0" i="1" dirty="0">
                <a:solidFill>
                  <a:srgbClr val="141414"/>
                </a:solidFill>
                <a:effectLst/>
              </a:rPr>
              <a:t>New BBC Wales Cardiff HQ to get 'next generation' tech</a:t>
            </a:r>
            <a:r>
              <a:rPr lang="en-GB" sz="1400" b="0" i="0" dirty="0">
                <a:solidFill>
                  <a:srgbClr val="141414"/>
                </a:solidFill>
                <a:effectLst/>
              </a:rPr>
              <a:t>. Available at: </a:t>
            </a:r>
            <a:r>
              <a:rPr lang="en-GB" sz="1400" b="0" i="0" dirty="0">
                <a:solidFill>
                  <a:srgbClr val="141414"/>
                </a:solidFill>
                <a:effectLst/>
                <a:hlinkClick r:id="rId3"/>
              </a:rPr>
              <a:t>https://www.bbc.com/news/uk-wales-39706501</a:t>
            </a:r>
            <a:r>
              <a:rPr lang="en-GB" sz="1400" b="0" i="0" dirty="0">
                <a:solidFill>
                  <a:srgbClr val="141414"/>
                </a:solidFill>
                <a:effectLst/>
              </a:rPr>
              <a:t> </a:t>
            </a:r>
            <a:r>
              <a:rPr lang="en-GB" sz="1400" dirty="0"/>
              <a:t>(Accessed: 26 February 2023)</a:t>
            </a:r>
            <a:endParaRPr lang="en-GB" sz="1400" b="0" i="0" dirty="0">
              <a:solidFill>
                <a:srgbClr val="141414"/>
              </a:solidFill>
              <a:effectLst/>
            </a:endParaRPr>
          </a:p>
          <a:p>
            <a:pPr lvl="1"/>
            <a:endParaRPr lang="en-GB" dirty="0">
              <a:ea typeface="Times New Roman" panose="02020603050405020304" pitchFamily="18" charset="0"/>
            </a:endParaRPr>
          </a:p>
          <a:p>
            <a:pPr lvl="1"/>
            <a:endParaRPr lang="en-GB" dirty="0">
              <a:ea typeface="Times New Roman" panose="02020603050405020304" pitchFamily="18" charset="0"/>
            </a:endParaRPr>
          </a:p>
          <a:p>
            <a:pPr marL="457200" lvl="1" indent="0">
              <a:buNone/>
            </a:pPr>
            <a:endParaRPr lang="en-GB" dirty="0">
              <a:ea typeface="Times New Roman" panose="02020603050405020304" pitchFamily="18" charset="0"/>
            </a:endParaRPr>
          </a:p>
          <a:p>
            <a:pPr marL="0" indent="0">
              <a:buNone/>
            </a:pPr>
            <a:endParaRPr lang="en-GB" dirty="0"/>
          </a:p>
        </p:txBody>
      </p:sp>
      <p:pic>
        <p:nvPicPr>
          <p:cNvPr id="5" name="Picture 4" descr="A picture containing text, grass, sky, outdoor&#10;&#10;Description automatically generated">
            <a:extLst>
              <a:ext uri="{FF2B5EF4-FFF2-40B4-BE49-F238E27FC236}">
                <a16:creationId xmlns:a16="http://schemas.microsoft.com/office/drawing/2014/main" id="{5934714A-D67C-7973-0151-02F50D1DF1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6639" y="3429001"/>
            <a:ext cx="4665735" cy="2918797"/>
          </a:xfrm>
          <a:prstGeom prst="rect">
            <a:avLst/>
          </a:prstGeom>
        </p:spPr>
      </p:pic>
      <p:pic>
        <p:nvPicPr>
          <p:cNvPr id="7" name="Picture 6" descr="A picture containing text, building, outdoor&#10;&#10;Description automatically generated">
            <a:extLst>
              <a:ext uri="{FF2B5EF4-FFF2-40B4-BE49-F238E27FC236}">
                <a16:creationId xmlns:a16="http://schemas.microsoft.com/office/drawing/2014/main" id="{3435E938-4DF1-98F5-BC1E-63DA7F805D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69626" y="3429000"/>
            <a:ext cx="4665735" cy="2918798"/>
          </a:xfrm>
          <a:prstGeom prst="rect">
            <a:avLst/>
          </a:prstGeom>
        </p:spPr>
      </p:pic>
    </p:spTree>
    <p:extLst>
      <p:ext uri="{BB962C8B-B14F-4D97-AF65-F5344CB8AC3E}">
        <p14:creationId xmlns:p14="http://schemas.microsoft.com/office/powerpoint/2010/main" val="687505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36268-EFB5-D7D7-058C-F63BB3F7B0ED}"/>
              </a:ext>
            </a:extLst>
          </p:cNvPr>
          <p:cNvSpPr>
            <a:spLocks noGrp="1"/>
          </p:cNvSpPr>
          <p:nvPr>
            <p:ph type="title"/>
          </p:nvPr>
        </p:nvSpPr>
        <p:spPr/>
        <p:txBody>
          <a:bodyPr/>
          <a:lstStyle/>
          <a:p>
            <a:r>
              <a:rPr lang="en-GB" dirty="0">
                <a:effectLst/>
                <a:ea typeface="Times New Roman" panose="02020603050405020304" pitchFamily="18" charset="0"/>
              </a:rPr>
              <a:t>CHANGE MANAGEMENT </a:t>
            </a:r>
            <a:endParaRPr lang="en-GB" dirty="0"/>
          </a:p>
        </p:txBody>
      </p:sp>
      <p:sp>
        <p:nvSpPr>
          <p:cNvPr id="3" name="Content Placeholder 2">
            <a:extLst>
              <a:ext uri="{FF2B5EF4-FFF2-40B4-BE49-F238E27FC236}">
                <a16:creationId xmlns:a16="http://schemas.microsoft.com/office/drawing/2014/main" id="{488C8B65-BD58-1ADD-29A2-F2CEDA808B3D}"/>
              </a:ext>
            </a:extLst>
          </p:cNvPr>
          <p:cNvSpPr>
            <a:spLocks noGrp="1"/>
          </p:cNvSpPr>
          <p:nvPr>
            <p:ph idx="1"/>
          </p:nvPr>
        </p:nvSpPr>
        <p:spPr/>
        <p:txBody>
          <a:bodyPr>
            <a:normAutofit/>
          </a:bodyPr>
          <a:lstStyle/>
          <a:p>
            <a:pPr lvl="1"/>
            <a:r>
              <a:rPr lang="en-GB" sz="2800" dirty="0">
                <a:effectLst/>
                <a:ea typeface="Times New Roman" panose="02020603050405020304" pitchFamily="18" charset="0"/>
              </a:rPr>
              <a:t>External Factors (PESTLE overvi</a:t>
            </a:r>
            <a:r>
              <a:rPr lang="en-GB" sz="2800" dirty="0">
                <a:ea typeface="Times New Roman" panose="02020603050405020304" pitchFamily="18" charset="0"/>
              </a:rPr>
              <a:t>ew)</a:t>
            </a:r>
          </a:p>
          <a:p>
            <a:pPr lvl="1"/>
            <a:r>
              <a:rPr lang="en-GB" sz="2800" dirty="0">
                <a:effectLst/>
                <a:ea typeface="Times New Roman" panose="02020603050405020304" pitchFamily="18" charset="0"/>
              </a:rPr>
              <a:t>Internal Factors</a:t>
            </a:r>
            <a:endParaRPr lang="en-GB" sz="2400" dirty="0">
              <a:effectLst/>
              <a:ea typeface="Times New Roman" panose="02020603050405020304" pitchFamily="18" charset="0"/>
            </a:endParaRPr>
          </a:p>
          <a:p>
            <a:pPr lvl="2"/>
            <a:r>
              <a:rPr lang="en-GB" sz="2400" dirty="0">
                <a:ea typeface="Times New Roman" panose="02020603050405020304" pitchFamily="18" charset="0"/>
              </a:rPr>
              <a:t>Relocation</a:t>
            </a:r>
          </a:p>
          <a:p>
            <a:pPr lvl="2"/>
            <a:r>
              <a:rPr lang="en-GB" sz="2400" dirty="0">
                <a:ea typeface="Times New Roman" panose="02020603050405020304" pitchFamily="18" charset="0"/>
              </a:rPr>
              <a:t>Services and Products.</a:t>
            </a:r>
          </a:p>
          <a:p>
            <a:pPr lvl="2"/>
            <a:r>
              <a:rPr lang="en-GB" sz="2400" dirty="0">
                <a:ea typeface="Times New Roman" panose="02020603050405020304" pitchFamily="18" charset="0"/>
              </a:rPr>
              <a:t>Performance</a:t>
            </a:r>
          </a:p>
          <a:p>
            <a:pPr lvl="2"/>
            <a:r>
              <a:rPr lang="en-GB" sz="2400" dirty="0">
                <a:ea typeface="Times New Roman" panose="02020603050405020304" pitchFamily="18" charset="0"/>
              </a:rPr>
              <a:t>Staff</a:t>
            </a:r>
          </a:p>
          <a:p>
            <a:pPr lvl="2"/>
            <a:r>
              <a:rPr lang="en-GB" sz="2400" dirty="0">
                <a:ea typeface="Times New Roman" panose="02020603050405020304" pitchFamily="18" charset="0"/>
              </a:rPr>
              <a:t>Innovations</a:t>
            </a:r>
          </a:p>
          <a:p>
            <a:pPr lvl="2"/>
            <a:r>
              <a:rPr lang="en-GB" sz="2400" dirty="0">
                <a:ea typeface="Times New Roman" panose="02020603050405020304" pitchFamily="18" charset="0"/>
              </a:rPr>
              <a:t>Lack of skills</a:t>
            </a:r>
          </a:p>
          <a:p>
            <a:pPr lvl="1"/>
            <a:r>
              <a:rPr lang="en-GB" sz="2800" dirty="0">
                <a:effectLst/>
                <a:ea typeface="Times New Roman" panose="02020603050405020304" pitchFamily="18" charset="0"/>
              </a:rPr>
              <a:t>Lewin’s Force Field Analysis</a:t>
            </a:r>
          </a:p>
          <a:p>
            <a:pPr marL="0" indent="0">
              <a:buNone/>
            </a:pPr>
            <a:endParaRPr lang="en-GB" dirty="0"/>
          </a:p>
        </p:txBody>
      </p:sp>
    </p:spTree>
    <p:extLst>
      <p:ext uri="{BB962C8B-B14F-4D97-AF65-F5344CB8AC3E}">
        <p14:creationId xmlns:p14="http://schemas.microsoft.com/office/powerpoint/2010/main" val="224264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4B5A-3F36-25BD-0CCC-43F324EF206A}"/>
              </a:ext>
            </a:extLst>
          </p:cNvPr>
          <p:cNvSpPr>
            <a:spLocks noGrp="1"/>
          </p:cNvSpPr>
          <p:nvPr>
            <p:ph type="title"/>
          </p:nvPr>
        </p:nvSpPr>
        <p:spPr>
          <a:xfrm>
            <a:off x="838200" y="447430"/>
            <a:ext cx="10515600" cy="467213"/>
          </a:xfrm>
        </p:spPr>
        <p:txBody>
          <a:bodyPr>
            <a:normAutofit fontScale="90000"/>
          </a:bodyPr>
          <a:lstStyle/>
          <a:p>
            <a:r>
              <a:rPr lang="en-GB" sz="4400" dirty="0">
                <a:effectLst/>
                <a:ea typeface="Times New Roman" panose="02020603050405020304" pitchFamily="18" charset="0"/>
              </a:rPr>
              <a:t>External Factors (PESTLE overvi</a:t>
            </a:r>
            <a:r>
              <a:rPr lang="en-GB" sz="4400" dirty="0">
                <a:ea typeface="Times New Roman" panose="02020603050405020304" pitchFamily="18" charset="0"/>
              </a:rPr>
              <a:t>ew)</a:t>
            </a:r>
            <a:br>
              <a:rPr lang="en-GB" sz="4400" dirty="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06F327E-8FD9-D07D-3840-3453C3817EDA}"/>
              </a:ext>
            </a:extLst>
          </p:cNvPr>
          <p:cNvSpPr>
            <a:spLocks noGrp="1"/>
          </p:cNvSpPr>
          <p:nvPr>
            <p:ph idx="1"/>
          </p:nvPr>
        </p:nvSpPr>
        <p:spPr>
          <a:xfrm>
            <a:off x="838200" y="762000"/>
            <a:ext cx="10515600" cy="5908431"/>
          </a:xfrm>
        </p:spPr>
        <p:txBody>
          <a:bodyPr>
            <a:normAutofit fontScale="92500" lnSpcReduction="20000"/>
          </a:bodyPr>
          <a:lstStyle/>
          <a:p>
            <a:r>
              <a:rPr lang="en-GB" sz="2400" b="1" dirty="0"/>
              <a:t>Political</a:t>
            </a:r>
          </a:p>
          <a:p>
            <a:pPr lvl="1"/>
            <a:r>
              <a:rPr lang="en-GB" dirty="0"/>
              <a:t>Cardiff council leader Phil Bale said the development would attract further investment into the wider area and act as a catalyst for the local economy and the community.</a:t>
            </a:r>
          </a:p>
          <a:p>
            <a:pPr lvl="2"/>
            <a:r>
              <a:rPr lang="en-GB" sz="1900" dirty="0">
                <a:solidFill>
                  <a:srgbClr val="141414"/>
                </a:solidFill>
                <a:effectLst/>
              </a:rPr>
              <a:t>(5) BBC Wales web page, </a:t>
            </a:r>
            <a:r>
              <a:rPr lang="en-GB" sz="1900" i="1" dirty="0">
                <a:solidFill>
                  <a:srgbClr val="141414"/>
                </a:solidFill>
                <a:effectLst/>
              </a:rPr>
              <a:t>BBC Wales HQ plans go forward to Cardiff council. </a:t>
            </a:r>
            <a:r>
              <a:rPr lang="en-GB" sz="1900" dirty="0">
                <a:solidFill>
                  <a:srgbClr val="141414"/>
                </a:solidFill>
                <a:effectLst/>
              </a:rPr>
              <a:t>Available at:</a:t>
            </a:r>
            <a:r>
              <a:rPr lang="en-GB" sz="1900" dirty="0"/>
              <a:t> </a:t>
            </a:r>
            <a:r>
              <a:rPr lang="en-GB" sz="1900" dirty="0">
                <a:hlinkClick r:id="rId2"/>
              </a:rPr>
              <a:t>https://www.bbc.com/news/uk-wales-30591126</a:t>
            </a:r>
            <a:r>
              <a:rPr lang="en-GB" sz="1900" dirty="0"/>
              <a:t> (Accessed: 26 February 2023)</a:t>
            </a:r>
            <a:endParaRPr lang="en-GB" sz="1900" dirty="0">
              <a:solidFill>
                <a:srgbClr val="141414"/>
              </a:solidFill>
            </a:endParaRPr>
          </a:p>
          <a:p>
            <a:pPr marL="457200" lvl="1" indent="0">
              <a:buNone/>
            </a:pPr>
            <a:r>
              <a:rPr lang="en-GB" dirty="0"/>
              <a:t> </a:t>
            </a:r>
          </a:p>
          <a:p>
            <a:r>
              <a:rPr lang="en-GB" sz="2400" b="1" dirty="0"/>
              <a:t>Economical</a:t>
            </a:r>
          </a:p>
          <a:p>
            <a:pPr lvl="1"/>
            <a:r>
              <a:rPr lang="en-GB" i="0" dirty="0">
                <a:solidFill>
                  <a:srgbClr val="141414"/>
                </a:solidFill>
                <a:effectLst/>
              </a:rPr>
              <a:t>BBC </a:t>
            </a:r>
            <a:r>
              <a:rPr lang="en-GB" i="0" dirty="0" err="1">
                <a:solidFill>
                  <a:srgbClr val="141414"/>
                </a:solidFill>
                <a:effectLst/>
              </a:rPr>
              <a:t>Wales'</a:t>
            </a:r>
            <a:r>
              <a:rPr lang="en-GB" i="0" dirty="0">
                <a:solidFill>
                  <a:srgbClr val="141414"/>
                </a:solidFill>
                <a:effectLst/>
              </a:rPr>
              <a:t> move from Llandaff to Cardiff city centre will inject more than £1bn into the economy in the next 10 years, a report has said.</a:t>
            </a:r>
            <a:r>
              <a:rPr lang="en-GB" dirty="0"/>
              <a:t> </a:t>
            </a:r>
          </a:p>
          <a:p>
            <a:pPr lvl="1"/>
            <a:r>
              <a:rPr lang="en-GB" dirty="0"/>
              <a:t>The report by BOP Consulting, for BBC Wales, said the corporation's decision to move to </a:t>
            </a:r>
            <a:r>
              <a:rPr lang="en-GB" i="0" dirty="0">
                <a:solidFill>
                  <a:srgbClr val="141414"/>
                </a:solidFill>
                <a:effectLst/>
              </a:rPr>
              <a:t>Central</a:t>
            </a:r>
            <a:r>
              <a:rPr lang="en-GB" b="1" i="0" u="sng" dirty="0">
                <a:solidFill>
                  <a:srgbClr val="141414"/>
                </a:solidFill>
                <a:effectLst/>
              </a:rPr>
              <a:t> </a:t>
            </a:r>
            <a:r>
              <a:rPr lang="en-GB" i="0" dirty="0">
                <a:solidFill>
                  <a:srgbClr val="141414"/>
                </a:solidFill>
                <a:effectLst/>
              </a:rPr>
              <a:t>Square</a:t>
            </a:r>
            <a:r>
              <a:rPr lang="en-GB" dirty="0"/>
              <a:t> in 2019 would speed up the area's redevelopment.</a:t>
            </a:r>
          </a:p>
          <a:p>
            <a:pPr lvl="2"/>
            <a:r>
              <a:rPr lang="en-GB" sz="1900" dirty="0"/>
              <a:t>(6) BBC Wales Web page, </a:t>
            </a:r>
            <a:r>
              <a:rPr lang="en-GB" sz="1900" i="1" dirty="0">
                <a:solidFill>
                  <a:srgbClr val="141414"/>
                </a:solidFill>
                <a:effectLst/>
              </a:rPr>
              <a:t>£1bn boost from BBC Wales' HQ move to Cardiff centre</a:t>
            </a:r>
            <a:r>
              <a:rPr lang="en-GB" sz="1900" i="0" dirty="0">
                <a:solidFill>
                  <a:srgbClr val="141414"/>
                </a:solidFill>
                <a:effectLst/>
              </a:rPr>
              <a:t>. Available at:</a:t>
            </a:r>
            <a:r>
              <a:rPr lang="en-GB" sz="1900" dirty="0"/>
              <a:t> </a:t>
            </a:r>
            <a:r>
              <a:rPr lang="en-GB" sz="1900" dirty="0">
                <a:hlinkClick r:id="rId3"/>
              </a:rPr>
              <a:t>https://www.bbc.com/news/uk-wales-south-east-wales-34842228</a:t>
            </a:r>
            <a:r>
              <a:rPr lang="en-GB" sz="1900" dirty="0"/>
              <a:t> (Accessed: 26 February 2023)</a:t>
            </a:r>
          </a:p>
          <a:p>
            <a:pPr marL="457200" lvl="1" indent="0">
              <a:buNone/>
            </a:pPr>
            <a:endParaRPr lang="en-GB" dirty="0"/>
          </a:p>
          <a:p>
            <a:r>
              <a:rPr lang="en-GB" sz="2400" b="1" dirty="0"/>
              <a:t>Social</a:t>
            </a:r>
          </a:p>
          <a:p>
            <a:pPr lvl="1"/>
            <a:r>
              <a:rPr lang="en-GB" dirty="0"/>
              <a:t>"It’s because it is the first thing visitors of the business or tourist type will see when they come out of the main line station maybe for their first trip to the capital city of Wales. It’s that first impressions thing." </a:t>
            </a:r>
          </a:p>
          <a:p>
            <a:pPr lvl="2"/>
            <a:r>
              <a:rPr lang="en-GB" sz="1900" dirty="0"/>
              <a:t>(7) Wales On Line Web page, </a:t>
            </a:r>
            <a:r>
              <a:rPr lang="en-GB" sz="1900" i="1" dirty="0">
                <a:solidFill>
                  <a:srgbClr val="141414"/>
                </a:solidFill>
                <a:effectLst/>
              </a:rPr>
              <a:t>Why the Central Square development is just so important for Cardiff</a:t>
            </a:r>
            <a:r>
              <a:rPr lang="en-GB" sz="1900" i="0" dirty="0">
                <a:solidFill>
                  <a:srgbClr val="141414"/>
                </a:solidFill>
                <a:effectLst/>
              </a:rPr>
              <a:t>. Available at:</a:t>
            </a:r>
            <a:r>
              <a:rPr lang="en-GB" sz="1900" dirty="0"/>
              <a:t> </a:t>
            </a:r>
            <a:r>
              <a:rPr lang="en-GB" sz="1900" dirty="0">
                <a:hlinkClick r:id="rId4"/>
              </a:rPr>
              <a:t>https://www.walesonline.co.uk/news/news-opinion/central-square-development-just-important-10621944</a:t>
            </a:r>
            <a:r>
              <a:rPr lang="en-GB" sz="1900" dirty="0"/>
              <a:t> (Accessed: 26 February 2023)</a:t>
            </a:r>
            <a:endParaRPr lang="en-GB" sz="1900" i="0" dirty="0">
              <a:solidFill>
                <a:srgbClr val="141414"/>
              </a:solidFill>
              <a:effectLst/>
            </a:endParaRPr>
          </a:p>
          <a:p>
            <a:endParaRPr lang="en-GB" dirty="0"/>
          </a:p>
          <a:p>
            <a:pPr lvl="1"/>
            <a:endParaRPr lang="en-GB" dirty="0"/>
          </a:p>
          <a:p>
            <a:pPr marL="0" indent="0">
              <a:buNone/>
            </a:pPr>
            <a:endParaRPr lang="en-GB" dirty="0"/>
          </a:p>
        </p:txBody>
      </p:sp>
    </p:spTree>
    <p:extLst>
      <p:ext uri="{BB962C8B-B14F-4D97-AF65-F5344CB8AC3E}">
        <p14:creationId xmlns:p14="http://schemas.microsoft.com/office/powerpoint/2010/main" val="1578688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1000"/>
                                        <p:tgtEl>
                                          <p:spTgt spid="3">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1000"/>
                                        <p:tgtEl>
                                          <p:spTgt spid="3">
                                            <p:txEl>
                                              <p:pRg st="10" end="1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1" end="11"/>
                                            </p:txEl>
                                          </p:spTgt>
                                        </p:tgtEl>
                                        <p:attrNameLst>
                                          <p:attrName>style.visibility</p:attrName>
                                        </p:attrNameLst>
                                      </p:cBhvr>
                                      <p:to>
                                        <p:strVal val="visible"/>
                                      </p:to>
                                    </p:set>
                                    <p:animEffect transition="in" filter="fade">
                                      <p:cBhvr>
                                        <p:cTn id="44"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E2BE-F21F-5B91-6671-2AAC5588BEA5}"/>
              </a:ext>
            </a:extLst>
          </p:cNvPr>
          <p:cNvSpPr>
            <a:spLocks noGrp="1"/>
          </p:cNvSpPr>
          <p:nvPr>
            <p:ph type="title"/>
          </p:nvPr>
        </p:nvSpPr>
        <p:spPr>
          <a:xfrm>
            <a:off x="838200" y="515813"/>
            <a:ext cx="10515600" cy="351693"/>
          </a:xfrm>
        </p:spPr>
        <p:txBody>
          <a:bodyPr>
            <a:normAutofit fontScale="90000"/>
          </a:bodyPr>
          <a:lstStyle/>
          <a:p>
            <a:r>
              <a:rPr lang="en-GB" sz="4400" dirty="0">
                <a:effectLst/>
                <a:ea typeface="Times New Roman" panose="02020603050405020304" pitchFamily="18" charset="0"/>
              </a:rPr>
              <a:t>External Factors (PESTLE overvi</a:t>
            </a:r>
            <a:r>
              <a:rPr lang="en-GB" sz="4400" dirty="0">
                <a:ea typeface="Times New Roman" panose="02020603050405020304" pitchFamily="18" charset="0"/>
              </a:rPr>
              <a:t>ew cont.)</a:t>
            </a:r>
            <a:br>
              <a:rPr lang="en-GB" sz="4400" dirty="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F29B3E-EF66-2625-FD65-624E90FCE7C0}"/>
              </a:ext>
            </a:extLst>
          </p:cNvPr>
          <p:cNvSpPr>
            <a:spLocks noGrp="1"/>
          </p:cNvSpPr>
          <p:nvPr>
            <p:ph idx="1"/>
          </p:nvPr>
        </p:nvSpPr>
        <p:spPr>
          <a:xfrm>
            <a:off x="838200" y="738554"/>
            <a:ext cx="10515600" cy="5896708"/>
          </a:xfrm>
        </p:spPr>
        <p:txBody>
          <a:bodyPr>
            <a:normAutofit fontScale="25000" lnSpcReduction="20000"/>
          </a:bodyPr>
          <a:lstStyle/>
          <a:p>
            <a:r>
              <a:rPr lang="en-GB" sz="8800" b="1" dirty="0"/>
              <a:t>Technological</a:t>
            </a:r>
          </a:p>
          <a:p>
            <a:pPr lvl="1"/>
            <a:r>
              <a:rPr lang="en-GB" sz="8800" dirty="0"/>
              <a:t>It will be the first BBC facility in the UK to use the Internet Protocol (IP) technology across both its production and broadcast operations. </a:t>
            </a:r>
          </a:p>
          <a:p>
            <a:pPr lvl="2"/>
            <a:r>
              <a:rPr lang="en-GB" sz="6400" dirty="0"/>
              <a:t>(8) IBC (</a:t>
            </a:r>
            <a:r>
              <a:rPr lang="en-GB" sz="6400" i="0" dirty="0">
                <a:effectLst/>
              </a:rPr>
              <a:t>International Broadcasting Convention) web page, </a:t>
            </a:r>
            <a:r>
              <a:rPr lang="en-GB" sz="6400" i="1" dirty="0"/>
              <a:t>Flexibility, scalability and complexity: inside </a:t>
            </a:r>
            <a:r>
              <a:rPr lang="en-GB" sz="6400" i="1" dirty="0" err="1"/>
              <a:t>bbc</a:t>
            </a:r>
            <a:r>
              <a:rPr lang="en-GB" sz="6400" i="1" dirty="0"/>
              <a:t> </a:t>
            </a:r>
            <a:r>
              <a:rPr lang="en-GB" sz="6400" i="1" dirty="0" err="1"/>
              <a:t>wales’</a:t>
            </a:r>
            <a:r>
              <a:rPr lang="en-GB" sz="6400" i="1" dirty="0"/>
              <a:t> all-</a:t>
            </a:r>
            <a:r>
              <a:rPr lang="en-GB" sz="6400" i="1" dirty="0" err="1"/>
              <a:t>ip</a:t>
            </a:r>
            <a:r>
              <a:rPr lang="en-GB" sz="6400" i="1" dirty="0"/>
              <a:t> central square facility. Available at: </a:t>
            </a:r>
            <a:r>
              <a:rPr lang="en-GB" sz="6400" dirty="0">
                <a:hlinkClick r:id="rId3"/>
              </a:rPr>
              <a:t>https://www.ibc.org/features/flexibility-scalability-and-complexity-inside-bbc-wales-all-ip-central-square-facility/8417.article </a:t>
            </a:r>
            <a:r>
              <a:rPr lang="en-GB" sz="6400" dirty="0"/>
              <a:t>(Accessed: 26 February 2023)</a:t>
            </a:r>
          </a:p>
          <a:p>
            <a:r>
              <a:rPr lang="en-GB" sz="8800" b="1" dirty="0"/>
              <a:t>Legal</a:t>
            </a:r>
          </a:p>
          <a:p>
            <a:pPr lvl="1"/>
            <a:r>
              <a:rPr lang="en-GB" sz="8800" dirty="0"/>
              <a:t>The services which the BBC, as the leading Public Service Broadcaster in the UK, should be delivering for Wales; the need for it to be properly mandated and resourced to deliver them, and; the need to strengthen arrangements for accountability to, and scrutiny by, the nations and regions, including Wales. </a:t>
            </a:r>
          </a:p>
          <a:p>
            <a:pPr lvl="2"/>
            <a:r>
              <a:rPr lang="en-GB" sz="6400" dirty="0"/>
              <a:t>(9) </a:t>
            </a:r>
            <a:r>
              <a:rPr lang="en-GB" sz="6400" dirty="0" err="1"/>
              <a:t>Gov.Wales</a:t>
            </a:r>
            <a:r>
              <a:rPr lang="en-GB" sz="6400" dirty="0"/>
              <a:t> </a:t>
            </a:r>
            <a:r>
              <a:rPr lang="en-GB" sz="6400" b="0" i="0" dirty="0">
                <a:effectLst/>
              </a:rPr>
              <a:t>Welsh Government services and information web page, </a:t>
            </a:r>
            <a:r>
              <a:rPr lang="en-GB" sz="6400" i="1" dirty="0"/>
              <a:t>Welsh Government’s response to the consultation on the BBC Charter Review</a:t>
            </a:r>
            <a:r>
              <a:rPr lang="en-GB" sz="6400" dirty="0"/>
              <a:t>. </a:t>
            </a:r>
            <a:r>
              <a:rPr lang="en-GB" sz="6400" i="1" dirty="0"/>
              <a:t>Available at:</a:t>
            </a:r>
            <a:r>
              <a:rPr lang="en-GB" sz="6400" dirty="0"/>
              <a:t> </a:t>
            </a:r>
            <a:r>
              <a:rPr lang="en-GB" sz="6400" dirty="0">
                <a:hlinkClick r:id="rId4"/>
              </a:rPr>
              <a:t>https://www.gov.wales/sites/default/files/publications/2019-07/welsh-governments-response-to-the-consultation-on-the-bbc-charter-review.pdf </a:t>
            </a:r>
            <a:r>
              <a:rPr lang="en-GB" sz="6400" dirty="0"/>
              <a:t>(Accessed: 26 February 2023)</a:t>
            </a:r>
          </a:p>
          <a:p>
            <a:r>
              <a:rPr lang="en-GB" sz="8800" b="1" dirty="0"/>
              <a:t>Environment</a:t>
            </a:r>
          </a:p>
          <a:p>
            <a:pPr lvl="1"/>
            <a:r>
              <a:rPr lang="en-GB" sz="8800" dirty="0"/>
              <a:t>State-of-the-art development is an exemplar for technological efficiencies and sustainable solutions </a:t>
            </a:r>
          </a:p>
          <a:p>
            <a:pPr lvl="1"/>
            <a:r>
              <a:rPr lang="en-GB" sz="8800" dirty="0"/>
              <a:t>Sustainable features of the building include energy-generating photovoltaic cells, rainwater harvesting elements and a roof-top ecological garden. </a:t>
            </a:r>
          </a:p>
          <a:p>
            <a:pPr lvl="2"/>
            <a:r>
              <a:rPr lang="en-GB" sz="6400" dirty="0"/>
              <a:t>(10) ISG Global Construction Specialist web page, </a:t>
            </a:r>
            <a:r>
              <a:rPr lang="en-GB" sz="6400" b="0" i="1" dirty="0">
                <a:effectLst/>
              </a:rPr>
              <a:t>State-of-the-art development is an exemplar for technological efficiencies and sustainable solutions.</a:t>
            </a:r>
            <a:r>
              <a:rPr lang="en-GB" sz="6400" b="0" i="0" dirty="0">
                <a:effectLst/>
              </a:rPr>
              <a:t> </a:t>
            </a:r>
            <a:r>
              <a:rPr lang="en-GB" sz="6400" dirty="0"/>
              <a:t>Available at: </a:t>
            </a:r>
            <a:r>
              <a:rPr lang="en-GB" sz="6400" dirty="0">
                <a:hlinkClick r:id="rId5"/>
              </a:rPr>
              <a:t>https://www.isgltd.com/uk/en/projects/uk-3-central-square-cardiff-construction  </a:t>
            </a:r>
            <a:r>
              <a:rPr lang="en-GB" sz="6400" dirty="0"/>
              <a:t>(Accessed: 26 February 2023)</a:t>
            </a:r>
            <a:endParaRPr lang="en-GB" sz="7200" dirty="0"/>
          </a:p>
          <a:p>
            <a:pPr lvl="1"/>
            <a:r>
              <a:rPr lang="en-GB" sz="8800" dirty="0"/>
              <a:t>Infrastructure and location (Train, bus, walking distance) </a:t>
            </a:r>
          </a:p>
          <a:p>
            <a:pPr lvl="1"/>
            <a:endParaRPr lang="en-GB" dirty="0"/>
          </a:p>
          <a:p>
            <a:endParaRPr lang="en-GB" dirty="0"/>
          </a:p>
        </p:txBody>
      </p:sp>
    </p:spTree>
    <p:extLst>
      <p:ext uri="{BB962C8B-B14F-4D97-AF65-F5344CB8AC3E}">
        <p14:creationId xmlns:p14="http://schemas.microsoft.com/office/powerpoint/2010/main" val="630533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1000"/>
                                        <p:tgtEl>
                                          <p:spTgt spid="3">
                                            <p:txEl>
                                              <p:pRg st="7" end="7"/>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1000"/>
                                        <p:tgtEl>
                                          <p:spTgt spid="3">
                                            <p:txEl>
                                              <p:pRg st="9" end="9"/>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F0EC-C639-606B-7B21-ACED96503334}"/>
              </a:ext>
            </a:extLst>
          </p:cNvPr>
          <p:cNvSpPr>
            <a:spLocks noGrp="1"/>
          </p:cNvSpPr>
          <p:nvPr>
            <p:ph type="title"/>
          </p:nvPr>
        </p:nvSpPr>
        <p:spPr>
          <a:xfrm>
            <a:off x="990599" y="142389"/>
            <a:ext cx="10515600" cy="455488"/>
          </a:xfrm>
        </p:spPr>
        <p:txBody>
          <a:bodyPr>
            <a:normAutofit fontScale="90000"/>
          </a:bodyPr>
          <a:lstStyle/>
          <a:p>
            <a:r>
              <a:rPr lang="en-GB" sz="4400" dirty="0">
                <a:effectLst/>
                <a:ea typeface="Times New Roman" panose="02020603050405020304" pitchFamily="18" charset="0"/>
              </a:rPr>
              <a:t>Internal Factors </a:t>
            </a:r>
            <a:endParaRPr lang="en-GB" dirty="0"/>
          </a:p>
        </p:txBody>
      </p:sp>
      <p:sp>
        <p:nvSpPr>
          <p:cNvPr id="3" name="Content Placeholder 2">
            <a:extLst>
              <a:ext uri="{FF2B5EF4-FFF2-40B4-BE49-F238E27FC236}">
                <a16:creationId xmlns:a16="http://schemas.microsoft.com/office/drawing/2014/main" id="{5EDAEBE8-01C6-8CA1-B75D-D84A37B7C9BA}"/>
              </a:ext>
            </a:extLst>
          </p:cNvPr>
          <p:cNvSpPr>
            <a:spLocks noGrp="1"/>
          </p:cNvSpPr>
          <p:nvPr>
            <p:ph idx="1"/>
          </p:nvPr>
        </p:nvSpPr>
        <p:spPr>
          <a:xfrm>
            <a:off x="838200" y="820614"/>
            <a:ext cx="10515600" cy="5977057"/>
          </a:xfrm>
        </p:spPr>
        <p:txBody>
          <a:bodyPr>
            <a:normAutofit/>
          </a:bodyPr>
          <a:lstStyle/>
          <a:p>
            <a:pPr marL="457200" lvl="2" indent="-457200"/>
            <a:r>
              <a:rPr lang="en-GB" sz="2400" b="1" dirty="0">
                <a:ea typeface="Times New Roman" panose="02020603050405020304" pitchFamily="18" charset="0"/>
              </a:rPr>
              <a:t>Relocation</a:t>
            </a:r>
          </a:p>
          <a:p>
            <a:pPr marL="914400" lvl="3" indent="-457200"/>
            <a:r>
              <a:rPr lang="en-GB" sz="2400" u="none" strike="noStrike" dirty="0">
                <a:solidFill>
                  <a:srgbClr val="2D4148"/>
                </a:solidFill>
                <a:effectLst/>
              </a:rPr>
              <a:t>New BBC Wales headquarters will be less expensive to run </a:t>
            </a:r>
          </a:p>
          <a:p>
            <a:pPr lvl="2"/>
            <a:r>
              <a:rPr lang="en-GB" sz="1600" u="none" strike="noStrike" dirty="0">
                <a:solidFill>
                  <a:srgbClr val="2D4148"/>
                </a:solidFill>
                <a:effectLst/>
              </a:rPr>
              <a:t>(11) Work Place Insight web page, </a:t>
            </a:r>
            <a:r>
              <a:rPr lang="en-GB" sz="1600" i="1" u="none" strike="noStrike" dirty="0">
                <a:solidFill>
                  <a:srgbClr val="2D4148"/>
                </a:solidFill>
                <a:effectLst/>
              </a:rPr>
              <a:t>New BBC Wales headquarters will be less expensive to run. </a:t>
            </a:r>
            <a:r>
              <a:rPr lang="en-GB" sz="1600" dirty="0"/>
              <a:t>Available at:</a:t>
            </a:r>
            <a:r>
              <a:rPr lang="en-GB" sz="1600" u="none" strike="noStrike" dirty="0">
                <a:solidFill>
                  <a:srgbClr val="2D4148"/>
                </a:solidFill>
                <a:effectLst/>
              </a:rPr>
              <a:t> </a:t>
            </a:r>
            <a:r>
              <a:rPr lang="en-GB" sz="1600" dirty="0">
                <a:solidFill>
                  <a:srgbClr val="2D4148"/>
                </a:solidFill>
                <a:effectLst/>
                <a:hlinkClick r:id="rId3"/>
              </a:rPr>
              <a:t>https://workplaceinsight.net/ageing-facilities-prompts-bbc-move-wales-headquarters/</a:t>
            </a:r>
            <a:r>
              <a:rPr lang="en-GB" sz="1600" dirty="0">
                <a:solidFill>
                  <a:srgbClr val="2D4148"/>
                </a:solidFill>
              </a:rPr>
              <a:t> </a:t>
            </a:r>
            <a:r>
              <a:rPr lang="en-GB" sz="1600" dirty="0"/>
              <a:t>(Accessed: 26 February 2023)</a:t>
            </a:r>
          </a:p>
          <a:p>
            <a:pPr marL="0" lvl="2" indent="0">
              <a:buNone/>
            </a:pPr>
            <a:endParaRPr lang="en-GB" sz="2400" dirty="0">
              <a:ea typeface="Times New Roman" panose="02020603050405020304" pitchFamily="18" charset="0"/>
            </a:endParaRPr>
          </a:p>
          <a:p>
            <a:pPr marL="457200" lvl="2" indent="-457200"/>
            <a:r>
              <a:rPr lang="en-GB" sz="2400" b="1" dirty="0">
                <a:ea typeface="Times New Roman" panose="02020603050405020304" pitchFamily="18" charset="0"/>
              </a:rPr>
              <a:t>Services and Products.</a:t>
            </a:r>
          </a:p>
          <a:p>
            <a:pPr marL="914400" lvl="3" indent="-457200"/>
            <a:r>
              <a:rPr lang="en-GB" sz="2200" b="0" i="0" dirty="0">
                <a:solidFill>
                  <a:srgbClr val="141414"/>
                </a:solidFill>
                <a:effectLst/>
              </a:rPr>
              <a:t>BBC Wales HQ in Cardiff opens doors to tours for first time </a:t>
            </a:r>
          </a:p>
          <a:p>
            <a:pPr lvl="2"/>
            <a:r>
              <a:rPr lang="en-GB" sz="1600" b="0" i="0" dirty="0">
                <a:solidFill>
                  <a:srgbClr val="141414"/>
                </a:solidFill>
                <a:effectLst/>
              </a:rPr>
              <a:t>(12) BBC Wales web page, </a:t>
            </a:r>
            <a:r>
              <a:rPr lang="en-GB" sz="1600" b="0" i="1" dirty="0">
                <a:solidFill>
                  <a:srgbClr val="141414"/>
                </a:solidFill>
                <a:effectLst/>
              </a:rPr>
              <a:t>BBC Wales HQ in Cardiff opens doors to tours for first time.</a:t>
            </a:r>
            <a:r>
              <a:rPr lang="en-GB" sz="1600" b="0" dirty="0">
                <a:solidFill>
                  <a:srgbClr val="141414"/>
                </a:solidFill>
                <a:effectLst/>
              </a:rPr>
              <a:t> Available at:</a:t>
            </a:r>
            <a:r>
              <a:rPr lang="en-GB" sz="1600" b="0" i="0" dirty="0">
                <a:solidFill>
                  <a:srgbClr val="141414"/>
                </a:solidFill>
                <a:effectLst/>
              </a:rPr>
              <a:t>  </a:t>
            </a:r>
            <a:r>
              <a:rPr lang="en-GB" sz="1600" dirty="0">
                <a:hlinkClick r:id="rId4"/>
              </a:rPr>
              <a:t>https://www.bbc.com/news/uk-wales-61657860</a:t>
            </a:r>
            <a:r>
              <a:rPr lang="en-GB" sz="1600" dirty="0">
                <a:solidFill>
                  <a:srgbClr val="2D4148"/>
                </a:solidFill>
              </a:rPr>
              <a:t> </a:t>
            </a:r>
            <a:r>
              <a:rPr lang="en-GB" sz="1600" dirty="0">
                <a:solidFill>
                  <a:srgbClr val="2D4148"/>
                </a:solidFill>
                <a:effectLst/>
              </a:rPr>
              <a:t> </a:t>
            </a:r>
            <a:r>
              <a:rPr lang="en-GB" sz="1600" dirty="0"/>
              <a:t>(Accessed: 26 February 2023)</a:t>
            </a:r>
          </a:p>
          <a:p>
            <a:pPr lvl="2"/>
            <a:endParaRPr lang="en-GB" sz="2400" dirty="0"/>
          </a:p>
          <a:p>
            <a:pPr marL="457200" lvl="2" indent="-457200"/>
            <a:r>
              <a:rPr lang="en-GB" sz="2400" b="1" dirty="0">
                <a:ea typeface="Times New Roman" panose="02020603050405020304" pitchFamily="18" charset="0"/>
              </a:rPr>
              <a:t>Performance</a:t>
            </a:r>
          </a:p>
          <a:p>
            <a:pPr lvl="1"/>
            <a:r>
              <a:rPr lang="en-GB" dirty="0"/>
              <a:t>The ideal site for BBC Cymru Wales was also on one of Cardiff’s busier roads and beside its train station. How could it be made quiet enough for the studios? </a:t>
            </a:r>
          </a:p>
          <a:p>
            <a:pPr lvl="2"/>
            <a:r>
              <a:rPr lang="en-GB" sz="1600" dirty="0"/>
              <a:t>(13) RIBAJ</a:t>
            </a:r>
            <a:r>
              <a:rPr lang="en-GB" sz="1600" b="0" i="0" dirty="0">
                <a:solidFill>
                  <a:srgbClr val="222222"/>
                </a:solidFill>
                <a:effectLst/>
              </a:rPr>
              <a:t> Royal Institute of British Architects Journal web page</a:t>
            </a:r>
            <a:r>
              <a:rPr lang="en-GB" sz="1600" b="0" i="1" dirty="0">
                <a:effectLst/>
              </a:rPr>
              <a:t>. Hush amid Cardiff’s bustle for BBC Cymru Wales. </a:t>
            </a:r>
            <a:r>
              <a:rPr lang="en-GB" sz="1600" b="0" dirty="0">
                <a:solidFill>
                  <a:srgbClr val="141414"/>
                </a:solidFill>
                <a:effectLst/>
              </a:rPr>
              <a:t>Available at:</a:t>
            </a:r>
            <a:r>
              <a:rPr lang="en-GB" sz="1600" dirty="0"/>
              <a:t> </a:t>
            </a:r>
            <a:r>
              <a:rPr lang="en-GB" sz="1600" dirty="0">
                <a:hlinkClick r:id="rId5"/>
              </a:rPr>
              <a:t>https://www.ribaj.com/products/bbc-cymru-wales-cardiff-sheppard-robson-acoustic-insulation</a:t>
            </a:r>
            <a:r>
              <a:rPr lang="en-GB" sz="1600" dirty="0"/>
              <a:t> (Accessed: 26 February 2023)</a:t>
            </a:r>
          </a:p>
          <a:p>
            <a:pPr lvl="2"/>
            <a:endParaRPr lang="en-GB" sz="2400" dirty="0"/>
          </a:p>
          <a:p>
            <a:pPr marL="457200" lvl="2" indent="-457200"/>
            <a:endParaRPr lang="en-GB" sz="2400" dirty="0">
              <a:ea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3732670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10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1000"/>
                                        <p:tgtEl>
                                          <p:spTgt spid="3">
                                            <p:txEl>
                                              <p:pRg st="9" end="9"/>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9215-FB8F-7495-42E1-AB4D3DAEF291}"/>
              </a:ext>
            </a:extLst>
          </p:cNvPr>
          <p:cNvSpPr>
            <a:spLocks noGrp="1"/>
          </p:cNvSpPr>
          <p:nvPr>
            <p:ph type="title"/>
          </p:nvPr>
        </p:nvSpPr>
        <p:spPr>
          <a:xfrm>
            <a:off x="955430" y="201004"/>
            <a:ext cx="10515600" cy="408598"/>
          </a:xfrm>
        </p:spPr>
        <p:txBody>
          <a:bodyPr>
            <a:normAutofit fontScale="90000"/>
          </a:bodyPr>
          <a:lstStyle/>
          <a:p>
            <a:r>
              <a:rPr lang="en-GB" sz="4400" dirty="0">
                <a:effectLst/>
                <a:ea typeface="Times New Roman" panose="02020603050405020304" pitchFamily="18" charset="0"/>
              </a:rPr>
              <a:t>Internal Factors cont.</a:t>
            </a:r>
            <a:endParaRPr lang="en-GB" dirty="0"/>
          </a:p>
        </p:txBody>
      </p:sp>
      <p:sp>
        <p:nvSpPr>
          <p:cNvPr id="3" name="Content Placeholder 2">
            <a:extLst>
              <a:ext uri="{FF2B5EF4-FFF2-40B4-BE49-F238E27FC236}">
                <a16:creationId xmlns:a16="http://schemas.microsoft.com/office/drawing/2014/main" id="{BA27AC8E-C057-627B-8651-42E7B63DBD05}"/>
              </a:ext>
            </a:extLst>
          </p:cNvPr>
          <p:cNvSpPr>
            <a:spLocks noGrp="1"/>
          </p:cNvSpPr>
          <p:nvPr>
            <p:ph idx="1"/>
          </p:nvPr>
        </p:nvSpPr>
        <p:spPr>
          <a:xfrm>
            <a:off x="351692" y="806548"/>
            <a:ext cx="11535508" cy="5941888"/>
          </a:xfrm>
        </p:spPr>
        <p:txBody>
          <a:bodyPr>
            <a:normAutofit fontScale="92500" lnSpcReduction="20000"/>
          </a:bodyPr>
          <a:lstStyle/>
          <a:p>
            <a:pPr marL="457200" lvl="2" indent="-457200"/>
            <a:r>
              <a:rPr lang="en-GB" sz="2400" b="1" dirty="0">
                <a:ea typeface="Times New Roman" panose="02020603050405020304" pitchFamily="18" charset="0"/>
              </a:rPr>
              <a:t>Staff</a:t>
            </a:r>
            <a:endParaRPr lang="en-GB" sz="2400" b="1" i="0" dirty="0">
              <a:solidFill>
                <a:srgbClr val="141414"/>
              </a:solidFill>
              <a:effectLst/>
            </a:endParaRPr>
          </a:p>
          <a:p>
            <a:pPr lvl="1" fontAlgn="base"/>
            <a:r>
              <a:rPr lang="en-GB" b="0" i="0" dirty="0">
                <a:solidFill>
                  <a:srgbClr val="141414"/>
                </a:solidFill>
                <a:effectLst/>
              </a:rPr>
              <a:t>BBC to cut more than 1,000 jobs</a:t>
            </a:r>
          </a:p>
          <a:p>
            <a:pPr lvl="2"/>
            <a:r>
              <a:rPr lang="en-GB" sz="1700" b="0" i="0" dirty="0">
                <a:solidFill>
                  <a:srgbClr val="141414"/>
                </a:solidFill>
                <a:effectLst/>
              </a:rPr>
              <a:t> (14) BBC web page, </a:t>
            </a:r>
            <a:r>
              <a:rPr lang="en-GB" sz="1700" b="0" i="1" dirty="0">
                <a:solidFill>
                  <a:srgbClr val="141414"/>
                </a:solidFill>
                <a:effectLst/>
              </a:rPr>
              <a:t>BBC to cut more than 1,000 jobs</a:t>
            </a:r>
            <a:r>
              <a:rPr lang="en-GB" sz="1700" b="0" i="0" dirty="0">
                <a:solidFill>
                  <a:srgbClr val="141414"/>
                </a:solidFill>
                <a:effectLst/>
              </a:rPr>
              <a:t>. </a:t>
            </a:r>
            <a:r>
              <a:rPr lang="en-GB" sz="1700" b="0" dirty="0">
                <a:solidFill>
                  <a:srgbClr val="141414"/>
                </a:solidFill>
                <a:effectLst/>
              </a:rPr>
              <a:t>Available at:</a:t>
            </a:r>
            <a:r>
              <a:rPr lang="en-GB" sz="1700" dirty="0"/>
              <a:t> </a:t>
            </a:r>
            <a:r>
              <a:rPr lang="en-GB" sz="1700" dirty="0">
                <a:solidFill>
                  <a:srgbClr val="141414"/>
                </a:solidFill>
                <a:hlinkClick r:id="rId3"/>
              </a:rPr>
              <a:t>https://www.bbc.com/news/entertainment-arts-33363225</a:t>
            </a:r>
            <a:r>
              <a:rPr lang="en-GB" sz="1700" dirty="0">
                <a:solidFill>
                  <a:srgbClr val="141414"/>
                </a:solidFill>
              </a:rPr>
              <a:t> </a:t>
            </a:r>
            <a:r>
              <a:rPr lang="en-GB" sz="1700" dirty="0"/>
              <a:t>(Accessed: 26 February 2023)</a:t>
            </a:r>
          </a:p>
          <a:p>
            <a:pPr lvl="1" fontAlgn="base"/>
            <a:r>
              <a:rPr lang="en-GB" b="0" i="0" dirty="0">
                <a:solidFill>
                  <a:srgbClr val="141414"/>
                </a:solidFill>
                <a:effectLst/>
              </a:rPr>
              <a:t>BBC Wales cuts jobs ahead of Central Square move</a:t>
            </a:r>
          </a:p>
          <a:p>
            <a:pPr marL="1200150" lvl="3" indent="-285750" fontAlgn="base"/>
            <a:r>
              <a:rPr lang="en-GB" b="0" i="0" dirty="0">
                <a:solidFill>
                  <a:srgbClr val="141414"/>
                </a:solidFill>
                <a:effectLst/>
              </a:rPr>
              <a:t>(15) BBC web page</a:t>
            </a:r>
            <a:r>
              <a:rPr lang="en-GB" b="0" i="1" dirty="0">
                <a:solidFill>
                  <a:srgbClr val="141414"/>
                </a:solidFill>
                <a:effectLst/>
              </a:rPr>
              <a:t>, BBC Wales cuts jobs ahead of Central Square move</a:t>
            </a:r>
            <a:r>
              <a:rPr lang="en-GB" b="0" i="0" dirty="0">
                <a:solidFill>
                  <a:srgbClr val="141414"/>
                </a:solidFill>
                <a:effectLst/>
              </a:rPr>
              <a:t>. </a:t>
            </a:r>
            <a:r>
              <a:rPr lang="en-GB" b="0" dirty="0">
                <a:solidFill>
                  <a:srgbClr val="141414"/>
                </a:solidFill>
                <a:effectLst/>
              </a:rPr>
              <a:t>Available at:</a:t>
            </a:r>
            <a:r>
              <a:rPr lang="en-GB" dirty="0"/>
              <a:t> </a:t>
            </a:r>
            <a:r>
              <a:rPr lang="en-GB" b="0" i="0" dirty="0">
                <a:solidFill>
                  <a:srgbClr val="141414"/>
                </a:solidFill>
                <a:effectLst/>
                <a:hlinkClick r:id="rId4"/>
              </a:rPr>
              <a:t>https://www.bbc.com/news/uk-wales-44703002</a:t>
            </a:r>
            <a:r>
              <a:rPr lang="en-GB" b="0" i="0" dirty="0">
                <a:solidFill>
                  <a:srgbClr val="141414"/>
                </a:solidFill>
                <a:effectLst/>
              </a:rPr>
              <a:t> </a:t>
            </a:r>
            <a:r>
              <a:rPr lang="en-GB" dirty="0"/>
              <a:t>(Accessed: 26 February 2023)</a:t>
            </a:r>
          </a:p>
          <a:p>
            <a:pPr lvl="1" fontAlgn="base"/>
            <a:r>
              <a:rPr lang="en-GB" b="0" i="0" dirty="0">
                <a:solidFill>
                  <a:srgbClr val="141414"/>
                </a:solidFill>
                <a:effectLst/>
              </a:rPr>
              <a:t>BBC Cymru Wales job losses: 60 posts to go </a:t>
            </a:r>
          </a:p>
          <a:p>
            <a:pPr marL="1200150" lvl="3" indent="-285750" fontAlgn="base"/>
            <a:r>
              <a:rPr lang="en-GB" dirty="0"/>
              <a:t>(16) </a:t>
            </a:r>
            <a:r>
              <a:rPr lang="en-GB" b="0" i="0" dirty="0">
                <a:solidFill>
                  <a:srgbClr val="141414"/>
                </a:solidFill>
                <a:effectLst/>
              </a:rPr>
              <a:t>BBC web page, </a:t>
            </a:r>
            <a:r>
              <a:rPr lang="en-GB" b="0" i="1" dirty="0">
                <a:solidFill>
                  <a:srgbClr val="141414"/>
                </a:solidFill>
                <a:effectLst/>
              </a:rPr>
              <a:t>BBC Cymru Wales job losses: 60 posts to go. </a:t>
            </a:r>
            <a:r>
              <a:rPr lang="en-GB" b="0" dirty="0">
                <a:solidFill>
                  <a:srgbClr val="141414"/>
                </a:solidFill>
                <a:effectLst/>
              </a:rPr>
              <a:t>Available at:</a:t>
            </a:r>
            <a:r>
              <a:rPr lang="en-GB" dirty="0"/>
              <a:t> </a:t>
            </a:r>
            <a:r>
              <a:rPr lang="en-GB" dirty="0">
                <a:hlinkClick r:id="rId5"/>
              </a:rPr>
              <a:t>https://www.bbc.com/news/uk-wales-53150718</a:t>
            </a:r>
            <a:r>
              <a:rPr lang="en-GB" dirty="0"/>
              <a:t> (Accessed: 26 February 2023)</a:t>
            </a:r>
          </a:p>
          <a:p>
            <a:pPr marL="914400" lvl="2" indent="0">
              <a:buNone/>
            </a:pPr>
            <a:r>
              <a:rPr lang="en-GB" sz="2400" dirty="0"/>
              <a:t> </a:t>
            </a:r>
            <a:endParaRPr lang="en-GB" sz="2400" dirty="0">
              <a:ea typeface="Times New Roman" panose="02020603050405020304" pitchFamily="18" charset="0"/>
            </a:endParaRPr>
          </a:p>
          <a:p>
            <a:pPr marL="457200" lvl="2" indent="-457200"/>
            <a:r>
              <a:rPr lang="en-GB" sz="2400" b="1" dirty="0">
                <a:ea typeface="Times New Roman" panose="02020603050405020304" pitchFamily="18" charset="0"/>
              </a:rPr>
              <a:t>Innovations</a:t>
            </a:r>
          </a:p>
          <a:p>
            <a:pPr marL="914400" lvl="3" indent="-457200"/>
            <a:r>
              <a:rPr lang="en-GB" sz="2400" i="0" dirty="0">
                <a:solidFill>
                  <a:srgbClr val="141414"/>
                </a:solidFill>
                <a:effectLst/>
              </a:rPr>
              <a:t>BBC Wales move to new Cardiff headquarters hit by 'technical problems’</a:t>
            </a:r>
          </a:p>
          <a:p>
            <a:pPr marL="1200150" lvl="3" indent="-285750" fontAlgn="base"/>
            <a:r>
              <a:rPr lang="en-GB" dirty="0"/>
              <a:t>(17) Wales On Line web page, </a:t>
            </a:r>
            <a:r>
              <a:rPr lang="en-GB" i="1" dirty="0">
                <a:solidFill>
                  <a:srgbClr val="141414"/>
                </a:solidFill>
                <a:effectLst/>
              </a:rPr>
              <a:t>BBC Wales move to new Cardiff headquarters hit by 'technical problems’. </a:t>
            </a:r>
            <a:r>
              <a:rPr lang="en-GB" b="0" dirty="0">
                <a:solidFill>
                  <a:srgbClr val="141414"/>
                </a:solidFill>
                <a:effectLst/>
              </a:rPr>
              <a:t>Available at:</a:t>
            </a:r>
            <a:r>
              <a:rPr lang="en-GB" dirty="0"/>
              <a:t> </a:t>
            </a:r>
            <a:r>
              <a:rPr lang="en-GB" dirty="0">
                <a:ea typeface="Times New Roman" panose="02020603050405020304" pitchFamily="18" charset="0"/>
                <a:hlinkClick r:id="rId6"/>
              </a:rPr>
              <a:t>https://www.walesonline.co.uk/news/wales-news/bbc-wales-move-new-cardiff-17852645</a:t>
            </a:r>
            <a:r>
              <a:rPr lang="en-GB" dirty="0">
                <a:ea typeface="Times New Roman" panose="02020603050405020304" pitchFamily="18" charset="0"/>
              </a:rPr>
              <a:t> </a:t>
            </a:r>
            <a:r>
              <a:rPr lang="en-GB" dirty="0"/>
              <a:t>(Accessed: 26 February 2023)</a:t>
            </a:r>
          </a:p>
          <a:p>
            <a:pPr marL="0" lvl="2" indent="0">
              <a:buNone/>
            </a:pPr>
            <a:endParaRPr lang="en-GB" sz="2400" dirty="0">
              <a:ea typeface="Times New Roman" panose="02020603050405020304" pitchFamily="18" charset="0"/>
            </a:endParaRPr>
          </a:p>
          <a:p>
            <a:pPr marL="457200" lvl="2" indent="-457200"/>
            <a:r>
              <a:rPr lang="en-GB" sz="2400" b="1" dirty="0">
                <a:ea typeface="Times New Roman" panose="02020603050405020304" pitchFamily="18" charset="0"/>
              </a:rPr>
              <a:t>Lack of skills</a:t>
            </a:r>
          </a:p>
          <a:p>
            <a:pPr marL="457200" lvl="1" indent="0">
              <a:buNone/>
            </a:pPr>
            <a:r>
              <a:rPr lang="en-GB" dirty="0"/>
              <a:t>This is a constant everywhere... </a:t>
            </a:r>
          </a:p>
          <a:p>
            <a:pPr lvl="1"/>
            <a:r>
              <a:rPr lang="en-GB" dirty="0"/>
              <a:t>UK ‘Heading Towards Digital Skills Shortage Disaster’ </a:t>
            </a:r>
          </a:p>
          <a:p>
            <a:pPr marL="1200150" lvl="3" indent="-285750" fontAlgn="base"/>
            <a:r>
              <a:rPr lang="en-GB" dirty="0"/>
              <a:t>(18) Business News Wales web page, </a:t>
            </a:r>
            <a:r>
              <a:rPr lang="en-GB" i="1" dirty="0"/>
              <a:t>UK ‘Heading Towards Digital Skills Shortage Disaster’. </a:t>
            </a:r>
            <a:r>
              <a:rPr lang="en-GB" b="0" dirty="0">
                <a:solidFill>
                  <a:srgbClr val="141414"/>
                </a:solidFill>
                <a:effectLst/>
              </a:rPr>
              <a:t>Available at:</a:t>
            </a:r>
            <a:r>
              <a:rPr lang="en-GB" dirty="0"/>
              <a:t> </a:t>
            </a:r>
            <a:r>
              <a:rPr lang="en-GB" dirty="0">
                <a:hlinkClick r:id="rId7"/>
              </a:rPr>
              <a:t>https://businessnewswales.com/uk-heading-towards-digital-skills-shortage-disaster/</a:t>
            </a:r>
            <a:r>
              <a:rPr lang="en-GB" dirty="0"/>
              <a:t> (Accessed: 26 February 2023)</a:t>
            </a:r>
          </a:p>
          <a:p>
            <a:pPr marL="914400" lvl="2" indent="0">
              <a:buNone/>
            </a:pPr>
            <a:r>
              <a:rPr lang="en-GB" sz="1600" dirty="0"/>
              <a:t> </a:t>
            </a:r>
          </a:p>
          <a:p>
            <a:endParaRPr lang="en-GB" dirty="0"/>
          </a:p>
        </p:txBody>
      </p:sp>
    </p:spTree>
    <p:extLst>
      <p:ext uri="{BB962C8B-B14F-4D97-AF65-F5344CB8AC3E}">
        <p14:creationId xmlns:p14="http://schemas.microsoft.com/office/powerpoint/2010/main" val="170756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10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1000"/>
                                        <p:tgtEl>
                                          <p:spTgt spid="3">
                                            <p:txEl>
                                              <p:pRg st="9" end="9"/>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1000"/>
                                        <p:tgtEl>
                                          <p:spTgt spid="3">
                                            <p:txEl>
                                              <p:pRg st="10" end="1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Effect transition="in" filter="fade">
                                      <p:cBhvr>
                                        <p:cTn id="45" dur="1000"/>
                                        <p:tgtEl>
                                          <p:spTgt spid="3">
                                            <p:txEl>
                                              <p:pRg st="12" end="1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13" end="13"/>
                                            </p:txEl>
                                          </p:spTgt>
                                        </p:tgtEl>
                                        <p:attrNameLst>
                                          <p:attrName>style.visibility</p:attrName>
                                        </p:attrNameLst>
                                      </p:cBhvr>
                                      <p:to>
                                        <p:strVal val="visible"/>
                                      </p:to>
                                    </p:set>
                                    <p:animEffect transition="in" filter="fade">
                                      <p:cBhvr>
                                        <p:cTn id="50" dur="1000"/>
                                        <p:tgtEl>
                                          <p:spTgt spid="3">
                                            <p:txEl>
                                              <p:pRg st="13" end="1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Effect transition="in" filter="fade">
                                      <p:cBhvr>
                                        <p:cTn id="55" dur="1000"/>
                                        <p:tgtEl>
                                          <p:spTgt spid="3">
                                            <p:txEl>
                                              <p:pRg st="14" end="14"/>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3">
                                            <p:txEl>
                                              <p:pRg st="15" end="15"/>
                                            </p:txEl>
                                          </p:spTgt>
                                        </p:tgtEl>
                                        <p:attrNameLst>
                                          <p:attrName>style.visibility</p:attrName>
                                        </p:attrNameLst>
                                      </p:cBhvr>
                                      <p:to>
                                        <p:strVal val="visible"/>
                                      </p:to>
                                    </p:set>
                                    <p:animEffect transition="in" filter="fade">
                                      <p:cBhvr>
                                        <p:cTn id="58" dur="1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34FE3-E3C3-D103-65F0-1F28ECD6F5D9}"/>
              </a:ext>
            </a:extLst>
          </p:cNvPr>
          <p:cNvSpPr>
            <a:spLocks noGrp="1"/>
          </p:cNvSpPr>
          <p:nvPr>
            <p:ph type="title"/>
          </p:nvPr>
        </p:nvSpPr>
        <p:spPr>
          <a:xfrm>
            <a:off x="838200" y="365125"/>
            <a:ext cx="10515600" cy="539115"/>
          </a:xfrm>
        </p:spPr>
        <p:txBody>
          <a:bodyPr>
            <a:normAutofit fontScale="90000"/>
          </a:bodyPr>
          <a:lstStyle/>
          <a:p>
            <a:r>
              <a:rPr lang="en-GB" dirty="0"/>
              <a:t>Lewin’s Force Field Analysis</a:t>
            </a:r>
          </a:p>
        </p:txBody>
      </p:sp>
      <p:sp>
        <p:nvSpPr>
          <p:cNvPr id="4" name="TextBox 3">
            <a:extLst>
              <a:ext uri="{FF2B5EF4-FFF2-40B4-BE49-F238E27FC236}">
                <a16:creationId xmlns:a16="http://schemas.microsoft.com/office/drawing/2014/main" id="{BB16AE3C-F16E-F7AE-D53A-1BA5DB2E29CF}"/>
              </a:ext>
            </a:extLst>
          </p:cNvPr>
          <p:cNvSpPr txBox="1"/>
          <p:nvPr/>
        </p:nvSpPr>
        <p:spPr>
          <a:xfrm>
            <a:off x="838200" y="904240"/>
            <a:ext cx="11018520" cy="923330"/>
          </a:xfrm>
          <a:prstGeom prst="rect">
            <a:avLst/>
          </a:prstGeom>
          <a:noFill/>
        </p:spPr>
        <p:txBody>
          <a:bodyPr wrap="square" rtlCol="0">
            <a:spAutoFit/>
          </a:bodyPr>
          <a:lstStyle/>
          <a:p>
            <a:r>
              <a:rPr lang="en-GB" i="1" dirty="0"/>
              <a:t>In a few words. It is a theoretical model that provides a point of view on the sometimes delicate balance, </a:t>
            </a:r>
          </a:p>
          <a:p>
            <a:r>
              <a:rPr lang="en-GB" i="1" dirty="0"/>
              <a:t>between the driving and opposite forces of a new change in an organization. It is all about pondering the 'pros' and 'cons’.</a:t>
            </a:r>
          </a:p>
        </p:txBody>
      </p:sp>
      <p:sp>
        <p:nvSpPr>
          <p:cNvPr id="5" name="TextBox 4">
            <a:extLst>
              <a:ext uri="{FF2B5EF4-FFF2-40B4-BE49-F238E27FC236}">
                <a16:creationId xmlns:a16="http://schemas.microsoft.com/office/drawing/2014/main" id="{8506DA2C-03D8-812A-BAC0-CEE3D4703D41}"/>
              </a:ext>
            </a:extLst>
          </p:cNvPr>
          <p:cNvSpPr txBox="1"/>
          <p:nvPr/>
        </p:nvSpPr>
        <p:spPr>
          <a:xfrm>
            <a:off x="2010008" y="2352327"/>
            <a:ext cx="1505412" cy="369332"/>
          </a:xfrm>
          <a:prstGeom prst="rect">
            <a:avLst/>
          </a:prstGeom>
          <a:noFill/>
        </p:spPr>
        <p:txBody>
          <a:bodyPr wrap="none" rtlCol="0">
            <a:spAutoFit/>
          </a:bodyPr>
          <a:lstStyle/>
          <a:p>
            <a:r>
              <a:rPr lang="en-GB" dirty="0"/>
              <a:t>Driving Forces</a:t>
            </a:r>
          </a:p>
        </p:txBody>
      </p:sp>
      <p:sp>
        <p:nvSpPr>
          <p:cNvPr id="6" name="TextBox 5">
            <a:extLst>
              <a:ext uri="{FF2B5EF4-FFF2-40B4-BE49-F238E27FC236}">
                <a16:creationId xmlns:a16="http://schemas.microsoft.com/office/drawing/2014/main" id="{0E9167DD-C3E5-11BE-3DB5-E574488C4EC2}"/>
              </a:ext>
            </a:extLst>
          </p:cNvPr>
          <p:cNvSpPr txBox="1"/>
          <p:nvPr/>
        </p:nvSpPr>
        <p:spPr>
          <a:xfrm>
            <a:off x="8815701" y="2322066"/>
            <a:ext cx="1692066" cy="369332"/>
          </a:xfrm>
          <a:prstGeom prst="rect">
            <a:avLst/>
          </a:prstGeom>
          <a:noFill/>
        </p:spPr>
        <p:txBody>
          <a:bodyPr wrap="none" rtlCol="0">
            <a:spAutoFit/>
          </a:bodyPr>
          <a:lstStyle/>
          <a:p>
            <a:r>
              <a:rPr lang="en-GB" dirty="0"/>
              <a:t>Opposite Forces</a:t>
            </a:r>
          </a:p>
        </p:txBody>
      </p:sp>
      <p:sp>
        <p:nvSpPr>
          <p:cNvPr id="7" name="TextBox 6">
            <a:extLst>
              <a:ext uri="{FF2B5EF4-FFF2-40B4-BE49-F238E27FC236}">
                <a16:creationId xmlns:a16="http://schemas.microsoft.com/office/drawing/2014/main" id="{73105B3A-41AF-3D23-2549-57A4C7F209E5}"/>
              </a:ext>
            </a:extLst>
          </p:cNvPr>
          <p:cNvSpPr txBox="1"/>
          <p:nvPr/>
        </p:nvSpPr>
        <p:spPr>
          <a:xfrm>
            <a:off x="5138462" y="2170792"/>
            <a:ext cx="1915076" cy="369332"/>
          </a:xfrm>
          <a:prstGeom prst="rect">
            <a:avLst/>
          </a:prstGeom>
          <a:noFill/>
        </p:spPr>
        <p:txBody>
          <a:bodyPr wrap="none" rtlCol="0">
            <a:spAutoFit/>
          </a:bodyPr>
          <a:lstStyle/>
          <a:p>
            <a:r>
              <a:rPr lang="en-GB" dirty="0"/>
              <a:t>Proposed Changes</a:t>
            </a:r>
          </a:p>
        </p:txBody>
      </p:sp>
      <p:sp>
        <p:nvSpPr>
          <p:cNvPr id="8" name="TextBox 7">
            <a:extLst>
              <a:ext uri="{FF2B5EF4-FFF2-40B4-BE49-F238E27FC236}">
                <a16:creationId xmlns:a16="http://schemas.microsoft.com/office/drawing/2014/main" id="{9F40189B-8464-73A2-309C-CBF2C2C88DC7}"/>
              </a:ext>
            </a:extLst>
          </p:cNvPr>
          <p:cNvSpPr txBox="1"/>
          <p:nvPr/>
        </p:nvSpPr>
        <p:spPr>
          <a:xfrm>
            <a:off x="1305969" y="3244334"/>
            <a:ext cx="2209451" cy="369332"/>
          </a:xfrm>
          <a:prstGeom prst="rect">
            <a:avLst/>
          </a:prstGeom>
          <a:noFill/>
        </p:spPr>
        <p:txBody>
          <a:bodyPr wrap="none" rtlCol="0">
            <a:spAutoFit/>
          </a:bodyPr>
          <a:lstStyle/>
          <a:p>
            <a:r>
              <a:rPr lang="en-GB" b="1" dirty="0"/>
              <a:t>4</a:t>
            </a:r>
            <a:r>
              <a:rPr lang="en-GB" dirty="0"/>
              <a:t> Points, Tech Update</a:t>
            </a:r>
          </a:p>
        </p:txBody>
      </p:sp>
      <p:sp>
        <p:nvSpPr>
          <p:cNvPr id="9" name="TextBox 8">
            <a:extLst>
              <a:ext uri="{FF2B5EF4-FFF2-40B4-BE49-F238E27FC236}">
                <a16:creationId xmlns:a16="http://schemas.microsoft.com/office/drawing/2014/main" id="{564CE5D3-23FC-A7F9-9267-D87D5D21D6B8}"/>
              </a:ext>
            </a:extLst>
          </p:cNvPr>
          <p:cNvSpPr txBox="1"/>
          <p:nvPr/>
        </p:nvSpPr>
        <p:spPr>
          <a:xfrm>
            <a:off x="716445" y="3969504"/>
            <a:ext cx="3088474" cy="369332"/>
          </a:xfrm>
          <a:prstGeom prst="rect">
            <a:avLst/>
          </a:prstGeom>
          <a:noFill/>
        </p:spPr>
        <p:txBody>
          <a:bodyPr wrap="none" rtlCol="0">
            <a:spAutoFit/>
          </a:bodyPr>
          <a:lstStyle/>
          <a:p>
            <a:r>
              <a:rPr lang="en-GB" dirty="0"/>
              <a:t>3 Points, Financial Speculation</a:t>
            </a:r>
          </a:p>
        </p:txBody>
      </p:sp>
      <p:sp>
        <p:nvSpPr>
          <p:cNvPr id="10" name="TextBox 9">
            <a:extLst>
              <a:ext uri="{FF2B5EF4-FFF2-40B4-BE49-F238E27FC236}">
                <a16:creationId xmlns:a16="http://schemas.microsoft.com/office/drawing/2014/main" id="{764F4907-4C13-C9BD-EA57-FFF749D851A5}"/>
              </a:ext>
            </a:extLst>
          </p:cNvPr>
          <p:cNvSpPr txBox="1"/>
          <p:nvPr/>
        </p:nvSpPr>
        <p:spPr>
          <a:xfrm>
            <a:off x="1231140" y="4670752"/>
            <a:ext cx="2284280" cy="369332"/>
          </a:xfrm>
          <a:prstGeom prst="rect">
            <a:avLst/>
          </a:prstGeom>
          <a:noFill/>
        </p:spPr>
        <p:txBody>
          <a:bodyPr wrap="none" rtlCol="0">
            <a:spAutoFit/>
          </a:bodyPr>
          <a:lstStyle/>
          <a:p>
            <a:r>
              <a:rPr lang="en-GB" dirty="0"/>
              <a:t>4 Points, Social Impact</a:t>
            </a:r>
          </a:p>
        </p:txBody>
      </p:sp>
      <p:sp>
        <p:nvSpPr>
          <p:cNvPr id="11" name="TextBox 10">
            <a:extLst>
              <a:ext uri="{FF2B5EF4-FFF2-40B4-BE49-F238E27FC236}">
                <a16:creationId xmlns:a16="http://schemas.microsoft.com/office/drawing/2014/main" id="{E4BD18A6-5902-EECD-00EF-F2E9439EFA7D}"/>
              </a:ext>
            </a:extLst>
          </p:cNvPr>
          <p:cNvSpPr txBox="1"/>
          <p:nvPr/>
        </p:nvSpPr>
        <p:spPr>
          <a:xfrm>
            <a:off x="8815701" y="3967868"/>
            <a:ext cx="2260234" cy="369332"/>
          </a:xfrm>
          <a:prstGeom prst="rect">
            <a:avLst/>
          </a:prstGeom>
          <a:noFill/>
        </p:spPr>
        <p:txBody>
          <a:bodyPr wrap="none" rtlCol="0">
            <a:spAutoFit/>
          </a:bodyPr>
          <a:lstStyle/>
          <a:p>
            <a:r>
              <a:rPr lang="en-GB" dirty="0"/>
              <a:t>3 Points, Lack of Skills</a:t>
            </a:r>
          </a:p>
        </p:txBody>
      </p:sp>
      <p:sp>
        <p:nvSpPr>
          <p:cNvPr id="12" name="TextBox 11">
            <a:extLst>
              <a:ext uri="{FF2B5EF4-FFF2-40B4-BE49-F238E27FC236}">
                <a16:creationId xmlns:a16="http://schemas.microsoft.com/office/drawing/2014/main" id="{704545AE-C65D-1FF5-2C11-642CA66CEA4B}"/>
              </a:ext>
            </a:extLst>
          </p:cNvPr>
          <p:cNvSpPr txBox="1"/>
          <p:nvPr/>
        </p:nvSpPr>
        <p:spPr>
          <a:xfrm>
            <a:off x="8815701" y="4666894"/>
            <a:ext cx="3264227" cy="369332"/>
          </a:xfrm>
          <a:prstGeom prst="rect">
            <a:avLst/>
          </a:prstGeom>
          <a:noFill/>
        </p:spPr>
        <p:txBody>
          <a:bodyPr wrap="none" rtlCol="0">
            <a:spAutoFit/>
          </a:bodyPr>
          <a:lstStyle/>
          <a:p>
            <a:r>
              <a:rPr lang="en-GB" dirty="0"/>
              <a:t>3 Points, QoS (Quality of Service)</a:t>
            </a:r>
          </a:p>
        </p:txBody>
      </p:sp>
      <p:sp>
        <p:nvSpPr>
          <p:cNvPr id="13" name="TextBox 12">
            <a:extLst>
              <a:ext uri="{FF2B5EF4-FFF2-40B4-BE49-F238E27FC236}">
                <a16:creationId xmlns:a16="http://schemas.microsoft.com/office/drawing/2014/main" id="{D5006592-D746-E706-ADA5-BEE0CA0AC16D}"/>
              </a:ext>
            </a:extLst>
          </p:cNvPr>
          <p:cNvSpPr txBox="1"/>
          <p:nvPr/>
        </p:nvSpPr>
        <p:spPr>
          <a:xfrm>
            <a:off x="8774635" y="3237300"/>
            <a:ext cx="2177327" cy="369332"/>
          </a:xfrm>
          <a:prstGeom prst="rect">
            <a:avLst/>
          </a:prstGeom>
          <a:noFill/>
        </p:spPr>
        <p:txBody>
          <a:bodyPr wrap="none" rtlCol="0">
            <a:spAutoFit/>
          </a:bodyPr>
          <a:lstStyle/>
          <a:p>
            <a:r>
              <a:rPr lang="en-GB" dirty="0"/>
              <a:t> 4 Points, Loss of jobs</a:t>
            </a:r>
          </a:p>
        </p:txBody>
      </p:sp>
      <p:sp>
        <p:nvSpPr>
          <p:cNvPr id="14" name="Rectangle 13">
            <a:extLst>
              <a:ext uri="{FF2B5EF4-FFF2-40B4-BE49-F238E27FC236}">
                <a16:creationId xmlns:a16="http://schemas.microsoft.com/office/drawing/2014/main" id="{7449D7A3-1EE4-2B94-604F-B810B1085DEA}"/>
              </a:ext>
            </a:extLst>
          </p:cNvPr>
          <p:cNvSpPr/>
          <p:nvPr/>
        </p:nvSpPr>
        <p:spPr>
          <a:xfrm>
            <a:off x="5374639" y="2720340"/>
            <a:ext cx="1452881" cy="2867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Right 14">
            <a:extLst>
              <a:ext uri="{FF2B5EF4-FFF2-40B4-BE49-F238E27FC236}">
                <a16:creationId xmlns:a16="http://schemas.microsoft.com/office/drawing/2014/main" id="{C8F65FB0-68E7-06B5-B98F-941E6E63619E}"/>
              </a:ext>
            </a:extLst>
          </p:cNvPr>
          <p:cNvSpPr/>
          <p:nvPr/>
        </p:nvSpPr>
        <p:spPr>
          <a:xfrm>
            <a:off x="3804919" y="3160346"/>
            <a:ext cx="853440" cy="523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1BE593B5-6424-0106-89E2-05C642DAAE73}"/>
              </a:ext>
            </a:extLst>
          </p:cNvPr>
          <p:cNvSpPr/>
          <p:nvPr/>
        </p:nvSpPr>
        <p:spPr>
          <a:xfrm>
            <a:off x="3794759" y="3877072"/>
            <a:ext cx="853440" cy="523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D3E70A56-6A6A-F551-F49D-39A5693789B9}"/>
              </a:ext>
            </a:extLst>
          </p:cNvPr>
          <p:cNvSpPr/>
          <p:nvPr/>
        </p:nvSpPr>
        <p:spPr>
          <a:xfrm>
            <a:off x="3799839" y="4593798"/>
            <a:ext cx="853440" cy="523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5AB0F950-0866-27A6-7BB7-F8D4C91263FF}"/>
              </a:ext>
            </a:extLst>
          </p:cNvPr>
          <p:cNvSpPr/>
          <p:nvPr/>
        </p:nvSpPr>
        <p:spPr>
          <a:xfrm rot="10800000">
            <a:off x="7540686" y="3167380"/>
            <a:ext cx="853440" cy="523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D460137B-A955-F39C-08D9-9E86956222F9}"/>
              </a:ext>
            </a:extLst>
          </p:cNvPr>
          <p:cNvSpPr/>
          <p:nvPr/>
        </p:nvSpPr>
        <p:spPr>
          <a:xfrm rot="10800000">
            <a:off x="7538720" y="3892748"/>
            <a:ext cx="853440" cy="523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D5D499B1-00AA-86EB-B95B-B7D108716F4B}"/>
              </a:ext>
            </a:extLst>
          </p:cNvPr>
          <p:cNvSpPr/>
          <p:nvPr/>
        </p:nvSpPr>
        <p:spPr>
          <a:xfrm rot="10800000">
            <a:off x="7538720" y="4593798"/>
            <a:ext cx="853440" cy="523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267D4751-411D-DC22-949B-4867DDE66A28}"/>
              </a:ext>
            </a:extLst>
          </p:cNvPr>
          <p:cNvSpPr txBox="1"/>
          <p:nvPr/>
        </p:nvSpPr>
        <p:spPr>
          <a:xfrm>
            <a:off x="5077502" y="5852160"/>
            <a:ext cx="2207592" cy="369332"/>
          </a:xfrm>
          <a:prstGeom prst="rect">
            <a:avLst/>
          </a:prstGeom>
          <a:noFill/>
        </p:spPr>
        <p:txBody>
          <a:bodyPr wrap="none" rtlCol="0">
            <a:spAutoFit/>
          </a:bodyPr>
          <a:lstStyle/>
          <a:p>
            <a:r>
              <a:rPr lang="en-GB" dirty="0"/>
              <a:t>11 Points vs 10 Points</a:t>
            </a:r>
          </a:p>
        </p:txBody>
      </p:sp>
    </p:spTree>
    <p:extLst>
      <p:ext uri="{BB962C8B-B14F-4D97-AF65-F5344CB8AC3E}">
        <p14:creationId xmlns:p14="http://schemas.microsoft.com/office/powerpoint/2010/main" val="103765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10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10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10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fade">
                                      <p:cBhvr>
                                        <p:cTn id="45" dur="1000"/>
                                        <p:tgtEl>
                                          <p:spTgt spid="11"/>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2"/>
                                        </p:tgtEl>
                                        <p:attrNameLst>
                                          <p:attrName>style.visibility</p:attrName>
                                        </p:attrNameLst>
                                      </p:cBhvr>
                                      <p:to>
                                        <p:strVal val="visible"/>
                                      </p:to>
                                    </p:set>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412B2-EFCA-C51E-AAE3-9392364B03C2}"/>
              </a:ext>
            </a:extLst>
          </p:cNvPr>
          <p:cNvSpPr>
            <a:spLocks noGrp="1"/>
          </p:cNvSpPr>
          <p:nvPr>
            <p:ph type="title"/>
          </p:nvPr>
        </p:nvSpPr>
        <p:spPr>
          <a:xfrm>
            <a:off x="838200" y="365125"/>
            <a:ext cx="10515600" cy="610235"/>
          </a:xfrm>
        </p:spPr>
        <p:txBody>
          <a:bodyPr>
            <a:normAutofit fontScale="90000"/>
          </a:bodyPr>
          <a:lstStyle/>
          <a:p>
            <a:r>
              <a:rPr lang="en-GB" dirty="0"/>
              <a:t>Conclusion</a:t>
            </a:r>
          </a:p>
        </p:txBody>
      </p:sp>
      <p:sp>
        <p:nvSpPr>
          <p:cNvPr id="3" name="Content Placeholder 2">
            <a:extLst>
              <a:ext uri="{FF2B5EF4-FFF2-40B4-BE49-F238E27FC236}">
                <a16:creationId xmlns:a16="http://schemas.microsoft.com/office/drawing/2014/main" id="{1CF51573-7BD4-A8CE-07E6-7002745D5187}"/>
              </a:ext>
            </a:extLst>
          </p:cNvPr>
          <p:cNvSpPr>
            <a:spLocks noGrp="1"/>
          </p:cNvSpPr>
          <p:nvPr>
            <p:ph idx="1"/>
          </p:nvPr>
        </p:nvSpPr>
        <p:spPr>
          <a:xfrm>
            <a:off x="838200" y="1198880"/>
            <a:ext cx="10515600" cy="4978083"/>
          </a:xfrm>
        </p:spPr>
        <p:txBody>
          <a:bodyPr>
            <a:normAutofit fontScale="62500" lnSpcReduction="20000"/>
          </a:bodyPr>
          <a:lstStyle/>
          <a:p>
            <a:r>
              <a:rPr lang="en-GB" sz="3800" b="1" dirty="0"/>
              <a:t>Effectiveness of the change management</a:t>
            </a:r>
          </a:p>
          <a:p>
            <a:r>
              <a:rPr lang="en-GB" dirty="0"/>
              <a:t>Well, It appears it is so!</a:t>
            </a:r>
          </a:p>
          <a:p>
            <a:r>
              <a:rPr lang="en-GB" dirty="0"/>
              <a:t>Such a big task, as the transition to a new site moving all the different departments of a big corporation such as BBC Wales, is a big challenge to obtain. </a:t>
            </a:r>
          </a:p>
          <a:p>
            <a:r>
              <a:rPr lang="en-GB" dirty="0"/>
              <a:t>It has been successful in some parts, mostly in the economic and social aspects, as if the transition ran late, they will have economic penalties from several parties, and in the administrative and technical parts, they are still working on it.</a:t>
            </a:r>
          </a:p>
          <a:p>
            <a:r>
              <a:rPr lang="en-GB" dirty="0"/>
              <a:t>Although it has been plenty of resources (economic and infrastructure) these changes have been made possible mostly successfully as management has been depending on their money resources to solve most of the arising problems they encountered, even if they were a bit of waste sometimes.</a:t>
            </a:r>
          </a:p>
          <a:p>
            <a:r>
              <a:rPr lang="en-GB" dirty="0"/>
              <a:t>It is easy to overcome problems when you have a big budget that can be increased yearly or if the situation requires it. </a:t>
            </a:r>
          </a:p>
          <a:p>
            <a:r>
              <a:rPr lang="en-GB" dirty="0"/>
              <a:t>They reach barely the deadline for the opening of the new centre although the house was half done inside, by the time of the inauguration, still, with a few months of delay, a big part of the production and transmission still was carried out from the old site, even it was acting as a back up site in case of trouble.</a:t>
            </a:r>
          </a:p>
          <a:p>
            <a:r>
              <a:rPr lang="en-GB" dirty="0"/>
              <a:t>Having the freedom to re-organize and restructure the corporation as the directing board decides in a short time, is a prerogative that not many corporations have.</a:t>
            </a:r>
          </a:p>
          <a:p>
            <a:pPr marL="0" indent="0">
              <a:buNone/>
            </a:pPr>
            <a:r>
              <a:rPr lang="en-GB" b="1" i="1" dirty="0"/>
              <a:t>In some cases, it is easier and more convenient to decrease the opposite forces rather than to increase the driving forces. </a:t>
            </a:r>
          </a:p>
          <a:p>
            <a:pPr marL="0" indent="0">
              <a:buNone/>
            </a:pPr>
            <a:endParaRPr lang="en-GB" b="1" i="1" dirty="0"/>
          </a:p>
          <a:p>
            <a:pPr marL="0" indent="0">
              <a:buNone/>
            </a:pPr>
            <a:endParaRPr lang="en-GB" dirty="0"/>
          </a:p>
        </p:txBody>
      </p:sp>
    </p:spTree>
    <p:extLst>
      <p:ext uri="{BB962C8B-B14F-4D97-AF65-F5344CB8AC3E}">
        <p14:creationId xmlns:p14="http://schemas.microsoft.com/office/powerpoint/2010/main" val="137931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F1F47F-0AC5-3145-7E84-B59326F09BBD}"/>
              </a:ext>
            </a:extLst>
          </p:cNvPr>
          <p:cNvSpPr>
            <a:spLocks noGrp="1"/>
          </p:cNvSpPr>
          <p:nvPr>
            <p:ph idx="1"/>
          </p:nvPr>
        </p:nvSpPr>
        <p:spPr>
          <a:xfrm>
            <a:off x="325120" y="924561"/>
            <a:ext cx="11521440" cy="5689600"/>
          </a:xfrm>
        </p:spPr>
        <p:txBody>
          <a:bodyPr>
            <a:normAutofit/>
          </a:bodyPr>
          <a:lstStyle/>
          <a:p>
            <a:pPr marL="0" indent="0">
              <a:buNone/>
            </a:pPr>
            <a:r>
              <a:rPr lang="en-GB" dirty="0"/>
              <a:t>Basic findings,</a:t>
            </a:r>
          </a:p>
          <a:p>
            <a:pPr lvl="1"/>
            <a:r>
              <a:rPr lang="en-GB" dirty="0"/>
              <a:t>1st do not lease, buy! </a:t>
            </a:r>
            <a:r>
              <a:rPr lang="en-GB" sz="2000" dirty="0"/>
              <a:t>(</a:t>
            </a:r>
            <a:r>
              <a:rPr lang="en-GB" sz="2000" i="1" dirty="0"/>
              <a:t>Unless you want to operate in a space too expensive to purchase like the city centre, isn't it?).</a:t>
            </a:r>
          </a:p>
          <a:p>
            <a:pPr lvl="1"/>
            <a:r>
              <a:rPr lang="en-GB" dirty="0"/>
              <a:t>2nd, do not get rid of the staff until the new site is fully operational. </a:t>
            </a:r>
          </a:p>
          <a:p>
            <a:pPr marL="457200" lvl="1" indent="0">
              <a:buNone/>
            </a:pPr>
            <a:r>
              <a:rPr lang="en-GB" sz="2000" i="1" dirty="0"/>
              <a:t>(this will create a state of confidence and a stress-free environment during the transition where people will carry on their jobs productively without worries about their future).</a:t>
            </a:r>
          </a:p>
          <a:p>
            <a:pPr lvl="1"/>
            <a:r>
              <a:rPr lang="en-GB" dirty="0"/>
              <a:t>3rd, do not hire trainees for specialized jobs when time is critical. </a:t>
            </a:r>
            <a:r>
              <a:rPr lang="en-GB" sz="2000" i="1" dirty="0"/>
              <a:t>(Time is money)</a:t>
            </a:r>
          </a:p>
          <a:p>
            <a:pPr lvl="1"/>
            <a:r>
              <a:rPr lang="en-GB" dirty="0"/>
              <a:t>4th, Commit 3rd parties companies to fulfil deadlines deliveries, specifications and mostly security checks. </a:t>
            </a:r>
            <a:r>
              <a:rPr lang="en-GB" sz="2000" i="1" dirty="0"/>
              <a:t>(Accidents happen).</a:t>
            </a:r>
          </a:p>
          <a:p>
            <a:pPr lvl="1"/>
            <a:r>
              <a:rPr lang="en-GB" dirty="0"/>
              <a:t>5th, Learn from previous mistakes </a:t>
            </a:r>
            <a:r>
              <a:rPr lang="en-GB" sz="2000" i="1" dirty="0"/>
              <a:t>(Salford Quays, White City - a covid-19 similar situation could happen at any moment).</a:t>
            </a:r>
          </a:p>
          <a:p>
            <a:pPr lvl="1"/>
            <a:r>
              <a:rPr lang="en-GB" dirty="0"/>
              <a:t>6th, Be coherent with your business and product - Services hours. </a:t>
            </a:r>
            <a:r>
              <a:rPr lang="en-GB" sz="2000" i="1" dirty="0"/>
              <a:t>(Work 24/7 when the business does not require it, it is a waste of resources and money). </a:t>
            </a:r>
            <a:r>
              <a:rPr lang="en-GB" dirty="0"/>
              <a:t>Build for your business </a:t>
            </a:r>
            <a:r>
              <a:rPr lang="en-GB" sz="2000" i="1" dirty="0"/>
              <a:t>(TV and Radio Broadcaster - not a "call center" office building).</a:t>
            </a:r>
          </a:p>
        </p:txBody>
      </p:sp>
      <p:sp>
        <p:nvSpPr>
          <p:cNvPr id="4" name="TextBox 3">
            <a:extLst>
              <a:ext uri="{FF2B5EF4-FFF2-40B4-BE49-F238E27FC236}">
                <a16:creationId xmlns:a16="http://schemas.microsoft.com/office/drawing/2014/main" id="{EE467973-5F10-1978-5D16-522B5DF0313F}"/>
              </a:ext>
            </a:extLst>
          </p:cNvPr>
          <p:cNvSpPr txBox="1"/>
          <p:nvPr/>
        </p:nvSpPr>
        <p:spPr>
          <a:xfrm>
            <a:off x="325120" y="314960"/>
            <a:ext cx="1691169" cy="461665"/>
          </a:xfrm>
          <a:prstGeom prst="rect">
            <a:avLst/>
          </a:prstGeom>
          <a:noFill/>
        </p:spPr>
        <p:txBody>
          <a:bodyPr wrap="none" rtlCol="0">
            <a:spAutoFit/>
          </a:bodyPr>
          <a:lstStyle/>
          <a:p>
            <a:pPr marL="457200" indent="-457200">
              <a:buFont typeface="Arial" panose="020B0604020202020204" pitchFamily="34" charset="0"/>
              <a:buChar char="•"/>
            </a:pPr>
            <a:r>
              <a:rPr lang="en-GB" sz="2400" b="1" dirty="0"/>
              <a:t>Analysis</a:t>
            </a:r>
          </a:p>
        </p:txBody>
      </p:sp>
    </p:spTree>
    <p:extLst>
      <p:ext uri="{BB962C8B-B14F-4D97-AF65-F5344CB8AC3E}">
        <p14:creationId xmlns:p14="http://schemas.microsoft.com/office/powerpoint/2010/main" val="270071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10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4B9B6-8D7B-ABD7-CD1D-29F8E2619213}"/>
              </a:ext>
            </a:extLst>
          </p:cNvPr>
          <p:cNvSpPr>
            <a:spLocks noGrp="1"/>
          </p:cNvSpPr>
          <p:nvPr>
            <p:ph type="title"/>
          </p:nvPr>
        </p:nvSpPr>
        <p:spPr>
          <a:xfrm>
            <a:off x="290909" y="27137"/>
            <a:ext cx="10515600" cy="57877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ED880FEF-1C90-5BA5-48B5-0F7D69A421AF}"/>
              </a:ext>
            </a:extLst>
          </p:cNvPr>
          <p:cNvSpPr>
            <a:spLocks noGrp="1"/>
          </p:cNvSpPr>
          <p:nvPr>
            <p:ph idx="1"/>
          </p:nvPr>
        </p:nvSpPr>
        <p:spPr>
          <a:xfrm>
            <a:off x="358140" y="779360"/>
            <a:ext cx="11508740" cy="5762117"/>
          </a:xfrm>
        </p:spPr>
        <p:txBody>
          <a:bodyPr>
            <a:noAutofit/>
          </a:bodyPr>
          <a:lstStyle/>
          <a:p>
            <a:r>
              <a:rPr lang="en-GB" sz="1800" dirty="0"/>
              <a:t>(1) Cambridge Dictionary On Line, </a:t>
            </a:r>
            <a:r>
              <a:rPr lang="en-GB" sz="1800" i="1" dirty="0"/>
              <a:t>Change definition 2</a:t>
            </a:r>
            <a:r>
              <a:rPr lang="en-GB" sz="1800" i="1" baseline="30000" dirty="0"/>
              <a:t>nd</a:t>
            </a:r>
            <a:r>
              <a:rPr lang="en-GB" sz="1800" i="1" dirty="0"/>
              <a:t> entry. </a:t>
            </a:r>
            <a:r>
              <a:rPr lang="en-GB" sz="1800" dirty="0"/>
              <a:t>Available at: </a:t>
            </a:r>
            <a:r>
              <a:rPr lang="en-GB" sz="1800" dirty="0">
                <a:hlinkClick r:id="rId3"/>
              </a:rPr>
              <a:t>https://dictionary.cambridge.org/dictionary/english/change</a:t>
            </a:r>
            <a:r>
              <a:rPr lang="en-GB" sz="1800" dirty="0"/>
              <a:t> (Accessed: 26 February 2023)</a:t>
            </a:r>
          </a:p>
          <a:p>
            <a:r>
              <a:rPr lang="en-GB" sz="1800" dirty="0"/>
              <a:t>(2) Voehl, F. and Harrington, H.J.(2016)</a:t>
            </a:r>
            <a:r>
              <a:rPr lang="en-GB" sz="1800" i="1" dirty="0"/>
              <a:t>Change Management, Manage the Change or It Will Manage You</a:t>
            </a:r>
            <a:r>
              <a:rPr lang="en-GB" sz="1800" dirty="0"/>
              <a:t>. Florida, CRC Press Taylor &amp; Francis Group.</a:t>
            </a:r>
          </a:p>
          <a:p>
            <a:r>
              <a:rPr lang="en-GB" sz="1800" dirty="0"/>
              <a:t>(*) Nelson, K. and Aaron, S.(2007) </a:t>
            </a:r>
            <a:r>
              <a:rPr lang="en-GB" sz="1800" i="1" dirty="0"/>
              <a:t>The Change Management Pocket Guide</a:t>
            </a:r>
            <a:r>
              <a:rPr lang="en-GB" sz="1800" dirty="0"/>
              <a:t>. Cincinnati OH, Change Guides LLC</a:t>
            </a:r>
          </a:p>
          <a:p>
            <a:r>
              <a:rPr lang="en-GB" sz="1800" dirty="0"/>
              <a:t>(3)  BBC Wales web page, </a:t>
            </a:r>
            <a:r>
              <a:rPr lang="en-GB" sz="1800" i="1" dirty="0"/>
              <a:t>How we’re run</a:t>
            </a:r>
            <a:r>
              <a:rPr lang="en-GB" sz="1800" dirty="0"/>
              <a:t>. Available at: </a:t>
            </a:r>
            <a:r>
              <a:rPr lang="en-GB" sz="1800" dirty="0">
                <a:hlinkClick r:id="rId4"/>
              </a:rPr>
              <a:t>https://www.bbc.co.uk/aboutthebbc/cymruwales/about/how-we-work/</a:t>
            </a:r>
            <a:r>
              <a:rPr lang="en-GB" sz="1800" dirty="0"/>
              <a:t> (Accessed: 26 February 2023)</a:t>
            </a:r>
          </a:p>
          <a:p>
            <a:r>
              <a:rPr lang="en-GB" sz="1800" dirty="0"/>
              <a:t>(4) BBC Wales web page, </a:t>
            </a:r>
            <a:r>
              <a:rPr lang="en-GB" sz="1800" i="1" dirty="0">
                <a:solidFill>
                  <a:srgbClr val="141414"/>
                </a:solidFill>
                <a:effectLst/>
              </a:rPr>
              <a:t>New BBC Wales Cardiff HQ to get 'next generation' tech</a:t>
            </a:r>
            <a:r>
              <a:rPr lang="en-GB" sz="1800" i="0" dirty="0">
                <a:solidFill>
                  <a:srgbClr val="141414"/>
                </a:solidFill>
                <a:effectLst/>
              </a:rPr>
              <a:t>. Available at: </a:t>
            </a:r>
            <a:r>
              <a:rPr lang="en-GB" sz="1800" i="0" dirty="0">
                <a:solidFill>
                  <a:srgbClr val="141414"/>
                </a:solidFill>
                <a:effectLst/>
                <a:hlinkClick r:id="rId5"/>
              </a:rPr>
              <a:t>https://www.bbc.com/news/uk-wales-39706501</a:t>
            </a:r>
            <a:r>
              <a:rPr lang="en-GB" sz="1800" i="0" dirty="0">
                <a:solidFill>
                  <a:srgbClr val="141414"/>
                </a:solidFill>
                <a:effectLst/>
              </a:rPr>
              <a:t> </a:t>
            </a:r>
            <a:r>
              <a:rPr lang="en-GB" sz="1800" dirty="0"/>
              <a:t>(Accessed: 26 February 2023 </a:t>
            </a:r>
          </a:p>
          <a:p>
            <a:r>
              <a:rPr lang="en-GB" sz="1800" dirty="0">
                <a:solidFill>
                  <a:srgbClr val="141414"/>
                </a:solidFill>
                <a:effectLst/>
              </a:rPr>
              <a:t>(5) BBC Wales web page, </a:t>
            </a:r>
            <a:r>
              <a:rPr lang="en-GB" sz="1800" i="1" dirty="0">
                <a:solidFill>
                  <a:srgbClr val="141414"/>
                </a:solidFill>
                <a:effectLst/>
              </a:rPr>
              <a:t>BBC Wales HQ plans go forward to Cardiff council. </a:t>
            </a:r>
            <a:r>
              <a:rPr lang="en-GB" sz="1800" dirty="0">
                <a:solidFill>
                  <a:srgbClr val="141414"/>
                </a:solidFill>
                <a:effectLst/>
              </a:rPr>
              <a:t>Available at:</a:t>
            </a:r>
            <a:r>
              <a:rPr lang="en-GB" sz="1800" dirty="0"/>
              <a:t> </a:t>
            </a:r>
            <a:r>
              <a:rPr lang="en-GB" sz="1800" dirty="0">
                <a:hlinkClick r:id="rId6"/>
              </a:rPr>
              <a:t>https://www.bbc.com/news/uk-wales-30591126</a:t>
            </a:r>
            <a:r>
              <a:rPr lang="en-GB" sz="1800" dirty="0"/>
              <a:t> (Accessed: 26 February 2023)</a:t>
            </a:r>
            <a:endParaRPr lang="en-GB" sz="1800" dirty="0">
              <a:solidFill>
                <a:srgbClr val="141414"/>
              </a:solidFill>
            </a:endParaRPr>
          </a:p>
          <a:p>
            <a:r>
              <a:rPr lang="en-GB" sz="1800" dirty="0"/>
              <a:t>(6) BBC Wales web page, </a:t>
            </a:r>
            <a:r>
              <a:rPr lang="en-GB" sz="1800" i="1" dirty="0">
                <a:solidFill>
                  <a:srgbClr val="141414"/>
                </a:solidFill>
                <a:effectLst/>
              </a:rPr>
              <a:t>£1bn boost from BBC Wales' HQ move to Cardiff centre</a:t>
            </a:r>
            <a:r>
              <a:rPr lang="en-GB" sz="1800" i="0" dirty="0">
                <a:solidFill>
                  <a:srgbClr val="141414"/>
                </a:solidFill>
                <a:effectLst/>
              </a:rPr>
              <a:t>. Available at:</a:t>
            </a:r>
            <a:r>
              <a:rPr lang="en-GB" sz="1800" dirty="0"/>
              <a:t> </a:t>
            </a:r>
            <a:r>
              <a:rPr lang="en-GB" sz="1800" dirty="0">
                <a:hlinkClick r:id="rId7"/>
              </a:rPr>
              <a:t>https://www.bbc.com/news/uk-wales-south-east-wales-34842228</a:t>
            </a:r>
            <a:r>
              <a:rPr lang="en-GB" sz="1800" dirty="0"/>
              <a:t> (Accessed: 26 February 2023)</a:t>
            </a:r>
          </a:p>
          <a:p>
            <a:r>
              <a:rPr lang="en-GB" sz="1800" dirty="0"/>
              <a:t>(7) Wales On Line web page, </a:t>
            </a:r>
            <a:r>
              <a:rPr lang="en-GB" sz="1800" i="1" dirty="0">
                <a:solidFill>
                  <a:srgbClr val="141414"/>
                </a:solidFill>
                <a:effectLst/>
              </a:rPr>
              <a:t>Why the Central Square development is just so important for Cardiff</a:t>
            </a:r>
            <a:r>
              <a:rPr lang="en-GB" sz="1800" i="0" dirty="0">
                <a:solidFill>
                  <a:srgbClr val="141414"/>
                </a:solidFill>
                <a:effectLst/>
              </a:rPr>
              <a:t>. Available at:</a:t>
            </a:r>
            <a:r>
              <a:rPr lang="en-GB" sz="1800" dirty="0"/>
              <a:t> </a:t>
            </a:r>
            <a:r>
              <a:rPr lang="en-GB" sz="1800" dirty="0">
                <a:hlinkClick r:id="rId8"/>
              </a:rPr>
              <a:t>https://www.walesonline.co.uk/news/news-opinion/central-square-development-just-important-10621944</a:t>
            </a:r>
            <a:r>
              <a:rPr lang="en-GB" sz="1800" dirty="0"/>
              <a:t> (Accessed: 26 February 2023)</a:t>
            </a:r>
            <a:endParaRPr lang="en-GB" sz="1800" i="0" dirty="0">
              <a:solidFill>
                <a:srgbClr val="141414"/>
              </a:solidFill>
              <a:effectLst/>
            </a:endParaRPr>
          </a:p>
          <a:p>
            <a:pPr lvl="2"/>
            <a:endParaRPr lang="en-GB" sz="1800" dirty="0"/>
          </a:p>
          <a:p>
            <a:pPr lvl="2"/>
            <a:endParaRPr lang="en-GB" sz="1800" dirty="0"/>
          </a:p>
          <a:p>
            <a:pPr lvl="2"/>
            <a:endParaRPr lang="en-GB" sz="1800" dirty="0"/>
          </a:p>
          <a:p>
            <a:endParaRPr lang="en-GB" sz="1800" dirty="0"/>
          </a:p>
          <a:p>
            <a:endParaRPr lang="en-GB" sz="1800" dirty="0"/>
          </a:p>
          <a:p>
            <a:endParaRPr lang="en-GB" sz="1800" dirty="0"/>
          </a:p>
          <a:p>
            <a:endParaRPr lang="en-GB" sz="1800" dirty="0"/>
          </a:p>
        </p:txBody>
      </p:sp>
    </p:spTree>
    <p:extLst>
      <p:ext uri="{BB962C8B-B14F-4D97-AF65-F5344CB8AC3E}">
        <p14:creationId xmlns:p14="http://schemas.microsoft.com/office/powerpoint/2010/main" val="994133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25C6E-43CC-A828-BE98-59074EFD60E7}"/>
              </a:ext>
            </a:extLst>
          </p:cNvPr>
          <p:cNvSpPr>
            <a:spLocks noGrp="1"/>
          </p:cNvSpPr>
          <p:nvPr>
            <p:ph type="title"/>
          </p:nvPr>
        </p:nvSpPr>
        <p:spPr>
          <a:xfrm>
            <a:off x="264039" y="165835"/>
            <a:ext cx="10515600" cy="455490"/>
          </a:xfrm>
        </p:spPr>
        <p:txBody>
          <a:bodyPr>
            <a:normAutofit fontScale="90000"/>
          </a:bodyPr>
          <a:lstStyle/>
          <a:p>
            <a:r>
              <a:rPr lang="en-GB" dirty="0"/>
              <a:t>References cont. 2</a:t>
            </a:r>
          </a:p>
        </p:txBody>
      </p:sp>
      <p:sp>
        <p:nvSpPr>
          <p:cNvPr id="3" name="Content Placeholder 2">
            <a:extLst>
              <a:ext uri="{FF2B5EF4-FFF2-40B4-BE49-F238E27FC236}">
                <a16:creationId xmlns:a16="http://schemas.microsoft.com/office/drawing/2014/main" id="{C335E9EB-02A6-CEC2-D7E6-0C68A9E6AE60}"/>
              </a:ext>
            </a:extLst>
          </p:cNvPr>
          <p:cNvSpPr>
            <a:spLocks noGrp="1"/>
          </p:cNvSpPr>
          <p:nvPr>
            <p:ph idx="1"/>
          </p:nvPr>
        </p:nvSpPr>
        <p:spPr>
          <a:xfrm>
            <a:off x="361507" y="762000"/>
            <a:ext cx="11483163" cy="5557520"/>
          </a:xfrm>
        </p:spPr>
        <p:txBody>
          <a:bodyPr>
            <a:normAutofit/>
          </a:bodyPr>
          <a:lstStyle/>
          <a:p>
            <a:r>
              <a:rPr lang="en-GB" sz="1800" dirty="0"/>
              <a:t>(8) IBC (</a:t>
            </a:r>
            <a:r>
              <a:rPr lang="en-GB" sz="1800" i="0" dirty="0">
                <a:effectLst/>
              </a:rPr>
              <a:t>International Broadcasting Convention) web page, </a:t>
            </a:r>
            <a:r>
              <a:rPr lang="en-GB" sz="1800" i="1" dirty="0"/>
              <a:t>Flexibility, scalability and complexity: inside </a:t>
            </a:r>
            <a:r>
              <a:rPr lang="en-GB" sz="1800" i="1" dirty="0" err="1"/>
              <a:t>bbc</a:t>
            </a:r>
            <a:r>
              <a:rPr lang="en-GB" sz="1800" i="1" dirty="0"/>
              <a:t> </a:t>
            </a:r>
            <a:r>
              <a:rPr lang="en-GB" sz="1800" i="1" dirty="0" err="1"/>
              <a:t>wales’</a:t>
            </a:r>
            <a:r>
              <a:rPr lang="en-GB" sz="1800" i="1" dirty="0"/>
              <a:t> all-</a:t>
            </a:r>
            <a:r>
              <a:rPr lang="en-GB" sz="1800" i="1" dirty="0" err="1"/>
              <a:t>ip</a:t>
            </a:r>
            <a:r>
              <a:rPr lang="en-GB" sz="1800" i="1" dirty="0"/>
              <a:t> central square facility. Available at: </a:t>
            </a:r>
            <a:r>
              <a:rPr lang="en-GB" sz="1800" dirty="0">
                <a:hlinkClick r:id="rId2"/>
              </a:rPr>
              <a:t>https://www.ibc.org/features/flexibility-scalability-and-complexity-inside-bbc-wales-all-ip-central-square-facility/8417.article</a:t>
            </a:r>
            <a:r>
              <a:rPr lang="en-GB" sz="1800" dirty="0"/>
              <a:t> (Accessed: 26 February 2023)</a:t>
            </a:r>
          </a:p>
          <a:p>
            <a:r>
              <a:rPr lang="en-GB" sz="1800" dirty="0"/>
              <a:t>(9) </a:t>
            </a:r>
            <a:r>
              <a:rPr lang="en-GB" sz="1800" dirty="0" err="1"/>
              <a:t>Gov.Wales</a:t>
            </a:r>
            <a:r>
              <a:rPr lang="en-GB" sz="1800" dirty="0"/>
              <a:t> </a:t>
            </a:r>
            <a:r>
              <a:rPr lang="en-GB" sz="1800" b="0" i="0" dirty="0">
                <a:effectLst/>
              </a:rPr>
              <a:t>Welsh Government services and information web page, </a:t>
            </a:r>
            <a:r>
              <a:rPr lang="en-GB" sz="1800" i="1" dirty="0"/>
              <a:t>Welsh Government’s response to the consultation on the BBC Charter Review</a:t>
            </a:r>
            <a:r>
              <a:rPr lang="en-GB" sz="1800" dirty="0"/>
              <a:t>. </a:t>
            </a:r>
            <a:r>
              <a:rPr lang="en-GB" sz="1800" i="1" dirty="0"/>
              <a:t>Available at:</a:t>
            </a:r>
            <a:r>
              <a:rPr lang="en-GB" sz="1800" dirty="0"/>
              <a:t> </a:t>
            </a:r>
            <a:r>
              <a:rPr lang="en-GB" sz="1800" dirty="0">
                <a:hlinkClick r:id="rId3"/>
              </a:rPr>
              <a:t>https://www.gov.wales/sites/default/files/publications/2019-07/welsh-governments-response-to-the-consultation-on-the-bbc-charter-review.pdf </a:t>
            </a:r>
            <a:r>
              <a:rPr lang="en-GB" sz="1800" dirty="0"/>
              <a:t>(Accessed: 26 February 2023)</a:t>
            </a:r>
          </a:p>
          <a:p>
            <a:r>
              <a:rPr lang="en-GB" sz="1800" dirty="0"/>
              <a:t>(10) ISG Global Construction Specialist web page, </a:t>
            </a:r>
            <a:r>
              <a:rPr lang="en-GB" sz="1800" b="0" i="1" dirty="0">
                <a:effectLst/>
              </a:rPr>
              <a:t>State-of-the-art development is an exemplar for technological efficiencies and sustainable solutions.</a:t>
            </a:r>
            <a:r>
              <a:rPr lang="en-GB" sz="1800" b="0" i="0" dirty="0">
                <a:effectLst/>
              </a:rPr>
              <a:t> </a:t>
            </a:r>
            <a:r>
              <a:rPr lang="en-GB" sz="1800" dirty="0"/>
              <a:t>Available at: </a:t>
            </a:r>
            <a:r>
              <a:rPr lang="en-GB" sz="1800" dirty="0">
                <a:hlinkClick r:id="rId4"/>
              </a:rPr>
              <a:t>https://www.isgltd.com/uk/en/projects/uk-3-central-square-cardiff-construction  </a:t>
            </a:r>
            <a:r>
              <a:rPr lang="en-GB" sz="1800" dirty="0"/>
              <a:t>(Accessed: 26 February 2023)</a:t>
            </a:r>
          </a:p>
          <a:p>
            <a:r>
              <a:rPr lang="en-GB" sz="1800" u="none" strike="noStrike" dirty="0">
                <a:solidFill>
                  <a:srgbClr val="2D4148"/>
                </a:solidFill>
                <a:effectLst/>
              </a:rPr>
              <a:t>(11) Work Place Insight web page, </a:t>
            </a:r>
            <a:r>
              <a:rPr lang="en-GB" sz="1800" i="1" u="none" strike="noStrike" dirty="0">
                <a:solidFill>
                  <a:srgbClr val="2D4148"/>
                </a:solidFill>
                <a:effectLst/>
              </a:rPr>
              <a:t>New BBC Wales headquarters will be less expensive to run. </a:t>
            </a:r>
            <a:r>
              <a:rPr lang="en-GB" sz="1800" dirty="0"/>
              <a:t>Available at:</a:t>
            </a:r>
            <a:r>
              <a:rPr lang="en-GB" sz="1800" u="none" strike="noStrike" dirty="0">
                <a:solidFill>
                  <a:srgbClr val="2D4148"/>
                </a:solidFill>
                <a:effectLst/>
              </a:rPr>
              <a:t> </a:t>
            </a:r>
            <a:r>
              <a:rPr lang="en-GB" sz="1800" dirty="0">
                <a:solidFill>
                  <a:srgbClr val="2D4148"/>
                </a:solidFill>
                <a:effectLst/>
                <a:hlinkClick r:id="rId5"/>
              </a:rPr>
              <a:t>https://workplaceinsight.net/ageing-facilities-prompts-bbc-move-wales-headquarters/</a:t>
            </a:r>
            <a:r>
              <a:rPr lang="en-GB" sz="1800" dirty="0">
                <a:solidFill>
                  <a:srgbClr val="2D4148"/>
                </a:solidFill>
                <a:effectLst/>
              </a:rPr>
              <a:t> </a:t>
            </a:r>
            <a:r>
              <a:rPr lang="en-GB" sz="1800" dirty="0"/>
              <a:t>(Accessed: 26 February 2023)</a:t>
            </a:r>
          </a:p>
          <a:p>
            <a:r>
              <a:rPr lang="en-GB" sz="1800" b="0" i="0" dirty="0">
                <a:solidFill>
                  <a:srgbClr val="141414"/>
                </a:solidFill>
                <a:effectLst/>
              </a:rPr>
              <a:t>(12) BBC Wales web page, </a:t>
            </a:r>
            <a:r>
              <a:rPr lang="en-GB" sz="1800" b="0" i="1" dirty="0">
                <a:solidFill>
                  <a:srgbClr val="141414"/>
                </a:solidFill>
                <a:effectLst/>
              </a:rPr>
              <a:t>BBC Wales HQ in Cardiff opens doors to tours for first time.</a:t>
            </a:r>
            <a:r>
              <a:rPr lang="en-GB" sz="1800" b="0" dirty="0">
                <a:solidFill>
                  <a:srgbClr val="141414"/>
                </a:solidFill>
                <a:effectLst/>
              </a:rPr>
              <a:t> Available at:</a:t>
            </a:r>
            <a:r>
              <a:rPr lang="en-GB" sz="1800" b="0" i="0" dirty="0">
                <a:solidFill>
                  <a:srgbClr val="141414"/>
                </a:solidFill>
                <a:effectLst/>
              </a:rPr>
              <a:t>  </a:t>
            </a:r>
            <a:r>
              <a:rPr lang="en-GB" sz="1800" dirty="0">
                <a:hlinkClick r:id="rId6"/>
              </a:rPr>
              <a:t>https://www.bbc.com/news/uk-wales-61657860</a:t>
            </a:r>
            <a:r>
              <a:rPr lang="en-GB" sz="1800" dirty="0">
                <a:solidFill>
                  <a:srgbClr val="2D4148"/>
                </a:solidFill>
              </a:rPr>
              <a:t> </a:t>
            </a:r>
            <a:r>
              <a:rPr lang="en-GB" sz="1800" dirty="0">
                <a:solidFill>
                  <a:srgbClr val="2D4148"/>
                </a:solidFill>
                <a:effectLst/>
              </a:rPr>
              <a:t> </a:t>
            </a:r>
            <a:r>
              <a:rPr lang="en-GB" sz="1800" dirty="0"/>
              <a:t>(Accessed: 26 February 2023)</a:t>
            </a:r>
          </a:p>
          <a:p>
            <a:r>
              <a:rPr lang="en-GB" sz="1800" dirty="0"/>
              <a:t>(13) RIBAJ</a:t>
            </a:r>
            <a:r>
              <a:rPr lang="en-GB" sz="1800" b="0" i="0" dirty="0">
                <a:solidFill>
                  <a:srgbClr val="222222"/>
                </a:solidFill>
                <a:effectLst/>
              </a:rPr>
              <a:t> Royal Institute of British Architects Journal web page</a:t>
            </a:r>
            <a:r>
              <a:rPr lang="en-GB" sz="1800" b="0" i="1" dirty="0">
                <a:effectLst/>
              </a:rPr>
              <a:t>. Hush amid Cardiff’s bustle for BBC Cymru Wales. </a:t>
            </a:r>
            <a:r>
              <a:rPr lang="en-GB" sz="1800" b="0" dirty="0">
                <a:solidFill>
                  <a:srgbClr val="141414"/>
                </a:solidFill>
                <a:effectLst/>
              </a:rPr>
              <a:t>Available at:</a:t>
            </a:r>
            <a:r>
              <a:rPr lang="en-GB" sz="1800" dirty="0"/>
              <a:t> </a:t>
            </a:r>
            <a:r>
              <a:rPr lang="en-GB" sz="1800" dirty="0">
                <a:hlinkClick r:id="rId7"/>
              </a:rPr>
              <a:t>https://www.ribaj.com/products/bbc-cymru-wales-cardiff-sheppard-robson-acoustic-insulation</a:t>
            </a:r>
            <a:r>
              <a:rPr lang="en-GB" sz="1800" dirty="0"/>
              <a:t> (Accessed: 26 February 2023)</a:t>
            </a:r>
          </a:p>
          <a:p>
            <a:r>
              <a:rPr lang="en-GB" sz="2000" b="0" i="0" dirty="0">
                <a:solidFill>
                  <a:srgbClr val="141414"/>
                </a:solidFill>
                <a:effectLst/>
              </a:rPr>
              <a:t> (14) BBC web page, </a:t>
            </a:r>
            <a:r>
              <a:rPr lang="en-GB" sz="2000" b="0" i="1" dirty="0">
                <a:solidFill>
                  <a:srgbClr val="141414"/>
                </a:solidFill>
                <a:effectLst/>
              </a:rPr>
              <a:t>BBC to cut more than 1,000 jobs</a:t>
            </a:r>
            <a:r>
              <a:rPr lang="en-GB" sz="2000" b="0" i="0" dirty="0">
                <a:solidFill>
                  <a:srgbClr val="141414"/>
                </a:solidFill>
                <a:effectLst/>
              </a:rPr>
              <a:t>. </a:t>
            </a:r>
            <a:r>
              <a:rPr lang="en-GB" sz="2000" b="0" dirty="0">
                <a:solidFill>
                  <a:srgbClr val="141414"/>
                </a:solidFill>
                <a:effectLst/>
              </a:rPr>
              <a:t>Available at:</a:t>
            </a:r>
            <a:r>
              <a:rPr lang="en-GB" sz="2000" dirty="0"/>
              <a:t> </a:t>
            </a:r>
            <a:r>
              <a:rPr lang="en-GB" sz="2000" dirty="0">
                <a:solidFill>
                  <a:srgbClr val="141414"/>
                </a:solidFill>
                <a:hlinkClick r:id="rId8"/>
              </a:rPr>
              <a:t>https://www.bbc.com/news/entertainment-arts-33363225</a:t>
            </a:r>
            <a:r>
              <a:rPr lang="en-GB" sz="2000" dirty="0">
                <a:solidFill>
                  <a:srgbClr val="141414"/>
                </a:solidFill>
              </a:rPr>
              <a:t> </a:t>
            </a:r>
            <a:r>
              <a:rPr lang="en-GB" sz="2000" dirty="0"/>
              <a:t>(Accessed: 26 February 2023)</a:t>
            </a:r>
          </a:p>
          <a:p>
            <a:pPr lvl="2"/>
            <a:endParaRPr lang="en-GB" dirty="0"/>
          </a:p>
          <a:p>
            <a:endParaRPr lang="en-GB" sz="2200" dirty="0"/>
          </a:p>
          <a:p>
            <a:endParaRPr lang="en-GB" sz="2200" dirty="0"/>
          </a:p>
        </p:txBody>
      </p:sp>
    </p:spTree>
    <p:extLst>
      <p:ext uri="{BB962C8B-B14F-4D97-AF65-F5344CB8AC3E}">
        <p14:creationId xmlns:p14="http://schemas.microsoft.com/office/powerpoint/2010/main" val="565654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91EAD-86F2-9E73-26B9-24E454505336}"/>
              </a:ext>
            </a:extLst>
          </p:cNvPr>
          <p:cNvSpPr>
            <a:spLocks noGrp="1"/>
          </p:cNvSpPr>
          <p:nvPr>
            <p:ph type="title"/>
          </p:nvPr>
        </p:nvSpPr>
        <p:spPr>
          <a:xfrm>
            <a:off x="242779" y="149414"/>
            <a:ext cx="10515600" cy="464215"/>
          </a:xfrm>
        </p:spPr>
        <p:txBody>
          <a:bodyPr>
            <a:normAutofit fontScale="90000"/>
          </a:bodyPr>
          <a:lstStyle/>
          <a:p>
            <a:r>
              <a:rPr lang="en-GB" dirty="0"/>
              <a:t>References cont. 3</a:t>
            </a:r>
          </a:p>
        </p:txBody>
      </p:sp>
      <p:sp>
        <p:nvSpPr>
          <p:cNvPr id="3" name="Content Placeholder 2">
            <a:extLst>
              <a:ext uri="{FF2B5EF4-FFF2-40B4-BE49-F238E27FC236}">
                <a16:creationId xmlns:a16="http://schemas.microsoft.com/office/drawing/2014/main" id="{03FC033F-C7CA-A5E0-4EA6-D1C2020E460D}"/>
              </a:ext>
            </a:extLst>
          </p:cNvPr>
          <p:cNvSpPr>
            <a:spLocks noGrp="1"/>
          </p:cNvSpPr>
          <p:nvPr>
            <p:ph idx="1"/>
          </p:nvPr>
        </p:nvSpPr>
        <p:spPr>
          <a:xfrm>
            <a:off x="340243" y="754912"/>
            <a:ext cx="11515060" cy="5422051"/>
          </a:xfrm>
        </p:spPr>
        <p:txBody>
          <a:bodyPr>
            <a:noAutofit/>
          </a:bodyPr>
          <a:lstStyle/>
          <a:p>
            <a:pPr marL="285750" lvl="1" indent="-285750" fontAlgn="base"/>
            <a:r>
              <a:rPr lang="en-GB" sz="1800" b="0" i="0" dirty="0">
                <a:solidFill>
                  <a:srgbClr val="141414"/>
                </a:solidFill>
                <a:effectLst/>
              </a:rPr>
              <a:t>(15) BBC web page</a:t>
            </a:r>
            <a:r>
              <a:rPr lang="en-GB" sz="1800" b="0" i="1" dirty="0">
                <a:solidFill>
                  <a:srgbClr val="141414"/>
                </a:solidFill>
                <a:effectLst/>
              </a:rPr>
              <a:t>, BBC Wales cuts jobs ahead of Central Square move</a:t>
            </a:r>
            <a:r>
              <a:rPr lang="en-GB" sz="1800" b="0" i="0" dirty="0">
                <a:solidFill>
                  <a:srgbClr val="141414"/>
                </a:solidFill>
                <a:effectLst/>
              </a:rPr>
              <a:t>. </a:t>
            </a:r>
            <a:r>
              <a:rPr lang="en-GB" sz="1800" b="0" dirty="0">
                <a:solidFill>
                  <a:srgbClr val="141414"/>
                </a:solidFill>
                <a:effectLst/>
              </a:rPr>
              <a:t>Available at:</a:t>
            </a:r>
            <a:r>
              <a:rPr lang="en-GB" sz="1800" dirty="0"/>
              <a:t> </a:t>
            </a:r>
            <a:r>
              <a:rPr lang="en-GB" sz="1800" dirty="0">
                <a:solidFill>
                  <a:srgbClr val="141414"/>
                </a:solidFill>
                <a:hlinkClick r:id="rId2"/>
              </a:rPr>
              <a:t>https://www.bbc.com/news/uk-wales-44703002</a:t>
            </a:r>
            <a:r>
              <a:rPr lang="en-GB" sz="1800" dirty="0">
                <a:solidFill>
                  <a:srgbClr val="141414"/>
                </a:solidFill>
              </a:rPr>
              <a:t> </a:t>
            </a:r>
            <a:r>
              <a:rPr lang="en-GB" sz="1800" dirty="0"/>
              <a:t>(Accessed: 26 February 2023)</a:t>
            </a:r>
          </a:p>
          <a:p>
            <a:pPr marL="285750" lvl="1" indent="-285750" fontAlgn="base"/>
            <a:r>
              <a:rPr lang="en-GB" sz="1800" dirty="0"/>
              <a:t>(16) </a:t>
            </a:r>
            <a:r>
              <a:rPr lang="en-GB" sz="1800" b="0" i="0" dirty="0">
                <a:solidFill>
                  <a:srgbClr val="141414"/>
                </a:solidFill>
                <a:effectLst/>
              </a:rPr>
              <a:t>BBC web page, </a:t>
            </a:r>
            <a:r>
              <a:rPr lang="en-GB" sz="1800" b="0" i="1" dirty="0">
                <a:solidFill>
                  <a:srgbClr val="141414"/>
                </a:solidFill>
                <a:effectLst/>
              </a:rPr>
              <a:t>BBC Cymru Wales job losses: 60 posts to go. </a:t>
            </a:r>
            <a:r>
              <a:rPr lang="en-GB" sz="1800" b="0" dirty="0">
                <a:solidFill>
                  <a:srgbClr val="141414"/>
                </a:solidFill>
                <a:effectLst/>
              </a:rPr>
              <a:t>Available at:</a:t>
            </a:r>
            <a:r>
              <a:rPr lang="en-GB" sz="1800" dirty="0"/>
              <a:t> </a:t>
            </a:r>
            <a:r>
              <a:rPr lang="en-GB" sz="1800" dirty="0">
                <a:hlinkClick r:id="rId3"/>
              </a:rPr>
              <a:t>https://www.bbc.com/news/uk-wales-53150718</a:t>
            </a:r>
            <a:r>
              <a:rPr lang="en-GB" sz="1800" dirty="0"/>
              <a:t> (Accessed: 26 February 2023)</a:t>
            </a:r>
          </a:p>
          <a:p>
            <a:pPr marL="285750" lvl="1" indent="-285750" fontAlgn="base"/>
            <a:r>
              <a:rPr lang="en-GB" sz="1800" dirty="0"/>
              <a:t>(17) Wales On Line web page, </a:t>
            </a:r>
            <a:r>
              <a:rPr lang="en-GB" sz="1800" i="1" dirty="0">
                <a:solidFill>
                  <a:srgbClr val="141414"/>
                </a:solidFill>
                <a:effectLst/>
              </a:rPr>
              <a:t>BBC Wales move to new Cardiff headquarters hit by 'technical problems’. </a:t>
            </a:r>
            <a:r>
              <a:rPr lang="en-GB" sz="1800" b="0" dirty="0">
                <a:solidFill>
                  <a:srgbClr val="141414"/>
                </a:solidFill>
                <a:effectLst/>
              </a:rPr>
              <a:t>Available at:</a:t>
            </a:r>
            <a:r>
              <a:rPr lang="en-GB" sz="1800" dirty="0"/>
              <a:t> </a:t>
            </a:r>
            <a:r>
              <a:rPr lang="en-GB" sz="1800" dirty="0">
                <a:ea typeface="Times New Roman" panose="02020603050405020304" pitchFamily="18" charset="0"/>
                <a:hlinkClick r:id="rId4"/>
              </a:rPr>
              <a:t>https://www.walesonline.co.uk/news/wales-news/bbc-wales-move-new-cardiff-17852645</a:t>
            </a:r>
            <a:r>
              <a:rPr lang="en-GB" sz="1800" dirty="0">
                <a:ea typeface="Times New Roman" panose="02020603050405020304" pitchFamily="18" charset="0"/>
              </a:rPr>
              <a:t> </a:t>
            </a:r>
            <a:r>
              <a:rPr lang="en-GB" sz="1800" dirty="0"/>
              <a:t>(Accessed: 26 February 2023)</a:t>
            </a:r>
          </a:p>
          <a:p>
            <a:pPr marL="285750" lvl="1" indent="-285750" fontAlgn="base"/>
            <a:r>
              <a:rPr lang="en-GB" sz="1800" dirty="0"/>
              <a:t>(18) Business News Wales web page, </a:t>
            </a:r>
            <a:r>
              <a:rPr lang="en-GB" sz="1800" i="1" dirty="0"/>
              <a:t>UK ‘Heading Towards Digital Skills Shortage Disaster’. </a:t>
            </a:r>
            <a:r>
              <a:rPr lang="en-GB" sz="1800" b="0" dirty="0">
                <a:solidFill>
                  <a:srgbClr val="141414"/>
                </a:solidFill>
                <a:effectLst/>
              </a:rPr>
              <a:t>Available at:</a:t>
            </a:r>
            <a:r>
              <a:rPr lang="en-GB" sz="1800" dirty="0"/>
              <a:t> </a:t>
            </a:r>
            <a:r>
              <a:rPr lang="en-GB" sz="1800" dirty="0">
                <a:hlinkClick r:id="rId5"/>
              </a:rPr>
              <a:t>https://businessnewswales.com/uk-heading-towards-digital-skills-shortage-disaster/</a:t>
            </a:r>
            <a:r>
              <a:rPr lang="en-GB" sz="1800" dirty="0"/>
              <a:t> (Accessed: 26 February 2023)</a:t>
            </a:r>
          </a:p>
          <a:p>
            <a:pPr lvl="2"/>
            <a:endParaRPr lang="en-GB" sz="1800" dirty="0"/>
          </a:p>
          <a:p>
            <a:pPr marL="0" indent="0">
              <a:buNone/>
            </a:pPr>
            <a:endParaRPr lang="en-GB" sz="1800" dirty="0"/>
          </a:p>
        </p:txBody>
      </p:sp>
    </p:spTree>
    <p:extLst>
      <p:ext uri="{BB962C8B-B14F-4D97-AF65-F5344CB8AC3E}">
        <p14:creationId xmlns:p14="http://schemas.microsoft.com/office/powerpoint/2010/main" val="3493850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94EDE-18D3-12A1-5974-4DEF1411502B}"/>
              </a:ext>
            </a:extLst>
          </p:cNvPr>
          <p:cNvSpPr>
            <a:spLocks noGrp="1"/>
          </p:cNvSpPr>
          <p:nvPr>
            <p:ph type="title"/>
          </p:nvPr>
        </p:nvSpPr>
        <p:spPr>
          <a:xfrm>
            <a:off x="838200" y="2685538"/>
            <a:ext cx="10515600" cy="1325563"/>
          </a:xfrm>
        </p:spPr>
        <p:txBody>
          <a:bodyPr>
            <a:normAutofit fontScale="90000"/>
          </a:bodyPr>
          <a:lstStyle/>
          <a:p>
            <a:pPr algn="ctr"/>
            <a:r>
              <a:rPr lang="en-GB" sz="5400" dirty="0"/>
              <a:t>Thank you for your attention!</a:t>
            </a:r>
            <a:br>
              <a:rPr lang="en-GB" sz="5400" dirty="0"/>
            </a:br>
            <a:br>
              <a:rPr lang="en-GB" sz="5400" dirty="0"/>
            </a:br>
            <a:br>
              <a:rPr lang="en-GB" dirty="0"/>
            </a:br>
            <a:r>
              <a:rPr lang="en-GB" i="1" dirty="0"/>
              <a:t>Jose Felix Sarmiento</a:t>
            </a:r>
          </a:p>
        </p:txBody>
      </p:sp>
    </p:spTree>
    <p:extLst>
      <p:ext uri="{BB962C8B-B14F-4D97-AF65-F5344CB8AC3E}">
        <p14:creationId xmlns:p14="http://schemas.microsoft.com/office/powerpoint/2010/main" val="1355868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592</TotalTime>
  <Words>3684</Words>
  <Application>Microsoft Office PowerPoint</Application>
  <PresentationFormat>Widescreen</PresentationFormat>
  <Paragraphs>216</Paragraphs>
  <Slides>17</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ReithSans</vt:lpstr>
      <vt:lpstr>ReithSans, Helvetica, Arial, freesans, sans-serif</vt:lpstr>
      <vt:lpstr>Arial</vt:lpstr>
      <vt:lpstr>Calibri</vt:lpstr>
      <vt:lpstr>Calibri Light</vt:lpstr>
      <vt:lpstr>Libre Franklin</vt:lpstr>
      <vt:lpstr>Roboto</vt:lpstr>
      <vt:lpstr>Verdana</vt:lpstr>
      <vt:lpstr>Office Theme</vt:lpstr>
      <vt:lpstr>BBC Wales From Llandaff to Central Square </vt:lpstr>
      <vt:lpstr>Index</vt:lpstr>
      <vt:lpstr>Definition of Change</vt:lpstr>
      <vt:lpstr>Introducing BBC Wales</vt:lpstr>
      <vt:lpstr>BBC Wales Changes</vt:lpstr>
      <vt:lpstr>CHANGE MANAGEMENT </vt:lpstr>
      <vt:lpstr>External Factors (PESTLE overview) </vt:lpstr>
      <vt:lpstr>External Factors (PESTLE overview cont.) </vt:lpstr>
      <vt:lpstr>Internal Factors </vt:lpstr>
      <vt:lpstr>Internal Factors cont.</vt:lpstr>
      <vt:lpstr>Lewin’s Force Field Analysis</vt:lpstr>
      <vt:lpstr>Conclusion</vt:lpstr>
      <vt:lpstr>PowerPoint Presentation</vt:lpstr>
      <vt:lpstr>References</vt:lpstr>
      <vt:lpstr>References cont. 2</vt:lpstr>
      <vt:lpstr>References cont. 3</vt:lpstr>
      <vt:lpstr>Thank you for your attention!   Jose Felix Sarmiento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BBC Wales From Llandaff to Central Square</dc:title>
  <dc:creator>Jose Felix Garcia Sarmiento (2007193)</dc:creator>
  <cp:lastModifiedBy>Jose Felix Garcia Sarmiento (2007193)</cp:lastModifiedBy>
  <cp:revision>132</cp:revision>
  <dcterms:created xsi:type="dcterms:W3CDTF">2023-02-26T18:22:01Z</dcterms:created>
  <dcterms:modified xsi:type="dcterms:W3CDTF">2023-02-27T04:14:42Z</dcterms:modified>
</cp:coreProperties>
</file>