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8" r:id="rId3"/>
    <p:sldId id="259" r:id="rId4"/>
    <p:sldId id="257"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1CF576-F0A8-C4FF-6C0D-575497A15193}" v="22" dt="2025-11-24T09:14:07.550"/>
    <p1510:client id="{D434B445-5BD3-95C6-290B-4CB3B4D6301B}" v="90" dt="2025-11-24T23:28:24.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160FB9-9F85-4233-893F-FE19ECBEBA86}"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B571165C-66C8-4854-9319-8893EDD71AE2}">
      <dgm:prSet/>
      <dgm:spPr/>
      <dgm:t>
        <a:bodyPr/>
        <a:lstStyle/>
        <a:p>
          <a:r>
            <a:rPr lang="en-GB" dirty="0">
              <a:latin typeface="Arial Nova"/>
            </a:rPr>
            <a:t>An influencer is referred to as a person who can impact the purchasing decisions of others due to their status or connections with their following. Far from traditional celebrities , influencers are often everyday people like you and me who have made a loyal following and have a creditable status within a particular group or </a:t>
          </a:r>
          <a:r>
            <a:rPr lang="en-GB" dirty="0" err="1">
              <a:latin typeface="Arial Nova"/>
            </a:rPr>
            <a:t>nishce</a:t>
          </a:r>
          <a:r>
            <a:rPr lang="en-GB" dirty="0">
              <a:latin typeface="Arial Nova"/>
            </a:rPr>
            <a:t> these people often use social medial like Instagram , </a:t>
          </a:r>
          <a:r>
            <a:rPr lang="en-GB" dirty="0" err="1">
              <a:latin typeface="Arial Nova"/>
            </a:rPr>
            <a:t>Tiktok</a:t>
          </a:r>
          <a:r>
            <a:rPr lang="en-GB" dirty="0">
              <a:latin typeface="Arial Nova"/>
            </a:rPr>
            <a:t> and </a:t>
          </a:r>
          <a:r>
            <a:rPr lang="en-GB" dirty="0" err="1">
              <a:latin typeface="Arial Nova"/>
            </a:rPr>
            <a:t>Youtube</a:t>
          </a:r>
          <a:r>
            <a:rPr lang="en-GB" dirty="0">
              <a:latin typeface="Arial Nova"/>
            </a:rPr>
            <a:t>. (Influencer marketing: The power of collaboration for brand growth, 2025)</a:t>
          </a:r>
          <a:endParaRPr lang="en-US" dirty="0">
            <a:latin typeface="Arial Nova"/>
          </a:endParaRPr>
        </a:p>
      </dgm:t>
    </dgm:pt>
    <dgm:pt modelId="{73E92B6B-D616-45BB-8F7F-9BD7264BECB2}" type="parTrans" cxnId="{666F0E45-7167-4F09-931A-463236D64517}">
      <dgm:prSet/>
      <dgm:spPr/>
      <dgm:t>
        <a:bodyPr/>
        <a:lstStyle/>
        <a:p>
          <a:endParaRPr lang="en-US"/>
        </a:p>
      </dgm:t>
    </dgm:pt>
    <dgm:pt modelId="{A00AC7CB-5AD3-46B6-81AB-F352A2AAE2D5}" type="sibTrans" cxnId="{666F0E45-7167-4F09-931A-463236D64517}">
      <dgm:prSet/>
      <dgm:spPr/>
      <dgm:t>
        <a:bodyPr/>
        <a:lstStyle/>
        <a:p>
          <a:endParaRPr lang="en-US"/>
        </a:p>
      </dgm:t>
    </dgm:pt>
    <dgm:pt modelId="{72958984-4C5C-4021-A67F-3983E88AC728}">
      <dgm:prSet/>
      <dgm:spPr/>
      <dgm:t>
        <a:bodyPr/>
        <a:lstStyle/>
        <a:p>
          <a:r>
            <a:rPr lang="en-GB" dirty="0">
              <a:latin typeface="Arial Nova"/>
            </a:rPr>
            <a:t>It is very beneficial when influencers are doing unboxing videos of products and reviews as it shows people the product and the reaction of the influencer unlike a podcast or blogger where less videos are used .</a:t>
          </a:r>
          <a:endParaRPr lang="en-US" dirty="0">
            <a:latin typeface="Arial Nova"/>
          </a:endParaRPr>
        </a:p>
      </dgm:t>
    </dgm:pt>
    <dgm:pt modelId="{0BC88484-BD04-410C-A378-E319B92732A6}" type="parTrans" cxnId="{0B407DB9-BD71-45DF-A5ED-EDD61465D5EF}">
      <dgm:prSet/>
      <dgm:spPr/>
      <dgm:t>
        <a:bodyPr/>
        <a:lstStyle/>
        <a:p>
          <a:endParaRPr lang="en-US"/>
        </a:p>
      </dgm:t>
    </dgm:pt>
    <dgm:pt modelId="{0A55B311-863F-4F7C-8C46-E8EA6E38B15F}" type="sibTrans" cxnId="{0B407DB9-BD71-45DF-A5ED-EDD61465D5EF}">
      <dgm:prSet/>
      <dgm:spPr/>
      <dgm:t>
        <a:bodyPr/>
        <a:lstStyle/>
        <a:p>
          <a:endParaRPr lang="en-US"/>
        </a:p>
      </dgm:t>
    </dgm:pt>
    <dgm:pt modelId="{F66D1146-FED8-431B-9B24-4C331BAD6418}" type="pres">
      <dgm:prSet presAssocID="{55160FB9-9F85-4233-893F-FE19ECBEBA86}" presName="diagram" presStyleCnt="0">
        <dgm:presLayoutVars>
          <dgm:dir/>
          <dgm:resizeHandles val="exact"/>
        </dgm:presLayoutVars>
      </dgm:prSet>
      <dgm:spPr/>
    </dgm:pt>
    <dgm:pt modelId="{0FCD73E1-0410-4D90-B7B5-F0BDCFCE3E83}" type="pres">
      <dgm:prSet presAssocID="{B571165C-66C8-4854-9319-8893EDD71AE2}" presName="node" presStyleLbl="node1" presStyleIdx="0" presStyleCnt="2">
        <dgm:presLayoutVars>
          <dgm:bulletEnabled val="1"/>
        </dgm:presLayoutVars>
      </dgm:prSet>
      <dgm:spPr/>
    </dgm:pt>
    <dgm:pt modelId="{82070ECD-3290-4E0F-8B4E-1FD3DB9131B6}" type="pres">
      <dgm:prSet presAssocID="{A00AC7CB-5AD3-46B6-81AB-F352A2AAE2D5}" presName="sibTrans" presStyleCnt="0"/>
      <dgm:spPr/>
    </dgm:pt>
    <dgm:pt modelId="{78D4891F-877C-4CD0-BF9D-9795ED815E89}" type="pres">
      <dgm:prSet presAssocID="{72958984-4C5C-4021-A67F-3983E88AC728}" presName="node" presStyleLbl="node1" presStyleIdx="1" presStyleCnt="2">
        <dgm:presLayoutVars>
          <dgm:bulletEnabled val="1"/>
        </dgm:presLayoutVars>
      </dgm:prSet>
      <dgm:spPr/>
    </dgm:pt>
  </dgm:ptLst>
  <dgm:cxnLst>
    <dgm:cxn modelId="{2A1F9234-C4A7-44AA-A946-52C7AD18AB81}" type="presOf" srcId="{72958984-4C5C-4021-A67F-3983E88AC728}" destId="{78D4891F-877C-4CD0-BF9D-9795ED815E89}" srcOrd="0" destOrd="0" presId="urn:microsoft.com/office/officeart/2005/8/layout/default"/>
    <dgm:cxn modelId="{AFDBF636-46C5-4F38-ACF7-CF94D699DEE9}" type="presOf" srcId="{55160FB9-9F85-4233-893F-FE19ECBEBA86}" destId="{F66D1146-FED8-431B-9B24-4C331BAD6418}" srcOrd="0" destOrd="0" presId="urn:microsoft.com/office/officeart/2005/8/layout/default"/>
    <dgm:cxn modelId="{666F0E45-7167-4F09-931A-463236D64517}" srcId="{55160FB9-9F85-4233-893F-FE19ECBEBA86}" destId="{B571165C-66C8-4854-9319-8893EDD71AE2}" srcOrd="0" destOrd="0" parTransId="{73E92B6B-D616-45BB-8F7F-9BD7264BECB2}" sibTransId="{A00AC7CB-5AD3-46B6-81AB-F352A2AAE2D5}"/>
    <dgm:cxn modelId="{0B407DB9-BD71-45DF-A5ED-EDD61465D5EF}" srcId="{55160FB9-9F85-4233-893F-FE19ECBEBA86}" destId="{72958984-4C5C-4021-A67F-3983E88AC728}" srcOrd="1" destOrd="0" parTransId="{0BC88484-BD04-410C-A378-E319B92732A6}" sibTransId="{0A55B311-863F-4F7C-8C46-E8EA6E38B15F}"/>
    <dgm:cxn modelId="{260A3EC5-DE12-4C3C-B85A-BDF6CC2B27B3}" type="presOf" srcId="{B571165C-66C8-4854-9319-8893EDD71AE2}" destId="{0FCD73E1-0410-4D90-B7B5-F0BDCFCE3E83}" srcOrd="0" destOrd="0" presId="urn:microsoft.com/office/officeart/2005/8/layout/default"/>
    <dgm:cxn modelId="{EEC92F25-83DD-4AA1-B657-34AD460BE34C}" type="presParOf" srcId="{F66D1146-FED8-431B-9B24-4C331BAD6418}" destId="{0FCD73E1-0410-4D90-B7B5-F0BDCFCE3E83}" srcOrd="0" destOrd="0" presId="urn:microsoft.com/office/officeart/2005/8/layout/default"/>
    <dgm:cxn modelId="{1C54A817-EBE8-4092-8E30-9436612022C2}" type="presParOf" srcId="{F66D1146-FED8-431B-9B24-4C331BAD6418}" destId="{82070ECD-3290-4E0F-8B4E-1FD3DB9131B6}" srcOrd="1" destOrd="0" presId="urn:microsoft.com/office/officeart/2005/8/layout/default"/>
    <dgm:cxn modelId="{7B14E856-B8AA-4669-80DE-2A4E8C4D9FFE}" type="presParOf" srcId="{F66D1146-FED8-431B-9B24-4C331BAD6418}" destId="{78D4891F-877C-4CD0-BF9D-9795ED815E89}"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D73E1-0410-4D90-B7B5-F0BDCFCE3E83}">
      <dsp:nvSpPr>
        <dsp:cNvPr id="0" name=""/>
        <dsp:cNvSpPr/>
      </dsp:nvSpPr>
      <dsp:spPr>
        <a:xfrm>
          <a:off x="1048" y="106420"/>
          <a:ext cx="4088919" cy="24533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Nova"/>
            </a:rPr>
            <a:t>An influencer is referred to as a person who can impact the purchasing decisions of others due to their status or connections with their following. Far from traditional celebrities , influencers are often everyday people like you and me who have made a loyal following and have a creditable status within a particular group or </a:t>
          </a:r>
          <a:r>
            <a:rPr lang="en-GB" sz="1500" kern="1200" dirty="0" err="1">
              <a:latin typeface="Arial Nova"/>
            </a:rPr>
            <a:t>nishce</a:t>
          </a:r>
          <a:r>
            <a:rPr lang="en-GB" sz="1500" kern="1200" dirty="0">
              <a:latin typeface="Arial Nova"/>
            </a:rPr>
            <a:t> these people often use social medial like Instagram , </a:t>
          </a:r>
          <a:r>
            <a:rPr lang="en-GB" sz="1500" kern="1200" dirty="0" err="1">
              <a:latin typeface="Arial Nova"/>
            </a:rPr>
            <a:t>Tiktok</a:t>
          </a:r>
          <a:r>
            <a:rPr lang="en-GB" sz="1500" kern="1200" dirty="0">
              <a:latin typeface="Arial Nova"/>
            </a:rPr>
            <a:t> and </a:t>
          </a:r>
          <a:r>
            <a:rPr lang="en-GB" sz="1500" kern="1200" dirty="0" err="1">
              <a:latin typeface="Arial Nova"/>
            </a:rPr>
            <a:t>Youtube</a:t>
          </a:r>
          <a:r>
            <a:rPr lang="en-GB" sz="1500" kern="1200" dirty="0">
              <a:latin typeface="Arial Nova"/>
            </a:rPr>
            <a:t>. (Influencer marketing: The power of collaboration for brand growth, 2025)</a:t>
          </a:r>
          <a:endParaRPr lang="en-US" sz="1500" kern="1200" dirty="0">
            <a:latin typeface="Arial Nova"/>
          </a:endParaRPr>
        </a:p>
      </dsp:txBody>
      <dsp:txXfrm>
        <a:off x="1048" y="106420"/>
        <a:ext cx="4088919" cy="2453351"/>
      </dsp:txXfrm>
    </dsp:sp>
    <dsp:sp modelId="{78D4891F-877C-4CD0-BF9D-9795ED815E89}">
      <dsp:nvSpPr>
        <dsp:cNvPr id="0" name=""/>
        <dsp:cNvSpPr/>
      </dsp:nvSpPr>
      <dsp:spPr>
        <a:xfrm>
          <a:off x="4498859" y="106420"/>
          <a:ext cx="4088919" cy="24533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Nova"/>
            </a:rPr>
            <a:t>It is very beneficial when influencers are doing unboxing videos of products and reviews as it shows people the product and the reaction of the influencer unlike a podcast or blogger where less videos are used .</a:t>
          </a:r>
          <a:endParaRPr lang="en-US" sz="1500" kern="1200" dirty="0">
            <a:latin typeface="Arial Nova"/>
          </a:endParaRPr>
        </a:p>
      </dsp:txBody>
      <dsp:txXfrm>
        <a:off x="4498859" y="106420"/>
        <a:ext cx="4088919" cy="245335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5466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200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095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6261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7111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8320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589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2235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50429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83671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8234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11/24/2025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89132642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fastercapital.com/content/Influencer-marketing--The-power-of-collaboration-for-brand-growth.html#The-Rise-of-Influencer-Marketing-in-the-Digital-Age" TargetMode="External"/><Relationship Id="rId2" Type="http://schemas.openxmlformats.org/officeDocument/2006/relationships/hyperlink" Target="https://digitalnotebook.in/influencer-marketing/" TargetMode="External"/><Relationship Id="rId1" Type="http://schemas.openxmlformats.org/officeDocument/2006/relationships/slideLayout" Target="../slideLayouts/slideLayout2.xml"/><Relationship Id="rId6" Type="http://schemas.openxmlformats.org/officeDocument/2006/relationships/hyperlink" Target="https://www.youtube.com/watch?v=5f1t7PB1XO8" TargetMode="External"/><Relationship Id="rId5" Type="http://schemas.openxmlformats.org/officeDocument/2006/relationships/hyperlink" Target="https://www.trend.io/blog/influencer-marketing-case-studies#:~:text=Since%20expanding%20its%20product%20line,a%20$49.2%20billion%20industry%20worldwide" TargetMode="External"/><Relationship Id="rId4" Type="http://schemas.openxmlformats.org/officeDocument/2006/relationships/hyperlink" Target="https://www.linkedin.com/pulse/rise-influencer-marketing-digital-age-arka-banerjee-smpk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8642" y="639232"/>
            <a:ext cx="3406543" cy="2779731"/>
          </a:xfrm>
        </p:spPr>
        <p:txBody>
          <a:bodyPr>
            <a:normAutofit/>
          </a:bodyPr>
          <a:lstStyle/>
          <a:p>
            <a:r>
              <a:rPr lang="en-GB" sz="3600" dirty="0">
                <a:latin typeface="Arial Nova"/>
              </a:rPr>
              <a:t>Learning in the digital era</a:t>
            </a:r>
          </a:p>
        </p:txBody>
      </p:sp>
      <p:sp>
        <p:nvSpPr>
          <p:cNvPr id="3" name="Subtitle 2"/>
          <p:cNvSpPr>
            <a:spLocks noGrp="1"/>
          </p:cNvSpPr>
          <p:nvPr>
            <p:ph type="subTitle" idx="1"/>
          </p:nvPr>
        </p:nvSpPr>
        <p:spPr>
          <a:xfrm>
            <a:off x="8388643" y="3901164"/>
            <a:ext cx="3406542" cy="1542104"/>
          </a:xfrm>
        </p:spPr>
        <p:txBody>
          <a:bodyPr vert="horz" lIns="91440" tIns="45720" rIns="91440" bIns="45720" rtlCol="0" anchor="t">
            <a:normAutofit/>
          </a:bodyPr>
          <a:lstStyle/>
          <a:p>
            <a:r>
              <a:rPr lang="en-GB" dirty="0">
                <a:latin typeface="Arial Nova"/>
              </a:rPr>
              <a:t>A PowerPoint on the role of influencer in Morden marketing  </a:t>
            </a:r>
            <a:endParaRPr lang="en-GB">
              <a:latin typeface="Arial Nova"/>
            </a:endParaRPr>
          </a:p>
        </p:txBody>
      </p:sp>
      <p:pic>
        <p:nvPicPr>
          <p:cNvPr id="4" name="Picture 3" descr="What is Influencer Marketing? Digital Notebook | Noida">
            <a:extLst>
              <a:ext uri="{FF2B5EF4-FFF2-40B4-BE49-F238E27FC236}">
                <a16:creationId xmlns:a16="http://schemas.microsoft.com/office/drawing/2014/main" id="{2AA022FF-D355-D266-5A46-FE188EAE2369}"/>
              </a:ext>
            </a:extLst>
          </p:cNvPr>
          <p:cNvPicPr>
            <a:picLocks noChangeAspect="1"/>
          </p:cNvPicPr>
          <p:nvPr/>
        </p:nvPicPr>
        <p:blipFill>
          <a:blip r:embed="rId2"/>
          <a:stretch>
            <a:fillRect/>
          </a:stretch>
        </p:blipFill>
        <p:spPr>
          <a:xfrm>
            <a:off x="374068" y="1258911"/>
            <a:ext cx="8019089" cy="3794268"/>
          </a:xfrm>
          <a:prstGeom prst="rect">
            <a:avLst/>
          </a:prstGeom>
        </p:spPr>
      </p:pic>
      <p:sp>
        <p:nvSpPr>
          <p:cNvPr id="5" name="TextBox 4">
            <a:extLst>
              <a:ext uri="{FF2B5EF4-FFF2-40B4-BE49-F238E27FC236}">
                <a16:creationId xmlns:a16="http://schemas.microsoft.com/office/drawing/2014/main" id="{4FE42FCA-C99A-8E0F-E59E-C9CCBD7A1307}"/>
              </a:ext>
            </a:extLst>
          </p:cNvPr>
          <p:cNvSpPr txBox="1"/>
          <p:nvPr/>
        </p:nvSpPr>
        <p:spPr>
          <a:xfrm>
            <a:off x="5329044" y="5075690"/>
            <a:ext cx="26625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rPr>
              <a:t>(</a:t>
            </a:r>
            <a:r>
              <a:rPr lang="en-GB" dirty="0" err="1">
                <a:latin typeface="Arial Nova"/>
              </a:rPr>
              <a:t>Digitalnotebook</a:t>
            </a:r>
            <a:r>
              <a:rPr lang="en-GB" dirty="0">
                <a:latin typeface="Arial Nova"/>
              </a:rPr>
              <a:t>, 2023)</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BD3AF-595C-6ADC-A378-13552F7887AD}"/>
              </a:ext>
            </a:extLst>
          </p:cNvPr>
          <p:cNvSpPr>
            <a:spLocks noGrp="1"/>
          </p:cNvSpPr>
          <p:nvPr>
            <p:ph type="title"/>
          </p:nvPr>
        </p:nvSpPr>
        <p:spPr>
          <a:xfrm>
            <a:off x="836908" y="532110"/>
            <a:ext cx="10363200" cy="1187570"/>
          </a:xfrm>
        </p:spPr>
        <p:txBody>
          <a:bodyPr vert="horz" lIns="91440" tIns="45720" rIns="91440" bIns="45720" rtlCol="0" anchor="t">
            <a:normAutofit/>
          </a:bodyPr>
          <a:lstStyle/>
          <a:p>
            <a:pPr>
              <a:lnSpc>
                <a:spcPct val="90000"/>
              </a:lnSpc>
            </a:pPr>
            <a:r>
              <a:rPr lang="en-US" sz="3700" kern="1200" dirty="0">
                <a:latin typeface="Arial Nova"/>
              </a:rPr>
              <a:t>The power of the </a:t>
            </a:r>
            <a:r>
              <a:rPr lang="en-US" sz="3700" dirty="0">
                <a:latin typeface="Arial Nova"/>
              </a:rPr>
              <a:t>influencer</a:t>
            </a:r>
            <a:r>
              <a:rPr lang="en-US" sz="3700" kern="1200" dirty="0">
                <a:latin typeface="Arial Nova"/>
              </a:rPr>
              <a:t> and the new digital era </a:t>
            </a:r>
          </a:p>
        </p:txBody>
      </p:sp>
      <p:sp>
        <p:nvSpPr>
          <p:cNvPr id="12" name="Date Placeholder 4">
            <a:extLst>
              <a:ext uri="{FF2B5EF4-FFF2-40B4-BE49-F238E27FC236}">
                <a16:creationId xmlns:a16="http://schemas.microsoft.com/office/drawing/2014/main" id="{1EB65A4E-8C4C-BF13-2B25-0A9DB771C648}"/>
              </a:ext>
            </a:extLst>
          </p:cNvPr>
          <p:cNvSpPr>
            <a:spLocks noGrp="1"/>
          </p:cNvSpPr>
          <p:nvPr>
            <p:ph type="dt" sz="half" idx="10"/>
          </p:nvPr>
        </p:nvSpPr>
        <p:spPr/>
        <p:txBody>
          <a:bodyPr/>
          <a:lstStyle/>
          <a:p>
            <a:pPr>
              <a:spcAft>
                <a:spcPts val="600"/>
              </a:spcAft>
            </a:pPr>
            <a:fld id="{A5953C36-5C4B-4EB9-BB24-714F8DBD6349}" type="datetime1">
              <a:pPr>
                <a:spcAft>
                  <a:spcPts val="600"/>
                </a:spcAft>
              </a:pPr>
              <a:t>11/24/2025</a:t>
            </a:fld>
            <a:endParaRPr lang="en-US"/>
          </a:p>
        </p:txBody>
      </p:sp>
      <p:sp>
        <p:nvSpPr>
          <p:cNvPr id="14" name="Footer Placeholder 5">
            <a:extLst>
              <a:ext uri="{FF2B5EF4-FFF2-40B4-BE49-F238E27FC236}">
                <a16:creationId xmlns:a16="http://schemas.microsoft.com/office/drawing/2014/main" id="{A8A7F9F9-02E9-3B82-FF6C-189EF4465235}"/>
              </a:ext>
            </a:extLst>
          </p:cNvPr>
          <p:cNvSpPr>
            <a:spLocks noGrp="1"/>
          </p:cNvSpPr>
          <p:nvPr>
            <p:ph type="ftr" sz="quarter" idx="11"/>
          </p:nvPr>
        </p:nvSpPr>
        <p:spPr/>
        <p:txBody>
          <a:bodyPr/>
          <a:lstStyle/>
          <a:p>
            <a:pPr>
              <a:spcAft>
                <a:spcPts val="600"/>
              </a:spcAft>
            </a:pPr>
            <a:r>
              <a:rPr lang="en-US"/>
              <a:t>
              </a:t>
            </a:r>
          </a:p>
        </p:txBody>
      </p:sp>
      <p:pic>
        <p:nvPicPr>
          <p:cNvPr id="7" name="Picture 6" descr="Data in the Digital Era: Challenges and Potential">
            <a:extLst>
              <a:ext uri="{FF2B5EF4-FFF2-40B4-BE49-F238E27FC236}">
                <a16:creationId xmlns:a16="http://schemas.microsoft.com/office/drawing/2014/main" id="{4C6BE415-EE29-6B39-8018-84C17E65AD64}"/>
              </a:ext>
            </a:extLst>
          </p:cNvPr>
          <p:cNvPicPr>
            <a:picLocks noChangeAspect="1"/>
          </p:cNvPicPr>
          <p:nvPr/>
        </p:nvPicPr>
        <p:blipFill>
          <a:blip r:embed="rId2"/>
          <a:srcRect l="1822" r="5149"/>
          <a:stretch>
            <a:fillRect/>
          </a:stretch>
        </p:blipFill>
        <p:spPr>
          <a:xfrm>
            <a:off x="836908" y="3733924"/>
            <a:ext cx="3749299" cy="2380819"/>
          </a:xfrm>
          <a:prstGeom prst="rect">
            <a:avLst/>
          </a:prstGeom>
          <a:noFill/>
        </p:spPr>
      </p:pic>
      <p:sp>
        <p:nvSpPr>
          <p:cNvPr id="6" name="TextBox 5">
            <a:extLst>
              <a:ext uri="{FF2B5EF4-FFF2-40B4-BE49-F238E27FC236}">
                <a16:creationId xmlns:a16="http://schemas.microsoft.com/office/drawing/2014/main" id="{8747DD6A-D726-64EF-45E3-0209B4A6CF32}"/>
              </a:ext>
            </a:extLst>
          </p:cNvPr>
          <p:cNvSpPr txBox="1"/>
          <p:nvPr/>
        </p:nvSpPr>
        <p:spPr>
          <a:xfrm>
            <a:off x="5041248" y="3736631"/>
            <a:ext cx="6151535" cy="278427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110000"/>
              </a:lnSpc>
              <a:spcBef>
                <a:spcPts val="1000"/>
              </a:spcBef>
              <a:buSzPct val="87000"/>
              <a:buFont typeface="Arial" panose="020B0604020202020204" pitchFamily="34" charset="0"/>
              <a:buChar char="•"/>
            </a:pPr>
            <a:r>
              <a:rPr lang="en-US" dirty="0">
                <a:latin typeface="Arial Nova"/>
              </a:rPr>
              <a:t>The digital era : The development in technology in recent years has seen a massive increase in the use of social media worldwide making it the ideal environment for influencer marketing to thrive as we have moved more digitally. The easy access to these platforms allows brands to connect more in direct ways and more interactive ways. (The Rise of Influencer Marketing in the Digital Age, 2024)</a:t>
            </a:r>
          </a:p>
          <a:p>
            <a:pPr marL="342900" indent="-342900">
              <a:lnSpc>
                <a:spcPct val="110000"/>
              </a:lnSpc>
              <a:spcBef>
                <a:spcPts val="1000"/>
              </a:spcBef>
              <a:buSzPct val="87000"/>
              <a:buFont typeface="Arial" panose="020B0604020202020204" pitchFamily="34" charset="0"/>
              <a:buChar char="•"/>
            </a:pPr>
            <a:endParaRPr lang="en-US" sz="1600" dirty="0">
              <a:latin typeface="Arial Nova"/>
            </a:endParaRPr>
          </a:p>
          <a:p>
            <a:pPr marL="228600" indent="-228600">
              <a:lnSpc>
                <a:spcPct val="110000"/>
              </a:lnSpc>
              <a:spcBef>
                <a:spcPts val="1000"/>
              </a:spcBef>
              <a:buSzPct val="87000"/>
              <a:buFont typeface="Arial" panose="020B0604020202020204" pitchFamily="34" charset="0"/>
              <a:buChar char="•"/>
            </a:pPr>
            <a:endParaRPr lang="en-US" sz="2000" dirty="0"/>
          </a:p>
        </p:txBody>
      </p:sp>
      <p:sp>
        <p:nvSpPr>
          <p:cNvPr id="3" name="TextBox 2">
            <a:extLst>
              <a:ext uri="{FF2B5EF4-FFF2-40B4-BE49-F238E27FC236}">
                <a16:creationId xmlns:a16="http://schemas.microsoft.com/office/drawing/2014/main" id="{35A8703E-EE80-F62A-174D-74D811C920F0}"/>
              </a:ext>
            </a:extLst>
          </p:cNvPr>
          <p:cNvSpPr txBox="1"/>
          <p:nvPr/>
        </p:nvSpPr>
        <p:spPr>
          <a:xfrm>
            <a:off x="836364" y="1445151"/>
            <a:ext cx="72195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rPr>
              <a:t>The power of the influencer : when a business collaborates with an influencer it helps build a brands awareness and helps build </a:t>
            </a:r>
            <a:r>
              <a:rPr lang="en-GB" dirty="0" err="1">
                <a:latin typeface="Arial Nova"/>
              </a:rPr>
              <a:t>credability</a:t>
            </a:r>
            <a:r>
              <a:rPr lang="en-GB" dirty="0">
                <a:latin typeface="Arial Nova"/>
              </a:rPr>
              <a:t> for the brand. This can be through sponsored content, giveaways, blogging and guest interviews. Many company's do these to increase their sales and the brands awareness. </a:t>
            </a:r>
            <a:endParaRPr lang="en-GB" dirty="0"/>
          </a:p>
        </p:txBody>
      </p:sp>
    </p:spTree>
    <p:extLst>
      <p:ext uri="{BB962C8B-B14F-4D97-AF65-F5344CB8AC3E}">
        <p14:creationId xmlns:p14="http://schemas.microsoft.com/office/powerpoint/2010/main" val="889008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2" presetClass="entr" presetSubtype="4"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58223-1308-38F5-440F-D259BFA5CB3D}"/>
              </a:ext>
            </a:extLst>
          </p:cNvPr>
          <p:cNvSpPr>
            <a:spLocks noGrp="1"/>
          </p:cNvSpPr>
          <p:nvPr>
            <p:ph type="title"/>
          </p:nvPr>
        </p:nvSpPr>
        <p:spPr>
          <a:xfrm>
            <a:off x="1826237" y="4839"/>
            <a:ext cx="10363200" cy="860999"/>
          </a:xfrm>
        </p:spPr>
        <p:txBody>
          <a:bodyPr/>
          <a:lstStyle/>
          <a:p>
            <a:r>
              <a:rPr lang="en-GB" dirty="0">
                <a:latin typeface="Arial Nova"/>
              </a:rPr>
              <a:t>The influencer – Who are they ? </a:t>
            </a:r>
          </a:p>
        </p:txBody>
      </p:sp>
      <p:graphicFrame>
        <p:nvGraphicFramePr>
          <p:cNvPr id="16" name="Content Placeholder 2">
            <a:extLst>
              <a:ext uri="{FF2B5EF4-FFF2-40B4-BE49-F238E27FC236}">
                <a16:creationId xmlns:a16="http://schemas.microsoft.com/office/drawing/2014/main" id="{498EA45B-235F-88C2-644F-9FDF2824F7A6}"/>
              </a:ext>
            </a:extLst>
          </p:cNvPr>
          <p:cNvGraphicFramePr>
            <a:graphicFrameLocks noGrp="1"/>
          </p:cNvGraphicFramePr>
          <p:nvPr>
            <p:ph sz="half" idx="1"/>
            <p:extLst>
              <p:ext uri="{D42A27DB-BD31-4B8C-83A1-F6EECF244321}">
                <p14:modId xmlns:p14="http://schemas.microsoft.com/office/powerpoint/2010/main" val="3126171400"/>
              </p:ext>
            </p:extLst>
          </p:nvPr>
        </p:nvGraphicFramePr>
        <p:xfrm>
          <a:off x="436729" y="982166"/>
          <a:ext cx="8588828" cy="2666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E27ABA2E-9E80-F8F8-3768-BF0D873AD246}"/>
              </a:ext>
            </a:extLst>
          </p:cNvPr>
          <p:cNvSpPr>
            <a:spLocks noGrp="1"/>
          </p:cNvSpPr>
          <p:nvPr>
            <p:ph sz="half" idx="2"/>
          </p:nvPr>
        </p:nvSpPr>
        <p:spPr>
          <a:xfrm rot="600000">
            <a:off x="8991324" y="1975386"/>
            <a:ext cx="3325233" cy="3358329"/>
          </a:xfrm>
        </p:spPr>
        <p:txBody>
          <a:bodyPr vert="horz" lIns="91440" tIns="45720" rIns="91440" bIns="45720" rtlCol="0" anchor="t">
            <a:normAutofit/>
          </a:bodyPr>
          <a:lstStyle/>
          <a:p>
            <a:pPr marL="0" indent="0">
              <a:buNone/>
            </a:pPr>
            <a:r>
              <a:rPr lang="en-GB" sz="1800" dirty="0">
                <a:solidFill>
                  <a:srgbClr val="101A2A"/>
                </a:solidFill>
                <a:latin typeface="Arial Nova"/>
                <a:ea typeface="Lato"/>
                <a:cs typeface="Lato"/>
              </a:rPr>
              <a:t>5 TYPES OF INFLUENCER</a:t>
            </a:r>
          </a:p>
          <a:p>
            <a:r>
              <a:rPr lang="en-GB" sz="1800" dirty="0">
                <a:solidFill>
                  <a:srgbClr val="101A2A"/>
                </a:solidFill>
                <a:latin typeface="Arial Nova"/>
                <a:ea typeface="Lato"/>
                <a:cs typeface="Lato"/>
              </a:rPr>
              <a:t>Nano / 1 - 10K</a:t>
            </a:r>
            <a:endParaRPr lang="en-GB" sz="1800" dirty="0">
              <a:latin typeface="Arial Nova"/>
            </a:endParaRPr>
          </a:p>
          <a:p>
            <a:r>
              <a:rPr lang="en-GB" sz="1800" dirty="0">
                <a:solidFill>
                  <a:srgbClr val="101A2A"/>
                </a:solidFill>
                <a:latin typeface="Arial Nova"/>
                <a:ea typeface="Lato"/>
                <a:cs typeface="Lato"/>
              </a:rPr>
              <a:t>Micro / 10K - 100K</a:t>
            </a:r>
            <a:endParaRPr lang="en-GB" sz="1800" dirty="0">
              <a:latin typeface="Arial Nova"/>
            </a:endParaRPr>
          </a:p>
          <a:p>
            <a:r>
              <a:rPr lang="en-GB" sz="1800" dirty="0">
                <a:solidFill>
                  <a:srgbClr val="101A2A"/>
                </a:solidFill>
                <a:latin typeface="Arial Nova"/>
                <a:ea typeface="Lato"/>
                <a:cs typeface="Lato"/>
              </a:rPr>
              <a:t>Macro /100K - 100K</a:t>
            </a:r>
            <a:endParaRPr lang="en-GB" sz="1800" dirty="0">
              <a:latin typeface="Arial Nova"/>
            </a:endParaRPr>
          </a:p>
          <a:p>
            <a:r>
              <a:rPr lang="en-GB" sz="1800" dirty="0">
                <a:solidFill>
                  <a:srgbClr val="101A2A"/>
                </a:solidFill>
                <a:latin typeface="Arial Nova"/>
                <a:ea typeface="Lato"/>
                <a:cs typeface="Lato"/>
              </a:rPr>
              <a:t>Mega / 500K+</a:t>
            </a:r>
            <a:endParaRPr lang="en-GB" sz="1800" dirty="0">
              <a:latin typeface="Arial Nova"/>
            </a:endParaRPr>
          </a:p>
          <a:p>
            <a:r>
              <a:rPr lang="en-GB" sz="1800" dirty="0">
                <a:solidFill>
                  <a:srgbClr val="101A2A"/>
                </a:solidFill>
                <a:latin typeface="Arial Nova"/>
                <a:ea typeface="Lato"/>
                <a:cs typeface="Lato"/>
              </a:rPr>
              <a:t>Celebrity / 1M+</a:t>
            </a:r>
            <a:endParaRPr lang="en-GB" sz="1800" dirty="0">
              <a:latin typeface="Arial Nova"/>
            </a:endParaRPr>
          </a:p>
        </p:txBody>
      </p:sp>
      <p:sp>
        <p:nvSpPr>
          <p:cNvPr id="5" name="Date Placeholder 4">
            <a:extLst>
              <a:ext uri="{FF2B5EF4-FFF2-40B4-BE49-F238E27FC236}">
                <a16:creationId xmlns:a16="http://schemas.microsoft.com/office/drawing/2014/main" id="{40304202-A025-8C23-B6BE-7FEA9C588E7F}"/>
              </a:ext>
            </a:extLst>
          </p:cNvPr>
          <p:cNvSpPr>
            <a:spLocks noGrp="1"/>
          </p:cNvSpPr>
          <p:nvPr>
            <p:ph type="dt" sz="half" idx="10"/>
          </p:nvPr>
        </p:nvSpPr>
        <p:spPr/>
        <p:txBody>
          <a:bodyPr/>
          <a:lstStyle/>
          <a:p>
            <a:fld id="{F4E9B66C-B2C7-4616-B188-24886902705B}" type="datetime1">
              <a:rPr lang="en-GB"/>
              <a:t>24/11/2025</a:t>
            </a:fld>
            <a:endParaRPr lang="en-US" dirty="0"/>
          </a:p>
        </p:txBody>
      </p:sp>
      <p:sp>
        <p:nvSpPr>
          <p:cNvPr id="6" name="Footer Placeholder 5">
            <a:extLst>
              <a:ext uri="{FF2B5EF4-FFF2-40B4-BE49-F238E27FC236}">
                <a16:creationId xmlns:a16="http://schemas.microsoft.com/office/drawing/2014/main" id="{D85CE537-16BB-9F3C-0C1B-3E5F5EE205C2}"/>
              </a:ext>
            </a:extLst>
          </p:cNvPr>
          <p:cNvSpPr>
            <a:spLocks noGrp="1"/>
          </p:cNvSpPr>
          <p:nvPr>
            <p:ph type="ftr" sz="quarter" idx="11"/>
          </p:nvPr>
        </p:nvSpPr>
        <p:spPr>
          <a:xfrm>
            <a:off x="6557075" y="5981808"/>
            <a:ext cx="4101885" cy="378040"/>
          </a:xfrm>
        </p:spPr>
        <p:txBody>
          <a:bodyPr/>
          <a:lstStyle/>
          <a:p>
            <a:r>
              <a:rPr lang="en-US" dirty="0"/>
              <a:t>
         </a:t>
            </a:r>
            <a:r>
              <a:rPr lang="en-US" dirty="0">
                <a:latin typeface="Arial Nova"/>
              </a:rPr>
              <a:t>     </a:t>
            </a:r>
            <a:r>
              <a:rPr lang="en-US" dirty="0">
                <a:solidFill>
                  <a:srgbClr val="000000"/>
                </a:solidFill>
                <a:latin typeface="Arial Nova"/>
              </a:rPr>
              <a:t>8 Insane (But True) Influencer Marketing Case Studies (2020)</a:t>
            </a:r>
            <a:endParaRPr lang="en-US">
              <a:latin typeface="Arial Nova"/>
            </a:endParaRPr>
          </a:p>
          <a:p>
            <a:endParaRPr lang="en-US" dirty="0">
              <a:latin typeface="Arial Nova"/>
              <a:ea typeface="Calibri"/>
              <a:cs typeface="Calibri"/>
            </a:endParaRPr>
          </a:p>
        </p:txBody>
      </p:sp>
      <p:sp>
        <p:nvSpPr>
          <p:cNvPr id="7" name="Slide Number Placeholder 6">
            <a:extLst>
              <a:ext uri="{FF2B5EF4-FFF2-40B4-BE49-F238E27FC236}">
                <a16:creationId xmlns:a16="http://schemas.microsoft.com/office/drawing/2014/main" id="{CBCAB2C5-A5CF-FA1A-6D8E-EAD5947D3B4A}"/>
              </a:ext>
            </a:extLst>
          </p:cNvPr>
          <p:cNvSpPr>
            <a:spLocks noGrp="1"/>
          </p:cNvSpPr>
          <p:nvPr>
            <p:ph type="sldNum" sz="quarter" idx="12"/>
          </p:nvPr>
        </p:nvSpPr>
        <p:spPr/>
        <p:txBody>
          <a:bodyPr/>
          <a:lstStyle/>
          <a:p>
            <a:fld id="{70C12960-6E85-460F-B6E3-5B82CB31AF3D}" type="slidenum">
              <a:rPr lang="en-US" dirty="0"/>
              <a:t>3</a:t>
            </a:fld>
            <a:endParaRPr lang="en-US" dirty="0"/>
          </a:p>
        </p:txBody>
      </p:sp>
      <p:pic>
        <p:nvPicPr>
          <p:cNvPr id="8" name="Picture 7" descr="PlayStation influencer marketing examples">
            <a:extLst>
              <a:ext uri="{FF2B5EF4-FFF2-40B4-BE49-F238E27FC236}">
                <a16:creationId xmlns:a16="http://schemas.microsoft.com/office/drawing/2014/main" id="{6FB59AB7-2EFE-BF98-AECE-E7B5E0D0B979}"/>
              </a:ext>
            </a:extLst>
          </p:cNvPr>
          <p:cNvPicPr>
            <a:picLocks noChangeAspect="1"/>
          </p:cNvPicPr>
          <p:nvPr/>
        </p:nvPicPr>
        <p:blipFill>
          <a:blip r:embed="rId7"/>
          <a:srcRect l="340" t="6667" r="40816" b="183"/>
          <a:stretch>
            <a:fillRect/>
          </a:stretch>
        </p:blipFill>
        <p:spPr>
          <a:xfrm>
            <a:off x="441383" y="4076246"/>
            <a:ext cx="2116695" cy="2467379"/>
          </a:xfrm>
          <a:prstGeom prst="rect">
            <a:avLst/>
          </a:prstGeom>
        </p:spPr>
      </p:pic>
      <p:pic>
        <p:nvPicPr>
          <p:cNvPr id="9" name="Picture 8" descr="PlayStation influencer marketing examples">
            <a:extLst>
              <a:ext uri="{FF2B5EF4-FFF2-40B4-BE49-F238E27FC236}">
                <a16:creationId xmlns:a16="http://schemas.microsoft.com/office/drawing/2014/main" id="{0DB0B7CF-641D-A4B8-4E69-65F95F0D74BB}"/>
              </a:ext>
            </a:extLst>
          </p:cNvPr>
          <p:cNvPicPr>
            <a:picLocks noChangeAspect="1"/>
          </p:cNvPicPr>
          <p:nvPr/>
        </p:nvPicPr>
        <p:blipFill>
          <a:blip r:embed="rId7"/>
          <a:srcRect l="58221" t="-1042" r="269" b="-1154"/>
          <a:stretch>
            <a:fillRect/>
          </a:stretch>
        </p:blipFill>
        <p:spPr>
          <a:xfrm>
            <a:off x="624203" y="4286485"/>
            <a:ext cx="1962672" cy="2432772"/>
          </a:xfrm>
          <a:prstGeom prst="rect">
            <a:avLst/>
          </a:prstGeom>
        </p:spPr>
      </p:pic>
      <p:pic>
        <p:nvPicPr>
          <p:cNvPr id="10" name="Picture 9" descr="Influencer Marketing: Dyson Pet Influencers Case Study - Rocio Speaks  Marketing">
            <a:extLst>
              <a:ext uri="{FF2B5EF4-FFF2-40B4-BE49-F238E27FC236}">
                <a16:creationId xmlns:a16="http://schemas.microsoft.com/office/drawing/2014/main" id="{9E0DB724-2896-4D51-2E87-B6D075D6DE8F}"/>
              </a:ext>
            </a:extLst>
          </p:cNvPr>
          <p:cNvPicPr>
            <a:picLocks noChangeAspect="1"/>
          </p:cNvPicPr>
          <p:nvPr/>
        </p:nvPicPr>
        <p:blipFill>
          <a:blip r:embed="rId8"/>
          <a:srcRect t="-183" r="38336" b="287"/>
          <a:stretch>
            <a:fillRect/>
          </a:stretch>
        </p:blipFill>
        <p:spPr>
          <a:xfrm>
            <a:off x="3186792" y="4066250"/>
            <a:ext cx="2154967" cy="2659321"/>
          </a:xfrm>
          <a:prstGeom prst="rect">
            <a:avLst/>
          </a:prstGeom>
        </p:spPr>
      </p:pic>
      <p:pic>
        <p:nvPicPr>
          <p:cNvPr id="11" name="Picture 10" descr="Influencer Marketing: Dyson Pet Influencers Case Study - Rocio Speaks  Marketing">
            <a:extLst>
              <a:ext uri="{FF2B5EF4-FFF2-40B4-BE49-F238E27FC236}">
                <a16:creationId xmlns:a16="http://schemas.microsoft.com/office/drawing/2014/main" id="{7E0A32AF-6517-CD58-5DE3-E650DA264DD5}"/>
              </a:ext>
            </a:extLst>
          </p:cNvPr>
          <p:cNvPicPr>
            <a:picLocks noChangeAspect="1"/>
          </p:cNvPicPr>
          <p:nvPr/>
        </p:nvPicPr>
        <p:blipFill>
          <a:blip r:embed="rId8"/>
          <a:srcRect l="63682" t="708" r="-498" b="2416"/>
          <a:stretch>
            <a:fillRect/>
          </a:stretch>
        </p:blipFill>
        <p:spPr>
          <a:xfrm>
            <a:off x="5343410" y="4069871"/>
            <a:ext cx="1499796" cy="2648758"/>
          </a:xfrm>
          <a:prstGeom prst="rect">
            <a:avLst/>
          </a:prstGeom>
        </p:spPr>
      </p:pic>
      <p:pic>
        <p:nvPicPr>
          <p:cNvPr id="12" name="Picture 11" descr="dyson logo">
            <a:extLst>
              <a:ext uri="{FF2B5EF4-FFF2-40B4-BE49-F238E27FC236}">
                <a16:creationId xmlns:a16="http://schemas.microsoft.com/office/drawing/2014/main" id="{D758EC60-D01E-8BC8-0EA1-9AC39BE4C276}"/>
              </a:ext>
            </a:extLst>
          </p:cNvPr>
          <p:cNvPicPr>
            <a:picLocks noChangeAspect="1"/>
          </p:cNvPicPr>
          <p:nvPr/>
        </p:nvPicPr>
        <p:blipFill>
          <a:blip r:embed="rId9"/>
          <a:stretch>
            <a:fillRect/>
          </a:stretch>
        </p:blipFill>
        <p:spPr>
          <a:xfrm>
            <a:off x="7452020" y="4074922"/>
            <a:ext cx="2531553" cy="1885306"/>
          </a:xfrm>
          <a:prstGeom prst="rect">
            <a:avLst/>
          </a:prstGeom>
        </p:spPr>
      </p:pic>
    </p:spTree>
    <p:extLst>
      <p:ext uri="{BB962C8B-B14F-4D97-AF65-F5344CB8AC3E}">
        <p14:creationId xmlns:p14="http://schemas.microsoft.com/office/powerpoint/2010/main" val="4057572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randombar(horizontal)">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par>
                                <p:cTn id="29" presetID="10"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BAC79-0631-B519-C8B8-310653524B95}"/>
              </a:ext>
            </a:extLst>
          </p:cNvPr>
          <p:cNvSpPr>
            <a:spLocks noGrp="1"/>
          </p:cNvSpPr>
          <p:nvPr>
            <p:ph type="title"/>
          </p:nvPr>
        </p:nvSpPr>
        <p:spPr>
          <a:xfrm>
            <a:off x="931133" y="229810"/>
            <a:ext cx="5334197" cy="1708242"/>
          </a:xfrm>
        </p:spPr>
        <p:txBody>
          <a:bodyPr anchor="ctr">
            <a:normAutofit/>
          </a:bodyPr>
          <a:lstStyle/>
          <a:p>
            <a:r>
              <a:rPr lang="en-GB" sz="4000" dirty="0">
                <a:latin typeface="Arial Nova"/>
              </a:rPr>
              <a:t>Why do business use influencer marketing? </a:t>
            </a:r>
          </a:p>
        </p:txBody>
      </p:sp>
      <p:sp>
        <p:nvSpPr>
          <p:cNvPr id="3" name="Content Placeholder 2">
            <a:extLst>
              <a:ext uri="{FF2B5EF4-FFF2-40B4-BE49-F238E27FC236}">
                <a16:creationId xmlns:a16="http://schemas.microsoft.com/office/drawing/2014/main" id="{799B14BD-8CCC-3A54-B935-0BE1DE0C934F}"/>
              </a:ext>
            </a:extLst>
          </p:cNvPr>
          <p:cNvSpPr>
            <a:spLocks noGrp="1"/>
          </p:cNvSpPr>
          <p:nvPr>
            <p:ph idx="1"/>
          </p:nvPr>
        </p:nvSpPr>
        <p:spPr>
          <a:xfrm>
            <a:off x="761800" y="2470244"/>
            <a:ext cx="5334197" cy="3769835"/>
          </a:xfrm>
        </p:spPr>
        <p:txBody>
          <a:bodyPr vert="horz" lIns="91440" tIns="45720" rIns="91440" bIns="45720" rtlCol="0" anchor="ctr">
            <a:noAutofit/>
          </a:bodyPr>
          <a:lstStyle/>
          <a:p>
            <a:pPr algn="ctr"/>
            <a:r>
              <a:rPr lang="en-GB" sz="1600" dirty="0">
                <a:latin typeface="Arial Nova"/>
              </a:rPr>
              <a:t>When a company uses influencers to market their product to the public using social media platforms.</a:t>
            </a:r>
            <a:endParaRPr lang="en-US" sz="1600">
              <a:ea typeface="Calibri"/>
              <a:cs typeface="Calibri"/>
            </a:endParaRPr>
          </a:p>
          <a:p>
            <a:pPr algn="ctr"/>
            <a:r>
              <a:rPr lang="en-GB" sz="1600" dirty="0">
                <a:latin typeface="Arial Nova"/>
              </a:rPr>
              <a:t>The influencer builds trust and credibility for the brand , they are trusted by the views, the influencer is trustworthy than the more traditional types of marketing. </a:t>
            </a:r>
          </a:p>
          <a:p>
            <a:pPr algn="ctr"/>
            <a:r>
              <a:rPr lang="en-GB" sz="1600" dirty="0">
                <a:latin typeface="Arial Nova"/>
              </a:rPr>
              <a:t>Highly focused </a:t>
            </a:r>
            <a:r>
              <a:rPr lang="en-GB" sz="1600" dirty="0" err="1">
                <a:latin typeface="Arial Nova"/>
              </a:rPr>
              <a:t>companys</a:t>
            </a:r>
            <a:r>
              <a:rPr lang="en-GB" sz="1600" dirty="0">
                <a:latin typeface="Arial Nova"/>
              </a:rPr>
              <a:t>' can use influencers to conquer certain market areas as influencers have a certain type of followers. The relevance is </a:t>
            </a:r>
            <a:r>
              <a:rPr lang="en-GB" sz="1600" dirty="0" err="1">
                <a:latin typeface="Arial Nova"/>
              </a:rPr>
              <a:t>extreamly</a:t>
            </a:r>
            <a:r>
              <a:rPr lang="en-GB" sz="1600" dirty="0">
                <a:latin typeface="Arial Nova"/>
              </a:rPr>
              <a:t> important in marketing as an influencer will have a genre to their following like boxing or swimming the </a:t>
            </a:r>
            <a:r>
              <a:rPr lang="en-GB" sz="1600" dirty="0" err="1">
                <a:latin typeface="Arial Nova"/>
              </a:rPr>
              <a:t>majoirty</a:t>
            </a:r>
            <a:r>
              <a:rPr lang="en-GB" sz="1600" dirty="0">
                <a:latin typeface="Arial Nova"/>
              </a:rPr>
              <a:t> of the following will probably like boxing or swimming, business can use that then to </a:t>
            </a:r>
            <a:r>
              <a:rPr lang="en-GB" sz="1600" dirty="0" err="1">
                <a:latin typeface="Arial Nova"/>
              </a:rPr>
              <a:t>posibly</a:t>
            </a:r>
            <a:r>
              <a:rPr lang="en-GB" sz="1600" dirty="0">
                <a:latin typeface="Arial Nova"/>
              </a:rPr>
              <a:t> promote the new boxing gloves or swimming shorts to a lot more concentrated sources of views rather than putting on traditional tv for everyone to see. (two teachers, 2022)</a:t>
            </a:r>
          </a:p>
          <a:p>
            <a:endParaRPr lang="en-GB" sz="1400"/>
          </a:p>
        </p:txBody>
      </p:sp>
      <p:pic>
        <p:nvPicPr>
          <p:cNvPr id="4" name="Picture 3" descr="A person giving a thumbs up to a box&#10;&#10;AI-generated content may be incorrect.">
            <a:extLst>
              <a:ext uri="{FF2B5EF4-FFF2-40B4-BE49-F238E27FC236}">
                <a16:creationId xmlns:a16="http://schemas.microsoft.com/office/drawing/2014/main" id="{C9AD1CFA-F2FD-B12B-0354-65BE216E451F}"/>
              </a:ext>
            </a:extLst>
          </p:cNvPr>
          <p:cNvPicPr>
            <a:picLocks noChangeAspect="1"/>
          </p:cNvPicPr>
          <p:nvPr/>
        </p:nvPicPr>
        <p:blipFill>
          <a:blip r:embed="rId2"/>
          <a:srcRect l="26816" r="2134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120109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54B96-9990-1270-4C5B-9E4825C53DD8}"/>
              </a:ext>
            </a:extLst>
          </p:cNvPr>
          <p:cNvSpPr>
            <a:spLocks noGrp="1"/>
          </p:cNvSpPr>
          <p:nvPr>
            <p:ph type="title"/>
          </p:nvPr>
        </p:nvSpPr>
        <p:spPr>
          <a:xfrm>
            <a:off x="838200" y="365125"/>
            <a:ext cx="10515600" cy="666886"/>
          </a:xfrm>
        </p:spPr>
        <p:txBody>
          <a:bodyPr>
            <a:normAutofit fontScale="90000"/>
          </a:bodyPr>
          <a:lstStyle/>
          <a:p>
            <a:r>
              <a:rPr lang="en-GB" dirty="0">
                <a:latin typeface="Arial Nova"/>
                <a:ea typeface="Calibri Light"/>
                <a:cs typeface="Calibri Light"/>
              </a:rPr>
              <a:t>My Findings </a:t>
            </a:r>
          </a:p>
        </p:txBody>
      </p:sp>
      <p:sp>
        <p:nvSpPr>
          <p:cNvPr id="3" name="Content Placeholder 2">
            <a:extLst>
              <a:ext uri="{FF2B5EF4-FFF2-40B4-BE49-F238E27FC236}">
                <a16:creationId xmlns:a16="http://schemas.microsoft.com/office/drawing/2014/main" id="{608DAD0D-D985-7073-1ADD-FE1529F94457}"/>
              </a:ext>
            </a:extLst>
          </p:cNvPr>
          <p:cNvSpPr>
            <a:spLocks noGrp="1"/>
          </p:cNvSpPr>
          <p:nvPr>
            <p:ph idx="1"/>
          </p:nvPr>
        </p:nvSpPr>
        <p:spPr/>
        <p:txBody>
          <a:bodyPr vert="horz" lIns="91440" tIns="45720" rIns="91440" bIns="45720" rtlCol="0" anchor="t">
            <a:normAutofit/>
          </a:bodyPr>
          <a:lstStyle/>
          <a:p>
            <a:pPr algn="ctr"/>
            <a:r>
              <a:rPr lang="en-GB" sz="2400" dirty="0">
                <a:latin typeface="Arial Nova"/>
                <a:ea typeface="Calibri"/>
                <a:cs typeface="Calibri"/>
              </a:rPr>
              <a:t>Influence marketing will stay a big part of marketing as we move even more digital. </a:t>
            </a:r>
            <a:endParaRPr lang="en-US" sz="2400">
              <a:ea typeface="Calibri"/>
              <a:cs typeface="Calibri"/>
            </a:endParaRPr>
          </a:p>
          <a:p>
            <a:pPr algn="ctr"/>
            <a:r>
              <a:rPr lang="en-GB" sz="2400" dirty="0">
                <a:latin typeface="Arial Nova"/>
                <a:ea typeface="Calibri"/>
                <a:cs typeface="Calibri"/>
              </a:rPr>
              <a:t>Influencer will remain a </a:t>
            </a:r>
            <a:r>
              <a:rPr lang="en-GB" sz="2400" err="1">
                <a:latin typeface="Arial Nova"/>
                <a:ea typeface="Calibri"/>
                <a:cs typeface="Calibri"/>
              </a:rPr>
              <a:t>cruatl</a:t>
            </a:r>
            <a:r>
              <a:rPr lang="en-GB" sz="2400" dirty="0">
                <a:latin typeface="Arial Nova"/>
                <a:ea typeface="Calibri"/>
                <a:cs typeface="Calibri"/>
              </a:rPr>
              <a:t> tool for brands seeking more human connections in a digital world.</a:t>
            </a:r>
          </a:p>
          <a:p>
            <a:pPr algn="ctr"/>
            <a:r>
              <a:rPr lang="en-GB" sz="2400" dirty="0">
                <a:latin typeface="Arial Nova"/>
                <a:ea typeface="Calibri"/>
                <a:cs typeface="Calibri"/>
              </a:rPr>
              <a:t>Influencers are more effective when they </a:t>
            </a:r>
            <a:r>
              <a:rPr lang="en-GB" sz="2400" err="1">
                <a:latin typeface="Arial Nova"/>
                <a:ea typeface="Calibri"/>
                <a:cs typeface="Calibri"/>
              </a:rPr>
              <a:t>aline</a:t>
            </a:r>
            <a:r>
              <a:rPr lang="en-GB" sz="2400" dirty="0">
                <a:latin typeface="Arial Nova"/>
                <a:ea typeface="Calibri"/>
                <a:cs typeface="Calibri"/>
              </a:rPr>
              <a:t> with the brands values and targets for customers. </a:t>
            </a:r>
          </a:p>
          <a:p>
            <a:pPr algn="ctr"/>
            <a:r>
              <a:rPr lang="en-GB" sz="2400" dirty="0">
                <a:latin typeface="Arial Nova"/>
                <a:ea typeface="Calibri"/>
                <a:cs typeface="Calibri"/>
              </a:rPr>
              <a:t>That we are at the tip of the ice Burge of a new digital era of marketing and influencer marketing will only continue to grow as digital platforms and consumers behaviours evolve. </a:t>
            </a:r>
          </a:p>
          <a:p>
            <a:endParaRPr lang="en-GB" dirty="0">
              <a:ea typeface="Calibri"/>
              <a:cs typeface="Calibri"/>
            </a:endParaRPr>
          </a:p>
        </p:txBody>
      </p:sp>
    </p:spTree>
    <p:extLst>
      <p:ext uri="{BB962C8B-B14F-4D97-AF65-F5344CB8AC3E}">
        <p14:creationId xmlns:p14="http://schemas.microsoft.com/office/powerpoint/2010/main" val="1973571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FADB-10E0-FE63-4803-629497D7C804}"/>
              </a:ext>
            </a:extLst>
          </p:cNvPr>
          <p:cNvSpPr>
            <a:spLocks noGrp="1"/>
          </p:cNvSpPr>
          <p:nvPr>
            <p:ph type="title"/>
          </p:nvPr>
        </p:nvSpPr>
        <p:spPr>
          <a:xfrm>
            <a:off x="838200" y="365125"/>
            <a:ext cx="5109029" cy="587754"/>
          </a:xfrm>
        </p:spPr>
        <p:txBody>
          <a:bodyPr>
            <a:normAutofit fontScale="90000"/>
          </a:bodyPr>
          <a:lstStyle/>
          <a:p>
            <a:r>
              <a:rPr lang="en-GB" dirty="0">
                <a:latin typeface="Arial Nova"/>
                <a:ea typeface="Calibri Light"/>
                <a:cs typeface="Calibri Light"/>
              </a:rPr>
              <a:t>Reference list</a:t>
            </a:r>
            <a:r>
              <a:rPr lang="en-GB" dirty="0">
                <a:ea typeface="Calibri Light"/>
                <a:cs typeface="Calibri Light"/>
              </a:rPr>
              <a:t> </a:t>
            </a:r>
            <a:endParaRPr lang="en-GB" dirty="0"/>
          </a:p>
        </p:txBody>
      </p:sp>
      <p:sp>
        <p:nvSpPr>
          <p:cNvPr id="3" name="Content Placeholder 2">
            <a:extLst>
              <a:ext uri="{FF2B5EF4-FFF2-40B4-BE49-F238E27FC236}">
                <a16:creationId xmlns:a16="http://schemas.microsoft.com/office/drawing/2014/main" id="{FDC0945E-487B-C907-09C1-76F6686F5A2D}"/>
              </a:ext>
            </a:extLst>
          </p:cNvPr>
          <p:cNvSpPr>
            <a:spLocks noGrp="1"/>
          </p:cNvSpPr>
          <p:nvPr>
            <p:ph idx="1"/>
          </p:nvPr>
        </p:nvSpPr>
        <p:spPr>
          <a:xfrm>
            <a:off x="838200" y="954768"/>
            <a:ext cx="9924198" cy="5027588"/>
          </a:xfrm>
        </p:spPr>
        <p:txBody>
          <a:bodyPr vert="horz" lIns="91440" tIns="45720" rIns="91440" bIns="45720" rtlCol="0" anchor="t">
            <a:normAutofit fontScale="70000" lnSpcReduction="20000"/>
          </a:bodyPr>
          <a:lstStyle/>
          <a:p>
            <a:r>
              <a:rPr lang="en-GB" sz="2600" i="1" dirty="0">
                <a:latin typeface="Arial Nova"/>
              </a:rPr>
              <a:t>Digital notebook (2023) what is </a:t>
            </a:r>
            <a:r>
              <a:rPr lang="en-GB" sz="2600" i="1" err="1">
                <a:latin typeface="Arial Nova"/>
              </a:rPr>
              <a:t>infulencer</a:t>
            </a:r>
            <a:r>
              <a:rPr lang="en-GB" sz="2600" i="1" dirty="0">
                <a:latin typeface="Arial Nova"/>
              </a:rPr>
              <a:t> marketing?. Available at : </a:t>
            </a:r>
            <a:r>
              <a:rPr lang="en-GB" sz="2600" dirty="0">
                <a:latin typeface="Arial Nova"/>
                <a:ea typeface="+mn-lt"/>
                <a:cs typeface="+mn-lt"/>
                <a:hlinkClick r:id="rId2"/>
              </a:rPr>
              <a:t>https://digitalnotebook.in/influencer-marketing/</a:t>
            </a:r>
            <a:r>
              <a:rPr lang="en-GB" sz="2600" dirty="0">
                <a:latin typeface="Arial Nova"/>
                <a:ea typeface="+mn-lt"/>
                <a:cs typeface="+mn-lt"/>
              </a:rPr>
              <a:t># (Accessed:1st November 2025)</a:t>
            </a:r>
            <a:endParaRPr lang="en-GB" sz="2600" i="1" dirty="0">
              <a:latin typeface="Arial Nova"/>
            </a:endParaRPr>
          </a:p>
          <a:p>
            <a:r>
              <a:rPr lang="en-GB" sz="2600" dirty="0">
                <a:latin typeface="Arial Nova"/>
                <a:ea typeface="Calibri"/>
                <a:cs typeface="Calibri"/>
              </a:rPr>
              <a:t>Faster </a:t>
            </a:r>
            <a:r>
              <a:rPr lang="en-GB" sz="2600" err="1">
                <a:latin typeface="Arial Nova"/>
                <a:ea typeface="Calibri"/>
                <a:cs typeface="Calibri"/>
              </a:rPr>
              <a:t>captle</a:t>
            </a:r>
            <a:r>
              <a:rPr lang="en-GB" sz="2600" dirty="0">
                <a:latin typeface="Arial Nova"/>
                <a:ea typeface="Calibri"/>
                <a:cs typeface="Calibri"/>
              </a:rPr>
              <a:t> (2024) </a:t>
            </a:r>
            <a:r>
              <a:rPr lang="en-GB" sz="2600" err="1">
                <a:latin typeface="Arial Nova"/>
                <a:ea typeface="Calibri"/>
                <a:cs typeface="Calibri"/>
              </a:rPr>
              <a:t>infuencer</a:t>
            </a:r>
            <a:r>
              <a:rPr lang="en-GB" sz="2600" dirty="0">
                <a:latin typeface="Arial Nova"/>
                <a:ea typeface="Calibri"/>
                <a:cs typeface="Calibri"/>
              </a:rPr>
              <a:t> marketing : the power of </a:t>
            </a:r>
            <a:r>
              <a:rPr lang="en-GB" sz="2600" err="1">
                <a:latin typeface="Arial Nova"/>
                <a:ea typeface="Calibri"/>
                <a:cs typeface="Calibri"/>
              </a:rPr>
              <a:t>collabration</a:t>
            </a:r>
            <a:r>
              <a:rPr lang="en-GB" sz="2600" dirty="0">
                <a:latin typeface="Arial Nova"/>
                <a:ea typeface="Calibri"/>
                <a:cs typeface="Calibri"/>
              </a:rPr>
              <a:t> for brand growth. </a:t>
            </a:r>
            <a:r>
              <a:rPr lang="en-GB" sz="2600" dirty="0">
                <a:latin typeface="Arial Nova"/>
                <a:ea typeface="Calibri"/>
                <a:cs typeface="Calibri"/>
                <a:hlinkClick r:id="rId3"/>
              </a:rPr>
              <a:t>https://fastercapital.com/content/Influencer-marketing--The-power-of-collaboration-for-brand-growth.html#The-Rise-of-Influencer-Marketing-in-the-Digital-Age</a:t>
            </a:r>
            <a:r>
              <a:rPr lang="en-GB" sz="2600" dirty="0">
                <a:latin typeface="Arial Nova"/>
                <a:ea typeface="Calibri"/>
                <a:cs typeface="Calibri"/>
              </a:rPr>
              <a:t> (</a:t>
            </a:r>
            <a:r>
              <a:rPr lang="en-GB" sz="2600" err="1">
                <a:latin typeface="Arial Nova"/>
                <a:ea typeface="Calibri"/>
                <a:cs typeface="Calibri"/>
              </a:rPr>
              <a:t>Accsessed</a:t>
            </a:r>
            <a:r>
              <a:rPr lang="en-GB" sz="2600" dirty="0">
                <a:latin typeface="Arial Nova"/>
                <a:ea typeface="Calibri"/>
                <a:cs typeface="Calibri"/>
              </a:rPr>
              <a:t> :6th November)</a:t>
            </a:r>
          </a:p>
          <a:p>
            <a:r>
              <a:rPr lang="en-GB" sz="2600" err="1">
                <a:latin typeface="Arial Nova"/>
              </a:rPr>
              <a:t>Linkedin</a:t>
            </a:r>
            <a:r>
              <a:rPr lang="en-GB" sz="2600" dirty="0">
                <a:latin typeface="Arial Nova"/>
              </a:rPr>
              <a:t> - The Rise of Influencer Marketing in the Digital Age - </a:t>
            </a:r>
            <a:r>
              <a:rPr lang="en-GB" sz="2600" i="1" dirty="0">
                <a:latin typeface="Arial Nova"/>
              </a:rPr>
              <a:t> </a:t>
            </a:r>
            <a:r>
              <a:rPr lang="en-GB" sz="2600" i="1" dirty="0">
                <a:latin typeface="Arial Nova"/>
                <a:hlinkClick r:id="rId4"/>
              </a:rPr>
              <a:t>https://www.linkedin.com/pulse/rise-influencer-marketing-digital-age-arka-banerjee-smpkc/</a:t>
            </a:r>
            <a:r>
              <a:rPr lang="en-GB" sz="2600" i="1" dirty="0">
                <a:latin typeface="Arial Nova"/>
              </a:rPr>
              <a:t> (</a:t>
            </a:r>
            <a:r>
              <a:rPr lang="en-GB" sz="2600" i="1" err="1">
                <a:latin typeface="Arial Nova"/>
              </a:rPr>
              <a:t>Accsessed</a:t>
            </a:r>
            <a:r>
              <a:rPr lang="en-GB" sz="2600" i="1" dirty="0">
                <a:latin typeface="Arial Nova"/>
              </a:rPr>
              <a:t> : 1st </a:t>
            </a:r>
            <a:r>
              <a:rPr lang="en-GB" sz="2600" i="1" err="1">
                <a:latin typeface="Arial Nova"/>
              </a:rPr>
              <a:t>november</a:t>
            </a:r>
            <a:r>
              <a:rPr lang="en-GB" sz="2600" i="1" dirty="0">
                <a:latin typeface="Arial Nova"/>
              </a:rPr>
              <a:t> 2025)</a:t>
            </a:r>
          </a:p>
          <a:p>
            <a:r>
              <a:rPr lang="en-GB" sz="2600" dirty="0">
                <a:latin typeface="Arial Nova"/>
              </a:rPr>
              <a:t>Trend by </a:t>
            </a:r>
            <a:r>
              <a:rPr lang="en-GB" sz="2600" err="1">
                <a:latin typeface="Arial Nova"/>
              </a:rPr>
              <a:t>soona</a:t>
            </a:r>
            <a:r>
              <a:rPr lang="en-GB" sz="2600" dirty="0">
                <a:latin typeface="Arial Nova"/>
              </a:rPr>
              <a:t> (2024) 8 </a:t>
            </a:r>
            <a:r>
              <a:rPr lang="en-GB" sz="2600" err="1">
                <a:latin typeface="Arial Nova"/>
              </a:rPr>
              <a:t>insance</a:t>
            </a:r>
            <a:r>
              <a:rPr lang="en-GB" sz="2600" dirty="0">
                <a:latin typeface="Arial Nova"/>
              </a:rPr>
              <a:t> (but true) </a:t>
            </a:r>
            <a:r>
              <a:rPr lang="en-GB" sz="2600" err="1">
                <a:latin typeface="Arial Nova"/>
              </a:rPr>
              <a:t>infuencer</a:t>
            </a:r>
            <a:r>
              <a:rPr lang="en-GB" sz="2600" dirty="0">
                <a:latin typeface="Arial Nova"/>
              </a:rPr>
              <a:t> marketing case </a:t>
            </a:r>
            <a:r>
              <a:rPr lang="en-GB" sz="2600" err="1">
                <a:latin typeface="Arial Nova"/>
              </a:rPr>
              <a:t>studys</a:t>
            </a:r>
            <a:r>
              <a:rPr lang="en-GB" sz="2600" dirty="0">
                <a:latin typeface="Arial Nova"/>
              </a:rPr>
              <a:t> </a:t>
            </a:r>
            <a:r>
              <a:rPr lang="en-GB" sz="2600" dirty="0">
                <a:latin typeface="Arial Nova"/>
                <a:hlinkClick r:id="rId5"/>
              </a:rPr>
              <a:t>https://www.trend.io/blog/influencer-marketing-case-studies#:~:text=Since%20expanding%20its%20product%20line,a%20$49.2%20billion%20industry%20worldwide</a:t>
            </a:r>
            <a:r>
              <a:rPr lang="en-GB" sz="2600" dirty="0">
                <a:latin typeface="Arial Nova"/>
              </a:rPr>
              <a:t>. (</a:t>
            </a:r>
            <a:r>
              <a:rPr lang="en-GB" sz="2600" err="1">
                <a:latin typeface="Arial Nova"/>
              </a:rPr>
              <a:t>Accsessed</a:t>
            </a:r>
            <a:r>
              <a:rPr lang="en-GB" sz="2600" dirty="0">
                <a:latin typeface="Arial Nova"/>
              </a:rPr>
              <a:t> : 4th November 2025)</a:t>
            </a:r>
            <a:endParaRPr lang="en-GB" sz="2600" i="1" dirty="0">
              <a:latin typeface="Arial Nova"/>
            </a:endParaRPr>
          </a:p>
          <a:p>
            <a:r>
              <a:rPr lang="en-GB" sz="2600" i="1" dirty="0">
                <a:latin typeface="Arial Nova"/>
              </a:rPr>
              <a:t>Two teachers (2022) 3 key reasons why </a:t>
            </a:r>
            <a:r>
              <a:rPr lang="en-GB" sz="2600" i="1" dirty="0" err="1">
                <a:latin typeface="Arial Nova"/>
              </a:rPr>
              <a:t>buisnesses</a:t>
            </a:r>
            <a:r>
              <a:rPr lang="en-GB" sz="2600" i="1" dirty="0">
                <a:latin typeface="Arial Nova"/>
              </a:rPr>
              <a:t> use influencer marketing. Available at : </a:t>
            </a:r>
            <a:r>
              <a:rPr lang="en-GB" sz="2600" i="1" dirty="0">
                <a:latin typeface="Arial Nova"/>
                <a:hlinkClick r:id="rId6"/>
              </a:rPr>
              <a:t>https://www.youtube.com/watch?v=5f1t7PB1XO8</a:t>
            </a:r>
            <a:r>
              <a:rPr lang="en-GB" sz="2600" i="1" dirty="0">
                <a:latin typeface="Arial Nova"/>
              </a:rPr>
              <a:t> (Accessed : 4th </a:t>
            </a:r>
            <a:r>
              <a:rPr lang="en-GB" sz="2600" i="1" dirty="0" err="1">
                <a:latin typeface="Arial Nova"/>
              </a:rPr>
              <a:t>november</a:t>
            </a:r>
            <a:r>
              <a:rPr lang="en-GB" sz="2600" i="1" dirty="0">
                <a:latin typeface="Arial Nova"/>
              </a:rPr>
              <a:t> 2025)</a:t>
            </a:r>
            <a:endParaRPr lang="en-GB" sz="2600" dirty="0">
              <a:latin typeface="Arial Nova"/>
              <a:ea typeface="Calibri"/>
              <a:cs typeface="Calibri"/>
            </a:endParaRPr>
          </a:p>
          <a:p>
            <a:endParaRPr lang="en-GB" sz="1800" i="1" dirty="0">
              <a:latin typeface="Arial Nova"/>
              <a:ea typeface="Calibri"/>
              <a:cs typeface="Calibri"/>
            </a:endParaRPr>
          </a:p>
          <a:p>
            <a:pPr marL="0" indent="0">
              <a:buNone/>
            </a:pPr>
            <a:endParaRPr lang="en-GB" sz="2400" i="1" dirty="0">
              <a:latin typeface="Arial Nova"/>
            </a:endParaRPr>
          </a:p>
          <a:p>
            <a:pPr marL="0" indent="0">
              <a:buNone/>
            </a:pPr>
            <a:r>
              <a:rPr lang="en-GB" sz="2400" i="1" dirty="0">
                <a:latin typeface="Arial Nova"/>
              </a:rPr>
              <a:t>THANK YOU FOR YOUR TIME,</a:t>
            </a:r>
          </a:p>
          <a:p>
            <a:pPr marL="0" indent="0">
              <a:buNone/>
            </a:pPr>
            <a:r>
              <a:rPr lang="en-GB" sz="2400" i="1" dirty="0">
                <a:latin typeface="Arial Nova"/>
              </a:rPr>
              <a:t> IF YOU HAVE ANY QUESTIONS PLEASE FEEL FREE TO ASK. </a:t>
            </a:r>
          </a:p>
          <a:p>
            <a:pPr marL="0" indent="0">
              <a:buNone/>
            </a:pPr>
            <a:r>
              <a:rPr lang="en-GB" sz="2400" i="1" dirty="0">
                <a:latin typeface="Arial Nova"/>
              </a:rPr>
              <a:t>FEED BACK APPRSHATED.</a:t>
            </a:r>
          </a:p>
          <a:p>
            <a:endParaRPr lang="en-GB" sz="1800" i="1" dirty="0">
              <a:latin typeface="Arial Nova"/>
            </a:endParaRPr>
          </a:p>
        </p:txBody>
      </p:sp>
    </p:spTree>
    <p:extLst>
      <p:ext uri="{BB962C8B-B14F-4D97-AF65-F5344CB8AC3E}">
        <p14:creationId xmlns:p14="http://schemas.microsoft.com/office/powerpoint/2010/main" val="18643562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Learning in the digital era</vt:lpstr>
      <vt:lpstr>The power of the influencer and the new digital era </vt:lpstr>
      <vt:lpstr>The influencer – Who are they ? </vt:lpstr>
      <vt:lpstr>Why do business use influencer marketing? </vt:lpstr>
      <vt:lpstr>My Findings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900</cp:revision>
  <dcterms:created xsi:type="dcterms:W3CDTF">2025-11-15T01:29:35Z</dcterms:created>
  <dcterms:modified xsi:type="dcterms:W3CDTF">2025-11-24T23:28:49Z</dcterms:modified>
</cp:coreProperties>
</file>