
<file path=[Content_Types].xml><?xml version="1.0" encoding="utf-8"?>
<Types xmlns="http://schemas.openxmlformats.org/package/2006/content-types">
  <Default Extension="bin" ContentType="application/vnd.openxmlformats-officedocument.oleObject"/>
  <Default Extension="vsd" ContentType="application/vnd.visio"/>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9" r:id="rId1"/>
  </p:sldMasterIdLst>
  <p:notesMasterIdLst>
    <p:notesMasterId r:id="rId24"/>
  </p:notesMasterIdLst>
  <p:handoutMasterIdLst>
    <p:handoutMasterId r:id="rId25"/>
  </p:handoutMasterIdLst>
  <p:sldIdLst>
    <p:sldId id="297" r:id="rId2"/>
    <p:sldId id="360" r:id="rId3"/>
    <p:sldId id="361" r:id="rId4"/>
    <p:sldId id="364" r:id="rId5"/>
    <p:sldId id="367" r:id="rId6"/>
    <p:sldId id="362" r:id="rId7"/>
    <p:sldId id="366" r:id="rId8"/>
    <p:sldId id="363" r:id="rId9"/>
    <p:sldId id="370" r:id="rId10"/>
    <p:sldId id="365" r:id="rId11"/>
    <p:sldId id="368" r:id="rId12"/>
    <p:sldId id="371" r:id="rId13"/>
    <p:sldId id="372" r:id="rId14"/>
    <p:sldId id="373" r:id="rId15"/>
    <p:sldId id="369" r:id="rId16"/>
    <p:sldId id="377" r:id="rId17"/>
    <p:sldId id="378" r:id="rId18"/>
    <p:sldId id="374" r:id="rId19"/>
    <p:sldId id="379" r:id="rId20"/>
    <p:sldId id="376" r:id="rId21"/>
    <p:sldId id="375" r:id="rId22"/>
    <p:sldId id="380" r:id="rId23"/>
  </p:sldIdLst>
  <p:sldSz cx="9144000" cy="6858000" type="screen4x3"/>
  <p:notesSz cx="7302500" cy="9588500"/>
  <p:defaultTextStyle>
    <a:defPPr>
      <a:defRPr lang="en-US"/>
    </a:defPPr>
    <a:lvl1pPr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20">
          <p15:clr>
            <a:srgbClr val="A4A3A4"/>
          </p15:clr>
        </p15:guide>
        <p15:guide id="2" pos="230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9" autoAdjust="0"/>
    <p:restoredTop sz="93851" autoAdjust="0"/>
  </p:normalViewPr>
  <p:slideViewPr>
    <p:cSldViewPr snapToGrid="0">
      <p:cViewPr varScale="1">
        <p:scale>
          <a:sx n="116" d="100"/>
          <a:sy n="116" d="100"/>
        </p:scale>
        <p:origin x="1464" y="12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74"/>
    </p:cViewPr>
  </p:sorterViewPr>
  <p:notesViewPr>
    <p:cSldViewPr snapToGrid="0">
      <p:cViewPr varScale="1">
        <p:scale>
          <a:sx n="58" d="100"/>
          <a:sy n="58" d="100"/>
        </p:scale>
        <p:origin x="-1068" y="-78"/>
      </p:cViewPr>
      <p:guideLst>
        <p:guide orient="horz" pos="3020"/>
        <p:guide pos="230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0" y="0"/>
            <a:ext cx="320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lvl1pPr algn="l">
              <a:defRPr sz="1200"/>
            </a:lvl1pPr>
          </a:lstStyle>
          <a:p>
            <a:pPr>
              <a:defRPr/>
            </a:pPr>
            <a:endParaRPr lang="en-US" altLang="en-US"/>
          </a:p>
        </p:txBody>
      </p:sp>
      <p:sp>
        <p:nvSpPr>
          <p:cNvPr id="46083" name="Rectangle 3"/>
          <p:cNvSpPr>
            <a:spLocks noGrp="1" noChangeArrowheads="1"/>
          </p:cNvSpPr>
          <p:nvPr>
            <p:ph type="dt" sz="quarter" idx="1"/>
          </p:nvPr>
        </p:nvSpPr>
        <p:spPr bwMode="auto">
          <a:xfrm>
            <a:off x="4114800" y="0"/>
            <a:ext cx="320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lvl1pPr algn="r">
              <a:defRPr sz="1200"/>
            </a:lvl1pPr>
          </a:lstStyle>
          <a:p>
            <a:pPr>
              <a:defRPr/>
            </a:pPr>
            <a:endParaRPr lang="en-US" altLang="en-US"/>
          </a:p>
        </p:txBody>
      </p:sp>
      <p:sp>
        <p:nvSpPr>
          <p:cNvPr id="46084" name="Rectangle 4"/>
          <p:cNvSpPr>
            <a:spLocks noGrp="1" noChangeArrowheads="1"/>
          </p:cNvSpPr>
          <p:nvPr>
            <p:ph type="ftr" sz="quarter" idx="2"/>
          </p:nvPr>
        </p:nvSpPr>
        <p:spPr bwMode="auto">
          <a:xfrm>
            <a:off x="0" y="9144000"/>
            <a:ext cx="320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b" anchorCtr="0" compatLnSpc="1">
            <a:prstTxWarp prst="textNoShape">
              <a:avLst/>
            </a:prstTxWarp>
          </a:bodyPr>
          <a:lstStyle>
            <a:lvl1pPr algn="l">
              <a:defRPr sz="1200"/>
            </a:lvl1pPr>
          </a:lstStyle>
          <a:p>
            <a:pPr>
              <a:defRPr/>
            </a:pPr>
            <a:endParaRPr lang="en-US" altLang="en-US"/>
          </a:p>
        </p:txBody>
      </p:sp>
      <p:sp>
        <p:nvSpPr>
          <p:cNvPr id="46085" name="Rectangle 5"/>
          <p:cNvSpPr>
            <a:spLocks noGrp="1" noChangeArrowheads="1"/>
          </p:cNvSpPr>
          <p:nvPr>
            <p:ph type="sldNum" sz="quarter" idx="3"/>
          </p:nvPr>
        </p:nvSpPr>
        <p:spPr bwMode="auto">
          <a:xfrm>
            <a:off x="4114800" y="9144000"/>
            <a:ext cx="320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b" anchorCtr="0" compatLnSpc="1">
            <a:prstTxWarp prst="textNoShape">
              <a:avLst/>
            </a:prstTxWarp>
          </a:bodyPr>
          <a:lstStyle>
            <a:lvl1pPr algn="r">
              <a:defRPr sz="1200"/>
            </a:lvl1pPr>
          </a:lstStyle>
          <a:p>
            <a:pPr>
              <a:defRPr/>
            </a:pPr>
            <a:fld id="{5B3AF87C-54FF-4540-8C23-5EA9FA919B5C}" type="slidenum">
              <a:rPr lang="en-US" altLang="en-US"/>
              <a:pPr>
                <a:defRPr/>
              </a:pPr>
              <a:t>‹#›</a:t>
            </a:fld>
            <a:endParaRPr lang="en-US" altLang="en-US"/>
          </a:p>
        </p:txBody>
      </p:sp>
    </p:spTree>
    <p:extLst>
      <p:ext uri="{BB962C8B-B14F-4D97-AF65-F5344CB8AC3E}">
        <p14:creationId xmlns:p14="http://schemas.microsoft.com/office/powerpoint/2010/main" val="34822279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3163888" cy="4794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6515" tIns="48257" rIns="96515" bIns="48257" numCol="1" anchor="ctr" anchorCtr="0" compatLnSpc="1">
            <a:prstTxWarp prst="textNoShape">
              <a:avLst/>
            </a:prstTxWarp>
          </a:bodyPr>
          <a:lstStyle>
            <a:lvl1pPr algn="l" defTabSz="965200">
              <a:defRPr sz="1300">
                <a:latin typeface="Times New Roman" panose="02020603050405020304" pitchFamily="18" charset="0"/>
              </a:defRPr>
            </a:lvl1pPr>
          </a:lstStyle>
          <a:p>
            <a:pPr>
              <a:defRPr/>
            </a:pPr>
            <a:endParaRPr lang="en-US" altLang="en-US"/>
          </a:p>
        </p:txBody>
      </p:sp>
      <p:sp>
        <p:nvSpPr>
          <p:cNvPr id="6147" name="Rectangle 3"/>
          <p:cNvSpPr>
            <a:spLocks noGrp="1" noChangeArrowheads="1"/>
          </p:cNvSpPr>
          <p:nvPr>
            <p:ph type="dt" idx="1"/>
          </p:nvPr>
        </p:nvSpPr>
        <p:spPr bwMode="auto">
          <a:xfrm>
            <a:off x="4138613" y="0"/>
            <a:ext cx="3163887" cy="4794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6515" tIns="48257" rIns="96515" bIns="48257" numCol="1" anchor="ctr" anchorCtr="0" compatLnSpc="1">
            <a:prstTxWarp prst="textNoShape">
              <a:avLst/>
            </a:prstTxWarp>
          </a:bodyPr>
          <a:lstStyle>
            <a:lvl1pPr algn="r" defTabSz="965200">
              <a:defRPr sz="1300">
                <a:latin typeface="Times New Roman" panose="02020603050405020304" pitchFamily="18" charset="0"/>
              </a:defRPr>
            </a:lvl1pPr>
          </a:lstStyle>
          <a:p>
            <a:pPr>
              <a:defRPr/>
            </a:pPr>
            <a:endParaRPr lang="en-US" altLang="en-US"/>
          </a:p>
        </p:txBody>
      </p:sp>
      <p:sp>
        <p:nvSpPr>
          <p:cNvPr id="3076" name="Rectangle 4"/>
          <p:cNvSpPr>
            <a:spLocks noGrp="1" noRot="1" noChangeAspect="1" noChangeArrowheads="1" noTextEdit="1"/>
          </p:cNvSpPr>
          <p:nvPr>
            <p:ph type="sldImg" idx="2"/>
          </p:nvPr>
        </p:nvSpPr>
        <p:spPr bwMode="auto">
          <a:xfrm>
            <a:off x="1254125" y="719138"/>
            <a:ext cx="4794250" cy="3595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149" name="Rectangle 5"/>
          <p:cNvSpPr>
            <a:spLocks noGrp="1" noChangeArrowheads="1"/>
          </p:cNvSpPr>
          <p:nvPr>
            <p:ph type="body" sz="quarter" idx="3"/>
          </p:nvPr>
        </p:nvSpPr>
        <p:spPr bwMode="auto">
          <a:xfrm>
            <a:off x="973138" y="4554538"/>
            <a:ext cx="5356225" cy="43148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6515" tIns="48257" rIns="96515" bIns="48257" numCol="1" anchor="ctr"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6150" name="Rectangle 6"/>
          <p:cNvSpPr>
            <a:spLocks noGrp="1" noChangeArrowheads="1"/>
          </p:cNvSpPr>
          <p:nvPr>
            <p:ph type="ftr" sz="quarter" idx="4"/>
          </p:nvPr>
        </p:nvSpPr>
        <p:spPr bwMode="auto">
          <a:xfrm>
            <a:off x="0" y="9109075"/>
            <a:ext cx="3163888" cy="4794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6515" tIns="48257" rIns="96515" bIns="48257" numCol="1" anchor="b" anchorCtr="0" compatLnSpc="1">
            <a:prstTxWarp prst="textNoShape">
              <a:avLst/>
            </a:prstTxWarp>
          </a:bodyPr>
          <a:lstStyle>
            <a:lvl1pPr algn="l" defTabSz="965200">
              <a:defRPr sz="1300">
                <a:latin typeface="Times New Roman" panose="02020603050405020304" pitchFamily="18" charset="0"/>
              </a:defRPr>
            </a:lvl1pPr>
          </a:lstStyle>
          <a:p>
            <a:pPr>
              <a:defRPr/>
            </a:pPr>
            <a:endParaRPr lang="en-US" altLang="en-US"/>
          </a:p>
        </p:txBody>
      </p:sp>
      <p:sp>
        <p:nvSpPr>
          <p:cNvPr id="6151" name="Rectangle 7"/>
          <p:cNvSpPr>
            <a:spLocks noGrp="1" noChangeArrowheads="1"/>
          </p:cNvSpPr>
          <p:nvPr>
            <p:ph type="sldNum" sz="quarter" idx="5"/>
          </p:nvPr>
        </p:nvSpPr>
        <p:spPr bwMode="auto">
          <a:xfrm>
            <a:off x="4138613" y="9109075"/>
            <a:ext cx="3163887" cy="4794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6515" tIns="48257" rIns="96515" bIns="48257" numCol="1" anchor="b" anchorCtr="0" compatLnSpc="1">
            <a:prstTxWarp prst="textNoShape">
              <a:avLst/>
            </a:prstTxWarp>
          </a:bodyPr>
          <a:lstStyle>
            <a:lvl1pPr algn="r" defTabSz="965200">
              <a:defRPr sz="1300">
                <a:latin typeface="Times New Roman" panose="02020603050405020304" pitchFamily="18" charset="0"/>
              </a:defRPr>
            </a:lvl1pPr>
          </a:lstStyle>
          <a:p>
            <a:pPr>
              <a:defRPr/>
            </a:pPr>
            <a:fld id="{FFFEAD57-E73D-4EBE-8C60-6D4F01526819}" type="slidenum">
              <a:rPr lang="en-US" altLang="en-US"/>
              <a:pPr>
                <a:defRPr/>
              </a:pPr>
              <a:t>‹#›</a:t>
            </a:fld>
            <a:endParaRPr lang="en-US" altLang="en-US"/>
          </a:p>
        </p:txBody>
      </p:sp>
    </p:spTree>
    <p:extLst>
      <p:ext uri="{BB962C8B-B14F-4D97-AF65-F5344CB8AC3E}">
        <p14:creationId xmlns:p14="http://schemas.microsoft.com/office/powerpoint/2010/main" val="155282142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white">
          <a:xfrm>
            <a:off x="0" y="0"/>
            <a:ext cx="9144000" cy="2540000"/>
          </a:xfrm>
          <a:prstGeom prst="rect">
            <a:avLst/>
          </a:prstGeom>
          <a:gradFill rotWithShape="0">
            <a:gsLst>
              <a:gs pos="0">
                <a:schemeClr val="hlink"/>
              </a:gs>
              <a:gs pos="100000">
                <a:schemeClr val="bg2"/>
              </a:gs>
            </a:gsLst>
            <a:lin ang="5400000" scaled="1"/>
          </a:gra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pPr>
              <a:defRPr/>
            </a:pPr>
            <a:endParaRPr lang="en-GB" altLang="en-US" smtClean="0"/>
          </a:p>
        </p:txBody>
      </p:sp>
      <p:sp>
        <p:nvSpPr>
          <p:cNvPr id="5" name="Rectangle 3"/>
          <p:cNvSpPr>
            <a:spLocks noChangeArrowheads="1"/>
          </p:cNvSpPr>
          <p:nvPr/>
        </p:nvSpPr>
        <p:spPr bwMode="white">
          <a:xfrm>
            <a:off x="0" y="2540000"/>
            <a:ext cx="9144000" cy="4318000"/>
          </a:xfrm>
          <a:prstGeom prst="rect">
            <a:avLst/>
          </a:prstGeom>
          <a:gradFill rotWithShape="0">
            <a:gsLst>
              <a:gs pos="0">
                <a:schemeClr val="bg2"/>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pPr>
              <a:defRPr/>
            </a:pPr>
            <a:endParaRPr lang="en-GB" altLang="en-US" smtClean="0"/>
          </a:p>
        </p:txBody>
      </p:sp>
      <p:sp>
        <p:nvSpPr>
          <p:cNvPr id="6" name="Rectangle 4"/>
          <p:cNvSpPr>
            <a:spLocks noChangeArrowheads="1"/>
          </p:cNvSpPr>
          <p:nvPr/>
        </p:nvSpPr>
        <p:spPr bwMode="ltGray">
          <a:xfrm flipV="1">
            <a:off x="0" y="2595563"/>
            <a:ext cx="6816725" cy="254000"/>
          </a:xfrm>
          <a:prstGeom prst="rect">
            <a:avLst/>
          </a:prstGeom>
          <a:gradFill rotWithShape="0">
            <a:gsLst>
              <a:gs pos="0">
                <a:schemeClr val="hlink"/>
              </a:gs>
              <a:gs pos="100000">
                <a:schemeClr val="bg2"/>
              </a:gs>
            </a:gsLst>
            <a:lin ang="0" scaled="1"/>
          </a:gra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pPr>
              <a:defRPr/>
            </a:pPr>
            <a:endParaRPr lang="en-GB" altLang="en-US" smtClean="0"/>
          </a:p>
        </p:txBody>
      </p:sp>
      <p:sp>
        <p:nvSpPr>
          <p:cNvPr id="33797" name="Rectangle 5"/>
          <p:cNvSpPr>
            <a:spLocks noGrp="1" noChangeArrowheads="1"/>
          </p:cNvSpPr>
          <p:nvPr>
            <p:ph type="ctrTitle"/>
          </p:nvPr>
        </p:nvSpPr>
        <p:spPr>
          <a:xfrm>
            <a:off x="1179513" y="182563"/>
            <a:ext cx="7772400" cy="706437"/>
          </a:xfrm>
          <a:extLst>
            <a:ext uri="{AF507438-7753-43E0-B8FC-AC1667EBCBE1}">
              <a14:hiddenEffects xmlns:a14="http://schemas.microsoft.com/office/drawing/2010/main">
                <a:effectLst>
                  <a:outerShdw dist="35921" dir="2700000" algn="ctr" rotWithShape="0">
                    <a:schemeClr val="tx1"/>
                  </a:outerShdw>
                </a:effectLst>
              </a14:hiddenEffects>
            </a:ext>
          </a:extLst>
        </p:spPr>
        <p:txBody>
          <a:bodyPr/>
          <a:lstStyle>
            <a:lvl1pPr>
              <a:defRPr sz="2000" b="0">
                <a:latin typeface="Helvetica-Narrow" pitchFamily="34" charset="0"/>
              </a:defRPr>
            </a:lvl1pPr>
          </a:lstStyle>
          <a:p>
            <a:pPr lvl="0"/>
            <a:r>
              <a:rPr lang="en-US" altLang="en-US" noProof="0" smtClean="0"/>
              <a:t>Click to edit Master title style</a:t>
            </a:r>
          </a:p>
        </p:txBody>
      </p:sp>
      <p:sp>
        <p:nvSpPr>
          <p:cNvPr id="33798" name="Rectangle 6"/>
          <p:cNvSpPr>
            <a:spLocks noGrp="1" noChangeArrowheads="1"/>
          </p:cNvSpPr>
          <p:nvPr>
            <p:ph type="subTitle" idx="1"/>
          </p:nvPr>
        </p:nvSpPr>
        <p:spPr>
          <a:xfrm>
            <a:off x="1371600" y="3886200"/>
            <a:ext cx="6400800" cy="1752600"/>
          </a:xfrm>
        </p:spPr>
        <p:txBody>
          <a:bodyPr/>
          <a:lstStyle>
            <a:lvl1pPr marL="0" indent="0">
              <a:buFont typeface="Monotype Sorts" pitchFamily="2" charset="2"/>
              <a:buNone/>
              <a:defRPr/>
            </a:lvl1pPr>
          </a:lstStyle>
          <a:p>
            <a:pPr lvl="0"/>
            <a:r>
              <a:rPr lang="en-US" altLang="en-US" noProof="0" smtClean="0"/>
              <a:t>Click to edit Master subtitle style</a:t>
            </a:r>
          </a:p>
        </p:txBody>
      </p:sp>
      <p:sp>
        <p:nvSpPr>
          <p:cNvPr id="7" name="Rectangle 7"/>
          <p:cNvSpPr>
            <a:spLocks noGrp="1" noChangeArrowheads="1"/>
          </p:cNvSpPr>
          <p:nvPr>
            <p:ph type="dt" sz="half" idx="10"/>
          </p:nvPr>
        </p:nvSpPr>
        <p:spPr bwMode="auto">
          <a:xfrm>
            <a:off x="685800" y="6248400"/>
            <a:ext cx="1905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l">
              <a:spcBef>
                <a:spcPct val="50000"/>
              </a:spcBef>
              <a:defRPr sz="1400">
                <a:solidFill>
                  <a:srgbClr val="660066"/>
                </a:solidFill>
                <a:latin typeface="Impact" panose="020B0806030902050204" pitchFamily="34" charset="0"/>
              </a:defRPr>
            </a:lvl1pPr>
          </a:lstStyle>
          <a:p>
            <a:pPr>
              <a:defRPr/>
            </a:pPr>
            <a:endParaRPr lang="en-US" altLang="en-US"/>
          </a:p>
        </p:txBody>
      </p:sp>
      <p:sp>
        <p:nvSpPr>
          <p:cNvPr id="8" name="Rectangle 8"/>
          <p:cNvSpPr>
            <a:spLocks noGrp="1" noChangeArrowheads="1"/>
          </p:cNvSpPr>
          <p:nvPr>
            <p:ph type="ftr" sz="quarter" idx="11"/>
          </p:nvPr>
        </p:nvSpPr>
        <p:spPr>
          <a:xfrm>
            <a:off x="3124200" y="6248400"/>
            <a:ext cx="2895600" cy="457200"/>
          </a:xfrm>
        </p:spPr>
        <p:txBody>
          <a:bodyPr/>
          <a:lstStyle>
            <a:lvl1pPr algn="ctr">
              <a:spcBef>
                <a:spcPct val="50000"/>
              </a:spcBef>
              <a:defRPr sz="1400">
                <a:solidFill>
                  <a:srgbClr val="660066"/>
                </a:solidFill>
                <a:latin typeface="Impact" panose="020B0806030902050204" pitchFamily="34" charset="0"/>
              </a:defRPr>
            </a:lvl1pPr>
          </a:lstStyle>
          <a:p>
            <a:pPr>
              <a:defRPr/>
            </a:pPr>
            <a:endParaRPr lang="en-US" altLang="en-US"/>
          </a:p>
        </p:txBody>
      </p:sp>
      <p:sp>
        <p:nvSpPr>
          <p:cNvPr id="9" name="Rectangle 9"/>
          <p:cNvSpPr>
            <a:spLocks noGrp="1" noChangeArrowheads="1"/>
          </p:cNvSpPr>
          <p:nvPr>
            <p:ph type="sldNum" sz="quarter" idx="12"/>
          </p:nvPr>
        </p:nvSpPr>
        <p:spPr bwMode="auto">
          <a:xfrm>
            <a:off x="6553200" y="6248400"/>
            <a:ext cx="1905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defRPr sz="1400">
                <a:solidFill>
                  <a:srgbClr val="660066"/>
                </a:solidFill>
                <a:latin typeface="Impact" panose="020B0806030902050204" pitchFamily="34" charset="0"/>
              </a:defRPr>
            </a:lvl1pPr>
          </a:lstStyle>
          <a:p>
            <a:pPr>
              <a:defRPr/>
            </a:pPr>
            <a:fld id="{17ED190A-4C5B-4752-A026-78191D75ACA0}" type="slidenum">
              <a:rPr lang="en-US" altLang="en-US"/>
              <a:pPr>
                <a:defRPr/>
              </a:pPr>
              <a:t>‹#›</a:t>
            </a:fld>
            <a:endParaRPr lang="en-US" altLang="en-US"/>
          </a:p>
        </p:txBody>
      </p:sp>
    </p:spTree>
    <p:extLst>
      <p:ext uri="{BB962C8B-B14F-4D97-AF65-F5344CB8AC3E}">
        <p14:creationId xmlns:p14="http://schemas.microsoft.com/office/powerpoint/2010/main" val="1211674024"/>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55"/>
          <p:cNvSpPr>
            <a:spLocks noGrp="1" noChangeArrowheads="1"/>
          </p:cNvSpPr>
          <p:nvPr>
            <p:ph type="ftr" sz="quarter" idx="10"/>
          </p:nvPr>
        </p:nvSpPr>
        <p:spPr>
          <a:ln/>
        </p:spPr>
        <p:txBody>
          <a:bodyPr/>
          <a:lstStyle>
            <a:lvl1pPr>
              <a:defRPr/>
            </a:lvl1pPr>
          </a:lstStyle>
          <a:p>
            <a:pPr>
              <a:defRPr/>
            </a:pPr>
            <a:r>
              <a:rPr lang="en-US" altLang="en-US"/>
              <a:t>GD &amp; H</a:t>
            </a:r>
          </a:p>
        </p:txBody>
      </p:sp>
    </p:spTree>
    <p:extLst>
      <p:ext uri="{BB962C8B-B14F-4D97-AF65-F5344CB8AC3E}">
        <p14:creationId xmlns:p14="http://schemas.microsoft.com/office/powerpoint/2010/main" val="26096434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Rectangle 155"/>
          <p:cNvSpPr>
            <a:spLocks noGrp="1" noChangeArrowheads="1"/>
          </p:cNvSpPr>
          <p:nvPr>
            <p:ph type="ftr" sz="quarter" idx="10"/>
          </p:nvPr>
        </p:nvSpPr>
        <p:spPr>
          <a:ln/>
        </p:spPr>
        <p:txBody>
          <a:bodyPr/>
          <a:lstStyle>
            <a:lvl1pPr>
              <a:defRPr/>
            </a:lvl1pPr>
          </a:lstStyle>
          <a:p>
            <a:pPr>
              <a:defRPr/>
            </a:pPr>
            <a:r>
              <a:rPr lang="en-US" altLang="en-US"/>
              <a:t>GD &amp; H</a:t>
            </a:r>
          </a:p>
        </p:txBody>
      </p:sp>
    </p:spTree>
    <p:extLst>
      <p:ext uri="{BB962C8B-B14F-4D97-AF65-F5344CB8AC3E}">
        <p14:creationId xmlns:p14="http://schemas.microsoft.com/office/powerpoint/2010/main" val="16267502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047750" y="1724025"/>
            <a:ext cx="343852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38675" y="1724025"/>
            <a:ext cx="343852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55"/>
          <p:cNvSpPr>
            <a:spLocks noGrp="1" noChangeArrowheads="1"/>
          </p:cNvSpPr>
          <p:nvPr>
            <p:ph type="ftr" sz="quarter" idx="10"/>
          </p:nvPr>
        </p:nvSpPr>
        <p:spPr>
          <a:ln/>
        </p:spPr>
        <p:txBody>
          <a:bodyPr/>
          <a:lstStyle>
            <a:lvl1pPr>
              <a:defRPr/>
            </a:lvl1pPr>
          </a:lstStyle>
          <a:p>
            <a:pPr>
              <a:defRPr/>
            </a:pPr>
            <a:r>
              <a:rPr lang="en-US" altLang="en-US"/>
              <a:t>GD &amp; H</a:t>
            </a:r>
          </a:p>
        </p:txBody>
      </p:sp>
    </p:spTree>
    <p:extLst>
      <p:ext uri="{BB962C8B-B14F-4D97-AF65-F5344CB8AC3E}">
        <p14:creationId xmlns:p14="http://schemas.microsoft.com/office/powerpoint/2010/main" val="28643458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55"/>
          <p:cNvSpPr>
            <a:spLocks noGrp="1" noChangeArrowheads="1"/>
          </p:cNvSpPr>
          <p:nvPr>
            <p:ph type="ftr" sz="quarter" idx="10"/>
          </p:nvPr>
        </p:nvSpPr>
        <p:spPr>
          <a:ln/>
        </p:spPr>
        <p:txBody>
          <a:bodyPr/>
          <a:lstStyle>
            <a:lvl1pPr>
              <a:defRPr/>
            </a:lvl1pPr>
          </a:lstStyle>
          <a:p>
            <a:pPr>
              <a:defRPr/>
            </a:pPr>
            <a:r>
              <a:rPr lang="en-US" altLang="en-US"/>
              <a:t>GD &amp; H</a:t>
            </a:r>
          </a:p>
        </p:txBody>
      </p:sp>
    </p:spTree>
    <p:extLst>
      <p:ext uri="{BB962C8B-B14F-4D97-AF65-F5344CB8AC3E}">
        <p14:creationId xmlns:p14="http://schemas.microsoft.com/office/powerpoint/2010/main" val="42790346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55"/>
          <p:cNvSpPr>
            <a:spLocks noGrp="1" noChangeArrowheads="1"/>
          </p:cNvSpPr>
          <p:nvPr>
            <p:ph type="ftr" sz="quarter" idx="10"/>
          </p:nvPr>
        </p:nvSpPr>
        <p:spPr>
          <a:ln/>
        </p:spPr>
        <p:txBody>
          <a:bodyPr/>
          <a:lstStyle>
            <a:lvl1pPr>
              <a:defRPr/>
            </a:lvl1pPr>
          </a:lstStyle>
          <a:p>
            <a:pPr>
              <a:defRPr/>
            </a:pPr>
            <a:r>
              <a:rPr lang="en-US" altLang="en-US"/>
              <a:t>GD &amp; H</a:t>
            </a:r>
          </a:p>
        </p:txBody>
      </p:sp>
    </p:spTree>
    <p:extLst>
      <p:ext uri="{BB962C8B-B14F-4D97-AF65-F5344CB8AC3E}">
        <p14:creationId xmlns:p14="http://schemas.microsoft.com/office/powerpoint/2010/main" val="3046483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55"/>
          <p:cNvSpPr>
            <a:spLocks noGrp="1" noChangeArrowheads="1"/>
          </p:cNvSpPr>
          <p:nvPr>
            <p:ph type="ftr" sz="quarter" idx="10"/>
          </p:nvPr>
        </p:nvSpPr>
        <p:spPr>
          <a:ln/>
        </p:spPr>
        <p:txBody>
          <a:bodyPr/>
          <a:lstStyle>
            <a:lvl1pPr>
              <a:defRPr/>
            </a:lvl1pPr>
          </a:lstStyle>
          <a:p>
            <a:pPr>
              <a:defRPr/>
            </a:pPr>
            <a:r>
              <a:rPr lang="en-US" altLang="en-US"/>
              <a:t>GD &amp; H</a:t>
            </a:r>
          </a:p>
        </p:txBody>
      </p:sp>
    </p:spTree>
    <p:extLst>
      <p:ext uri="{BB962C8B-B14F-4D97-AF65-F5344CB8AC3E}">
        <p14:creationId xmlns:p14="http://schemas.microsoft.com/office/powerpoint/2010/main" val="7890824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155"/>
          <p:cNvSpPr>
            <a:spLocks noGrp="1" noChangeArrowheads="1"/>
          </p:cNvSpPr>
          <p:nvPr>
            <p:ph type="ftr" sz="quarter" idx="10"/>
          </p:nvPr>
        </p:nvSpPr>
        <p:spPr>
          <a:ln/>
        </p:spPr>
        <p:txBody>
          <a:bodyPr/>
          <a:lstStyle>
            <a:lvl1pPr>
              <a:defRPr/>
            </a:lvl1pPr>
          </a:lstStyle>
          <a:p>
            <a:pPr>
              <a:defRPr/>
            </a:pPr>
            <a:r>
              <a:rPr lang="en-US" altLang="en-US"/>
              <a:t>GD &amp; H</a:t>
            </a:r>
          </a:p>
        </p:txBody>
      </p:sp>
    </p:spTree>
    <p:extLst>
      <p:ext uri="{BB962C8B-B14F-4D97-AF65-F5344CB8AC3E}">
        <p14:creationId xmlns:p14="http://schemas.microsoft.com/office/powerpoint/2010/main" val="969706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155"/>
          <p:cNvSpPr>
            <a:spLocks noGrp="1" noChangeArrowheads="1"/>
          </p:cNvSpPr>
          <p:nvPr>
            <p:ph type="ftr" sz="quarter" idx="10"/>
          </p:nvPr>
        </p:nvSpPr>
        <p:spPr>
          <a:ln/>
        </p:spPr>
        <p:txBody>
          <a:bodyPr/>
          <a:lstStyle>
            <a:lvl1pPr>
              <a:defRPr/>
            </a:lvl1pPr>
          </a:lstStyle>
          <a:p>
            <a:pPr>
              <a:defRPr/>
            </a:pPr>
            <a:r>
              <a:rPr lang="en-US" altLang="en-US"/>
              <a:t>GD &amp; H</a:t>
            </a:r>
          </a:p>
        </p:txBody>
      </p:sp>
    </p:spTree>
    <p:extLst>
      <p:ext uri="{BB962C8B-B14F-4D97-AF65-F5344CB8AC3E}">
        <p14:creationId xmlns:p14="http://schemas.microsoft.com/office/powerpoint/2010/main" val="4731360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55"/>
          <p:cNvSpPr>
            <a:spLocks noGrp="1" noChangeArrowheads="1"/>
          </p:cNvSpPr>
          <p:nvPr>
            <p:ph type="ftr" sz="quarter" idx="10"/>
          </p:nvPr>
        </p:nvSpPr>
        <p:spPr>
          <a:ln/>
        </p:spPr>
        <p:txBody>
          <a:bodyPr/>
          <a:lstStyle>
            <a:lvl1pPr>
              <a:defRPr/>
            </a:lvl1pPr>
          </a:lstStyle>
          <a:p>
            <a:pPr>
              <a:defRPr/>
            </a:pPr>
            <a:r>
              <a:rPr lang="en-US" altLang="en-US"/>
              <a:t>GD &amp; H</a:t>
            </a:r>
          </a:p>
        </p:txBody>
      </p:sp>
    </p:spTree>
    <p:extLst>
      <p:ext uri="{BB962C8B-B14F-4D97-AF65-F5344CB8AC3E}">
        <p14:creationId xmlns:p14="http://schemas.microsoft.com/office/powerpoint/2010/main" val="20437863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2275" y="0"/>
            <a:ext cx="2171700" cy="58388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257175" y="0"/>
            <a:ext cx="6362700" cy="58388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55"/>
          <p:cNvSpPr>
            <a:spLocks noGrp="1" noChangeArrowheads="1"/>
          </p:cNvSpPr>
          <p:nvPr>
            <p:ph type="ftr" sz="quarter" idx="10"/>
          </p:nvPr>
        </p:nvSpPr>
        <p:spPr>
          <a:ln/>
        </p:spPr>
        <p:txBody>
          <a:bodyPr/>
          <a:lstStyle>
            <a:lvl1pPr>
              <a:defRPr/>
            </a:lvl1pPr>
          </a:lstStyle>
          <a:p>
            <a:pPr>
              <a:defRPr/>
            </a:pPr>
            <a:r>
              <a:rPr lang="en-US" altLang="en-US"/>
              <a:t>GD &amp; H</a:t>
            </a:r>
          </a:p>
        </p:txBody>
      </p:sp>
    </p:spTree>
    <p:extLst>
      <p:ext uri="{BB962C8B-B14F-4D97-AF65-F5344CB8AC3E}">
        <p14:creationId xmlns:p14="http://schemas.microsoft.com/office/powerpoint/2010/main" val="36161807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0"/>
            <a:ext cx="9144000" cy="6858000"/>
          </a:xfrm>
          <a:prstGeom prst="rect">
            <a:avLst/>
          </a:prstGeom>
          <a:gradFill rotWithShape="0">
            <a:gsLst>
              <a:gs pos="0">
                <a:srgbClr val="99CCFF"/>
              </a:gs>
              <a:gs pos="100000">
                <a:schemeClr val="bg2"/>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pPr>
              <a:defRPr/>
            </a:pPr>
            <a:endParaRPr lang="en-GB" altLang="en-US" smtClean="0"/>
          </a:p>
        </p:txBody>
      </p:sp>
      <p:sp>
        <p:nvSpPr>
          <p:cNvPr id="1027" name="Rectangle 3"/>
          <p:cNvSpPr>
            <a:spLocks noGrp="1" noChangeArrowheads="1"/>
          </p:cNvSpPr>
          <p:nvPr>
            <p:ph type="title"/>
          </p:nvPr>
        </p:nvSpPr>
        <p:spPr bwMode="auto">
          <a:xfrm>
            <a:off x="257175" y="0"/>
            <a:ext cx="8686800" cy="844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8" name="Rectangle 69"/>
          <p:cNvSpPr>
            <a:spLocks noChangeArrowheads="1"/>
          </p:cNvSpPr>
          <p:nvPr/>
        </p:nvSpPr>
        <p:spPr bwMode="auto">
          <a:xfrm>
            <a:off x="7934325" y="6537325"/>
            <a:ext cx="1209675"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pPr>
              <a:defRPr/>
            </a:pPr>
            <a:r>
              <a:rPr lang="en-US" altLang="en-US" sz="1000" smtClean="0"/>
              <a:t>Mike Dacey</a:t>
            </a:r>
            <a:endParaRPr lang="en-US" altLang="en-US" sz="1400" smtClean="0">
              <a:latin typeface="Times New Roman" panose="02020603050405020304" pitchFamily="18" charset="0"/>
            </a:endParaRPr>
          </a:p>
        </p:txBody>
      </p:sp>
      <p:sp>
        <p:nvSpPr>
          <p:cNvPr id="1029" name="Text Box 70"/>
          <p:cNvSpPr txBox="1">
            <a:spLocks noChangeArrowheads="1"/>
          </p:cNvSpPr>
          <p:nvPr/>
        </p:nvSpPr>
        <p:spPr bwMode="auto">
          <a:xfrm>
            <a:off x="4268788" y="6546850"/>
            <a:ext cx="339725" cy="2444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Helvetica" panose="020B0604020202020204" pitchFamily="34" charset="0"/>
              </a:defRPr>
            </a:lvl1pPr>
            <a:lvl2pPr marL="742950" indent="-285750">
              <a:defRPr>
                <a:solidFill>
                  <a:schemeClr val="tx1"/>
                </a:solidFill>
                <a:latin typeface="Helvetica" panose="020B0604020202020204" pitchFamily="34" charset="0"/>
              </a:defRPr>
            </a:lvl2pPr>
            <a:lvl3pPr marL="1143000" indent="-228600">
              <a:defRPr>
                <a:solidFill>
                  <a:schemeClr val="tx1"/>
                </a:solidFill>
                <a:latin typeface="Helvetica" panose="020B0604020202020204" pitchFamily="34" charset="0"/>
              </a:defRPr>
            </a:lvl3pPr>
            <a:lvl4pPr marL="1600200" indent="-228600">
              <a:defRPr>
                <a:solidFill>
                  <a:schemeClr val="tx1"/>
                </a:solidFill>
                <a:latin typeface="Helvetica" panose="020B0604020202020204" pitchFamily="34" charset="0"/>
              </a:defRPr>
            </a:lvl4pPr>
            <a:lvl5pPr marL="2057400" indent="-228600">
              <a:defRPr>
                <a:solidFill>
                  <a:schemeClr val="tx1"/>
                </a:solidFill>
                <a:latin typeface="Helvetica" panose="020B0604020202020204" pitchFamily="34" charset="0"/>
              </a:defRPr>
            </a:lvl5pPr>
            <a:lvl6pPr marL="2514600" indent="-228600" eaLnBrk="0" fontAlgn="base" hangingPunct="0">
              <a:spcBef>
                <a:spcPct val="0"/>
              </a:spcBef>
              <a:spcAft>
                <a:spcPct val="0"/>
              </a:spcAft>
              <a:defRPr>
                <a:solidFill>
                  <a:schemeClr val="tx1"/>
                </a:solidFill>
                <a:latin typeface="Helvetica" panose="020B0604020202020204" pitchFamily="34" charset="0"/>
              </a:defRPr>
            </a:lvl6pPr>
            <a:lvl7pPr marL="2971800" indent="-228600" eaLnBrk="0" fontAlgn="base" hangingPunct="0">
              <a:spcBef>
                <a:spcPct val="0"/>
              </a:spcBef>
              <a:spcAft>
                <a:spcPct val="0"/>
              </a:spcAft>
              <a:defRPr>
                <a:solidFill>
                  <a:schemeClr val="tx1"/>
                </a:solidFill>
                <a:latin typeface="Helvetica" panose="020B0604020202020204" pitchFamily="34" charset="0"/>
              </a:defRPr>
            </a:lvl7pPr>
            <a:lvl8pPr marL="3429000" indent="-228600" eaLnBrk="0" fontAlgn="base" hangingPunct="0">
              <a:spcBef>
                <a:spcPct val="0"/>
              </a:spcBef>
              <a:spcAft>
                <a:spcPct val="0"/>
              </a:spcAft>
              <a:defRPr>
                <a:solidFill>
                  <a:schemeClr val="tx1"/>
                </a:solidFill>
                <a:latin typeface="Helvetica" panose="020B0604020202020204" pitchFamily="34" charset="0"/>
              </a:defRPr>
            </a:lvl8pPr>
            <a:lvl9pPr marL="3886200" indent="-228600" eaLnBrk="0" fontAlgn="base" hangingPunct="0">
              <a:spcBef>
                <a:spcPct val="0"/>
              </a:spcBef>
              <a:spcAft>
                <a:spcPct val="0"/>
              </a:spcAft>
              <a:defRPr>
                <a:solidFill>
                  <a:schemeClr val="tx1"/>
                </a:solidFill>
                <a:latin typeface="Helvetica" panose="020B0604020202020204" pitchFamily="34" charset="0"/>
              </a:defRPr>
            </a:lvl9pPr>
          </a:lstStyle>
          <a:p>
            <a:pPr algn="ctr">
              <a:spcBef>
                <a:spcPct val="50000"/>
              </a:spcBef>
              <a:defRPr/>
            </a:pPr>
            <a:fld id="{1E487A41-A559-4E40-BF54-AB81835D1608}" type="slidenum">
              <a:rPr lang="en-US" altLang="en-US" sz="1000" smtClean="0"/>
              <a:pPr algn="ctr">
                <a:spcBef>
                  <a:spcPct val="50000"/>
                </a:spcBef>
                <a:defRPr/>
              </a:pPr>
              <a:t>‹#›</a:t>
            </a:fld>
            <a:endParaRPr lang="en-US" altLang="en-US" sz="1000" smtClean="0"/>
          </a:p>
        </p:txBody>
      </p:sp>
      <p:sp>
        <p:nvSpPr>
          <p:cNvPr id="32923" name="Rectangle 155"/>
          <p:cNvSpPr>
            <a:spLocks noGrp="1" noChangeArrowheads="1"/>
          </p:cNvSpPr>
          <p:nvPr>
            <p:ph type="ftr" sz="quarter" idx="3"/>
          </p:nvPr>
        </p:nvSpPr>
        <p:spPr bwMode="auto">
          <a:xfrm>
            <a:off x="79375" y="6537325"/>
            <a:ext cx="2895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000"/>
            </a:lvl1pPr>
          </a:lstStyle>
          <a:p>
            <a:pPr>
              <a:defRPr/>
            </a:pPr>
            <a:r>
              <a:rPr lang="en-US" altLang="en-US"/>
              <a:t>GD &amp; H</a:t>
            </a:r>
          </a:p>
        </p:txBody>
      </p:sp>
      <p:sp>
        <p:nvSpPr>
          <p:cNvPr id="1031" name="Freeform 233"/>
          <p:cNvSpPr>
            <a:spLocks/>
          </p:cNvSpPr>
          <p:nvPr/>
        </p:nvSpPr>
        <p:spPr bwMode="auto">
          <a:xfrm>
            <a:off x="930275" y="1852613"/>
            <a:ext cx="34925" cy="17462"/>
          </a:xfrm>
          <a:custGeom>
            <a:avLst/>
            <a:gdLst>
              <a:gd name="T0" fmla="*/ 2147483646 w 79"/>
              <a:gd name="T1" fmla="*/ 2147483646 h 29"/>
              <a:gd name="T2" fmla="*/ 2147483646 w 79"/>
              <a:gd name="T3" fmla="*/ 2147483646 h 29"/>
              <a:gd name="T4" fmla="*/ 2147483646 w 79"/>
              <a:gd name="T5" fmla="*/ 2147483646 h 29"/>
              <a:gd name="T6" fmla="*/ 2147483646 w 79"/>
              <a:gd name="T7" fmla="*/ 2147483646 h 29"/>
              <a:gd name="T8" fmla="*/ 2147483646 w 79"/>
              <a:gd name="T9" fmla="*/ 2147483646 h 29"/>
              <a:gd name="T10" fmla="*/ 2147483646 w 79"/>
              <a:gd name="T11" fmla="*/ 2147483646 h 29"/>
              <a:gd name="T12" fmla="*/ 2147483646 w 79"/>
              <a:gd name="T13" fmla="*/ 2147483646 h 29"/>
              <a:gd name="T14" fmla="*/ 2147483646 w 79"/>
              <a:gd name="T15" fmla="*/ 2147483646 h 29"/>
              <a:gd name="T16" fmla="*/ 2147483646 w 79"/>
              <a:gd name="T17" fmla="*/ 2147483646 h 29"/>
              <a:gd name="T18" fmla="*/ 2147483646 w 79"/>
              <a:gd name="T19" fmla="*/ 2147483646 h 29"/>
              <a:gd name="T20" fmla="*/ 2147483646 w 79"/>
              <a:gd name="T21" fmla="*/ 2147483646 h 29"/>
              <a:gd name="T22" fmla="*/ 2147483646 w 79"/>
              <a:gd name="T23" fmla="*/ 2147483646 h 29"/>
              <a:gd name="T24" fmla="*/ 2147483646 w 79"/>
              <a:gd name="T25" fmla="*/ 2147483646 h 29"/>
              <a:gd name="T26" fmla="*/ 2147483646 w 79"/>
              <a:gd name="T27" fmla="*/ 2147483646 h 29"/>
              <a:gd name="T28" fmla="*/ 2147483646 w 79"/>
              <a:gd name="T29" fmla="*/ 2147483646 h 29"/>
              <a:gd name="T30" fmla="*/ 2147483646 w 79"/>
              <a:gd name="T31" fmla="*/ 2147483646 h 29"/>
              <a:gd name="T32" fmla="*/ 2147483646 w 79"/>
              <a:gd name="T33" fmla="*/ 2147483646 h 29"/>
              <a:gd name="T34" fmla="*/ 2147483646 w 79"/>
              <a:gd name="T35" fmla="*/ 2147483646 h 29"/>
              <a:gd name="T36" fmla="*/ 2147483646 w 79"/>
              <a:gd name="T37" fmla="*/ 2147483646 h 29"/>
              <a:gd name="T38" fmla="*/ 2147483646 w 79"/>
              <a:gd name="T39" fmla="*/ 0 h 29"/>
              <a:gd name="T40" fmla="*/ 2147483646 w 79"/>
              <a:gd name="T41" fmla="*/ 2147483646 h 29"/>
              <a:gd name="T42" fmla="*/ 2147483646 w 79"/>
              <a:gd name="T43" fmla="*/ 2147483646 h 29"/>
              <a:gd name="T44" fmla="*/ 2147483646 w 79"/>
              <a:gd name="T45" fmla="*/ 2147483646 h 29"/>
              <a:gd name="T46" fmla="*/ 0 w 79"/>
              <a:gd name="T47" fmla="*/ 2147483646 h 29"/>
              <a:gd name="T48" fmla="*/ 2147483646 w 79"/>
              <a:gd name="T49" fmla="*/ 2147483646 h 29"/>
              <a:gd name="T50" fmla="*/ 2147483646 w 79"/>
              <a:gd name="T51" fmla="*/ 2147483646 h 29"/>
              <a:gd name="T52" fmla="*/ 2147483646 w 79"/>
              <a:gd name="T53" fmla="*/ 2147483646 h 29"/>
              <a:gd name="T54" fmla="*/ 2147483646 w 79"/>
              <a:gd name="T55" fmla="*/ 2147483646 h 29"/>
              <a:gd name="T56" fmla="*/ 2147483646 w 79"/>
              <a:gd name="T57" fmla="*/ 2147483646 h 2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79" h="29">
                <a:moveTo>
                  <a:pt x="21" y="24"/>
                </a:moveTo>
                <a:lnTo>
                  <a:pt x="26" y="25"/>
                </a:lnTo>
                <a:lnTo>
                  <a:pt x="34" y="26"/>
                </a:lnTo>
                <a:lnTo>
                  <a:pt x="42" y="27"/>
                </a:lnTo>
                <a:lnTo>
                  <a:pt x="51" y="28"/>
                </a:lnTo>
                <a:lnTo>
                  <a:pt x="59" y="29"/>
                </a:lnTo>
                <a:lnTo>
                  <a:pt x="68" y="29"/>
                </a:lnTo>
                <a:lnTo>
                  <a:pt x="72" y="29"/>
                </a:lnTo>
                <a:lnTo>
                  <a:pt x="76" y="27"/>
                </a:lnTo>
                <a:lnTo>
                  <a:pt x="78" y="23"/>
                </a:lnTo>
                <a:lnTo>
                  <a:pt x="79" y="19"/>
                </a:lnTo>
                <a:lnTo>
                  <a:pt x="79" y="16"/>
                </a:lnTo>
                <a:lnTo>
                  <a:pt x="79" y="15"/>
                </a:lnTo>
                <a:lnTo>
                  <a:pt x="74" y="13"/>
                </a:lnTo>
                <a:lnTo>
                  <a:pt x="65" y="11"/>
                </a:lnTo>
                <a:lnTo>
                  <a:pt x="55" y="9"/>
                </a:lnTo>
                <a:lnTo>
                  <a:pt x="47" y="6"/>
                </a:lnTo>
                <a:lnTo>
                  <a:pt x="40" y="3"/>
                </a:lnTo>
                <a:lnTo>
                  <a:pt x="31" y="1"/>
                </a:lnTo>
                <a:lnTo>
                  <a:pt x="21" y="0"/>
                </a:lnTo>
                <a:lnTo>
                  <a:pt x="15" y="2"/>
                </a:lnTo>
                <a:lnTo>
                  <a:pt x="9" y="8"/>
                </a:lnTo>
                <a:lnTo>
                  <a:pt x="3" y="13"/>
                </a:lnTo>
                <a:lnTo>
                  <a:pt x="0" y="18"/>
                </a:lnTo>
                <a:lnTo>
                  <a:pt x="1" y="21"/>
                </a:lnTo>
                <a:lnTo>
                  <a:pt x="5" y="23"/>
                </a:lnTo>
                <a:lnTo>
                  <a:pt x="11" y="23"/>
                </a:lnTo>
                <a:lnTo>
                  <a:pt x="17" y="24"/>
                </a:lnTo>
                <a:lnTo>
                  <a:pt x="21" y="24"/>
                </a:lnTo>
                <a:close/>
              </a:path>
            </a:pathLst>
          </a:custGeom>
          <a:solidFill>
            <a:srgbClr val="284C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32" name="Freeform 234"/>
          <p:cNvSpPr>
            <a:spLocks/>
          </p:cNvSpPr>
          <p:nvPr/>
        </p:nvSpPr>
        <p:spPr bwMode="auto">
          <a:xfrm>
            <a:off x="930275" y="1852613"/>
            <a:ext cx="28575" cy="17462"/>
          </a:xfrm>
          <a:custGeom>
            <a:avLst/>
            <a:gdLst>
              <a:gd name="T0" fmla="*/ 2147483646 w 64"/>
              <a:gd name="T1" fmla="*/ 2147483646 h 27"/>
              <a:gd name="T2" fmla="*/ 2147483646 w 64"/>
              <a:gd name="T3" fmla="*/ 2147483646 h 27"/>
              <a:gd name="T4" fmla="*/ 2147483646 w 64"/>
              <a:gd name="T5" fmla="*/ 2147483646 h 27"/>
              <a:gd name="T6" fmla="*/ 2147483646 w 64"/>
              <a:gd name="T7" fmla="*/ 0 h 27"/>
              <a:gd name="T8" fmla="*/ 2147483646 w 64"/>
              <a:gd name="T9" fmla="*/ 2147483646 h 27"/>
              <a:gd name="T10" fmla="*/ 2147483646 w 64"/>
              <a:gd name="T11" fmla="*/ 2147483646 h 27"/>
              <a:gd name="T12" fmla="*/ 2147483646 w 64"/>
              <a:gd name="T13" fmla="*/ 2147483646 h 27"/>
              <a:gd name="T14" fmla="*/ 0 w 64"/>
              <a:gd name="T15" fmla="*/ 2147483646 h 27"/>
              <a:gd name="T16" fmla="*/ 2147483646 w 64"/>
              <a:gd name="T17" fmla="*/ 2147483646 h 27"/>
              <a:gd name="T18" fmla="*/ 2147483646 w 64"/>
              <a:gd name="T19" fmla="*/ 2147483646 h 27"/>
              <a:gd name="T20" fmla="*/ 2147483646 w 64"/>
              <a:gd name="T21" fmla="*/ 2147483646 h 27"/>
              <a:gd name="T22" fmla="*/ 2147483646 w 64"/>
              <a:gd name="T23" fmla="*/ 2147483646 h 27"/>
              <a:gd name="T24" fmla="*/ 2147483646 w 64"/>
              <a:gd name="T25" fmla="*/ 2147483646 h 27"/>
              <a:gd name="T26" fmla="*/ 2147483646 w 64"/>
              <a:gd name="T27" fmla="*/ 2147483646 h 27"/>
              <a:gd name="T28" fmla="*/ 2147483646 w 64"/>
              <a:gd name="T29" fmla="*/ 2147483646 h 27"/>
              <a:gd name="T30" fmla="*/ 2147483646 w 64"/>
              <a:gd name="T31" fmla="*/ 2147483646 h 27"/>
              <a:gd name="T32" fmla="*/ 2147483646 w 64"/>
              <a:gd name="T33" fmla="*/ 2147483646 h 27"/>
              <a:gd name="T34" fmla="*/ 2147483646 w 64"/>
              <a:gd name="T35" fmla="*/ 2147483646 h 27"/>
              <a:gd name="T36" fmla="*/ 2147483646 w 64"/>
              <a:gd name="T37" fmla="*/ 2147483646 h 27"/>
              <a:gd name="T38" fmla="*/ 2147483646 w 64"/>
              <a:gd name="T39" fmla="*/ 2147483646 h 27"/>
              <a:gd name="T40" fmla="*/ 2147483646 w 64"/>
              <a:gd name="T41" fmla="*/ 2147483646 h 27"/>
              <a:gd name="T42" fmla="*/ 2147483646 w 64"/>
              <a:gd name="T43" fmla="*/ 2147483646 h 27"/>
              <a:gd name="T44" fmla="*/ 2147483646 w 64"/>
              <a:gd name="T45" fmla="*/ 2147483646 h 27"/>
              <a:gd name="T46" fmla="*/ 2147483646 w 64"/>
              <a:gd name="T47" fmla="*/ 2147483646 h 27"/>
              <a:gd name="T48" fmla="*/ 2147483646 w 64"/>
              <a:gd name="T49" fmla="*/ 2147483646 h 2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64" h="27">
                <a:moveTo>
                  <a:pt x="47" y="6"/>
                </a:moveTo>
                <a:lnTo>
                  <a:pt x="40" y="3"/>
                </a:lnTo>
                <a:lnTo>
                  <a:pt x="31" y="1"/>
                </a:lnTo>
                <a:lnTo>
                  <a:pt x="21" y="0"/>
                </a:lnTo>
                <a:lnTo>
                  <a:pt x="15" y="2"/>
                </a:lnTo>
                <a:lnTo>
                  <a:pt x="9" y="8"/>
                </a:lnTo>
                <a:lnTo>
                  <a:pt x="3" y="13"/>
                </a:lnTo>
                <a:lnTo>
                  <a:pt x="0" y="18"/>
                </a:lnTo>
                <a:lnTo>
                  <a:pt x="1" y="21"/>
                </a:lnTo>
                <a:lnTo>
                  <a:pt x="5" y="23"/>
                </a:lnTo>
                <a:lnTo>
                  <a:pt x="11" y="23"/>
                </a:lnTo>
                <a:lnTo>
                  <a:pt x="17" y="24"/>
                </a:lnTo>
                <a:lnTo>
                  <a:pt x="21" y="24"/>
                </a:lnTo>
                <a:lnTo>
                  <a:pt x="26" y="25"/>
                </a:lnTo>
                <a:lnTo>
                  <a:pt x="32" y="26"/>
                </a:lnTo>
                <a:lnTo>
                  <a:pt x="39" y="26"/>
                </a:lnTo>
                <a:lnTo>
                  <a:pt x="46" y="27"/>
                </a:lnTo>
                <a:lnTo>
                  <a:pt x="51" y="27"/>
                </a:lnTo>
                <a:lnTo>
                  <a:pt x="57" y="26"/>
                </a:lnTo>
                <a:lnTo>
                  <a:pt x="62" y="26"/>
                </a:lnTo>
                <a:lnTo>
                  <a:pt x="64" y="24"/>
                </a:lnTo>
                <a:lnTo>
                  <a:pt x="64" y="21"/>
                </a:lnTo>
                <a:lnTo>
                  <a:pt x="63" y="17"/>
                </a:lnTo>
                <a:lnTo>
                  <a:pt x="57" y="11"/>
                </a:lnTo>
                <a:lnTo>
                  <a:pt x="47" y="6"/>
                </a:lnTo>
                <a:close/>
              </a:path>
            </a:pathLst>
          </a:custGeom>
          <a:solidFill>
            <a:srgbClr val="BFCCD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33" name="Freeform 235"/>
          <p:cNvSpPr>
            <a:spLocks/>
          </p:cNvSpPr>
          <p:nvPr/>
        </p:nvSpPr>
        <p:spPr bwMode="auto">
          <a:xfrm>
            <a:off x="1485900" y="1817688"/>
            <a:ext cx="44450" cy="30162"/>
          </a:xfrm>
          <a:custGeom>
            <a:avLst/>
            <a:gdLst>
              <a:gd name="T0" fmla="*/ 2147483646 w 103"/>
              <a:gd name="T1" fmla="*/ 2147483646 h 53"/>
              <a:gd name="T2" fmla="*/ 2147483646 w 103"/>
              <a:gd name="T3" fmla="*/ 2147483646 h 53"/>
              <a:gd name="T4" fmla="*/ 2147483646 w 103"/>
              <a:gd name="T5" fmla="*/ 2147483646 h 53"/>
              <a:gd name="T6" fmla="*/ 2147483646 w 103"/>
              <a:gd name="T7" fmla="*/ 2147483646 h 53"/>
              <a:gd name="T8" fmla="*/ 2147483646 w 103"/>
              <a:gd name="T9" fmla="*/ 2147483646 h 53"/>
              <a:gd name="T10" fmla="*/ 2147483646 w 103"/>
              <a:gd name="T11" fmla="*/ 2147483646 h 53"/>
              <a:gd name="T12" fmla="*/ 2147483646 w 103"/>
              <a:gd name="T13" fmla="*/ 2147483646 h 53"/>
              <a:gd name="T14" fmla="*/ 2147483646 w 103"/>
              <a:gd name="T15" fmla="*/ 2147483646 h 53"/>
              <a:gd name="T16" fmla="*/ 2147483646 w 103"/>
              <a:gd name="T17" fmla="*/ 2147483646 h 53"/>
              <a:gd name="T18" fmla="*/ 2147483646 w 103"/>
              <a:gd name="T19" fmla="*/ 2147483646 h 53"/>
              <a:gd name="T20" fmla="*/ 2147483646 w 103"/>
              <a:gd name="T21" fmla="*/ 2147483646 h 53"/>
              <a:gd name="T22" fmla="*/ 2147483646 w 103"/>
              <a:gd name="T23" fmla="*/ 2147483646 h 53"/>
              <a:gd name="T24" fmla="*/ 0 w 103"/>
              <a:gd name="T25" fmla="*/ 2147483646 h 53"/>
              <a:gd name="T26" fmla="*/ 2147483646 w 103"/>
              <a:gd name="T27" fmla="*/ 2147483646 h 53"/>
              <a:gd name="T28" fmla="*/ 2147483646 w 103"/>
              <a:gd name="T29" fmla="*/ 2147483646 h 53"/>
              <a:gd name="T30" fmla="*/ 2147483646 w 103"/>
              <a:gd name="T31" fmla="*/ 2147483646 h 53"/>
              <a:gd name="T32" fmla="*/ 2147483646 w 103"/>
              <a:gd name="T33" fmla="*/ 2147483646 h 53"/>
              <a:gd name="T34" fmla="*/ 2147483646 w 103"/>
              <a:gd name="T35" fmla="*/ 2147483646 h 53"/>
              <a:gd name="T36" fmla="*/ 2147483646 w 103"/>
              <a:gd name="T37" fmla="*/ 2147483646 h 53"/>
              <a:gd name="T38" fmla="*/ 2147483646 w 103"/>
              <a:gd name="T39" fmla="*/ 2147483646 h 53"/>
              <a:gd name="T40" fmla="*/ 2147483646 w 103"/>
              <a:gd name="T41" fmla="*/ 2147483646 h 53"/>
              <a:gd name="T42" fmla="*/ 2147483646 w 103"/>
              <a:gd name="T43" fmla="*/ 2147483646 h 53"/>
              <a:gd name="T44" fmla="*/ 2147483646 w 103"/>
              <a:gd name="T45" fmla="*/ 0 h 53"/>
              <a:gd name="T46" fmla="*/ 2147483646 w 103"/>
              <a:gd name="T47" fmla="*/ 0 h 53"/>
              <a:gd name="T48" fmla="*/ 2147483646 w 103"/>
              <a:gd name="T49" fmla="*/ 2147483646 h 53"/>
              <a:gd name="T50" fmla="*/ 2147483646 w 103"/>
              <a:gd name="T51" fmla="*/ 2147483646 h 53"/>
              <a:gd name="T52" fmla="*/ 2147483646 w 103"/>
              <a:gd name="T53" fmla="*/ 2147483646 h 53"/>
              <a:gd name="T54" fmla="*/ 2147483646 w 103"/>
              <a:gd name="T55" fmla="*/ 2147483646 h 53"/>
              <a:gd name="T56" fmla="*/ 2147483646 w 103"/>
              <a:gd name="T57" fmla="*/ 2147483646 h 53"/>
              <a:gd name="T58" fmla="*/ 2147483646 w 103"/>
              <a:gd name="T59" fmla="*/ 2147483646 h 53"/>
              <a:gd name="T60" fmla="*/ 2147483646 w 103"/>
              <a:gd name="T61" fmla="*/ 2147483646 h 53"/>
              <a:gd name="T62" fmla="*/ 2147483646 w 103"/>
              <a:gd name="T63" fmla="*/ 2147483646 h 53"/>
              <a:gd name="T64" fmla="*/ 2147483646 w 103"/>
              <a:gd name="T65" fmla="*/ 2147483646 h 53"/>
              <a:gd name="T66" fmla="*/ 2147483646 w 103"/>
              <a:gd name="T67" fmla="*/ 2147483646 h 53"/>
              <a:gd name="T68" fmla="*/ 2147483646 w 103"/>
              <a:gd name="T69" fmla="*/ 2147483646 h 53"/>
              <a:gd name="T70" fmla="*/ 2147483646 w 103"/>
              <a:gd name="T71" fmla="*/ 2147483646 h 53"/>
              <a:gd name="T72" fmla="*/ 2147483646 w 103"/>
              <a:gd name="T73" fmla="*/ 2147483646 h 5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03" h="53">
                <a:moveTo>
                  <a:pt x="82" y="52"/>
                </a:moveTo>
                <a:lnTo>
                  <a:pt x="79" y="53"/>
                </a:lnTo>
                <a:lnTo>
                  <a:pt x="73" y="52"/>
                </a:lnTo>
                <a:lnTo>
                  <a:pt x="64" y="51"/>
                </a:lnTo>
                <a:lnTo>
                  <a:pt x="53" y="50"/>
                </a:lnTo>
                <a:lnTo>
                  <a:pt x="43" y="48"/>
                </a:lnTo>
                <a:lnTo>
                  <a:pt x="34" y="45"/>
                </a:lnTo>
                <a:lnTo>
                  <a:pt x="27" y="43"/>
                </a:lnTo>
                <a:lnTo>
                  <a:pt x="22" y="41"/>
                </a:lnTo>
                <a:lnTo>
                  <a:pt x="18" y="38"/>
                </a:lnTo>
                <a:lnTo>
                  <a:pt x="14" y="36"/>
                </a:lnTo>
                <a:lnTo>
                  <a:pt x="8" y="36"/>
                </a:lnTo>
                <a:lnTo>
                  <a:pt x="0" y="36"/>
                </a:lnTo>
                <a:lnTo>
                  <a:pt x="5" y="34"/>
                </a:lnTo>
                <a:lnTo>
                  <a:pt x="10" y="31"/>
                </a:lnTo>
                <a:lnTo>
                  <a:pt x="13" y="28"/>
                </a:lnTo>
                <a:lnTo>
                  <a:pt x="18" y="23"/>
                </a:lnTo>
                <a:lnTo>
                  <a:pt x="22" y="19"/>
                </a:lnTo>
                <a:lnTo>
                  <a:pt x="28" y="14"/>
                </a:lnTo>
                <a:lnTo>
                  <a:pt x="33" y="10"/>
                </a:lnTo>
                <a:lnTo>
                  <a:pt x="38" y="5"/>
                </a:lnTo>
                <a:lnTo>
                  <a:pt x="44" y="1"/>
                </a:lnTo>
                <a:lnTo>
                  <a:pt x="51" y="0"/>
                </a:lnTo>
                <a:lnTo>
                  <a:pt x="57" y="0"/>
                </a:lnTo>
                <a:lnTo>
                  <a:pt x="64" y="3"/>
                </a:lnTo>
                <a:lnTo>
                  <a:pt x="70" y="5"/>
                </a:lnTo>
                <a:lnTo>
                  <a:pt x="75" y="7"/>
                </a:lnTo>
                <a:lnTo>
                  <a:pt x="81" y="11"/>
                </a:lnTo>
                <a:lnTo>
                  <a:pt x="86" y="14"/>
                </a:lnTo>
                <a:lnTo>
                  <a:pt x="93" y="20"/>
                </a:lnTo>
                <a:lnTo>
                  <a:pt x="99" y="26"/>
                </a:lnTo>
                <a:lnTo>
                  <a:pt x="103" y="30"/>
                </a:lnTo>
                <a:lnTo>
                  <a:pt x="98" y="31"/>
                </a:lnTo>
                <a:lnTo>
                  <a:pt x="90" y="33"/>
                </a:lnTo>
                <a:lnTo>
                  <a:pt x="85" y="35"/>
                </a:lnTo>
                <a:lnTo>
                  <a:pt x="82" y="42"/>
                </a:lnTo>
                <a:lnTo>
                  <a:pt x="82" y="52"/>
                </a:lnTo>
                <a:close/>
              </a:path>
            </a:pathLst>
          </a:custGeom>
          <a:solidFill>
            <a:srgbClr val="BFCCD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34" name="Rectangle 312"/>
          <p:cNvSpPr>
            <a:spLocks noGrp="1" noChangeArrowheads="1"/>
          </p:cNvSpPr>
          <p:nvPr>
            <p:ph type="body" idx="1"/>
          </p:nvPr>
        </p:nvSpPr>
        <p:spPr bwMode="auto">
          <a:xfrm>
            <a:off x="1047750" y="1724025"/>
            <a:ext cx="702945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4032" r:id="rId1"/>
    <p:sldLayoutId id="2147484022" r:id="rId2"/>
    <p:sldLayoutId id="2147484023" r:id="rId3"/>
    <p:sldLayoutId id="2147484024" r:id="rId4"/>
    <p:sldLayoutId id="2147484025" r:id="rId5"/>
    <p:sldLayoutId id="2147484026" r:id="rId6"/>
    <p:sldLayoutId id="2147484027" r:id="rId7"/>
    <p:sldLayoutId id="2147484028" r:id="rId8"/>
    <p:sldLayoutId id="2147484029" r:id="rId9"/>
    <p:sldLayoutId id="2147484030" r:id="rId10"/>
    <p:sldLayoutId id="2147484031" r:id="rId11"/>
  </p:sldLayoutIdLst>
  <p:hf sldNum="0" hdr="0" dt="0"/>
  <p:txStyles>
    <p:titleStyle>
      <a:lvl1pPr algn="ctr" rtl="0" eaLnBrk="0" fontAlgn="base" hangingPunct="0">
        <a:spcBef>
          <a:spcPct val="0"/>
        </a:spcBef>
        <a:spcAft>
          <a:spcPct val="0"/>
        </a:spcAft>
        <a:defRPr kumimoji="1" sz="3200" b="1" kern="1200">
          <a:solidFill>
            <a:schemeClr val="tx2"/>
          </a:solidFill>
          <a:latin typeface="+mj-lt"/>
          <a:ea typeface="+mj-ea"/>
          <a:cs typeface="+mj-cs"/>
        </a:defRPr>
      </a:lvl1pPr>
      <a:lvl2pPr algn="ctr" rtl="0" eaLnBrk="0" fontAlgn="base" hangingPunct="0">
        <a:spcBef>
          <a:spcPct val="0"/>
        </a:spcBef>
        <a:spcAft>
          <a:spcPct val="0"/>
        </a:spcAft>
        <a:defRPr kumimoji="1" sz="3200" b="1">
          <a:solidFill>
            <a:schemeClr val="tx2"/>
          </a:solidFill>
          <a:latin typeface="Helvetica" panose="020B0604020202020204" pitchFamily="34" charset="0"/>
        </a:defRPr>
      </a:lvl2pPr>
      <a:lvl3pPr algn="ctr" rtl="0" eaLnBrk="0" fontAlgn="base" hangingPunct="0">
        <a:spcBef>
          <a:spcPct val="0"/>
        </a:spcBef>
        <a:spcAft>
          <a:spcPct val="0"/>
        </a:spcAft>
        <a:defRPr kumimoji="1" sz="3200" b="1">
          <a:solidFill>
            <a:schemeClr val="tx2"/>
          </a:solidFill>
          <a:latin typeface="Helvetica" panose="020B0604020202020204" pitchFamily="34" charset="0"/>
        </a:defRPr>
      </a:lvl3pPr>
      <a:lvl4pPr algn="ctr" rtl="0" eaLnBrk="0" fontAlgn="base" hangingPunct="0">
        <a:spcBef>
          <a:spcPct val="0"/>
        </a:spcBef>
        <a:spcAft>
          <a:spcPct val="0"/>
        </a:spcAft>
        <a:defRPr kumimoji="1" sz="3200" b="1">
          <a:solidFill>
            <a:schemeClr val="tx2"/>
          </a:solidFill>
          <a:latin typeface="Helvetica" panose="020B0604020202020204" pitchFamily="34" charset="0"/>
        </a:defRPr>
      </a:lvl4pPr>
      <a:lvl5pPr algn="ctr" rtl="0" eaLnBrk="0" fontAlgn="base" hangingPunct="0">
        <a:spcBef>
          <a:spcPct val="0"/>
        </a:spcBef>
        <a:spcAft>
          <a:spcPct val="0"/>
        </a:spcAft>
        <a:defRPr kumimoji="1" sz="3200" b="1">
          <a:solidFill>
            <a:schemeClr val="tx2"/>
          </a:solidFill>
          <a:latin typeface="Helvetica" panose="020B0604020202020204" pitchFamily="34" charset="0"/>
        </a:defRPr>
      </a:lvl5pPr>
      <a:lvl6pPr marL="457200" algn="ctr" rtl="0" eaLnBrk="0" fontAlgn="base" hangingPunct="0">
        <a:spcBef>
          <a:spcPct val="0"/>
        </a:spcBef>
        <a:spcAft>
          <a:spcPct val="0"/>
        </a:spcAft>
        <a:defRPr kumimoji="1" sz="3200" b="1">
          <a:solidFill>
            <a:schemeClr val="tx2"/>
          </a:solidFill>
          <a:latin typeface="Helvetica" panose="020B0604020202020204" pitchFamily="34" charset="0"/>
        </a:defRPr>
      </a:lvl6pPr>
      <a:lvl7pPr marL="914400" algn="ctr" rtl="0" eaLnBrk="0" fontAlgn="base" hangingPunct="0">
        <a:spcBef>
          <a:spcPct val="0"/>
        </a:spcBef>
        <a:spcAft>
          <a:spcPct val="0"/>
        </a:spcAft>
        <a:defRPr kumimoji="1" sz="3200" b="1">
          <a:solidFill>
            <a:schemeClr val="tx2"/>
          </a:solidFill>
          <a:latin typeface="Helvetica" panose="020B0604020202020204" pitchFamily="34" charset="0"/>
        </a:defRPr>
      </a:lvl7pPr>
      <a:lvl8pPr marL="1371600" algn="ctr" rtl="0" eaLnBrk="0" fontAlgn="base" hangingPunct="0">
        <a:spcBef>
          <a:spcPct val="0"/>
        </a:spcBef>
        <a:spcAft>
          <a:spcPct val="0"/>
        </a:spcAft>
        <a:defRPr kumimoji="1" sz="3200" b="1">
          <a:solidFill>
            <a:schemeClr val="tx2"/>
          </a:solidFill>
          <a:latin typeface="Helvetica" panose="020B0604020202020204" pitchFamily="34" charset="0"/>
        </a:defRPr>
      </a:lvl8pPr>
      <a:lvl9pPr marL="1828800" algn="ctr" rtl="0" eaLnBrk="0" fontAlgn="base" hangingPunct="0">
        <a:spcBef>
          <a:spcPct val="0"/>
        </a:spcBef>
        <a:spcAft>
          <a:spcPct val="0"/>
        </a:spcAft>
        <a:defRPr kumimoji="1" sz="3200" b="1">
          <a:solidFill>
            <a:schemeClr val="tx2"/>
          </a:solidFill>
          <a:latin typeface="Helvetica" panose="020B0604020202020204" pitchFamily="34" charset="0"/>
        </a:defRPr>
      </a:lvl9pPr>
    </p:titleStyle>
    <p:bodyStyle>
      <a:lvl1pPr marL="342900" indent="-342900" algn="l" rtl="0" eaLnBrk="0" fontAlgn="base" hangingPunct="0">
        <a:spcBef>
          <a:spcPct val="20000"/>
        </a:spcBef>
        <a:spcAft>
          <a:spcPct val="0"/>
        </a:spcAft>
        <a:buClr>
          <a:schemeClr val="folHlink"/>
        </a:buClr>
        <a:buSzPct val="90000"/>
        <a:buFont typeface="Monotype Sorts" pitchFamily="2" charset="2"/>
        <a:buChar char="n"/>
        <a:defRPr kumimoji="1" sz="20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90000"/>
        <a:buFont typeface="Monotype Sorts" pitchFamily="2" charset="2"/>
        <a:buChar char="F"/>
        <a:defRPr kumimoji="1" kern="1200">
          <a:solidFill>
            <a:schemeClr val="tx1"/>
          </a:solidFill>
          <a:latin typeface="+mn-lt"/>
          <a:ea typeface="+mn-ea"/>
          <a:cs typeface="+mn-cs"/>
        </a:defRPr>
      </a:lvl2pPr>
      <a:lvl3pPr marL="1143000" indent="-228600" algn="l" rtl="0" eaLnBrk="0" fontAlgn="base" hangingPunct="0">
        <a:spcBef>
          <a:spcPct val="20000"/>
        </a:spcBef>
        <a:spcAft>
          <a:spcPct val="0"/>
        </a:spcAft>
        <a:buClr>
          <a:srgbClr val="33CC33"/>
        </a:buClr>
        <a:buSzPct val="90000"/>
        <a:buFont typeface="Monotype Sorts" pitchFamily="2" charset="2"/>
        <a:buChar char="4"/>
        <a:defRPr kumimoji="1"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hlink"/>
        </a:buClr>
        <a:buChar char="–"/>
        <a:defRPr kumimoji="1"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emf"/><Relationship Id="rId4" Type="http://schemas.openxmlformats.org/officeDocument/2006/relationships/oleObject" Target="../embeddings/Microsoft_Visio_2003-2010_Drawing1.vsd"/></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2.emf"/><Relationship Id="rId4" Type="http://schemas.openxmlformats.org/officeDocument/2006/relationships/oleObject" Target="../embeddings/Microsoft_Visio_2003-2010_Drawing2.vsd"/></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3"/>
          <p:cNvSpPr>
            <a:spLocks noGrp="1"/>
          </p:cNvSpPr>
          <p:nvPr>
            <p:ph type="ftr" sz="quarter" idx="10"/>
          </p:nvPr>
        </p:nvSpPr>
        <p:spPr>
          <a:noFill/>
        </p:spPr>
        <p:txBody>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US" altLang="en-US" sz="1000" smtClean="0"/>
              <a:t>GD &amp; H</a:t>
            </a:r>
          </a:p>
        </p:txBody>
      </p:sp>
      <p:sp>
        <p:nvSpPr>
          <p:cNvPr id="5123" name="Rectangle 2"/>
          <p:cNvSpPr>
            <a:spLocks noGrp="1" noChangeArrowheads="1"/>
          </p:cNvSpPr>
          <p:nvPr>
            <p:ph type="title"/>
          </p:nvPr>
        </p:nvSpPr>
        <p:spPr/>
        <p:txBody>
          <a:bodyPr/>
          <a:lstStyle/>
          <a:p>
            <a:r>
              <a:rPr lang="en-GB" altLang="en-US" dirty="0" smtClean="0"/>
              <a:t>Week 14 C# OOP Polymorphism and Interfaces</a:t>
            </a:r>
            <a:endParaRPr lang="en-US" altLang="en-US" dirty="0" smtClean="0"/>
          </a:p>
        </p:txBody>
      </p:sp>
      <p:sp>
        <p:nvSpPr>
          <p:cNvPr id="5124" name="Rectangle 3"/>
          <p:cNvSpPr>
            <a:spLocks noGrp="1" noChangeArrowheads="1"/>
          </p:cNvSpPr>
          <p:nvPr>
            <p:ph type="body" idx="1"/>
          </p:nvPr>
        </p:nvSpPr>
        <p:spPr>
          <a:xfrm>
            <a:off x="1047750" y="1230313"/>
            <a:ext cx="7029450" cy="4924425"/>
          </a:xfrm>
        </p:spPr>
        <p:txBody>
          <a:bodyPr/>
          <a:lstStyle/>
          <a:p>
            <a:endParaRPr lang="en-US" altLang="en-US"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Inheritance</a:t>
            </a:r>
            <a:endParaRPr lang="en-GB" dirty="0"/>
          </a:p>
        </p:txBody>
      </p:sp>
      <p:sp>
        <p:nvSpPr>
          <p:cNvPr id="3" name="Content Placeholder 2"/>
          <p:cNvSpPr>
            <a:spLocks noGrp="1"/>
          </p:cNvSpPr>
          <p:nvPr>
            <p:ph idx="1"/>
          </p:nvPr>
        </p:nvSpPr>
        <p:spPr>
          <a:xfrm>
            <a:off x="1047750" y="1095632"/>
            <a:ext cx="7029450" cy="881449"/>
          </a:xfrm>
        </p:spPr>
        <p:txBody>
          <a:bodyPr/>
          <a:lstStyle/>
          <a:p>
            <a:r>
              <a:rPr lang="en-US" dirty="0"/>
              <a:t>Inheritance allows us to avoid this duplication by creating a parent-child relationship</a:t>
            </a:r>
            <a:endParaRPr lang="en-GB" dirty="0"/>
          </a:p>
        </p:txBody>
      </p:sp>
      <p:sp>
        <p:nvSpPr>
          <p:cNvPr id="4" name="Footer Placeholder 3"/>
          <p:cNvSpPr>
            <a:spLocks noGrp="1"/>
          </p:cNvSpPr>
          <p:nvPr>
            <p:ph type="ftr" sz="quarter" idx="10"/>
          </p:nvPr>
        </p:nvSpPr>
        <p:spPr/>
        <p:txBody>
          <a:bodyPr/>
          <a:lstStyle/>
          <a:p>
            <a:pPr>
              <a:defRPr/>
            </a:pPr>
            <a:r>
              <a:rPr lang="en-US" altLang="en-US" smtClean="0"/>
              <a:t>GD &amp; H</a:t>
            </a:r>
            <a:endParaRPr lang="en-US" altLang="en-US"/>
          </a:p>
        </p:txBody>
      </p:sp>
      <p:sp>
        <p:nvSpPr>
          <p:cNvPr id="5" name="Rectangle 2"/>
          <p:cNvSpPr>
            <a:spLocks noChangeArrowheads="1"/>
          </p:cNvSpPr>
          <p:nvPr/>
        </p:nvSpPr>
        <p:spPr bwMode="auto">
          <a:xfrm>
            <a:off x="1804086" y="2476500"/>
            <a:ext cx="9144000" cy="0"/>
          </a:xfrm>
          <a:prstGeom prst="rect">
            <a:avLst/>
          </a:prstGeom>
          <a:solidFill>
            <a:schemeClr val="bg1"/>
          </a:solidFill>
          <a:ln>
            <a:noFill/>
          </a:ln>
          <a:effec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6" name="Object 5"/>
          <p:cNvGraphicFramePr>
            <a:graphicFrameLocks noChangeAspect="1"/>
          </p:cNvGraphicFramePr>
          <p:nvPr>
            <p:extLst>
              <p:ext uri="{D42A27DB-BD31-4B8C-83A1-F6EECF244321}">
                <p14:modId xmlns:p14="http://schemas.microsoft.com/office/powerpoint/2010/main" val="3088241712"/>
              </p:ext>
            </p:extLst>
          </p:nvPr>
        </p:nvGraphicFramePr>
        <p:xfrm>
          <a:off x="642551" y="2228163"/>
          <a:ext cx="7723361" cy="3561405"/>
        </p:xfrm>
        <a:graphic>
          <a:graphicData uri="http://schemas.openxmlformats.org/presentationml/2006/ole">
            <mc:AlternateContent xmlns:mc="http://schemas.openxmlformats.org/markup-compatibility/2006">
              <mc:Choice xmlns:v="urn:schemas-microsoft-com:vml" Requires="v">
                <p:oleObj spid="_x0000_s1040" name="Visio" r:id="rId4" imgW="5365615" imgH="2473355" progId="Visio.Drawing.11">
                  <p:embed/>
                </p:oleObj>
              </mc:Choice>
              <mc:Fallback>
                <p:oleObj name="Visio" r:id="rId4" imgW="5365615" imgH="2473355" progId="Visio.Drawing.11">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2551" y="2228163"/>
                        <a:ext cx="7723361" cy="3561405"/>
                      </a:xfrm>
                      <a:prstGeom prst="rect">
                        <a:avLst/>
                      </a:prstGeom>
                      <a:solidFill>
                        <a:schemeClr val="bg1"/>
                      </a:solidFill>
                    </p:spPr>
                  </p:pic>
                </p:oleObj>
              </mc:Fallback>
            </mc:AlternateContent>
          </a:graphicData>
        </a:graphic>
      </p:graphicFrame>
    </p:spTree>
    <p:extLst>
      <p:ext uri="{BB962C8B-B14F-4D97-AF65-F5344CB8AC3E}">
        <p14:creationId xmlns:p14="http://schemas.microsoft.com/office/powerpoint/2010/main" val="33944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Polymorphism</a:t>
            </a:r>
            <a:endParaRPr lang="en-GB" dirty="0"/>
          </a:p>
        </p:txBody>
      </p:sp>
      <p:sp>
        <p:nvSpPr>
          <p:cNvPr id="3" name="Content Placeholder 2"/>
          <p:cNvSpPr>
            <a:spLocks noGrp="1"/>
          </p:cNvSpPr>
          <p:nvPr>
            <p:ph idx="1"/>
          </p:nvPr>
        </p:nvSpPr>
        <p:spPr>
          <a:xfrm>
            <a:off x="1047750" y="1317072"/>
            <a:ext cx="7029450" cy="4521753"/>
          </a:xfrm>
        </p:spPr>
        <p:txBody>
          <a:bodyPr/>
          <a:lstStyle/>
          <a:p>
            <a:r>
              <a:rPr lang="en-GB" dirty="0" smtClean="0"/>
              <a:t>Child class  replaces a parent classes method with one of its own</a:t>
            </a:r>
            <a:endParaRPr lang="en-GB" dirty="0"/>
          </a:p>
        </p:txBody>
      </p:sp>
      <p:sp>
        <p:nvSpPr>
          <p:cNvPr id="4" name="Footer Placeholder 3"/>
          <p:cNvSpPr>
            <a:spLocks noGrp="1"/>
          </p:cNvSpPr>
          <p:nvPr>
            <p:ph type="ftr" sz="quarter" idx="10"/>
          </p:nvPr>
        </p:nvSpPr>
        <p:spPr/>
        <p:txBody>
          <a:bodyPr/>
          <a:lstStyle/>
          <a:p>
            <a:pPr>
              <a:defRPr/>
            </a:pPr>
            <a:r>
              <a:rPr lang="en-US" altLang="en-US" smtClean="0"/>
              <a:t>GD &amp; H</a:t>
            </a:r>
            <a:endParaRPr lang="en-US" altLang="en-US"/>
          </a:p>
        </p:txBody>
      </p:sp>
      <p:sp>
        <p:nvSpPr>
          <p:cNvPr id="5" name="Rectangle 2"/>
          <p:cNvSpPr>
            <a:spLocks noChangeArrowheads="1"/>
          </p:cNvSpPr>
          <p:nvPr/>
        </p:nvSpPr>
        <p:spPr bwMode="auto">
          <a:xfrm>
            <a:off x="1911178" y="2100649"/>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6" name="Object 5"/>
          <p:cNvGraphicFramePr>
            <a:graphicFrameLocks noChangeAspect="1"/>
          </p:cNvGraphicFramePr>
          <p:nvPr>
            <p:extLst>
              <p:ext uri="{D42A27DB-BD31-4B8C-83A1-F6EECF244321}">
                <p14:modId xmlns:p14="http://schemas.microsoft.com/office/powerpoint/2010/main" val="45019844"/>
              </p:ext>
            </p:extLst>
          </p:nvPr>
        </p:nvGraphicFramePr>
        <p:xfrm>
          <a:off x="430214" y="2421925"/>
          <a:ext cx="8602415" cy="3095625"/>
        </p:xfrm>
        <a:graphic>
          <a:graphicData uri="http://schemas.openxmlformats.org/presentationml/2006/ole">
            <mc:AlternateContent xmlns:mc="http://schemas.openxmlformats.org/markup-compatibility/2006">
              <mc:Choice xmlns:v="urn:schemas-microsoft-com:vml" Requires="v">
                <p:oleObj spid="_x0000_s2059" name="Visio" r:id="rId4" imgW="6628605" imgH="2380621" progId="Visio.Drawing.11">
                  <p:embed/>
                </p:oleObj>
              </mc:Choice>
              <mc:Fallback>
                <p:oleObj name="Visio" r:id="rId4" imgW="6628605" imgH="2380621" progId="Visio.Drawing.11">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0214" y="2421925"/>
                        <a:ext cx="8602415" cy="3095625"/>
                      </a:xfrm>
                      <a:prstGeom prst="rect">
                        <a:avLst/>
                      </a:prstGeom>
                      <a:solidFill>
                        <a:schemeClr val="bg1"/>
                      </a:solidFill>
                    </p:spPr>
                  </p:pic>
                </p:oleObj>
              </mc:Fallback>
            </mc:AlternateContent>
          </a:graphicData>
        </a:graphic>
      </p:graphicFrame>
    </p:spTree>
    <p:extLst>
      <p:ext uri="{BB962C8B-B14F-4D97-AF65-F5344CB8AC3E}">
        <p14:creationId xmlns:p14="http://schemas.microsoft.com/office/powerpoint/2010/main" val="12168891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Using Polymorphism</a:t>
            </a:r>
            <a:endParaRPr lang="en-GB" dirty="0"/>
          </a:p>
        </p:txBody>
      </p:sp>
      <p:graphicFrame>
        <p:nvGraphicFramePr>
          <p:cNvPr id="5" name="Content Placeholder 4"/>
          <p:cNvGraphicFramePr>
            <a:graphicFrameLocks noGrp="1"/>
          </p:cNvGraphicFramePr>
          <p:nvPr>
            <p:ph idx="1"/>
          </p:nvPr>
        </p:nvGraphicFramePr>
        <p:xfrm>
          <a:off x="552389" y="1150894"/>
          <a:ext cx="7521146" cy="4389120"/>
        </p:xfrm>
        <a:graphic>
          <a:graphicData uri="http://schemas.openxmlformats.org/drawingml/2006/table">
            <a:tbl>
              <a:tblPr firstRow="1" firstCol="1" lastRow="1" lastCol="1" bandRow="1" bandCol="1">
                <a:tableStyleId>{5C22544A-7EE6-4342-B048-85BDC9FD1C3A}</a:tableStyleId>
              </a:tblPr>
              <a:tblGrid>
                <a:gridCol w="3760573"/>
                <a:gridCol w="3760573"/>
              </a:tblGrid>
              <a:tr h="0">
                <a:tc>
                  <a:txBody>
                    <a:bodyPr/>
                    <a:lstStyle/>
                    <a:p>
                      <a:pPr>
                        <a:spcAft>
                          <a:spcPts val="0"/>
                        </a:spcAft>
                      </a:pPr>
                      <a:r>
                        <a:rPr lang="en-GB" sz="1600" dirty="0">
                          <a:solidFill>
                            <a:schemeClr val="bg1"/>
                          </a:solidFill>
                          <a:effectLst/>
                        </a:rPr>
                        <a:t>Without Polymorphism</a:t>
                      </a:r>
                      <a:endParaRPr lang="en-GB" sz="1600" dirty="0">
                        <a:solidFill>
                          <a:schemeClr val="bg1"/>
                        </a:solidFill>
                        <a:effectLst/>
                        <a:latin typeface="Times New Roman" panose="02020603050405020304" pitchFamily="18" charset="0"/>
                        <a:ea typeface="Times New Roman" panose="02020603050405020304" pitchFamily="18" charset="0"/>
                      </a:endParaRPr>
                    </a:p>
                  </a:txBody>
                  <a:tcPr marL="68580" marR="68580" marT="0" marB="0">
                    <a:solidFill>
                      <a:schemeClr val="tx1"/>
                    </a:solidFill>
                  </a:tcPr>
                </a:tc>
                <a:tc>
                  <a:txBody>
                    <a:bodyPr/>
                    <a:lstStyle/>
                    <a:p>
                      <a:pPr>
                        <a:spcAft>
                          <a:spcPts val="0"/>
                        </a:spcAft>
                      </a:pPr>
                      <a:r>
                        <a:rPr lang="en-GB" sz="1600" dirty="0">
                          <a:solidFill>
                            <a:schemeClr val="bg1"/>
                          </a:solidFill>
                          <a:effectLst/>
                        </a:rPr>
                        <a:t>With Polymorphism</a:t>
                      </a:r>
                      <a:endParaRPr lang="en-GB" sz="1600" dirty="0">
                        <a:solidFill>
                          <a:schemeClr val="bg1"/>
                        </a:solidFill>
                        <a:effectLst/>
                        <a:latin typeface="Times New Roman" panose="02020603050405020304" pitchFamily="18" charset="0"/>
                        <a:ea typeface="Times New Roman" panose="02020603050405020304" pitchFamily="18" charset="0"/>
                      </a:endParaRPr>
                    </a:p>
                  </a:txBody>
                  <a:tcPr marL="68580" marR="68580" marT="0" marB="0">
                    <a:solidFill>
                      <a:schemeClr val="tx1"/>
                    </a:solidFill>
                  </a:tcPr>
                </a:tc>
              </a:tr>
              <a:tr h="0">
                <a:tc>
                  <a:txBody>
                    <a:bodyPr/>
                    <a:lstStyle/>
                    <a:p>
                      <a:pPr>
                        <a:spcAft>
                          <a:spcPts val="0"/>
                        </a:spcAft>
                      </a:pPr>
                      <a:r>
                        <a:rPr lang="en-GB" sz="1600" dirty="0">
                          <a:solidFill>
                            <a:srgbClr val="000000"/>
                          </a:solidFill>
                          <a:effectLst/>
                        </a:rPr>
                        <a:t>public void </a:t>
                      </a:r>
                      <a:r>
                        <a:rPr lang="en-GB" sz="1600" dirty="0" err="1">
                          <a:solidFill>
                            <a:srgbClr val="000000"/>
                          </a:solidFill>
                          <a:effectLst/>
                        </a:rPr>
                        <a:t>WakeAnimals</a:t>
                      </a:r>
                      <a:r>
                        <a:rPr lang="en-GB" sz="1600" dirty="0">
                          <a:solidFill>
                            <a:srgbClr val="000000"/>
                          </a:solidFill>
                          <a:effectLst/>
                        </a:rPr>
                        <a:t>()</a:t>
                      </a:r>
                    </a:p>
                    <a:p>
                      <a:pPr>
                        <a:spcAft>
                          <a:spcPts val="0"/>
                        </a:spcAft>
                      </a:pPr>
                      <a:r>
                        <a:rPr lang="en-GB" sz="1600" dirty="0">
                          <a:solidFill>
                            <a:srgbClr val="000000"/>
                          </a:solidFill>
                          <a:effectLst/>
                        </a:rPr>
                        <a:t>{</a:t>
                      </a:r>
                    </a:p>
                    <a:p>
                      <a:pPr marL="228600">
                        <a:spcAft>
                          <a:spcPts val="0"/>
                        </a:spcAft>
                      </a:pPr>
                      <a:r>
                        <a:rPr lang="en-GB" sz="1600" dirty="0" err="1">
                          <a:solidFill>
                            <a:srgbClr val="000000"/>
                          </a:solidFill>
                          <a:effectLst/>
                        </a:rPr>
                        <a:t>foreach</a:t>
                      </a:r>
                      <a:r>
                        <a:rPr lang="en-GB" sz="1600" dirty="0">
                          <a:solidFill>
                            <a:srgbClr val="000000"/>
                          </a:solidFill>
                          <a:effectLst/>
                        </a:rPr>
                        <a:t>(Animal pet in _animals)</a:t>
                      </a:r>
                    </a:p>
                    <a:p>
                      <a:pPr marL="228600">
                        <a:spcAft>
                          <a:spcPts val="0"/>
                        </a:spcAft>
                      </a:pPr>
                      <a:r>
                        <a:rPr lang="en-GB" sz="1600" dirty="0">
                          <a:solidFill>
                            <a:srgbClr val="000000"/>
                          </a:solidFill>
                          <a:effectLst/>
                        </a:rPr>
                        <a:t>{</a:t>
                      </a:r>
                    </a:p>
                    <a:p>
                      <a:pPr marL="457200">
                        <a:spcAft>
                          <a:spcPts val="0"/>
                        </a:spcAft>
                      </a:pPr>
                      <a:r>
                        <a:rPr lang="en-GB" sz="1600" dirty="0">
                          <a:solidFill>
                            <a:srgbClr val="FF3300"/>
                          </a:solidFill>
                          <a:effectLst/>
                        </a:rPr>
                        <a:t>if(pet is Cat)</a:t>
                      </a:r>
                    </a:p>
                    <a:p>
                      <a:pPr marL="457200">
                        <a:spcAft>
                          <a:spcPts val="0"/>
                        </a:spcAft>
                      </a:pPr>
                      <a:r>
                        <a:rPr lang="en-GB" sz="1600" dirty="0">
                          <a:solidFill>
                            <a:srgbClr val="000000"/>
                          </a:solidFill>
                          <a:effectLst/>
                        </a:rPr>
                        <a:t>{</a:t>
                      </a:r>
                    </a:p>
                    <a:p>
                      <a:pPr marL="685800">
                        <a:spcAft>
                          <a:spcPts val="0"/>
                        </a:spcAft>
                      </a:pPr>
                      <a:r>
                        <a:rPr lang="en-GB" sz="1600" dirty="0">
                          <a:solidFill>
                            <a:srgbClr val="000000"/>
                          </a:solidFill>
                          <a:effectLst/>
                        </a:rPr>
                        <a:t>Cat </a:t>
                      </a:r>
                      <a:r>
                        <a:rPr lang="en-GB" sz="1600" dirty="0" err="1">
                          <a:solidFill>
                            <a:srgbClr val="000000"/>
                          </a:solidFill>
                          <a:effectLst/>
                        </a:rPr>
                        <a:t>cat</a:t>
                      </a:r>
                      <a:r>
                        <a:rPr lang="en-GB" sz="1600" dirty="0">
                          <a:solidFill>
                            <a:srgbClr val="000000"/>
                          </a:solidFill>
                          <a:effectLst/>
                        </a:rPr>
                        <a:t> = pet as Cat;</a:t>
                      </a:r>
                    </a:p>
                    <a:p>
                      <a:pPr marL="685800">
                        <a:spcAft>
                          <a:spcPts val="0"/>
                        </a:spcAft>
                      </a:pPr>
                      <a:r>
                        <a:rPr lang="en-GB" sz="1600" dirty="0" err="1">
                          <a:solidFill>
                            <a:srgbClr val="000000"/>
                          </a:solidFill>
                          <a:effectLst/>
                        </a:rPr>
                        <a:t>cat.Meow</a:t>
                      </a:r>
                      <a:r>
                        <a:rPr lang="en-GB" sz="1600" dirty="0">
                          <a:solidFill>
                            <a:srgbClr val="000000"/>
                          </a:solidFill>
                          <a:effectLst/>
                        </a:rPr>
                        <a:t>();</a:t>
                      </a:r>
                    </a:p>
                    <a:p>
                      <a:pPr marL="457200">
                        <a:spcAft>
                          <a:spcPts val="0"/>
                        </a:spcAft>
                      </a:pPr>
                      <a:r>
                        <a:rPr lang="en-GB" sz="1600" dirty="0">
                          <a:solidFill>
                            <a:srgbClr val="000000"/>
                          </a:solidFill>
                          <a:effectLst/>
                        </a:rPr>
                        <a:t>}</a:t>
                      </a:r>
                    </a:p>
                    <a:p>
                      <a:pPr marL="457200">
                        <a:spcAft>
                          <a:spcPts val="0"/>
                        </a:spcAft>
                      </a:pPr>
                      <a:r>
                        <a:rPr lang="en-GB" sz="1600" dirty="0">
                          <a:solidFill>
                            <a:srgbClr val="000000"/>
                          </a:solidFill>
                          <a:effectLst/>
                        </a:rPr>
                        <a:t>else </a:t>
                      </a:r>
                      <a:r>
                        <a:rPr lang="en-GB" sz="1600" dirty="0">
                          <a:solidFill>
                            <a:srgbClr val="FF3300"/>
                          </a:solidFill>
                          <a:effectLst/>
                        </a:rPr>
                        <a:t>if(pet is Dog)</a:t>
                      </a:r>
                    </a:p>
                    <a:p>
                      <a:pPr marL="457200">
                        <a:spcAft>
                          <a:spcPts val="0"/>
                        </a:spcAft>
                      </a:pPr>
                      <a:r>
                        <a:rPr lang="en-GB" sz="1600" dirty="0">
                          <a:solidFill>
                            <a:srgbClr val="000000"/>
                          </a:solidFill>
                          <a:effectLst/>
                        </a:rPr>
                        <a:t>{</a:t>
                      </a:r>
                    </a:p>
                    <a:p>
                      <a:pPr marL="457200">
                        <a:spcAft>
                          <a:spcPts val="0"/>
                        </a:spcAft>
                      </a:pPr>
                      <a:r>
                        <a:rPr lang="en-GB" sz="1600" dirty="0">
                          <a:solidFill>
                            <a:srgbClr val="000000"/>
                          </a:solidFill>
                          <a:effectLst/>
                        </a:rPr>
                        <a:t>      Dog </a:t>
                      </a:r>
                      <a:r>
                        <a:rPr lang="en-GB" sz="1600" dirty="0" err="1">
                          <a:solidFill>
                            <a:srgbClr val="000000"/>
                          </a:solidFill>
                          <a:effectLst/>
                        </a:rPr>
                        <a:t>dog</a:t>
                      </a:r>
                      <a:r>
                        <a:rPr lang="en-GB" sz="1600" dirty="0">
                          <a:solidFill>
                            <a:srgbClr val="000000"/>
                          </a:solidFill>
                          <a:effectLst/>
                        </a:rPr>
                        <a:t> = pet as Dog;</a:t>
                      </a:r>
                    </a:p>
                    <a:p>
                      <a:pPr marL="685800">
                        <a:spcAft>
                          <a:spcPts val="0"/>
                        </a:spcAft>
                      </a:pPr>
                      <a:r>
                        <a:rPr lang="en-GB" sz="1600" dirty="0" smtClean="0">
                          <a:solidFill>
                            <a:srgbClr val="000000"/>
                          </a:solidFill>
                          <a:effectLst/>
                        </a:rPr>
                        <a:t>  </a:t>
                      </a:r>
                      <a:r>
                        <a:rPr lang="en-GB" sz="1600" dirty="0" err="1" smtClean="0">
                          <a:solidFill>
                            <a:srgbClr val="000000"/>
                          </a:solidFill>
                          <a:effectLst/>
                        </a:rPr>
                        <a:t>dog.Bark</a:t>
                      </a:r>
                      <a:r>
                        <a:rPr lang="en-GB" sz="1600" dirty="0">
                          <a:solidFill>
                            <a:srgbClr val="000000"/>
                          </a:solidFill>
                          <a:effectLst/>
                        </a:rPr>
                        <a:t>();</a:t>
                      </a:r>
                    </a:p>
                    <a:p>
                      <a:pPr marL="457200">
                        <a:spcAft>
                          <a:spcPts val="0"/>
                        </a:spcAft>
                      </a:pPr>
                      <a:r>
                        <a:rPr lang="en-GB" sz="1600" dirty="0">
                          <a:solidFill>
                            <a:srgbClr val="000000"/>
                          </a:solidFill>
                          <a:effectLst/>
                        </a:rPr>
                        <a:t>}</a:t>
                      </a:r>
                    </a:p>
                    <a:p>
                      <a:pPr marL="228600">
                        <a:spcAft>
                          <a:spcPts val="0"/>
                        </a:spcAft>
                      </a:pPr>
                      <a:r>
                        <a:rPr lang="en-GB" sz="1600" dirty="0">
                          <a:solidFill>
                            <a:srgbClr val="000000"/>
                          </a:solidFill>
                          <a:effectLst/>
                        </a:rPr>
                        <a:t>}</a:t>
                      </a:r>
                    </a:p>
                    <a:p>
                      <a:pPr>
                        <a:spcAft>
                          <a:spcPts val="0"/>
                        </a:spcAft>
                      </a:pPr>
                      <a:r>
                        <a:rPr lang="en-GB" sz="1600" dirty="0">
                          <a:solidFill>
                            <a:srgbClr val="000000"/>
                          </a:solidFill>
                          <a:effectLst/>
                        </a:rPr>
                        <a:t>}</a:t>
                      </a:r>
                    </a:p>
                    <a:p>
                      <a:pPr>
                        <a:spcAft>
                          <a:spcPts val="0"/>
                        </a:spcAft>
                      </a:pPr>
                      <a:r>
                        <a:rPr lang="en-GB" sz="1600" dirty="0">
                          <a:solidFill>
                            <a:srgbClr val="000000"/>
                          </a:solidFill>
                          <a:effectLst/>
                        </a:rPr>
                        <a:t> </a:t>
                      </a:r>
                      <a:endParaRPr lang="en-GB" sz="1600" dirty="0">
                        <a:solidFill>
                          <a:srgbClr val="000000"/>
                        </a:solidFill>
                        <a:effectLst/>
                        <a:latin typeface="Times New Roman" panose="02020603050405020304" pitchFamily="18" charset="0"/>
                        <a:ea typeface="Times New Roman" panose="02020603050405020304" pitchFamily="18" charset="0"/>
                      </a:endParaRPr>
                    </a:p>
                  </a:txBody>
                  <a:tcPr marL="68580" marR="68580" marT="0" marB="0">
                    <a:solidFill>
                      <a:schemeClr val="bg1"/>
                    </a:solidFill>
                  </a:tcPr>
                </a:tc>
                <a:tc>
                  <a:txBody>
                    <a:bodyPr/>
                    <a:lstStyle/>
                    <a:p>
                      <a:pPr>
                        <a:spcAft>
                          <a:spcPts val="0"/>
                        </a:spcAft>
                      </a:pPr>
                      <a:r>
                        <a:rPr lang="en-GB" sz="1600" dirty="0">
                          <a:solidFill>
                            <a:srgbClr val="000000"/>
                          </a:solidFill>
                          <a:effectLst/>
                        </a:rPr>
                        <a:t>public void </a:t>
                      </a:r>
                      <a:r>
                        <a:rPr lang="en-GB" sz="1600" dirty="0" err="1">
                          <a:solidFill>
                            <a:srgbClr val="000000"/>
                          </a:solidFill>
                          <a:effectLst/>
                        </a:rPr>
                        <a:t>WakeAnimals</a:t>
                      </a:r>
                      <a:r>
                        <a:rPr lang="en-GB" sz="1600" dirty="0">
                          <a:solidFill>
                            <a:srgbClr val="000000"/>
                          </a:solidFill>
                          <a:effectLst/>
                        </a:rPr>
                        <a:t>()</a:t>
                      </a:r>
                    </a:p>
                    <a:p>
                      <a:pPr>
                        <a:spcAft>
                          <a:spcPts val="0"/>
                        </a:spcAft>
                      </a:pPr>
                      <a:r>
                        <a:rPr lang="en-GB" sz="1600" dirty="0">
                          <a:solidFill>
                            <a:srgbClr val="000000"/>
                          </a:solidFill>
                          <a:effectLst/>
                        </a:rPr>
                        <a:t>{</a:t>
                      </a:r>
                    </a:p>
                    <a:p>
                      <a:pPr marL="228600">
                        <a:spcAft>
                          <a:spcPts val="0"/>
                        </a:spcAft>
                      </a:pPr>
                      <a:r>
                        <a:rPr lang="en-GB" sz="1600" dirty="0" err="1">
                          <a:solidFill>
                            <a:srgbClr val="000000"/>
                          </a:solidFill>
                          <a:effectLst/>
                        </a:rPr>
                        <a:t>foreach</a:t>
                      </a:r>
                      <a:r>
                        <a:rPr lang="en-GB" sz="1600" dirty="0">
                          <a:solidFill>
                            <a:srgbClr val="000000"/>
                          </a:solidFill>
                          <a:effectLst/>
                        </a:rPr>
                        <a:t>(Animal pet in _animals)</a:t>
                      </a:r>
                    </a:p>
                    <a:p>
                      <a:pPr marL="228600">
                        <a:spcAft>
                          <a:spcPts val="0"/>
                        </a:spcAft>
                      </a:pPr>
                      <a:r>
                        <a:rPr lang="en-GB" sz="1600" dirty="0">
                          <a:solidFill>
                            <a:srgbClr val="000000"/>
                          </a:solidFill>
                          <a:effectLst/>
                        </a:rPr>
                        <a:t>{</a:t>
                      </a:r>
                    </a:p>
                    <a:p>
                      <a:pPr marL="457200">
                        <a:spcAft>
                          <a:spcPts val="0"/>
                        </a:spcAft>
                      </a:pPr>
                      <a:r>
                        <a:rPr lang="en-GB" sz="1600" dirty="0" err="1">
                          <a:solidFill>
                            <a:srgbClr val="000000"/>
                          </a:solidFill>
                          <a:effectLst/>
                        </a:rPr>
                        <a:t>pet.MakeNoise</a:t>
                      </a:r>
                      <a:r>
                        <a:rPr lang="en-GB" sz="1600" dirty="0">
                          <a:solidFill>
                            <a:srgbClr val="000000"/>
                          </a:solidFill>
                          <a:effectLst/>
                        </a:rPr>
                        <a:t>();</a:t>
                      </a:r>
                    </a:p>
                    <a:p>
                      <a:pPr marL="228600">
                        <a:spcAft>
                          <a:spcPts val="0"/>
                        </a:spcAft>
                      </a:pPr>
                      <a:r>
                        <a:rPr lang="en-GB" sz="1600" dirty="0">
                          <a:solidFill>
                            <a:srgbClr val="000000"/>
                          </a:solidFill>
                          <a:effectLst/>
                        </a:rPr>
                        <a:t>}</a:t>
                      </a:r>
                    </a:p>
                    <a:p>
                      <a:pPr>
                        <a:spcAft>
                          <a:spcPts val="0"/>
                        </a:spcAft>
                      </a:pPr>
                      <a:r>
                        <a:rPr lang="en-GB" sz="1600" dirty="0">
                          <a:solidFill>
                            <a:srgbClr val="000000"/>
                          </a:solidFill>
                          <a:effectLst/>
                        </a:rPr>
                        <a:t>}</a:t>
                      </a:r>
                    </a:p>
                    <a:p>
                      <a:pPr>
                        <a:spcAft>
                          <a:spcPts val="0"/>
                        </a:spcAft>
                      </a:pPr>
                      <a:r>
                        <a:rPr lang="en-GB" sz="1600" dirty="0">
                          <a:solidFill>
                            <a:srgbClr val="000000"/>
                          </a:solidFill>
                          <a:effectLst/>
                        </a:rPr>
                        <a:t> </a:t>
                      </a:r>
                      <a:endParaRPr lang="en-GB" sz="1600" dirty="0">
                        <a:solidFill>
                          <a:srgbClr val="000000"/>
                        </a:solidFill>
                        <a:effectLst/>
                        <a:latin typeface="Times New Roman" panose="02020603050405020304" pitchFamily="18" charset="0"/>
                        <a:ea typeface="Times New Roman" panose="02020603050405020304" pitchFamily="18" charset="0"/>
                      </a:endParaRPr>
                    </a:p>
                  </a:txBody>
                  <a:tcPr marL="68580" marR="68580" marT="0" marB="0">
                    <a:solidFill>
                      <a:schemeClr val="bg1"/>
                    </a:solidFill>
                  </a:tcPr>
                </a:tc>
              </a:tr>
            </a:tbl>
          </a:graphicData>
        </a:graphic>
      </p:graphicFrame>
      <p:sp>
        <p:nvSpPr>
          <p:cNvPr id="4" name="Footer Placeholder 3"/>
          <p:cNvSpPr>
            <a:spLocks noGrp="1"/>
          </p:cNvSpPr>
          <p:nvPr>
            <p:ph type="ftr" sz="quarter" idx="10"/>
          </p:nvPr>
        </p:nvSpPr>
        <p:spPr/>
        <p:txBody>
          <a:bodyPr/>
          <a:lstStyle/>
          <a:p>
            <a:pPr>
              <a:defRPr/>
            </a:pPr>
            <a:r>
              <a:rPr lang="en-US" altLang="en-US" smtClean="0"/>
              <a:t>GD &amp; H</a:t>
            </a:r>
            <a:endParaRPr lang="en-US" altLang="en-US"/>
          </a:p>
        </p:txBody>
      </p:sp>
      <p:sp>
        <p:nvSpPr>
          <p:cNvPr id="6" name="TextBox 5"/>
          <p:cNvSpPr txBox="1"/>
          <p:nvPr/>
        </p:nvSpPr>
        <p:spPr>
          <a:xfrm>
            <a:off x="4453677" y="3627668"/>
            <a:ext cx="3574587" cy="1477328"/>
          </a:xfrm>
          <a:prstGeom prst="rect">
            <a:avLst/>
          </a:prstGeom>
          <a:noFill/>
        </p:spPr>
        <p:txBody>
          <a:bodyPr wrap="square" rtlCol="0">
            <a:spAutoFit/>
          </a:bodyPr>
          <a:lstStyle/>
          <a:p>
            <a:r>
              <a:rPr lang="en-GB" dirty="0" smtClean="0"/>
              <a:t>We don’t need to know the type of Animal (i.e. Dog, Cat, etc.) the correct method is called </a:t>
            </a:r>
            <a:r>
              <a:rPr lang="en-GB" dirty="0" err="1" smtClean="0"/>
              <a:t>automatically..Dogs</a:t>
            </a:r>
            <a:r>
              <a:rPr lang="en-GB" dirty="0" smtClean="0"/>
              <a:t> bark, Cats meow, etc.</a:t>
            </a:r>
            <a:endParaRPr lang="en-GB" dirty="0"/>
          </a:p>
        </p:txBody>
      </p:sp>
      <p:cxnSp>
        <p:nvCxnSpPr>
          <p:cNvPr id="8" name="Straight Arrow Connector 7"/>
          <p:cNvCxnSpPr/>
          <p:nvPr/>
        </p:nvCxnSpPr>
        <p:spPr bwMode="auto">
          <a:xfrm flipH="1" flipV="1">
            <a:off x="5729682" y="2692867"/>
            <a:ext cx="302002" cy="872454"/>
          </a:xfrm>
          <a:prstGeom prst="straightConnector1">
            <a:avLst/>
          </a:prstGeom>
          <a:solidFill>
            <a:schemeClr val="accent1"/>
          </a:solidFill>
          <a:ln w="38100"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5831649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Virtual Method Pattern</a:t>
            </a:r>
            <a:endParaRPr lang="en-GB" dirty="0"/>
          </a:p>
        </p:txBody>
      </p:sp>
      <p:sp>
        <p:nvSpPr>
          <p:cNvPr id="3" name="Content Placeholder 2"/>
          <p:cNvSpPr>
            <a:spLocks noGrp="1"/>
          </p:cNvSpPr>
          <p:nvPr>
            <p:ph idx="1"/>
          </p:nvPr>
        </p:nvSpPr>
        <p:spPr/>
        <p:txBody>
          <a:bodyPr/>
          <a:lstStyle/>
          <a:p>
            <a:endParaRPr lang="en-GB" dirty="0" smtClean="0"/>
          </a:p>
          <a:p>
            <a:pPr marL="0" indent="0">
              <a:buNone/>
            </a:pPr>
            <a:endParaRPr lang="en-GB" dirty="0"/>
          </a:p>
        </p:txBody>
      </p:sp>
      <p:sp>
        <p:nvSpPr>
          <p:cNvPr id="4" name="Footer Placeholder 3"/>
          <p:cNvSpPr>
            <a:spLocks noGrp="1"/>
          </p:cNvSpPr>
          <p:nvPr>
            <p:ph type="ftr" sz="quarter" idx="10"/>
          </p:nvPr>
        </p:nvSpPr>
        <p:spPr/>
        <p:txBody>
          <a:bodyPr/>
          <a:lstStyle/>
          <a:p>
            <a:pPr>
              <a:defRPr/>
            </a:pPr>
            <a:r>
              <a:rPr lang="en-US" altLang="en-US" smtClean="0"/>
              <a:t>GD &amp; H</a:t>
            </a:r>
            <a:endParaRPr lang="en-US" altLang="en-US"/>
          </a:p>
        </p:txBody>
      </p:sp>
      <p:sp>
        <p:nvSpPr>
          <p:cNvPr id="5" name="TextBox 4"/>
          <p:cNvSpPr txBox="1"/>
          <p:nvPr/>
        </p:nvSpPr>
        <p:spPr>
          <a:xfrm>
            <a:off x="807157" y="1781691"/>
            <a:ext cx="7712368" cy="2308324"/>
          </a:xfrm>
          <a:prstGeom prst="rect">
            <a:avLst/>
          </a:prstGeom>
          <a:noFill/>
        </p:spPr>
        <p:txBody>
          <a:bodyPr wrap="none" rtlCol="0">
            <a:spAutoFit/>
          </a:bodyPr>
          <a:lstStyle/>
          <a:p>
            <a:r>
              <a:rPr lang="en-GB" dirty="0"/>
              <a:t>public class </a:t>
            </a:r>
            <a:r>
              <a:rPr lang="en-GB" i="1" dirty="0" err="1" smtClean="0"/>
              <a:t>ParentClassName</a:t>
            </a:r>
            <a:endParaRPr lang="en-GB" i="1" dirty="0"/>
          </a:p>
          <a:p>
            <a:r>
              <a:rPr lang="en-GB" dirty="0"/>
              <a:t>{</a:t>
            </a:r>
          </a:p>
          <a:p>
            <a:r>
              <a:rPr lang="en-GB" dirty="0" smtClean="0"/>
              <a:t>    public </a:t>
            </a:r>
            <a:r>
              <a:rPr lang="en-GB" b="1" dirty="0"/>
              <a:t>virtual</a:t>
            </a:r>
            <a:r>
              <a:rPr lang="en-GB" dirty="0"/>
              <a:t> </a:t>
            </a:r>
            <a:r>
              <a:rPr lang="en-GB" i="1" dirty="0" smtClean="0"/>
              <a:t>type</a:t>
            </a:r>
            <a:r>
              <a:rPr lang="en-GB" dirty="0" smtClean="0"/>
              <a:t> </a:t>
            </a:r>
            <a:r>
              <a:rPr lang="en-GB" i="1" dirty="0" err="1" smtClean="0"/>
              <a:t>MethodName</a:t>
            </a:r>
            <a:r>
              <a:rPr lang="en-GB" dirty="0" smtClean="0"/>
              <a:t>(</a:t>
            </a:r>
            <a:r>
              <a:rPr lang="en-GB" altLang="en-US" i="1" dirty="0" smtClean="0"/>
              <a:t>argDeclaration1</a:t>
            </a:r>
            <a:r>
              <a:rPr lang="en-GB" altLang="en-US" dirty="0"/>
              <a:t>, </a:t>
            </a:r>
            <a:r>
              <a:rPr lang="en-GB" altLang="en-US" i="1" dirty="0"/>
              <a:t>argDeclaration2</a:t>
            </a:r>
            <a:r>
              <a:rPr lang="en-GB" altLang="en-US" dirty="0"/>
              <a:t>, ….</a:t>
            </a:r>
            <a:r>
              <a:rPr lang="en-GB" dirty="0" smtClean="0"/>
              <a:t>)</a:t>
            </a:r>
            <a:endParaRPr lang="en-GB" dirty="0"/>
          </a:p>
          <a:p>
            <a:r>
              <a:rPr lang="en-GB" dirty="0" smtClean="0"/>
              <a:t>    {</a:t>
            </a:r>
            <a:endParaRPr lang="en-GB" dirty="0"/>
          </a:p>
          <a:p>
            <a:r>
              <a:rPr lang="en-GB" dirty="0" smtClean="0"/>
              <a:t>        </a:t>
            </a:r>
            <a:endParaRPr lang="en-GB" dirty="0"/>
          </a:p>
          <a:p>
            <a:r>
              <a:rPr lang="en-GB" dirty="0" smtClean="0"/>
              <a:t>    }</a:t>
            </a:r>
            <a:endParaRPr lang="en-GB" dirty="0"/>
          </a:p>
          <a:p>
            <a:r>
              <a:rPr lang="en-GB" dirty="0"/>
              <a:t>}</a:t>
            </a:r>
          </a:p>
          <a:p>
            <a:r>
              <a:rPr lang="en-GB" dirty="0"/>
              <a:t> </a:t>
            </a:r>
          </a:p>
        </p:txBody>
      </p:sp>
    </p:spTree>
    <p:extLst>
      <p:ext uri="{BB962C8B-B14F-4D97-AF65-F5344CB8AC3E}">
        <p14:creationId xmlns:p14="http://schemas.microsoft.com/office/powerpoint/2010/main" val="40427225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Override Method Pattern</a:t>
            </a:r>
            <a:endParaRPr lang="en-GB" dirty="0"/>
          </a:p>
        </p:txBody>
      </p:sp>
      <p:sp>
        <p:nvSpPr>
          <p:cNvPr id="3" name="Content Placeholder 2"/>
          <p:cNvSpPr>
            <a:spLocks noGrp="1"/>
          </p:cNvSpPr>
          <p:nvPr>
            <p:ph idx="1"/>
          </p:nvPr>
        </p:nvSpPr>
        <p:spPr/>
        <p:txBody>
          <a:bodyPr/>
          <a:lstStyle/>
          <a:p>
            <a:endParaRPr lang="en-GB" dirty="0" smtClean="0"/>
          </a:p>
          <a:p>
            <a:pPr marL="0" indent="0">
              <a:buNone/>
            </a:pPr>
            <a:endParaRPr lang="en-GB" dirty="0"/>
          </a:p>
        </p:txBody>
      </p:sp>
      <p:sp>
        <p:nvSpPr>
          <p:cNvPr id="4" name="Footer Placeholder 3"/>
          <p:cNvSpPr>
            <a:spLocks noGrp="1"/>
          </p:cNvSpPr>
          <p:nvPr>
            <p:ph type="ftr" sz="quarter" idx="10"/>
          </p:nvPr>
        </p:nvSpPr>
        <p:spPr/>
        <p:txBody>
          <a:bodyPr/>
          <a:lstStyle/>
          <a:p>
            <a:pPr>
              <a:defRPr/>
            </a:pPr>
            <a:r>
              <a:rPr lang="en-US" altLang="en-US" smtClean="0"/>
              <a:t>GD &amp; H</a:t>
            </a:r>
            <a:endParaRPr lang="en-US" altLang="en-US"/>
          </a:p>
        </p:txBody>
      </p:sp>
      <p:sp>
        <p:nvSpPr>
          <p:cNvPr id="5" name="TextBox 4"/>
          <p:cNvSpPr txBox="1"/>
          <p:nvPr/>
        </p:nvSpPr>
        <p:spPr>
          <a:xfrm>
            <a:off x="741254" y="1855831"/>
            <a:ext cx="7994496" cy="2031325"/>
          </a:xfrm>
          <a:prstGeom prst="rect">
            <a:avLst/>
          </a:prstGeom>
          <a:noFill/>
        </p:spPr>
        <p:txBody>
          <a:bodyPr wrap="none" rtlCol="0">
            <a:spAutoFit/>
          </a:bodyPr>
          <a:lstStyle/>
          <a:p>
            <a:r>
              <a:rPr lang="en-GB" dirty="0" smtClean="0"/>
              <a:t>public </a:t>
            </a:r>
            <a:r>
              <a:rPr lang="en-GB" dirty="0"/>
              <a:t>class </a:t>
            </a:r>
            <a:r>
              <a:rPr lang="en-GB" i="1" dirty="0" err="1" smtClean="0"/>
              <a:t>ChildClassName</a:t>
            </a:r>
            <a:r>
              <a:rPr lang="en-GB" dirty="0" smtClean="0"/>
              <a:t>: </a:t>
            </a:r>
            <a:r>
              <a:rPr lang="en-GB" i="1" dirty="0" err="1" smtClean="0"/>
              <a:t>ParentClassName</a:t>
            </a:r>
            <a:endParaRPr lang="en-GB" i="1" dirty="0"/>
          </a:p>
          <a:p>
            <a:r>
              <a:rPr lang="en-GB" dirty="0"/>
              <a:t>{</a:t>
            </a:r>
          </a:p>
          <a:p>
            <a:r>
              <a:rPr lang="en-GB" dirty="0" smtClean="0"/>
              <a:t>     public </a:t>
            </a:r>
            <a:r>
              <a:rPr lang="en-GB" b="1" dirty="0"/>
              <a:t>override</a:t>
            </a:r>
            <a:r>
              <a:rPr lang="en-GB" dirty="0"/>
              <a:t> </a:t>
            </a:r>
            <a:r>
              <a:rPr lang="en-GB" i="1" dirty="0"/>
              <a:t>type</a:t>
            </a:r>
            <a:r>
              <a:rPr lang="en-GB" dirty="0"/>
              <a:t> </a:t>
            </a:r>
            <a:r>
              <a:rPr lang="en-GB" i="1" dirty="0" err="1"/>
              <a:t>MethodName</a:t>
            </a:r>
            <a:r>
              <a:rPr lang="en-GB" dirty="0"/>
              <a:t>(</a:t>
            </a:r>
            <a:r>
              <a:rPr lang="en-GB" altLang="en-US" i="1" dirty="0"/>
              <a:t>argDeclaration1</a:t>
            </a:r>
            <a:r>
              <a:rPr lang="en-GB" altLang="en-US" dirty="0"/>
              <a:t>, </a:t>
            </a:r>
            <a:r>
              <a:rPr lang="en-GB" altLang="en-US" i="1" dirty="0"/>
              <a:t>argDeclaration2</a:t>
            </a:r>
            <a:r>
              <a:rPr lang="en-GB" altLang="en-US" dirty="0"/>
              <a:t>, ….</a:t>
            </a:r>
            <a:r>
              <a:rPr lang="en-GB" dirty="0"/>
              <a:t>)</a:t>
            </a:r>
          </a:p>
          <a:p>
            <a:r>
              <a:rPr lang="en-GB" dirty="0" smtClean="0"/>
              <a:t>     {</a:t>
            </a:r>
            <a:endParaRPr lang="en-GB" dirty="0"/>
          </a:p>
          <a:p>
            <a:r>
              <a:rPr lang="en-GB" dirty="0" smtClean="0"/>
              <a:t>          </a:t>
            </a:r>
          </a:p>
          <a:p>
            <a:r>
              <a:rPr lang="en-GB" dirty="0" smtClean="0"/>
              <a:t>     }</a:t>
            </a:r>
          </a:p>
          <a:p>
            <a:r>
              <a:rPr lang="en-GB" dirty="0" smtClean="0"/>
              <a:t>}        </a:t>
            </a:r>
            <a:endParaRPr lang="en-GB" dirty="0"/>
          </a:p>
        </p:txBody>
      </p:sp>
    </p:spTree>
    <p:extLst>
      <p:ext uri="{BB962C8B-B14F-4D97-AF65-F5344CB8AC3E}">
        <p14:creationId xmlns:p14="http://schemas.microsoft.com/office/powerpoint/2010/main" val="13677268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a:t>
            </a:r>
            <a:endParaRPr lang="en-GB" dirty="0"/>
          </a:p>
        </p:txBody>
      </p:sp>
      <p:sp>
        <p:nvSpPr>
          <p:cNvPr id="4" name="Footer Placeholder 3"/>
          <p:cNvSpPr>
            <a:spLocks noGrp="1"/>
          </p:cNvSpPr>
          <p:nvPr>
            <p:ph type="ftr" sz="quarter" idx="10"/>
          </p:nvPr>
        </p:nvSpPr>
        <p:spPr/>
        <p:txBody>
          <a:bodyPr/>
          <a:lstStyle/>
          <a:p>
            <a:pPr>
              <a:defRPr/>
            </a:pPr>
            <a:r>
              <a:rPr lang="en-US" altLang="en-US" smtClean="0"/>
              <a:t>GD &amp; H</a:t>
            </a:r>
            <a:endParaRPr lang="en-US" altLang="en-US"/>
          </a:p>
        </p:txBody>
      </p:sp>
      <p:sp>
        <p:nvSpPr>
          <p:cNvPr id="5" name="TextBox 4"/>
          <p:cNvSpPr txBox="1"/>
          <p:nvPr/>
        </p:nvSpPr>
        <p:spPr>
          <a:xfrm>
            <a:off x="1603600" y="1172090"/>
            <a:ext cx="5993949" cy="4247317"/>
          </a:xfrm>
          <a:prstGeom prst="rect">
            <a:avLst/>
          </a:prstGeom>
          <a:noFill/>
        </p:spPr>
        <p:txBody>
          <a:bodyPr wrap="none" rtlCol="0">
            <a:spAutoFit/>
          </a:bodyPr>
          <a:lstStyle/>
          <a:p>
            <a:r>
              <a:rPr lang="en-GB" dirty="0"/>
              <a:t>public class </a:t>
            </a:r>
            <a:r>
              <a:rPr lang="en-GB" dirty="0" smtClean="0"/>
              <a:t>Animal</a:t>
            </a:r>
            <a:endParaRPr lang="en-GB" dirty="0"/>
          </a:p>
          <a:p>
            <a:r>
              <a:rPr lang="en-GB" dirty="0"/>
              <a:t>{</a:t>
            </a:r>
          </a:p>
          <a:p>
            <a:r>
              <a:rPr lang="en-GB" dirty="0" smtClean="0"/>
              <a:t>    public </a:t>
            </a:r>
            <a:r>
              <a:rPr lang="en-GB" b="1" dirty="0" smtClean="0"/>
              <a:t>virtual </a:t>
            </a:r>
            <a:r>
              <a:rPr lang="en-GB" dirty="0"/>
              <a:t>string </a:t>
            </a:r>
            <a:r>
              <a:rPr lang="en-GB" dirty="0" err="1"/>
              <a:t>MakeNoise</a:t>
            </a:r>
            <a:r>
              <a:rPr lang="en-GB" dirty="0" smtClean="0"/>
              <a:t>()</a:t>
            </a:r>
            <a:endParaRPr lang="en-GB" dirty="0"/>
          </a:p>
          <a:p>
            <a:r>
              <a:rPr lang="en-GB" dirty="0" smtClean="0"/>
              <a:t>    {</a:t>
            </a:r>
            <a:endParaRPr lang="en-GB" dirty="0"/>
          </a:p>
          <a:p>
            <a:r>
              <a:rPr lang="en-GB" dirty="0" smtClean="0"/>
              <a:t>        return </a:t>
            </a:r>
            <a:r>
              <a:rPr lang="en-GB" dirty="0"/>
              <a:t>“I’m a generic animal, I don’t know my noise”;</a:t>
            </a:r>
          </a:p>
          <a:p>
            <a:r>
              <a:rPr lang="en-GB" dirty="0" smtClean="0"/>
              <a:t>    }</a:t>
            </a:r>
            <a:endParaRPr lang="en-GB" dirty="0"/>
          </a:p>
          <a:p>
            <a:r>
              <a:rPr lang="en-GB" dirty="0"/>
              <a:t>}</a:t>
            </a:r>
          </a:p>
          <a:p>
            <a:r>
              <a:rPr lang="en-GB" dirty="0"/>
              <a:t> </a:t>
            </a:r>
          </a:p>
          <a:p>
            <a:r>
              <a:rPr lang="en-GB" dirty="0"/>
              <a:t>public class Dog : Animal</a:t>
            </a:r>
          </a:p>
          <a:p>
            <a:r>
              <a:rPr lang="en-GB" dirty="0"/>
              <a:t>{</a:t>
            </a:r>
          </a:p>
          <a:p>
            <a:r>
              <a:rPr lang="en-GB" dirty="0" smtClean="0"/>
              <a:t>     public </a:t>
            </a:r>
            <a:r>
              <a:rPr lang="en-GB" b="1" dirty="0"/>
              <a:t>override</a:t>
            </a:r>
            <a:r>
              <a:rPr lang="en-GB" dirty="0"/>
              <a:t> string </a:t>
            </a:r>
            <a:r>
              <a:rPr lang="en-GB" dirty="0" err="1"/>
              <a:t>MakeNoise</a:t>
            </a:r>
            <a:r>
              <a:rPr lang="en-GB" dirty="0"/>
              <a:t>()</a:t>
            </a:r>
          </a:p>
          <a:p>
            <a:r>
              <a:rPr lang="en-GB" dirty="0" smtClean="0"/>
              <a:t>     {</a:t>
            </a:r>
            <a:endParaRPr lang="en-GB" dirty="0"/>
          </a:p>
          <a:p>
            <a:r>
              <a:rPr lang="en-GB" dirty="0" smtClean="0"/>
              <a:t>          return </a:t>
            </a:r>
            <a:r>
              <a:rPr lang="en-GB" dirty="0"/>
              <a:t>“Bark”;</a:t>
            </a:r>
          </a:p>
          <a:p>
            <a:r>
              <a:rPr lang="en-GB" dirty="0" smtClean="0"/>
              <a:t>     }</a:t>
            </a:r>
            <a:endParaRPr lang="en-GB" dirty="0"/>
          </a:p>
          <a:p>
            <a:r>
              <a:rPr lang="en-GB" dirty="0" smtClean="0"/>
              <a:t>}        </a:t>
            </a:r>
            <a:endParaRPr lang="en-GB" dirty="0"/>
          </a:p>
        </p:txBody>
      </p:sp>
      <p:sp>
        <p:nvSpPr>
          <p:cNvPr id="7" name="TextBox 6"/>
          <p:cNvSpPr txBox="1"/>
          <p:nvPr/>
        </p:nvSpPr>
        <p:spPr>
          <a:xfrm>
            <a:off x="7224584" y="3599935"/>
            <a:ext cx="1620957" cy="369332"/>
          </a:xfrm>
          <a:prstGeom prst="rect">
            <a:avLst/>
          </a:prstGeom>
          <a:noFill/>
        </p:spPr>
        <p:txBody>
          <a:bodyPr wrap="none" rtlCol="0">
            <a:spAutoFit/>
          </a:bodyPr>
          <a:lstStyle/>
          <a:p>
            <a:r>
              <a:rPr lang="en-GB" dirty="0" smtClean="0"/>
              <a:t>Same method</a:t>
            </a:r>
            <a:endParaRPr lang="en-GB" dirty="0"/>
          </a:p>
        </p:txBody>
      </p:sp>
      <p:cxnSp>
        <p:nvCxnSpPr>
          <p:cNvPr id="9" name="Straight Arrow Connector 8"/>
          <p:cNvCxnSpPr/>
          <p:nvPr/>
        </p:nvCxnSpPr>
        <p:spPr bwMode="auto">
          <a:xfrm flipH="1" flipV="1">
            <a:off x="4843850" y="2125363"/>
            <a:ext cx="2314831" cy="1659238"/>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 name="Straight Arrow Connector 11"/>
          <p:cNvCxnSpPr/>
          <p:nvPr/>
        </p:nvCxnSpPr>
        <p:spPr bwMode="auto">
          <a:xfrm flipH="1">
            <a:off x="5824151" y="3784601"/>
            <a:ext cx="1334530" cy="317842"/>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4053310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a:t>
            </a:r>
            <a:r>
              <a:rPr lang="en-GB" dirty="0" err="1" smtClean="0"/>
              <a:t>Cont</a:t>
            </a:r>
            <a:r>
              <a:rPr lang="en-GB" dirty="0" smtClean="0"/>
              <a:t>)</a:t>
            </a:r>
            <a:endParaRPr lang="en-GB" dirty="0"/>
          </a:p>
        </p:txBody>
      </p:sp>
      <p:sp>
        <p:nvSpPr>
          <p:cNvPr id="3" name="Content Placeholder 2"/>
          <p:cNvSpPr>
            <a:spLocks noGrp="1"/>
          </p:cNvSpPr>
          <p:nvPr>
            <p:ph idx="1"/>
          </p:nvPr>
        </p:nvSpPr>
        <p:spPr>
          <a:xfrm>
            <a:off x="1047750" y="1186249"/>
            <a:ext cx="7029450" cy="4652576"/>
          </a:xfrm>
        </p:spPr>
        <p:txBody>
          <a:bodyPr/>
          <a:lstStyle/>
          <a:p>
            <a:r>
              <a:rPr lang="en-GB" dirty="0" smtClean="0"/>
              <a:t>The same method in the Dog class gets called regardless of whether we treat the object as a Dog or an Animal</a:t>
            </a:r>
            <a:endParaRPr lang="en-GB" dirty="0"/>
          </a:p>
        </p:txBody>
      </p:sp>
      <p:sp>
        <p:nvSpPr>
          <p:cNvPr id="4" name="Footer Placeholder 3"/>
          <p:cNvSpPr>
            <a:spLocks noGrp="1"/>
          </p:cNvSpPr>
          <p:nvPr>
            <p:ph type="ftr" sz="quarter" idx="10"/>
          </p:nvPr>
        </p:nvSpPr>
        <p:spPr/>
        <p:txBody>
          <a:bodyPr/>
          <a:lstStyle/>
          <a:p>
            <a:pPr>
              <a:defRPr/>
            </a:pPr>
            <a:r>
              <a:rPr lang="en-US" altLang="en-US" smtClean="0"/>
              <a:t>GD &amp; H</a:t>
            </a:r>
            <a:endParaRPr lang="en-US" altLang="en-US"/>
          </a:p>
        </p:txBody>
      </p:sp>
      <p:sp>
        <p:nvSpPr>
          <p:cNvPr id="5" name="TextBox 4"/>
          <p:cNvSpPr txBox="1"/>
          <p:nvPr/>
        </p:nvSpPr>
        <p:spPr>
          <a:xfrm>
            <a:off x="1120346" y="2454876"/>
            <a:ext cx="7545720" cy="3693319"/>
          </a:xfrm>
          <a:prstGeom prst="rect">
            <a:avLst/>
          </a:prstGeom>
          <a:noFill/>
        </p:spPr>
        <p:txBody>
          <a:bodyPr wrap="none" rtlCol="0">
            <a:spAutoFit/>
          </a:bodyPr>
          <a:lstStyle/>
          <a:p>
            <a:r>
              <a:rPr lang="en-GB" dirty="0"/>
              <a:t>Dog </a:t>
            </a:r>
            <a:r>
              <a:rPr lang="en-GB" dirty="0" smtClean="0"/>
              <a:t>	</a:t>
            </a:r>
            <a:r>
              <a:rPr lang="en-GB" dirty="0" err="1" smtClean="0"/>
              <a:t>theDog</a:t>
            </a:r>
            <a:r>
              <a:rPr lang="en-GB" dirty="0"/>
              <a:t>		= new Dog();</a:t>
            </a:r>
          </a:p>
          <a:p>
            <a:r>
              <a:rPr lang="en-GB" dirty="0"/>
              <a:t>Animal </a:t>
            </a:r>
            <a:r>
              <a:rPr lang="en-GB" dirty="0" smtClean="0"/>
              <a:t>	</a:t>
            </a:r>
            <a:r>
              <a:rPr lang="en-GB" dirty="0" err="1" smtClean="0"/>
              <a:t>theAnimal</a:t>
            </a:r>
            <a:r>
              <a:rPr lang="en-GB" dirty="0" smtClean="0"/>
              <a:t>	= </a:t>
            </a:r>
            <a:r>
              <a:rPr lang="en-GB" dirty="0" err="1"/>
              <a:t>theDog</a:t>
            </a:r>
            <a:r>
              <a:rPr lang="en-GB" dirty="0"/>
              <a:t>;</a:t>
            </a:r>
          </a:p>
          <a:p>
            <a:r>
              <a:rPr lang="en-GB" dirty="0"/>
              <a:t> </a:t>
            </a:r>
          </a:p>
          <a:p>
            <a:r>
              <a:rPr lang="en-GB" dirty="0" err="1"/>
              <a:t>theAnimal.MakeNoise</a:t>
            </a:r>
            <a:r>
              <a:rPr lang="en-GB" dirty="0"/>
              <a:t>();	// This is </a:t>
            </a:r>
            <a:r>
              <a:rPr lang="en-GB" dirty="0" err="1"/>
              <a:t>MakeNoise</a:t>
            </a:r>
            <a:r>
              <a:rPr lang="en-GB" dirty="0"/>
              <a:t> in the </a:t>
            </a:r>
            <a:r>
              <a:rPr lang="en-GB" b="1" dirty="0"/>
              <a:t>Dog</a:t>
            </a:r>
            <a:r>
              <a:rPr lang="en-GB" dirty="0"/>
              <a:t> class </a:t>
            </a:r>
          </a:p>
          <a:p>
            <a:r>
              <a:rPr lang="en-GB" dirty="0" err="1"/>
              <a:t>theDog.MakeNoise</a:t>
            </a:r>
            <a:r>
              <a:rPr lang="en-GB" dirty="0" smtClean="0"/>
              <a:t>();	// </a:t>
            </a:r>
            <a:r>
              <a:rPr lang="en-GB" dirty="0"/>
              <a:t>This is </a:t>
            </a:r>
            <a:r>
              <a:rPr lang="en-GB" dirty="0" err="1"/>
              <a:t>MakeNoise</a:t>
            </a:r>
            <a:r>
              <a:rPr lang="en-GB" dirty="0"/>
              <a:t> in the </a:t>
            </a:r>
            <a:r>
              <a:rPr lang="en-GB" b="1" dirty="0"/>
              <a:t>Dog</a:t>
            </a:r>
            <a:r>
              <a:rPr lang="en-GB" dirty="0"/>
              <a:t> class</a:t>
            </a:r>
          </a:p>
          <a:p>
            <a:endParaRPr lang="en-GB" dirty="0" smtClean="0"/>
          </a:p>
          <a:p>
            <a:r>
              <a:rPr lang="en-GB" dirty="0" err="1" smtClean="0"/>
              <a:t>CreateNoise</a:t>
            </a:r>
            <a:r>
              <a:rPr lang="en-GB" dirty="0" smtClean="0"/>
              <a:t>(</a:t>
            </a:r>
            <a:r>
              <a:rPr lang="en-GB" dirty="0" err="1" smtClean="0"/>
              <a:t>theDog</a:t>
            </a:r>
            <a:r>
              <a:rPr lang="en-GB" dirty="0" smtClean="0"/>
              <a:t>);       // Dog is passed as Animal object into method</a:t>
            </a:r>
            <a:endParaRPr lang="en-GB" dirty="0"/>
          </a:p>
          <a:p>
            <a:endParaRPr lang="en-GB" dirty="0" smtClean="0"/>
          </a:p>
          <a:p>
            <a:endParaRPr lang="en-GB" dirty="0"/>
          </a:p>
          <a:p>
            <a:r>
              <a:rPr lang="en-GB" dirty="0" smtClean="0"/>
              <a:t>public void </a:t>
            </a:r>
            <a:r>
              <a:rPr lang="en-GB" dirty="0" err="1" smtClean="0"/>
              <a:t>CreateNoise</a:t>
            </a:r>
            <a:r>
              <a:rPr lang="en-GB" dirty="0" smtClean="0"/>
              <a:t>(Animal animal)</a:t>
            </a:r>
            <a:br>
              <a:rPr lang="en-GB" dirty="0" smtClean="0"/>
            </a:br>
            <a:r>
              <a:rPr lang="en-GB" dirty="0" smtClean="0"/>
              <a:t>{</a:t>
            </a:r>
            <a:br>
              <a:rPr lang="en-GB" dirty="0" smtClean="0"/>
            </a:br>
            <a:r>
              <a:rPr lang="en-GB" dirty="0" smtClean="0"/>
              <a:t>      </a:t>
            </a:r>
            <a:r>
              <a:rPr lang="en-GB" dirty="0" err="1" smtClean="0"/>
              <a:t>animal.MakeNoise</a:t>
            </a:r>
            <a:r>
              <a:rPr lang="en-GB" dirty="0" smtClean="0"/>
              <a:t>();</a:t>
            </a:r>
            <a:br>
              <a:rPr lang="en-GB" dirty="0" smtClean="0"/>
            </a:br>
            <a:r>
              <a:rPr lang="en-GB" dirty="0" smtClean="0"/>
              <a:t>}</a:t>
            </a:r>
            <a:endParaRPr lang="en-GB" dirty="0"/>
          </a:p>
        </p:txBody>
      </p:sp>
      <p:sp>
        <p:nvSpPr>
          <p:cNvPr id="6" name="TextBox 5"/>
          <p:cNvSpPr txBox="1"/>
          <p:nvPr/>
        </p:nvSpPr>
        <p:spPr>
          <a:xfrm>
            <a:off x="5663880" y="2113177"/>
            <a:ext cx="3280095" cy="1200329"/>
          </a:xfrm>
          <a:prstGeom prst="rect">
            <a:avLst/>
          </a:prstGeom>
          <a:noFill/>
        </p:spPr>
        <p:txBody>
          <a:bodyPr wrap="square" rtlCol="0">
            <a:spAutoFit/>
          </a:bodyPr>
          <a:lstStyle/>
          <a:p>
            <a:r>
              <a:rPr lang="en-GB" b="1" dirty="0" smtClean="0">
                <a:solidFill>
                  <a:srgbClr val="FF3300"/>
                </a:solidFill>
              </a:rPr>
              <a:t>The Dog is a type of Animal, so the object can be treated as both a Dog and an Animal</a:t>
            </a:r>
            <a:endParaRPr lang="en-GB" b="1" dirty="0">
              <a:solidFill>
                <a:srgbClr val="FF3300"/>
              </a:solidFill>
            </a:endParaRPr>
          </a:p>
        </p:txBody>
      </p:sp>
      <p:sp>
        <p:nvSpPr>
          <p:cNvPr id="7" name="Right Brace 6"/>
          <p:cNvSpPr/>
          <p:nvPr/>
        </p:nvSpPr>
        <p:spPr bwMode="auto">
          <a:xfrm>
            <a:off x="5352177" y="2471654"/>
            <a:ext cx="218114" cy="607106"/>
          </a:xfrm>
          <a:prstGeom prst="rightBrace">
            <a:avLst/>
          </a:prstGeom>
          <a:noFill/>
          <a:ln w="22225"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sp>
        <p:nvSpPr>
          <p:cNvPr id="8" name="Freeform 7"/>
          <p:cNvSpPr/>
          <p:nvPr/>
        </p:nvSpPr>
        <p:spPr bwMode="auto">
          <a:xfrm>
            <a:off x="2821961" y="4514335"/>
            <a:ext cx="1923034" cy="461319"/>
          </a:xfrm>
          <a:custGeom>
            <a:avLst/>
            <a:gdLst>
              <a:gd name="connsiteX0" fmla="*/ 28331 w 1923034"/>
              <a:gd name="connsiteY0" fmla="*/ 0 h 461319"/>
              <a:gd name="connsiteX1" fmla="*/ 61282 w 1923034"/>
              <a:gd name="connsiteY1" fmla="*/ 205946 h 461319"/>
              <a:gd name="connsiteX2" fmla="*/ 572028 w 1923034"/>
              <a:gd name="connsiteY2" fmla="*/ 214184 h 461319"/>
              <a:gd name="connsiteX3" fmla="*/ 876828 w 1923034"/>
              <a:gd name="connsiteY3" fmla="*/ 123568 h 461319"/>
              <a:gd name="connsiteX4" fmla="*/ 1231055 w 1923034"/>
              <a:gd name="connsiteY4" fmla="*/ 107092 h 461319"/>
              <a:gd name="connsiteX5" fmla="*/ 1741801 w 1923034"/>
              <a:gd name="connsiteY5" fmla="*/ 164757 h 461319"/>
              <a:gd name="connsiteX6" fmla="*/ 1923034 w 1923034"/>
              <a:gd name="connsiteY6" fmla="*/ 461319 h 461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3034" h="461319">
                <a:moveTo>
                  <a:pt x="28331" y="0"/>
                </a:moveTo>
                <a:cubicBezTo>
                  <a:pt x="-502" y="85124"/>
                  <a:pt x="-29334" y="170249"/>
                  <a:pt x="61282" y="205946"/>
                </a:cubicBezTo>
                <a:cubicBezTo>
                  <a:pt x="151898" y="241643"/>
                  <a:pt x="436104" y="227914"/>
                  <a:pt x="572028" y="214184"/>
                </a:cubicBezTo>
                <a:cubicBezTo>
                  <a:pt x="707952" y="200454"/>
                  <a:pt x="766990" y="141417"/>
                  <a:pt x="876828" y="123568"/>
                </a:cubicBezTo>
                <a:cubicBezTo>
                  <a:pt x="986666" y="105719"/>
                  <a:pt x="1086893" y="100227"/>
                  <a:pt x="1231055" y="107092"/>
                </a:cubicBezTo>
                <a:cubicBezTo>
                  <a:pt x="1375217" y="113957"/>
                  <a:pt x="1626471" y="105719"/>
                  <a:pt x="1741801" y="164757"/>
                </a:cubicBezTo>
                <a:cubicBezTo>
                  <a:pt x="1857131" y="223795"/>
                  <a:pt x="1890082" y="342557"/>
                  <a:pt x="1923034" y="461319"/>
                </a:cubicBezTo>
              </a:path>
            </a:pathLst>
          </a:custGeom>
          <a:noFill/>
          <a:ln w="25400" cap="flat" cmpd="sng" algn="ctr">
            <a:solidFill>
              <a:schemeClr val="tx1"/>
            </a:solidFill>
            <a:prstDash val="solid"/>
            <a:round/>
            <a:headEnd type="none" w="med" len="med"/>
            <a:tailEnd type="arrow"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sp>
        <p:nvSpPr>
          <p:cNvPr id="9" name="TextBox 8"/>
          <p:cNvSpPr txBox="1"/>
          <p:nvPr/>
        </p:nvSpPr>
        <p:spPr>
          <a:xfrm>
            <a:off x="4600575" y="5995858"/>
            <a:ext cx="3476625" cy="646331"/>
          </a:xfrm>
          <a:prstGeom prst="rect">
            <a:avLst/>
          </a:prstGeom>
          <a:noFill/>
        </p:spPr>
        <p:txBody>
          <a:bodyPr wrap="square" rtlCol="0">
            <a:spAutoFit/>
          </a:bodyPr>
          <a:lstStyle/>
          <a:p>
            <a:r>
              <a:rPr lang="en-GB" dirty="0" smtClean="0"/>
              <a:t>It’s still the Dog object, but being used like any other “Animal”</a:t>
            </a:r>
            <a:endParaRPr lang="en-GB" dirty="0"/>
          </a:p>
        </p:txBody>
      </p:sp>
      <p:sp>
        <p:nvSpPr>
          <p:cNvPr id="10" name="Freeform 9"/>
          <p:cNvSpPr/>
          <p:nvPr/>
        </p:nvSpPr>
        <p:spPr bwMode="auto">
          <a:xfrm>
            <a:off x="1977081" y="5881816"/>
            <a:ext cx="2520778" cy="552517"/>
          </a:xfrm>
          <a:custGeom>
            <a:avLst/>
            <a:gdLst>
              <a:gd name="connsiteX0" fmla="*/ 2520778 w 2520778"/>
              <a:gd name="connsiteY0" fmla="*/ 403654 h 552517"/>
              <a:gd name="connsiteX1" fmla="*/ 2207741 w 2520778"/>
              <a:gd name="connsiteY1" fmla="*/ 461319 h 552517"/>
              <a:gd name="connsiteX2" fmla="*/ 1524000 w 2520778"/>
              <a:gd name="connsiteY2" fmla="*/ 543698 h 552517"/>
              <a:gd name="connsiteX3" fmla="*/ 840260 w 2520778"/>
              <a:gd name="connsiteY3" fmla="*/ 543698 h 552517"/>
              <a:gd name="connsiteX4" fmla="*/ 436605 w 2520778"/>
              <a:gd name="connsiteY4" fmla="*/ 486033 h 552517"/>
              <a:gd name="connsiteX5" fmla="*/ 181233 w 2520778"/>
              <a:gd name="connsiteY5" fmla="*/ 395416 h 552517"/>
              <a:gd name="connsiteX6" fmla="*/ 65903 w 2520778"/>
              <a:gd name="connsiteY6" fmla="*/ 214184 h 552517"/>
              <a:gd name="connsiteX7" fmla="*/ 0 w 2520778"/>
              <a:gd name="connsiteY7" fmla="*/ 0 h 552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20778" h="552517">
                <a:moveTo>
                  <a:pt x="2520778" y="403654"/>
                </a:moveTo>
                <a:cubicBezTo>
                  <a:pt x="2447324" y="420816"/>
                  <a:pt x="2373871" y="437978"/>
                  <a:pt x="2207741" y="461319"/>
                </a:cubicBezTo>
                <a:cubicBezTo>
                  <a:pt x="2041611" y="484660"/>
                  <a:pt x="1751913" y="529968"/>
                  <a:pt x="1524000" y="543698"/>
                </a:cubicBezTo>
                <a:cubicBezTo>
                  <a:pt x="1296087" y="557428"/>
                  <a:pt x="1021492" y="553309"/>
                  <a:pt x="840260" y="543698"/>
                </a:cubicBezTo>
                <a:cubicBezTo>
                  <a:pt x="659028" y="534087"/>
                  <a:pt x="546443" y="510747"/>
                  <a:pt x="436605" y="486033"/>
                </a:cubicBezTo>
                <a:cubicBezTo>
                  <a:pt x="326767" y="461319"/>
                  <a:pt x="243017" y="440724"/>
                  <a:pt x="181233" y="395416"/>
                </a:cubicBezTo>
                <a:cubicBezTo>
                  <a:pt x="119449" y="350108"/>
                  <a:pt x="96109" y="280087"/>
                  <a:pt x="65903" y="214184"/>
                </a:cubicBezTo>
                <a:cubicBezTo>
                  <a:pt x="35697" y="148281"/>
                  <a:pt x="17848" y="74140"/>
                  <a:pt x="0" y="0"/>
                </a:cubicBezTo>
              </a:path>
            </a:pathLst>
          </a:custGeom>
          <a:noFill/>
          <a:ln w="22225" cap="flat" cmpd="sng" algn="ctr">
            <a:solidFill>
              <a:schemeClr val="tx1"/>
            </a:solidFill>
            <a:prstDash val="solid"/>
            <a:round/>
            <a:headEnd type="none" w="med" len="med"/>
            <a:tailEnd type="arrow"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spTree>
    <p:extLst>
      <p:ext uri="{BB962C8B-B14F-4D97-AF65-F5344CB8AC3E}">
        <p14:creationId xmlns:p14="http://schemas.microsoft.com/office/powerpoint/2010/main" val="36518652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Sometimes this process is also known as “late binding”, “dynamic binding” or “runtime” </a:t>
            </a:r>
            <a:r>
              <a:rPr lang="en-GB" dirty="0" smtClean="0"/>
              <a:t>polymorphism</a:t>
            </a:r>
          </a:p>
          <a:p>
            <a:pPr lvl="1"/>
            <a:r>
              <a:rPr lang="en-GB" dirty="0"/>
              <a:t>t</a:t>
            </a:r>
            <a:r>
              <a:rPr lang="en-GB" dirty="0" smtClean="0"/>
              <a:t>he </a:t>
            </a:r>
            <a:r>
              <a:rPr lang="en-GB" dirty="0"/>
              <a:t>compiler doesn’t establish a link between the object being used in the code and the created object when the code is compiled. </a:t>
            </a:r>
            <a:endParaRPr lang="en-GB" dirty="0" smtClean="0"/>
          </a:p>
          <a:p>
            <a:pPr lvl="1"/>
            <a:r>
              <a:rPr lang="en-GB" dirty="0" smtClean="0"/>
              <a:t>Instead</a:t>
            </a:r>
            <a:r>
              <a:rPr lang="en-GB" dirty="0"/>
              <a:t>, the object being passed around the code is created at runtime and the “substitution” of the virtual method takes place when the object itself is created</a:t>
            </a:r>
          </a:p>
        </p:txBody>
      </p:sp>
      <p:sp>
        <p:nvSpPr>
          <p:cNvPr id="4" name="Footer Placeholder 3"/>
          <p:cNvSpPr>
            <a:spLocks noGrp="1"/>
          </p:cNvSpPr>
          <p:nvPr>
            <p:ph type="ftr" sz="quarter" idx="10"/>
          </p:nvPr>
        </p:nvSpPr>
        <p:spPr/>
        <p:txBody>
          <a:bodyPr/>
          <a:lstStyle/>
          <a:p>
            <a:pPr>
              <a:defRPr/>
            </a:pPr>
            <a:r>
              <a:rPr lang="en-US" altLang="en-US" smtClean="0"/>
              <a:t>GD &amp; H</a:t>
            </a:r>
            <a:endParaRPr lang="en-US" altLang="en-US"/>
          </a:p>
        </p:txBody>
      </p:sp>
    </p:spTree>
    <p:extLst>
      <p:ext uri="{BB962C8B-B14F-4D97-AF65-F5344CB8AC3E}">
        <p14:creationId xmlns:p14="http://schemas.microsoft.com/office/powerpoint/2010/main" val="14807299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7175" y="0"/>
            <a:ext cx="8686800" cy="478146"/>
          </a:xfrm>
        </p:spPr>
        <p:txBody>
          <a:bodyPr/>
          <a:lstStyle/>
          <a:p>
            <a:r>
              <a:rPr lang="en-GB" dirty="0" smtClean="0"/>
              <a:t>Exercise 1</a:t>
            </a:r>
            <a:endParaRPr lang="en-GB" dirty="0"/>
          </a:p>
        </p:txBody>
      </p:sp>
      <p:sp>
        <p:nvSpPr>
          <p:cNvPr id="3" name="Content Placeholder 2"/>
          <p:cNvSpPr>
            <a:spLocks noGrp="1"/>
          </p:cNvSpPr>
          <p:nvPr>
            <p:ph idx="1"/>
          </p:nvPr>
        </p:nvSpPr>
        <p:spPr>
          <a:xfrm>
            <a:off x="939114" y="436603"/>
            <a:ext cx="7685902" cy="2529016"/>
          </a:xfrm>
        </p:spPr>
        <p:txBody>
          <a:bodyPr/>
          <a:lstStyle/>
          <a:p>
            <a:r>
              <a:rPr lang="en-GB" dirty="0" smtClean="0"/>
              <a:t>A program is required to display the details for 3 shapes: circle, rectangle and triangle</a:t>
            </a:r>
            <a:br>
              <a:rPr lang="en-GB" dirty="0" smtClean="0"/>
            </a:br>
            <a:r>
              <a:rPr lang="en-GB" dirty="0" smtClean="0"/>
              <a:t>For each shape it </a:t>
            </a:r>
            <a:r>
              <a:rPr lang="en-GB" dirty="0"/>
              <a:t>must display the:</a:t>
            </a:r>
          </a:p>
          <a:p>
            <a:pPr lvl="1"/>
            <a:r>
              <a:rPr lang="en-GB" dirty="0" smtClean="0"/>
              <a:t>position (x and y co-ordinates)    </a:t>
            </a:r>
            <a:r>
              <a:rPr lang="en-GB" b="1" dirty="0" smtClean="0">
                <a:sym typeface="Wingdings" panose="05000000000000000000" pitchFamily="2" charset="2"/>
              </a:rPr>
              <a:t> stored in parent Shape class</a:t>
            </a:r>
            <a:endParaRPr lang="en-GB" b="1" dirty="0"/>
          </a:p>
          <a:p>
            <a:pPr lvl="1"/>
            <a:r>
              <a:rPr lang="en-GB" dirty="0"/>
              <a:t>dimensions </a:t>
            </a:r>
            <a:r>
              <a:rPr lang="en-GB" dirty="0" smtClean="0"/>
              <a:t>(width, height, radius, etc. as appropriate)</a:t>
            </a:r>
            <a:endParaRPr lang="en-GB" dirty="0"/>
          </a:p>
          <a:p>
            <a:pPr lvl="1"/>
            <a:r>
              <a:rPr lang="en-GB" dirty="0"/>
              <a:t>area of each </a:t>
            </a:r>
            <a:r>
              <a:rPr lang="en-GB" dirty="0" smtClean="0"/>
              <a:t>shape … PI*R</a:t>
            </a:r>
            <a:r>
              <a:rPr lang="en-GB" sz="2400" b="1" baseline="30000" dirty="0" smtClean="0"/>
              <a:t>2</a:t>
            </a:r>
            <a:r>
              <a:rPr lang="en-GB" dirty="0" smtClean="0"/>
              <a:t>, W*H, (H*B)/2</a:t>
            </a:r>
            <a:endParaRPr lang="en-GB" dirty="0"/>
          </a:p>
          <a:p>
            <a:pPr marL="400050" lvl="1" indent="0">
              <a:buNone/>
            </a:pPr>
            <a:r>
              <a:rPr lang="en-GB" dirty="0" smtClean="0"/>
              <a:t>The program must also use the following class:</a:t>
            </a:r>
            <a:br>
              <a:rPr lang="en-GB" dirty="0" smtClean="0"/>
            </a:br>
            <a:endParaRPr lang="en-GB" dirty="0" smtClean="0"/>
          </a:p>
          <a:p>
            <a:pPr marL="0" indent="0">
              <a:buNone/>
            </a:pPr>
            <a:endParaRPr lang="en-GB" dirty="0"/>
          </a:p>
          <a:p>
            <a:endParaRPr lang="en-GB" dirty="0" smtClean="0"/>
          </a:p>
        </p:txBody>
      </p:sp>
      <p:sp>
        <p:nvSpPr>
          <p:cNvPr id="4" name="Footer Placeholder 3"/>
          <p:cNvSpPr>
            <a:spLocks noGrp="1"/>
          </p:cNvSpPr>
          <p:nvPr>
            <p:ph type="ftr" sz="quarter" idx="10"/>
          </p:nvPr>
        </p:nvSpPr>
        <p:spPr/>
        <p:txBody>
          <a:bodyPr/>
          <a:lstStyle/>
          <a:p>
            <a:pPr>
              <a:defRPr/>
            </a:pPr>
            <a:r>
              <a:rPr lang="en-US" altLang="en-US" smtClean="0"/>
              <a:t>GD &amp; H</a:t>
            </a:r>
            <a:endParaRPr lang="en-US" altLang="en-US"/>
          </a:p>
        </p:txBody>
      </p:sp>
      <p:sp>
        <p:nvSpPr>
          <p:cNvPr id="5" name="TextBox 4"/>
          <p:cNvSpPr txBox="1"/>
          <p:nvPr/>
        </p:nvSpPr>
        <p:spPr>
          <a:xfrm>
            <a:off x="180975" y="3077849"/>
            <a:ext cx="4160178" cy="3508653"/>
          </a:xfrm>
          <a:prstGeom prst="rect">
            <a:avLst/>
          </a:prstGeom>
          <a:noFill/>
          <a:ln w="15875">
            <a:solidFill>
              <a:schemeClr val="tx1"/>
            </a:solidFill>
            <a:prstDash val="dash"/>
          </a:ln>
        </p:spPr>
        <p:txBody>
          <a:bodyPr wrap="none" rtlCol="0">
            <a:spAutoFit/>
          </a:bodyPr>
          <a:lstStyle/>
          <a:p>
            <a:r>
              <a:rPr lang="en-GB" dirty="0" smtClean="0"/>
              <a:t>class </a:t>
            </a:r>
            <a:r>
              <a:rPr lang="en-GB" dirty="0" err="1" smtClean="0"/>
              <a:t>AreaCalculator</a:t>
            </a:r>
            <a:endParaRPr lang="en-GB" dirty="0" smtClean="0"/>
          </a:p>
          <a:p>
            <a:r>
              <a:rPr lang="en-GB" dirty="0" smtClean="0"/>
              <a:t>{</a:t>
            </a:r>
          </a:p>
          <a:p>
            <a:r>
              <a:rPr lang="en-GB" dirty="0"/>
              <a:t> </a:t>
            </a:r>
            <a:r>
              <a:rPr lang="en-GB" dirty="0" smtClean="0"/>
              <a:t>    public double Area(Shape[] shapes)</a:t>
            </a:r>
            <a:br>
              <a:rPr lang="en-GB" dirty="0" smtClean="0"/>
            </a:br>
            <a:r>
              <a:rPr lang="en-GB" dirty="0" smtClean="0"/>
              <a:t>     {</a:t>
            </a:r>
            <a:br>
              <a:rPr lang="en-GB" dirty="0" smtClean="0"/>
            </a:br>
            <a:r>
              <a:rPr lang="en-GB" dirty="0" smtClean="0"/>
              <a:t>          double area = 0;</a:t>
            </a:r>
            <a:br>
              <a:rPr lang="en-GB" dirty="0" smtClean="0"/>
            </a:br>
            <a:r>
              <a:rPr lang="en-GB" dirty="0" smtClean="0"/>
              <a:t>          </a:t>
            </a:r>
            <a:r>
              <a:rPr lang="en-GB" dirty="0" err="1" smtClean="0"/>
              <a:t>foreach</a:t>
            </a:r>
            <a:r>
              <a:rPr lang="en-GB" dirty="0" smtClean="0"/>
              <a:t>(Shape </a:t>
            </a:r>
            <a:r>
              <a:rPr lang="en-GB" dirty="0" err="1" smtClean="0"/>
              <a:t>sh</a:t>
            </a:r>
            <a:r>
              <a:rPr lang="en-GB" dirty="0" smtClean="0"/>
              <a:t> in shapes)</a:t>
            </a:r>
            <a:br>
              <a:rPr lang="en-GB" dirty="0" smtClean="0"/>
            </a:br>
            <a:r>
              <a:rPr lang="en-GB" dirty="0" smtClean="0"/>
              <a:t>          {</a:t>
            </a:r>
            <a:br>
              <a:rPr lang="en-GB" dirty="0" smtClean="0"/>
            </a:br>
            <a:r>
              <a:rPr lang="en-GB" dirty="0" smtClean="0"/>
              <a:t>               area += </a:t>
            </a:r>
            <a:r>
              <a:rPr lang="en-GB" dirty="0" err="1" smtClean="0"/>
              <a:t>sh</a:t>
            </a:r>
            <a:r>
              <a:rPr lang="en-GB" sz="2400" b="1" dirty="0" err="1" smtClean="0"/>
              <a:t>.</a:t>
            </a:r>
            <a:r>
              <a:rPr lang="en-GB" dirty="0" err="1" smtClean="0"/>
              <a:t>Area</a:t>
            </a:r>
            <a:r>
              <a:rPr lang="en-GB" dirty="0" smtClean="0"/>
              <a:t>();</a:t>
            </a:r>
            <a:br>
              <a:rPr lang="en-GB" dirty="0" smtClean="0"/>
            </a:br>
            <a:r>
              <a:rPr lang="en-GB" dirty="0" smtClean="0"/>
              <a:t>          }</a:t>
            </a:r>
            <a:br>
              <a:rPr lang="en-GB" dirty="0" smtClean="0"/>
            </a:br>
            <a:r>
              <a:rPr lang="en-GB" dirty="0" smtClean="0"/>
              <a:t>          return area;</a:t>
            </a:r>
          </a:p>
          <a:p>
            <a:r>
              <a:rPr lang="en-GB" dirty="0"/>
              <a:t> </a:t>
            </a:r>
            <a:r>
              <a:rPr lang="en-GB" dirty="0" smtClean="0"/>
              <a:t>    }</a:t>
            </a:r>
          </a:p>
          <a:p>
            <a:r>
              <a:rPr lang="en-GB" dirty="0"/>
              <a:t>}</a:t>
            </a:r>
          </a:p>
        </p:txBody>
      </p:sp>
      <p:sp>
        <p:nvSpPr>
          <p:cNvPr id="6" name="TextBox 5"/>
          <p:cNvSpPr txBox="1"/>
          <p:nvPr/>
        </p:nvSpPr>
        <p:spPr>
          <a:xfrm>
            <a:off x="4341153" y="3077849"/>
            <a:ext cx="4829079" cy="2862322"/>
          </a:xfrm>
          <a:prstGeom prst="rect">
            <a:avLst/>
          </a:prstGeom>
          <a:noFill/>
          <a:ln w="15875">
            <a:solidFill>
              <a:schemeClr val="tx1"/>
            </a:solidFill>
            <a:prstDash val="dash"/>
          </a:ln>
        </p:spPr>
        <p:txBody>
          <a:bodyPr wrap="none" rtlCol="0">
            <a:spAutoFit/>
          </a:bodyPr>
          <a:lstStyle/>
          <a:p>
            <a:r>
              <a:rPr lang="en-GB" dirty="0" err="1" smtClean="0"/>
              <a:t>AreaCalculator</a:t>
            </a:r>
            <a:r>
              <a:rPr lang="en-GB" dirty="0" smtClean="0"/>
              <a:t> </a:t>
            </a:r>
            <a:r>
              <a:rPr lang="en-GB" dirty="0" err="1" smtClean="0"/>
              <a:t>calc</a:t>
            </a:r>
            <a:r>
              <a:rPr lang="en-GB" dirty="0" smtClean="0"/>
              <a:t> = new </a:t>
            </a:r>
            <a:r>
              <a:rPr lang="en-GB" dirty="0" err="1" smtClean="0"/>
              <a:t>AreaCalculator</a:t>
            </a:r>
            <a:r>
              <a:rPr lang="en-GB" dirty="0" smtClean="0"/>
              <a:t>();</a:t>
            </a:r>
          </a:p>
          <a:p>
            <a:r>
              <a:rPr lang="en-GB" dirty="0" smtClean="0"/>
              <a:t>Shape[] shapes = new Shape[3];</a:t>
            </a:r>
          </a:p>
          <a:p>
            <a:r>
              <a:rPr lang="en-GB" dirty="0" smtClean="0"/>
              <a:t>double </a:t>
            </a:r>
            <a:r>
              <a:rPr lang="en-GB" dirty="0" err="1" smtClean="0"/>
              <a:t>totalArea</a:t>
            </a:r>
            <a:r>
              <a:rPr lang="en-GB" dirty="0" smtClean="0"/>
              <a:t>;</a:t>
            </a:r>
            <a:br>
              <a:rPr lang="en-GB" dirty="0" smtClean="0"/>
            </a:br>
            <a:r>
              <a:rPr lang="en-GB" dirty="0" smtClean="0"/>
              <a:t/>
            </a:r>
            <a:br>
              <a:rPr lang="en-GB" dirty="0" smtClean="0"/>
            </a:br>
            <a:r>
              <a:rPr lang="en-GB" dirty="0" smtClean="0"/>
              <a:t>shapes[0] = new </a:t>
            </a:r>
            <a:r>
              <a:rPr lang="en-GB" dirty="0" smtClean="0"/>
              <a:t>Circle(</a:t>
            </a:r>
            <a:r>
              <a:rPr lang="en-GB" i="1" dirty="0" err="1" smtClean="0"/>
              <a:t>x,y,radius</a:t>
            </a:r>
            <a:r>
              <a:rPr lang="en-GB" dirty="0" smtClean="0"/>
              <a:t>);</a:t>
            </a:r>
            <a:br>
              <a:rPr lang="en-GB" dirty="0" smtClean="0"/>
            </a:br>
            <a:r>
              <a:rPr lang="en-GB" dirty="0" smtClean="0"/>
              <a:t>shapes[1] = new </a:t>
            </a:r>
            <a:r>
              <a:rPr lang="en-GB" dirty="0" smtClean="0"/>
              <a:t>Rectangle(</a:t>
            </a:r>
            <a:r>
              <a:rPr lang="en-GB" i="1" dirty="0" err="1"/>
              <a:t>x,y,width</a:t>
            </a:r>
            <a:r>
              <a:rPr lang="en-GB" i="1" dirty="0" smtClean="0"/>
              <a:t>, height</a:t>
            </a:r>
            <a:r>
              <a:rPr lang="en-GB" dirty="0" smtClean="0"/>
              <a:t>);</a:t>
            </a:r>
            <a:br>
              <a:rPr lang="en-GB" dirty="0" smtClean="0"/>
            </a:br>
            <a:r>
              <a:rPr lang="en-GB" dirty="0" smtClean="0"/>
              <a:t>shapes[2] = new </a:t>
            </a:r>
            <a:r>
              <a:rPr lang="en-GB" dirty="0" smtClean="0"/>
              <a:t>Triangle(</a:t>
            </a:r>
            <a:r>
              <a:rPr lang="en-GB" i="1" dirty="0" err="1"/>
              <a:t>x,y,height</a:t>
            </a:r>
            <a:r>
              <a:rPr lang="en-GB" i="1" dirty="0" smtClean="0"/>
              <a:t>, base</a:t>
            </a:r>
            <a:r>
              <a:rPr lang="en-GB" dirty="0" smtClean="0"/>
              <a:t>);</a:t>
            </a:r>
          </a:p>
          <a:p>
            <a:endParaRPr lang="en-GB" dirty="0"/>
          </a:p>
          <a:p>
            <a:r>
              <a:rPr lang="en-GB" dirty="0" err="1" smtClean="0"/>
              <a:t>totalArea</a:t>
            </a:r>
            <a:r>
              <a:rPr lang="en-GB" dirty="0" smtClean="0"/>
              <a:t> = </a:t>
            </a:r>
            <a:r>
              <a:rPr lang="en-GB" dirty="0" err="1" smtClean="0"/>
              <a:t>calc.Area</a:t>
            </a:r>
            <a:r>
              <a:rPr lang="en-GB" dirty="0" smtClean="0"/>
              <a:t>(shapes);</a:t>
            </a:r>
            <a:endParaRPr lang="en-GB" dirty="0"/>
          </a:p>
          <a:p>
            <a:endParaRPr lang="en-GB" dirty="0"/>
          </a:p>
        </p:txBody>
      </p:sp>
      <p:sp>
        <p:nvSpPr>
          <p:cNvPr id="7" name="TextBox 6"/>
          <p:cNvSpPr txBox="1"/>
          <p:nvPr/>
        </p:nvSpPr>
        <p:spPr>
          <a:xfrm>
            <a:off x="3212756" y="5924635"/>
            <a:ext cx="4316627" cy="646331"/>
          </a:xfrm>
          <a:prstGeom prst="rect">
            <a:avLst/>
          </a:prstGeom>
          <a:solidFill>
            <a:schemeClr val="bg1"/>
          </a:solidFill>
          <a:ln w="22225">
            <a:solidFill>
              <a:schemeClr val="tx1"/>
            </a:solidFill>
            <a:prstDash val="dash"/>
          </a:ln>
        </p:spPr>
        <p:txBody>
          <a:bodyPr wrap="square" rtlCol="0">
            <a:spAutoFit/>
          </a:bodyPr>
          <a:lstStyle/>
          <a:p>
            <a:r>
              <a:rPr lang="en-GB" dirty="0" smtClean="0"/>
              <a:t>Note: This method has no idea what shapes are being used</a:t>
            </a:r>
            <a:endParaRPr lang="en-GB" dirty="0"/>
          </a:p>
        </p:txBody>
      </p:sp>
      <p:cxnSp>
        <p:nvCxnSpPr>
          <p:cNvPr id="9" name="Straight Arrow Connector 8"/>
          <p:cNvCxnSpPr/>
          <p:nvPr/>
        </p:nvCxnSpPr>
        <p:spPr bwMode="auto">
          <a:xfrm flipH="1" flipV="1">
            <a:off x="2866769" y="5502877"/>
            <a:ext cx="889685" cy="421758"/>
          </a:xfrm>
          <a:prstGeom prst="straightConnector1">
            <a:avLst/>
          </a:prstGeom>
          <a:solidFill>
            <a:schemeClr val="accent1"/>
          </a:solidFill>
          <a:ln w="25400"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946438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Exercise 2</a:t>
            </a:r>
            <a:endParaRPr lang="en-GB" dirty="0"/>
          </a:p>
        </p:txBody>
      </p:sp>
      <p:sp>
        <p:nvSpPr>
          <p:cNvPr id="3" name="Content Placeholder 2"/>
          <p:cNvSpPr>
            <a:spLocks noGrp="1"/>
          </p:cNvSpPr>
          <p:nvPr>
            <p:ph idx="1"/>
          </p:nvPr>
        </p:nvSpPr>
        <p:spPr>
          <a:xfrm>
            <a:off x="815546" y="700216"/>
            <a:ext cx="7504670" cy="5138609"/>
          </a:xfrm>
        </p:spPr>
        <p:txBody>
          <a:bodyPr/>
          <a:lstStyle/>
          <a:p>
            <a:r>
              <a:rPr lang="en-GB" dirty="0" smtClean="0"/>
              <a:t>Create three classes for calculating the power usage of three types of device: Device A, B and C</a:t>
            </a:r>
            <a:br>
              <a:rPr lang="en-GB" dirty="0" smtClean="0"/>
            </a:br>
            <a:r>
              <a:rPr lang="en-GB" dirty="0" smtClean="0"/>
              <a:t>For all three devices the basic power usage is calculated as follows:</a:t>
            </a:r>
            <a:br>
              <a:rPr lang="en-GB" dirty="0" smtClean="0"/>
            </a:br>
            <a:r>
              <a:rPr lang="en-GB" dirty="0" smtClean="0"/>
              <a:t>Basic Power = </a:t>
            </a:r>
            <a:r>
              <a:rPr lang="en-GB" dirty="0" err="1" smtClean="0"/>
              <a:t>RateOfPowerUsage</a:t>
            </a:r>
            <a:r>
              <a:rPr lang="en-GB" dirty="0" smtClean="0"/>
              <a:t> * Time</a:t>
            </a:r>
            <a:br>
              <a:rPr lang="en-GB" dirty="0" smtClean="0"/>
            </a:br>
            <a:r>
              <a:rPr lang="en-GB" dirty="0" smtClean="0"/>
              <a:t>The rate of usage is fixed and should be specified in the constructor</a:t>
            </a:r>
            <a:br>
              <a:rPr lang="en-GB" dirty="0" smtClean="0"/>
            </a:br>
            <a:r>
              <a:rPr lang="en-GB" dirty="0" smtClean="0"/>
              <a:t>Each type of device uses additional power as follows:</a:t>
            </a:r>
            <a:br>
              <a:rPr lang="en-GB" dirty="0" smtClean="0"/>
            </a:br>
            <a:r>
              <a:rPr lang="en-GB" dirty="0" smtClean="0"/>
              <a:t>Device A: Power = Basic Power * </a:t>
            </a:r>
            <a:r>
              <a:rPr lang="en-GB" dirty="0" err="1" smtClean="0"/>
              <a:t>NumberOfModules</a:t>
            </a:r>
            <a:r>
              <a:rPr lang="en-GB" dirty="0" smtClean="0"/>
              <a:t/>
            </a:r>
            <a:br>
              <a:rPr lang="en-GB" dirty="0" smtClean="0"/>
            </a:br>
            <a:r>
              <a:rPr lang="en-GB" dirty="0" smtClean="0"/>
              <a:t>Device B: Power = Basic Power + (</a:t>
            </a:r>
            <a:r>
              <a:rPr lang="en-GB" dirty="0" err="1" smtClean="0"/>
              <a:t>ModulePowerRate</a:t>
            </a:r>
            <a:r>
              <a:rPr lang="en-GB" dirty="0" smtClean="0"/>
              <a:t> * Time)</a:t>
            </a:r>
            <a:br>
              <a:rPr lang="en-GB" dirty="0" smtClean="0"/>
            </a:br>
            <a:r>
              <a:rPr lang="en-GB" dirty="0" smtClean="0"/>
              <a:t>Device C: Power = Basic Power + (</a:t>
            </a:r>
            <a:r>
              <a:rPr lang="en-GB" dirty="0" err="1" smtClean="0"/>
              <a:t>ModulePower</a:t>
            </a:r>
            <a:r>
              <a:rPr lang="en-GB" dirty="0" smtClean="0"/>
              <a:t> * </a:t>
            </a:r>
            <a:br>
              <a:rPr lang="en-GB" dirty="0" smtClean="0"/>
            </a:br>
            <a:r>
              <a:rPr lang="en-GB" dirty="0" smtClean="0"/>
              <a:t>					</a:t>
            </a:r>
            <a:r>
              <a:rPr lang="en-GB" dirty="0" err="1" smtClean="0"/>
              <a:t>NumberOfModules</a:t>
            </a:r>
            <a:r>
              <a:rPr lang="en-GB" dirty="0" smtClean="0"/>
              <a:t>)</a:t>
            </a:r>
          </a:p>
          <a:p>
            <a:r>
              <a:rPr lang="en-GB" dirty="0" smtClean="0"/>
              <a:t>A field office may use a variety of these devices, but you may assume that the total number of these devices used by an office is fixed and can be specified in the constructor i.e. you can create an array to contain the devices being used because you know how many you need!!</a:t>
            </a:r>
            <a:br>
              <a:rPr lang="en-GB" dirty="0" smtClean="0"/>
            </a:br>
            <a:r>
              <a:rPr lang="en-GB" dirty="0" smtClean="0"/>
              <a:t>Create a class that allows the total power used by a field office to be calculated</a:t>
            </a:r>
          </a:p>
          <a:p>
            <a:endParaRPr lang="en-GB" dirty="0" smtClean="0"/>
          </a:p>
          <a:p>
            <a:endParaRPr lang="en-GB" dirty="0"/>
          </a:p>
        </p:txBody>
      </p:sp>
      <p:sp>
        <p:nvSpPr>
          <p:cNvPr id="4" name="Footer Placeholder 3"/>
          <p:cNvSpPr>
            <a:spLocks noGrp="1"/>
          </p:cNvSpPr>
          <p:nvPr>
            <p:ph type="ftr" sz="quarter" idx="10"/>
          </p:nvPr>
        </p:nvSpPr>
        <p:spPr/>
        <p:txBody>
          <a:bodyPr/>
          <a:lstStyle/>
          <a:p>
            <a:pPr>
              <a:defRPr/>
            </a:pPr>
            <a:r>
              <a:rPr lang="en-US" altLang="en-US" smtClean="0"/>
              <a:t>GD &amp; H</a:t>
            </a:r>
            <a:endParaRPr lang="en-US" altLang="en-US"/>
          </a:p>
        </p:txBody>
      </p:sp>
    </p:spTree>
    <p:extLst>
      <p:ext uri="{BB962C8B-B14F-4D97-AF65-F5344CB8AC3E}">
        <p14:creationId xmlns:p14="http://schemas.microsoft.com/office/powerpoint/2010/main" val="9965924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Abstract Method Pattern</a:t>
            </a:r>
            <a:endParaRPr lang="en-GB" dirty="0"/>
          </a:p>
        </p:txBody>
      </p:sp>
      <p:sp>
        <p:nvSpPr>
          <p:cNvPr id="3" name="Content Placeholder 2"/>
          <p:cNvSpPr>
            <a:spLocks noGrp="1"/>
          </p:cNvSpPr>
          <p:nvPr>
            <p:ph idx="1"/>
          </p:nvPr>
        </p:nvSpPr>
        <p:spPr>
          <a:xfrm>
            <a:off x="1047750" y="930876"/>
            <a:ext cx="7029450" cy="4907949"/>
          </a:xfrm>
        </p:spPr>
        <p:txBody>
          <a:bodyPr/>
          <a:lstStyle/>
          <a:p>
            <a:r>
              <a:rPr lang="en-GB" dirty="0"/>
              <a:t>To prevent </a:t>
            </a:r>
            <a:r>
              <a:rPr lang="en-GB" dirty="0" smtClean="0"/>
              <a:t>an object of the parent class type </a:t>
            </a:r>
            <a:r>
              <a:rPr lang="en-GB" dirty="0"/>
              <a:t>from being </a:t>
            </a:r>
            <a:r>
              <a:rPr lang="en-GB" dirty="0" smtClean="0"/>
              <a:t>directly created </a:t>
            </a:r>
            <a:r>
              <a:rPr lang="en-GB" dirty="0"/>
              <a:t>mark it </a:t>
            </a:r>
            <a:r>
              <a:rPr lang="en-GB" b="1" dirty="0"/>
              <a:t>abstract</a:t>
            </a:r>
            <a:r>
              <a:rPr lang="en-GB" dirty="0"/>
              <a:t>.</a:t>
            </a:r>
          </a:p>
          <a:p>
            <a:r>
              <a:rPr lang="en-GB" dirty="0"/>
              <a:t>When we don’t want to provide any code for a method in a parent class because we want the child class to implement it then mark the </a:t>
            </a:r>
            <a:r>
              <a:rPr lang="en-GB" dirty="0" smtClean="0"/>
              <a:t>method as </a:t>
            </a:r>
            <a:r>
              <a:rPr lang="en-GB" b="1" dirty="0"/>
              <a:t>abstract</a:t>
            </a:r>
            <a:r>
              <a:rPr lang="en-GB" dirty="0"/>
              <a:t>.</a:t>
            </a:r>
          </a:p>
          <a:p>
            <a:endParaRPr lang="en-GB" dirty="0"/>
          </a:p>
        </p:txBody>
      </p:sp>
      <p:sp>
        <p:nvSpPr>
          <p:cNvPr id="4" name="Footer Placeholder 3"/>
          <p:cNvSpPr>
            <a:spLocks noGrp="1"/>
          </p:cNvSpPr>
          <p:nvPr>
            <p:ph type="ftr" sz="quarter" idx="10"/>
          </p:nvPr>
        </p:nvSpPr>
        <p:spPr/>
        <p:txBody>
          <a:bodyPr/>
          <a:lstStyle/>
          <a:p>
            <a:pPr>
              <a:defRPr/>
            </a:pPr>
            <a:r>
              <a:rPr lang="en-US" altLang="en-US" smtClean="0"/>
              <a:t>GD &amp; H</a:t>
            </a:r>
            <a:endParaRPr lang="en-US" altLang="en-US"/>
          </a:p>
        </p:txBody>
      </p:sp>
      <p:sp>
        <p:nvSpPr>
          <p:cNvPr id="5" name="TextBox 4"/>
          <p:cNvSpPr txBox="1"/>
          <p:nvPr/>
        </p:nvSpPr>
        <p:spPr>
          <a:xfrm>
            <a:off x="744391" y="2918513"/>
            <a:ext cx="8020144" cy="1569660"/>
          </a:xfrm>
          <a:prstGeom prst="rect">
            <a:avLst/>
          </a:prstGeom>
          <a:noFill/>
        </p:spPr>
        <p:txBody>
          <a:bodyPr wrap="none" rtlCol="0">
            <a:spAutoFit/>
          </a:bodyPr>
          <a:lstStyle/>
          <a:p>
            <a:r>
              <a:rPr lang="en-GB" b="1" dirty="0" smtClean="0"/>
              <a:t>abstract</a:t>
            </a:r>
            <a:r>
              <a:rPr lang="en-GB" dirty="0" smtClean="0"/>
              <a:t> public </a:t>
            </a:r>
            <a:r>
              <a:rPr lang="en-GB" dirty="0"/>
              <a:t>class </a:t>
            </a:r>
            <a:r>
              <a:rPr lang="en-GB" i="1" dirty="0" err="1" smtClean="0"/>
              <a:t>ParentClassName</a:t>
            </a:r>
            <a:endParaRPr lang="en-GB" i="1" dirty="0"/>
          </a:p>
          <a:p>
            <a:r>
              <a:rPr lang="en-GB" dirty="0"/>
              <a:t>{</a:t>
            </a:r>
          </a:p>
          <a:p>
            <a:r>
              <a:rPr lang="en-GB" dirty="0" smtClean="0"/>
              <a:t>    </a:t>
            </a:r>
            <a:r>
              <a:rPr lang="en-GB" b="1" dirty="0" smtClean="0"/>
              <a:t>abstract</a:t>
            </a:r>
            <a:r>
              <a:rPr lang="en-GB" dirty="0" smtClean="0"/>
              <a:t> public </a:t>
            </a:r>
            <a:r>
              <a:rPr lang="en-GB" i="1" dirty="0" smtClean="0"/>
              <a:t>type</a:t>
            </a:r>
            <a:r>
              <a:rPr lang="en-GB" dirty="0" smtClean="0"/>
              <a:t> </a:t>
            </a:r>
            <a:r>
              <a:rPr lang="en-GB" i="1" dirty="0" err="1" smtClean="0"/>
              <a:t>MethodName</a:t>
            </a:r>
            <a:r>
              <a:rPr lang="en-GB" dirty="0" smtClean="0"/>
              <a:t>(</a:t>
            </a:r>
            <a:r>
              <a:rPr lang="en-GB" altLang="en-US" i="1" dirty="0" smtClean="0"/>
              <a:t>argDeclaration1</a:t>
            </a:r>
            <a:r>
              <a:rPr lang="en-GB" altLang="en-US" dirty="0"/>
              <a:t>, </a:t>
            </a:r>
            <a:r>
              <a:rPr lang="en-GB" altLang="en-US" i="1" dirty="0"/>
              <a:t>argDeclaration2</a:t>
            </a:r>
            <a:r>
              <a:rPr lang="en-GB" altLang="en-US" dirty="0"/>
              <a:t>, </a:t>
            </a:r>
            <a:r>
              <a:rPr lang="en-GB" altLang="en-US" dirty="0" smtClean="0"/>
              <a:t>….</a:t>
            </a:r>
            <a:r>
              <a:rPr lang="en-GB" dirty="0" smtClean="0"/>
              <a:t>)</a:t>
            </a:r>
            <a:r>
              <a:rPr lang="en-GB" sz="2400" b="1" dirty="0" smtClean="0"/>
              <a:t>;</a:t>
            </a:r>
            <a:endParaRPr lang="en-GB" sz="2400" b="1" dirty="0"/>
          </a:p>
          <a:p>
            <a:r>
              <a:rPr lang="en-GB" dirty="0" smtClean="0"/>
              <a:t>}</a:t>
            </a:r>
            <a:endParaRPr lang="en-GB" dirty="0"/>
          </a:p>
          <a:p>
            <a:r>
              <a:rPr lang="en-GB" dirty="0"/>
              <a:t> </a:t>
            </a:r>
          </a:p>
        </p:txBody>
      </p:sp>
      <p:sp>
        <p:nvSpPr>
          <p:cNvPr id="6" name="TextBox 5"/>
          <p:cNvSpPr txBox="1"/>
          <p:nvPr/>
        </p:nvSpPr>
        <p:spPr>
          <a:xfrm>
            <a:off x="3320962" y="4488173"/>
            <a:ext cx="4316627" cy="1200329"/>
          </a:xfrm>
          <a:prstGeom prst="rect">
            <a:avLst/>
          </a:prstGeom>
          <a:solidFill>
            <a:schemeClr val="bg1"/>
          </a:solidFill>
          <a:ln w="22225">
            <a:solidFill>
              <a:schemeClr val="tx1"/>
            </a:solidFill>
            <a:prstDash val="dash"/>
          </a:ln>
        </p:spPr>
        <p:txBody>
          <a:bodyPr wrap="square" rtlCol="0">
            <a:spAutoFit/>
          </a:bodyPr>
          <a:lstStyle/>
          <a:p>
            <a:r>
              <a:rPr lang="en-GB" dirty="0" smtClean="0"/>
              <a:t>Note the semicolon at the end.</a:t>
            </a:r>
            <a:r>
              <a:rPr lang="en-GB" dirty="0"/>
              <a:t/>
            </a:r>
            <a:br>
              <a:rPr lang="en-GB" dirty="0"/>
            </a:br>
            <a:r>
              <a:rPr lang="en-GB" dirty="0" smtClean="0"/>
              <a:t>There is no code provided with this method, because the child class provides it using </a:t>
            </a:r>
            <a:r>
              <a:rPr lang="en-GB" b="1" dirty="0" smtClean="0"/>
              <a:t>override</a:t>
            </a:r>
            <a:r>
              <a:rPr lang="en-GB" dirty="0" smtClean="0"/>
              <a:t> as normal</a:t>
            </a:r>
          </a:p>
        </p:txBody>
      </p:sp>
      <p:cxnSp>
        <p:nvCxnSpPr>
          <p:cNvPr id="7" name="Straight Arrow Connector 6"/>
          <p:cNvCxnSpPr/>
          <p:nvPr/>
        </p:nvCxnSpPr>
        <p:spPr bwMode="auto">
          <a:xfrm flipH="1" flipV="1">
            <a:off x="2974975" y="4066415"/>
            <a:ext cx="889685" cy="421758"/>
          </a:xfrm>
          <a:prstGeom prst="straightConnector1">
            <a:avLst/>
          </a:prstGeom>
          <a:solidFill>
            <a:schemeClr val="accent1"/>
          </a:solidFill>
          <a:ln w="25400"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Straight Arrow Connector 7"/>
          <p:cNvCxnSpPr/>
          <p:nvPr/>
        </p:nvCxnSpPr>
        <p:spPr bwMode="auto">
          <a:xfrm flipV="1">
            <a:off x="7002162" y="3896497"/>
            <a:ext cx="1421025" cy="591676"/>
          </a:xfrm>
          <a:prstGeom prst="straightConnector1">
            <a:avLst/>
          </a:prstGeom>
          <a:solidFill>
            <a:schemeClr val="accent1"/>
          </a:solidFill>
          <a:ln w="25400"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0871968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a:t>
            </a:r>
            <a:endParaRPr lang="en-GB" dirty="0"/>
          </a:p>
        </p:txBody>
      </p:sp>
      <p:sp>
        <p:nvSpPr>
          <p:cNvPr id="4" name="Footer Placeholder 3"/>
          <p:cNvSpPr>
            <a:spLocks noGrp="1"/>
          </p:cNvSpPr>
          <p:nvPr>
            <p:ph type="ftr" sz="quarter" idx="10"/>
          </p:nvPr>
        </p:nvSpPr>
        <p:spPr/>
        <p:txBody>
          <a:bodyPr/>
          <a:lstStyle/>
          <a:p>
            <a:pPr>
              <a:defRPr/>
            </a:pPr>
            <a:r>
              <a:rPr lang="en-US" altLang="en-US" smtClean="0"/>
              <a:t>GD &amp; H</a:t>
            </a:r>
            <a:endParaRPr lang="en-US" altLang="en-US"/>
          </a:p>
        </p:txBody>
      </p:sp>
      <p:sp>
        <p:nvSpPr>
          <p:cNvPr id="5" name="TextBox 4"/>
          <p:cNvSpPr txBox="1"/>
          <p:nvPr/>
        </p:nvSpPr>
        <p:spPr>
          <a:xfrm>
            <a:off x="1603600" y="1172090"/>
            <a:ext cx="4108817" cy="3508653"/>
          </a:xfrm>
          <a:prstGeom prst="rect">
            <a:avLst/>
          </a:prstGeom>
          <a:noFill/>
        </p:spPr>
        <p:txBody>
          <a:bodyPr wrap="none" rtlCol="0">
            <a:spAutoFit/>
          </a:bodyPr>
          <a:lstStyle/>
          <a:p>
            <a:r>
              <a:rPr lang="en-GB" b="1" dirty="0" smtClean="0"/>
              <a:t>abstract</a:t>
            </a:r>
            <a:r>
              <a:rPr lang="en-GB" dirty="0" smtClean="0"/>
              <a:t> public </a:t>
            </a:r>
            <a:r>
              <a:rPr lang="en-GB" dirty="0"/>
              <a:t>class </a:t>
            </a:r>
            <a:r>
              <a:rPr lang="en-GB" dirty="0" smtClean="0"/>
              <a:t>Animal</a:t>
            </a:r>
            <a:endParaRPr lang="en-GB" dirty="0"/>
          </a:p>
          <a:p>
            <a:r>
              <a:rPr lang="en-GB" dirty="0"/>
              <a:t>{</a:t>
            </a:r>
          </a:p>
          <a:p>
            <a:r>
              <a:rPr lang="en-GB" dirty="0" smtClean="0"/>
              <a:t>    </a:t>
            </a:r>
            <a:r>
              <a:rPr lang="en-GB" b="1" dirty="0" smtClean="0"/>
              <a:t>abstract</a:t>
            </a:r>
            <a:r>
              <a:rPr lang="en-GB" dirty="0" smtClean="0"/>
              <a:t> public string </a:t>
            </a:r>
            <a:r>
              <a:rPr lang="en-GB" dirty="0" err="1"/>
              <a:t>MakeNoise</a:t>
            </a:r>
            <a:r>
              <a:rPr lang="en-GB" dirty="0" smtClean="0"/>
              <a:t>()</a:t>
            </a:r>
            <a:r>
              <a:rPr lang="en-GB" sz="2400" b="1" dirty="0" smtClean="0"/>
              <a:t>;</a:t>
            </a:r>
            <a:endParaRPr lang="en-GB" sz="2400" b="1" dirty="0"/>
          </a:p>
          <a:p>
            <a:r>
              <a:rPr lang="en-GB" dirty="0" smtClean="0"/>
              <a:t>}</a:t>
            </a:r>
            <a:endParaRPr lang="en-GB" dirty="0"/>
          </a:p>
          <a:p>
            <a:r>
              <a:rPr lang="en-GB" dirty="0"/>
              <a:t> </a:t>
            </a:r>
          </a:p>
          <a:p>
            <a:r>
              <a:rPr lang="en-GB" dirty="0"/>
              <a:t>public class Dog : Animal</a:t>
            </a:r>
          </a:p>
          <a:p>
            <a:r>
              <a:rPr lang="en-GB" dirty="0"/>
              <a:t>{</a:t>
            </a:r>
          </a:p>
          <a:p>
            <a:r>
              <a:rPr lang="en-GB" dirty="0" smtClean="0"/>
              <a:t>     public </a:t>
            </a:r>
            <a:r>
              <a:rPr lang="en-GB" b="1" dirty="0"/>
              <a:t>override</a:t>
            </a:r>
            <a:r>
              <a:rPr lang="en-GB" dirty="0"/>
              <a:t> string </a:t>
            </a:r>
            <a:r>
              <a:rPr lang="en-GB" dirty="0" err="1"/>
              <a:t>MakeNoise</a:t>
            </a:r>
            <a:r>
              <a:rPr lang="en-GB" dirty="0"/>
              <a:t>()</a:t>
            </a:r>
          </a:p>
          <a:p>
            <a:r>
              <a:rPr lang="en-GB" dirty="0" smtClean="0"/>
              <a:t>     {</a:t>
            </a:r>
            <a:endParaRPr lang="en-GB" dirty="0"/>
          </a:p>
          <a:p>
            <a:r>
              <a:rPr lang="en-GB" dirty="0" smtClean="0"/>
              <a:t>          return </a:t>
            </a:r>
            <a:r>
              <a:rPr lang="en-GB" dirty="0"/>
              <a:t>“Bark”;</a:t>
            </a:r>
          </a:p>
          <a:p>
            <a:r>
              <a:rPr lang="en-GB" dirty="0" smtClean="0"/>
              <a:t>     }</a:t>
            </a:r>
            <a:endParaRPr lang="en-GB" dirty="0"/>
          </a:p>
          <a:p>
            <a:r>
              <a:rPr lang="en-GB" dirty="0" smtClean="0"/>
              <a:t>}        </a:t>
            </a:r>
            <a:endParaRPr lang="en-GB" dirty="0"/>
          </a:p>
        </p:txBody>
      </p:sp>
      <p:sp>
        <p:nvSpPr>
          <p:cNvPr id="7" name="TextBox 6"/>
          <p:cNvSpPr txBox="1"/>
          <p:nvPr/>
        </p:nvSpPr>
        <p:spPr>
          <a:xfrm>
            <a:off x="7224584" y="3599935"/>
            <a:ext cx="1620957" cy="369332"/>
          </a:xfrm>
          <a:prstGeom prst="rect">
            <a:avLst/>
          </a:prstGeom>
          <a:noFill/>
        </p:spPr>
        <p:txBody>
          <a:bodyPr wrap="none" rtlCol="0">
            <a:spAutoFit/>
          </a:bodyPr>
          <a:lstStyle/>
          <a:p>
            <a:r>
              <a:rPr lang="en-GB" dirty="0" smtClean="0"/>
              <a:t>Same method</a:t>
            </a:r>
            <a:endParaRPr lang="en-GB" dirty="0"/>
          </a:p>
        </p:txBody>
      </p:sp>
      <p:cxnSp>
        <p:nvCxnSpPr>
          <p:cNvPr id="9" name="Straight Arrow Connector 8"/>
          <p:cNvCxnSpPr/>
          <p:nvPr/>
        </p:nvCxnSpPr>
        <p:spPr bwMode="auto">
          <a:xfrm flipH="1" flipV="1">
            <a:off x="4843850" y="2125363"/>
            <a:ext cx="2314831" cy="1659238"/>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 name="Straight Arrow Connector 11"/>
          <p:cNvCxnSpPr/>
          <p:nvPr/>
        </p:nvCxnSpPr>
        <p:spPr bwMode="auto">
          <a:xfrm flipH="1" flipV="1">
            <a:off x="5354595" y="3542270"/>
            <a:ext cx="1804086" cy="242331"/>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42204710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a:t>
            </a:r>
            <a:r>
              <a:rPr lang="en-GB" dirty="0" err="1" smtClean="0"/>
              <a:t>Cont</a:t>
            </a:r>
            <a:r>
              <a:rPr lang="en-GB" dirty="0" smtClean="0"/>
              <a:t>)</a:t>
            </a:r>
            <a:endParaRPr lang="en-GB" dirty="0"/>
          </a:p>
        </p:txBody>
      </p:sp>
      <p:sp>
        <p:nvSpPr>
          <p:cNvPr id="3" name="Content Placeholder 2"/>
          <p:cNvSpPr>
            <a:spLocks noGrp="1"/>
          </p:cNvSpPr>
          <p:nvPr>
            <p:ph idx="1"/>
          </p:nvPr>
        </p:nvSpPr>
        <p:spPr>
          <a:xfrm>
            <a:off x="1047750" y="1186249"/>
            <a:ext cx="7029450" cy="4652576"/>
          </a:xfrm>
        </p:spPr>
        <p:txBody>
          <a:bodyPr/>
          <a:lstStyle/>
          <a:p>
            <a:r>
              <a:rPr lang="en-GB" dirty="0" smtClean="0"/>
              <a:t>We can’t make a generic Animal anymore</a:t>
            </a:r>
            <a:endParaRPr lang="en-GB" dirty="0"/>
          </a:p>
        </p:txBody>
      </p:sp>
      <p:sp>
        <p:nvSpPr>
          <p:cNvPr id="4" name="Footer Placeholder 3"/>
          <p:cNvSpPr>
            <a:spLocks noGrp="1"/>
          </p:cNvSpPr>
          <p:nvPr>
            <p:ph type="ftr" sz="quarter" idx="10"/>
          </p:nvPr>
        </p:nvSpPr>
        <p:spPr/>
        <p:txBody>
          <a:bodyPr/>
          <a:lstStyle/>
          <a:p>
            <a:pPr>
              <a:defRPr/>
            </a:pPr>
            <a:r>
              <a:rPr lang="en-US" altLang="en-US" smtClean="0"/>
              <a:t>GD &amp; H</a:t>
            </a:r>
            <a:endParaRPr lang="en-US" altLang="en-US"/>
          </a:p>
        </p:txBody>
      </p:sp>
      <p:sp>
        <p:nvSpPr>
          <p:cNvPr id="5" name="TextBox 4"/>
          <p:cNvSpPr txBox="1"/>
          <p:nvPr/>
        </p:nvSpPr>
        <p:spPr>
          <a:xfrm>
            <a:off x="1120346" y="2454876"/>
            <a:ext cx="7453387" cy="2308324"/>
          </a:xfrm>
          <a:prstGeom prst="rect">
            <a:avLst/>
          </a:prstGeom>
          <a:noFill/>
        </p:spPr>
        <p:txBody>
          <a:bodyPr wrap="none" rtlCol="0">
            <a:spAutoFit/>
          </a:bodyPr>
          <a:lstStyle/>
          <a:p>
            <a:r>
              <a:rPr lang="en-GB" dirty="0"/>
              <a:t>Animal 	</a:t>
            </a:r>
            <a:r>
              <a:rPr lang="en-GB" dirty="0" err="1"/>
              <a:t>theAnimal</a:t>
            </a:r>
            <a:r>
              <a:rPr lang="en-GB" dirty="0"/>
              <a:t>	= </a:t>
            </a:r>
            <a:r>
              <a:rPr lang="en-GB" dirty="0" smtClean="0"/>
              <a:t>new Animal();     </a:t>
            </a:r>
            <a:r>
              <a:rPr lang="en-GB" dirty="0" smtClean="0">
                <a:sym typeface="Wingdings" panose="05000000000000000000" pitchFamily="2" charset="2"/>
              </a:rPr>
              <a:t> NOT allowed anymore</a:t>
            </a:r>
            <a:endParaRPr lang="en-GB" dirty="0"/>
          </a:p>
          <a:p>
            <a:endParaRPr lang="en-GB" dirty="0" smtClean="0"/>
          </a:p>
          <a:p>
            <a:r>
              <a:rPr lang="en-GB" dirty="0" smtClean="0"/>
              <a:t>Dog 	</a:t>
            </a:r>
            <a:r>
              <a:rPr lang="en-GB" dirty="0" err="1" smtClean="0"/>
              <a:t>theDog</a:t>
            </a:r>
            <a:r>
              <a:rPr lang="en-GB" dirty="0"/>
              <a:t>		= new Dog();</a:t>
            </a:r>
          </a:p>
          <a:p>
            <a:r>
              <a:rPr lang="en-GB" dirty="0"/>
              <a:t>Animal </a:t>
            </a:r>
            <a:r>
              <a:rPr lang="en-GB" dirty="0" smtClean="0"/>
              <a:t>	</a:t>
            </a:r>
            <a:r>
              <a:rPr lang="en-GB" dirty="0" err="1" smtClean="0"/>
              <a:t>theAnimal</a:t>
            </a:r>
            <a:r>
              <a:rPr lang="en-GB" dirty="0" smtClean="0"/>
              <a:t>	= </a:t>
            </a:r>
            <a:r>
              <a:rPr lang="en-GB" dirty="0" err="1"/>
              <a:t>theDog</a:t>
            </a:r>
            <a:r>
              <a:rPr lang="en-GB" dirty="0" smtClean="0"/>
              <a:t>;               </a:t>
            </a:r>
            <a:r>
              <a:rPr lang="en-GB" dirty="0" smtClean="0">
                <a:sym typeface="Wingdings" panose="05000000000000000000" pitchFamily="2" charset="2"/>
              </a:rPr>
              <a:t> We can still do this</a:t>
            </a:r>
            <a:endParaRPr lang="en-GB" dirty="0"/>
          </a:p>
          <a:p>
            <a:r>
              <a:rPr lang="en-GB" dirty="0"/>
              <a:t> </a:t>
            </a:r>
          </a:p>
          <a:p>
            <a:r>
              <a:rPr lang="en-GB" dirty="0" err="1"/>
              <a:t>theAnimal.MakeNoise</a:t>
            </a:r>
            <a:r>
              <a:rPr lang="en-GB" dirty="0"/>
              <a:t>();	// This is </a:t>
            </a:r>
            <a:r>
              <a:rPr lang="en-GB" dirty="0" err="1"/>
              <a:t>MakeNoise</a:t>
            </a:r>
            <a:r>
              <a:rPr lang="en-GB" dirty="0"/>
              <a:t> in the </a:t>
            </a:r>
            <a:r>
              <a:rPr lang="en-GB" b="1" dirty="0"/>
              <a:t>Dog</a:t>
            </a:r>
            <a:r>
              <a:rPr lang="en-GB" dirty="0"/>
              <a:t> class </a:t>
            </a:r>
          </a:p>
          <a:p>
            <a:r>
              <a:rPr lang="en-GB" dirty="0" err="1"/>
              <a:t>theDog.MakeNoise</a:t>
            </a:r>
            <a:r>
              <a:rPr lang="en-GB" dirty="0" smtClean="0"/>
              <a:t>();	// </a:t>
            </a:r>
            <a:r>
              <a:rPr lang="en-GB" dirty="0"/>
              <a:t>This is </a:t>
            </a:r>
            <a:r>
              <a:rPr lang="en-GB" dirty="0" err="1"/>
              <a:t>MakeNoise</a:t>
            </a:r>
            <a:r>
              <a:rPr lang="en-GB" dirty="0"/>
              <a:t> in the </a:t>
            </a:r>
            <a:r>
              <a:rPr lang="en-GB" b="1" dirty="0"/>
              <a:t>Dog</a:t>
            </a:r>
            <a:r>
              <a:rPr lang="en-GB" dirty="0"/>
              <a:t> class</a:t>
            </a:r>
          </a:p>
          <a:p>
            <a:endParaRPr lang="en-GB" dirty="0"/>
          </a:p>
        </p:txBody>
      </p:sp>
    </p:spTree>
    <p:extLst>
      <p:ext uri="{BB962C8B-B14F-4D97-AF65-F5344CB8AC3E}">
        <p14:creationId xmlns:p14="http://schemas.microsoft.com/office/powerpoint/2010/main" val="10167811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Interfaces (Roles)</a:t>
            </a:r>
            <a:endParaRPr lang="en-GB" dirty="0"/>
          </a:p>
        </p:txBody>
      </p:sp>
      <p:sp>
        <p:nvSpPr>
          <p:cNvPr id="3" name="Content Placeholder 2"/>
          <p:cNvSpPr>
            <a:spLocks noGrp="1"/>
          </p:cNvSpPr>
          <p:nvPr>
            <p:ph idx="1"/>
          </p:nvPr>
        </p:nvSpPr>
        <p:spPr>
          <a:xfrm>
            <a:off x="1047750" y="844550"/>
            <a:ext cx="7029450" cy="4994275"/>
          </a:xfrm>
        </p:spPr>
        <p:txBody>
          <a:bodyPr/>
          <a:lstStyle/>
          <a:p>
            <a:r>
              <a:rPr lang="en-GB" dirty="0"/>
              <a:t>An interface is a contract that must be fulfilled by a class i.e. it defines the capabilities (methods and properties) that you want to have available in a class. </a:t>
            </a:r>
            <a:endParaRPr lang="en-GB" dirty="0" smtClean="0"/>
          </a:p>
          <a:p>
            <a:pPr lvl="1"/>
            <a:r>
              <a:rPr lang="en-GB" dirty="0" smtClean="0"/>
              <a:t>Another </a:t>
            </a:r>
            <a:r>
              <a:rPr lang="en-GB" dirty="0"/>
              <a:t>way of putting this is to say, that it defines the sort of behaviour a certain object must exhibit, but not how this behaviour should be implemented</a:t>
            </a:r>
            <a:r>
              <a:rPr lang="en-GB" dirty="0" smtClean="0"/>
              <a:t>.</a:t>
            </a:r>
          </a:p>
          <a:p>
            <a:pPr marL="0" indent="0">
              <a:buNone/>
            </a:pPr>
            <a:r>
              <a:rPr lang="en-GB" dirty="0" smtClean="0"/>
              <a:t>OR</a:t>
            </a:r>
            <a:endParaRPr lang="en-GB" dirty="0"/>
          </a:p>
          <a:p>
            <a:r>
              <a:rPr lang="en-GB" b="1" dirty="0" smtClean="0"/>
              <a:t>Use interfaces when we want to define the “role” an object plays</a:t>
            </a:r>
          </a:p>
          <a:p>
            <a:pPr lvl="1"/>
            <a:r>
              <a:rPr lang="en-GB" b="1" dirty="0" smtClean="0"/>
              <a:t>Objects can only inherit from one parent class (single inheritance)</a:t>
            </a:r>
          </a:p>
          <a:p>
            <a:pPr lvl="1"/>
            <a:r>
              <a:rPr lang="en-GB" b="1" dirty="0" smtClean="0">
                <a:solidFill>
                  <a:srgbClr val="FF3300"/>
                </a:solidFill>
              </a:rPr>
              <a:t>Objects can play may roles</a:t>
            </a:r>
            <a:endParaRPr lang="en-GB" b="1" dirty="0">
              <a:solidFill>
                <a:srgbClr val="FF3300"/>
              </a:solidFill>
            </a:endParaRPr>
          </a:p>
        </p:txBody>
      </p:sp>
      <p:sp>
        <p:nvSpPr>
          <p:cNvPr id="4" name="Footer Placeholder 3"/>
          <p:cNvSpPr>
            <a:spLocks noGrp="1"/>
          </p:cNvSpPr>
          <p:nvPr>
            <p:ph type="ftr" sz="quarter" idx="10"/>
          </p:nvPr>
        </p:nvSpPr>
        <p:spPr/>
        <p:txBody>
          <a:bodyPr/>
          <a:lstStyle/>
          <a:p>
            <a:pPr>
              <a:defRPr/>
            </a:pPr>
            <a:r>
              <a:rPr lang="en-US" altLang="en-US" smtClean="0"/>
              <a:t>GD &amp; H</a:t>
            </a:r>
            <a:endParaRPr lang="en-US" altLang="en-US"/>
          </a:p>
        </p:txBody>
      </p:sp>
    </p:spTree>
    <p:extLst>
      <p:ext uri="{BB962C8B-B14F-4D97-AF65-F5344CB8AC3E}">
        <p14:creationId xmlns:p14="http://schemas.microsoft.com/office/powerpoint/2010/main" val="14049872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Interface Definition Pattern</a:t>
            </a:r>
            <a:endParaRPr lang="en-GB" dirty="0"/>
          </a:p>
        </p:txBody>
      </p:sp>
      <p:sp>
        <p:nvSpPr>
          <p:cNvPr id="4" name="Footer Placeholder 3"/>
          <p:cNvSpPr>
            <a:spLocks noGrp="1"/>
          </p:cNvSpPr>
          <p:nvPr>
            <p:ph type="ftr" sz="quarter" idx="10"/>
          </p:nvPr>
        </p:nvSpPr>
        <p:spPr/>
        <p:txBody>
          <a:bodyPr/>
          <a:lstStyle/>
          <a:p>
            <a:pPr>
              <a:defRPr/>
            </a:pPr>
            <a:r>
              <a:rPr lang="en-US" altLang="en-US" smtClean="0"/>
              <a:t>GD &amp; H</a:t>
            </a:r>
            <a:endParaRPr lang="en-US" altLang="en-US"/>
          </a:p>
        </p:txBody>
      </p:sp>
      <p:sp>
        <p:nvSpPr>
          <p:cNvPr id="5" name="TextBox 4"/>
          <p:cNvSpPr txBox="1"/>
          <p:nvPr/>
        </p:nvSpPr>
        <p:spPr>
          <a:xfrm>
            <a:off x="1527175" y="2026508"/>
            <a:ext cx="6519734" cy="2031325"/>
          </a:xfrm>
          <a:prstGeom prst="rect">
            <a:avLst/>
          </a:prstGeom>
          <a:noFill/>
        </p:spPr>
        <p:txBody>
          <a:bodyPr wrap="none" rtlCol="0">
            <a:spAutoFit/>
          </a:bodyPr>
          <a:lstStyle/>
          <a:p>
            <a:r>
              <a:rPr lang="en-GB" dirty="0" smtClean="0"/>
              <a:t>interface </a:t>
            </a:r>
            <a:r>
              <a:rPr lang="en-GB" dirty="0" err="1" smtClean="0"/>
              <a:t>I</a:t>
            </a:r>
            <a:r>
              <a:rPr lang="en-GB" i="1" dirty="0" err="1" smtClean="0"/>
              <a:t>InteraceName</a:t>
            </a:r>
            <a:endParaRPr lang="en-GB" i="1" dirty="0"/>
          </a:p>
          <a:p>
            <a:r>
              <a:rPr lang="en-GB" dirty="0"/>
              <a:t>{</a:t>
            </a:r>
          </a:p>
          <a:p>
            <a:r>
              <a:rPr lang="en-GB" i="1" dirty="0" smtClean="0"/>
              <a:t>    type</a:t>
            </a:r>
            <a:r>
              <a:rPr lang="en-GB" dirty="0" smtClean="0"/>
              <a:t> </a:t>
            </a:r>
            <a:r>
              <a:rPr lang="en-GB" i="1" dirty="0" smtClean="0"/>
              <a:t>MethodName1</a:t>
            </a:r>
            <a:r>
              <a:rPr lang="en-GB" dirty="0" smtClean="0"/>
              <a:t>(</a:t>
            </a:r>
            <a:r>
              <a:rPr lang="en-GB" altLang="en-US" i="1" dirty="0" smtClean="0"/>
              <a:t>argDeclaration1</a:t>
            </a:r>
            <a:r>
              <a:rPr lang="en-GB" altLang="en-US" dirty="0"/>
              <a:t>, </a:t>
            </a:r>
            <a:r>
              <a:rPr lang="en-GB" altLang="en-US" i="1" dirty="0"/>
              <a:t>argDeclaration2</a:t>
            </a:r>
            <a:r>
              <a:rPr lang="en-GB" altLang="en-US" dirty="0"/>
              <a:t>, </a:t>
            </a:r>
            <a:r>
              <a:rPr lang="en-GB" altLang="en-US" dirty="0" smtClean="0"/>
              <a:t>….</a:t>
            </a:r>
            <a:r>
              <a:rPr lang="en-GB" dirty="0" smtClean="0"/>
              <a:t>)</a:t>
            </a:r>
            <a:r>
              <a:rPr lang="en-GB" sz="2400" b="1" dirty="0" smtClean="0"/>
              <a:t>;</a:t>
            </a:r>
            <a:endParaRPr lang="en-GB" sz="2400" b="1" dirty="0"/>
          </a:p>
          <a:p>
            <a:r>
              <a:rPr lang="en-GB" i="1" dirty="0" smtClean="0"/>
              <a:t>    </a:t>
            </a:r>
            <a:r>
              <a:rPr lang="en-GB" i="1" dirty="0"/>
              <a:t>type</a:t>
            </a:r>
            <a:r>
              <a:rPr lang="en-GB" dirty="0"/>
              <a:t> </a:t>
            </a:r>
            <a:r>
              <a:rPr lang="en-GB" i="1" dirty="0" smtClean="0"/>
              <a:t>MethodName2</a:t>
            </a:r>
            <a:r>
              <a:rPr lang="en-GB" dirty="0" smtClean="0"/>
              <a:t>(</a:t>
            </a:r>
            <a:r>
              <a:rPr lang="en-GB" altLang="en-US" i="1" dirty="0" smtClean="0"/>
              <a:t>argDeclaration1</a:t>
            </a:r>
            <a:r>
              <a:rPr lang="en-GB" altLang="en-US" dirty="0"/>
              <a:t>, </a:t>
            </a:r>
            <a:r>
              <a:rPr lang="en-GB" altLang="en-US" i="1" dirty="0"/>
              <a:t>argDeclaration2</a:t>
            </a:r>
            <a:r>
              <a:rPr lang="en-GB" altLang="en-US" dirty="0"/>
              <a:t>, </a:t>
            </a:r>
            <a:r>
              <a:rPr lang="en-GB" altLang="en-US" dirty="0" smtClean="0"/>
              <a:t>….</a:t>
            </a:r>
            <a:r>
              <a:rPr lang="en-GB" dirty="0" smtClean="0"/>
              <a:t>)</a:t>
            </a:r>
            <a:r>
              <a:rPr lang="en-GB" sz="2400" b="1" dirty="0" smtClean="0"/>
              <a:t>;</a:t>
            </a:r>
            <a:r>
              <a:rPr lang="en-GB" dirty="0" smtClean="0"/>
              <a:t/>
            </a:r>
            <a:br>
              <a:rPr lang="en-GB" dirty="0" smtClean="0"/>
            </a:br>
            <a:r>
              <a:rPr lang="en-GB" dirty="0" smtClean="0"/>
              <a:t>   </a:t>
            </a:r>
            <a:r>
              <a:rPr lang="en-GB" i="1" dirty="0" smtClean="0"/>
              <a:t> </a:t>
            </a:r>
            <a:r>
              <a:rPr lang="en-GB" i="1" dirty="0"/>
              <a:t>type</a:t>
            </a:r>
            <a:r>
              <a:rPr lang="en-GB" dirty="0"/>
              <a:t> </a:t>
            </a:r>
            <a:r>
              <a:rPr lang="en-GB" i="1" dirty="0" err="1" smtClean="0"/>
              <a:t>PropertyName</a:t>
            </a:r>
            <a:r>
              <a:rPr lang="en-GB" dirty="0" smtClean="0"/>
              <a:t> { get; set; }</a:t>
            </a:r>
            <a:r>
              <a:rPr lang="en-GB" sz="2400" dirty="0" smtClean="0"/>
              <a:t> </a:t>
            </a:r>
            <a:r>
              <a:rPr lang="en-GB" dirty="0" smtClean="0"/>
              <a:t/>
            </a:r>
            <a:br>
              <a:rPr lang="en-GB" dirty="0" smtClean="0"/>
            </a:br>
            <a:r>
              <a:rPr lang="en-GB" dirty="0" smtClean="0"/>
              <a:t>}</a:t>
            </a:r>
            <a:endParaRPr lang="en-GB" dirty="0"/>
          </a:p>
        </p:txBody>
      </p:sp>
    </p:spTree>
    <p:extLst>
      <p:ext uri="{BB962C8B-B14F-4D97-AF65-F5344CB8AC3E}">
        <p14:creationId xmlns:p14="http://schemas.microsoft.com/office/powerpoint/2010/main" val="17424587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Interface Implementation Pattern</a:t>
            </a:r>
            <a:endParaRPr lang="en-GB" dirty="0"/>
          </a:p>
        </p:txBody>
      </p:sp>
      <p:sp>
        <p:nvSpPr>
          <p:cNvPr id="4" name="Footer Placeholder 3"/>
          <p:cNvSpPr>
            <a:spLocks noGrp="1"/>
          </p:cNvSpPr>
          <p:nvPr>
            <p:ph type="ftr" sz="quarter" idx="10"/>
          </p:nvPr>
        </p:nvSpPr>
        <p:spPr/>
        <p:txBody>
          <a:bodyPr/>
          <a:lstStyle/>
          <a:p>
            <a:pPr>
              <a:defRPr/>
            </a:pPr>
            <a:r>
              <a:rPr lang="en-US" altLang="en-US" smtClean="0"/>
              <a:t>GD &amp; H</a:t>
            </a:r>
            <a:endParaRPr lang="en-US" altLang="en-US"/>
          </a:p>
        </p:txBody>
      </p:sp>
      <p:sp>
        <p:nvSpPr>
          <p:cNvPr id="6" name="TextBox 5"/>
          <p:cNvSpPr txBox="1"/>
          <p:nvPr/>
        </p:nvSpPr>
        <p:spPr>
          <a:xfrm>
            <a:off x="494119" y="1659612"/>
            <a:ext cx="7019870" cy="2123658"/>
          </a:xfrm>
          <a:prstGeom prst="rect">
            <a:avLst/>
          </a:prstGeom>
          <a:noFill/>
        </p:spPr>
        <p:txBody>
          <a:bodyPr wrap="none" rtlCol="0">
            <a:spAutoFit/>
          </a:bodyPr>
          <a:lstStyle/>
          <a:p>
            <a:r>
              <a:rPr lang="en-GB" dirty="0" smtClean="0"/>
              <a:t>public </a:t>
            </a:r>
            <a:r>
              <a:rPr lang="en-GB" dirty="0"/>
              <a:t>class </a:t>
            </a:r>
            <a:r>
              <a:rPr lang="en-GB" i="1" dirty="0" err="1" smtClean="0"/>
              <a:t>ClassName</a:t>
            </a:r>
            <a:r>
              <a:rPr lang="en-GB" sz="2400" b="1" dirty="0" smtClean="0">
                <a:solidFill>
                  <a:srgbClr val="FF3300"/>
                </a:solidFill>
              </a:rPr>
              <a:t>:</a:t>
            </a:r>
            <a:r>
              <a:rPr lang="en-GB" dirty="0" smtClean="0"/>
              <a:t> </a:t>
            </a:r>
            <a:r>
              <a:rPr lang="en-GB" i="1" dirty="0" err="1" smtClean="0"/>
              <a:t>InterfaceName</a:t>
            </a:r>
            <a:endParaRPr lang="en-GB" i="1" dirty="0"/>
          </a:p>
          <a:p>
            <a:r>
              <a:rPr lang="en-GB" dirty="0"/>
              <a:t>{</a:t>
            </a:r>
          </a:p>
          <a:p>
            <a:r>
              <a:rPr lang="en-GB" dirty="0" smtClean="0"/>
              <a:t>     public </a:t>
            </a:r>
            <a:r>
              <a:rPr lang="en-GB" i="1" dirty="0" smtClean="0"/>
              <a:t>type</a:t>
            </a:r>
            <a:r>
              <a:rPr lang="en-GB" dirty="0" smtClean="0"/>
              <a:t> </a:t>
            </a:r>
            <a:r>
              <a:rPr lang="en-GB" i="1" dirty="0" err="1"/>
              <a:t>MethodName</a:t>
            </a:r>
            <a:r>
              <a:rPr lang="en-GB" dirty="0"/>
              <a:t>(</a:t>
            </a:r>
            <a:r>
              <a:rPr lang="en-GB" altLang="en-US" i="1" dirty="0"/>
              <a:t>argDeclaration1</a:t>
            </a:r>
            <a:r>
              <a:rPr lang="en-GB" altLang="en-US" dirty="0"/>
              <a:t>, </a:t>
            </a:r>
            <a:r>
              <a:rPr lang="en-GB" altLang="en-US" i="1" dirty="0"/>
              <a:t>argDeclaration2</a:t>
            </a:r>
            <a:r>
              <a:rPr lang="en-GB" altLang="en-US" dirty="0"/>
              <a:t>, ….</a:t>
            </a:r>
            <a:r>
              <a:rPr lang="en-GB" dirty="0"/>
              <a:t>)</a:t>
            </a:r>
          </a:p>
          <a:p>
            <a:r>
              <a:rPr lang="en-GB" dirty="0" smtClean="0"/>
              <a:t>     {</a:t>
            </a:r>
            <a:endParaRPr lang="en-GB" dirty="0"/>
          </a:p>
          <a:p>
            <a:r>
              <a:rPr lang="en-GB" dirty="0" smtClean="0"/>
              <a:t>          </a:t>
            </a:r>
          </a:p>
          <a:p>
            <a:r>
              <a:rPr lang="en-GB" dirty="0" smtClean="0"/>
              <a:t>     }</a:t>
            </a:r>
          </a:p>
          <a:p>
            <a:r>
              <a:rPr lang="en-GB" dirty="0" smtClean="0"/>
              <a:t>}        </a:t>
            </a:r>
            <a:endParaRPr lang="en-GB" dirty="0"/>
          </a:p>
        </p:txBody>
      </p:sp>
      <p:sp>
        <p:nvSpPr>
          <p:cNvPr id="7" name="TextBox 6"/>
          <p:cNvSpPr txBox="1"/>
          <p:nvPr/>
        </p:nvSpPr>
        <p:spPr>
          <a:xfrm>
            <a:off x="3509319" y="3599934"/>
            <a:ext cx="3155092" cy="923330"/>
          </a:xfrm>
          <a:prstGeom prst="rect">
            <a:avLst/>
          </a:prstGeom>
          <a:noFill/>
        </p:spPr>
        <p:txBody>
          <a:bodyPr wrap="square" rtlCol="0">
            <a:spAutoFit/>
          </a:bodyPr>
          <a:lstStyle/>
          <a:p>
            <a:r>
              <a:rPr lang="en-GB" dirty="0" smtClean="0"/>
              <a:t>Define methods and properties required by the interface</a:t>
            </a:r>
            <a:endParaRPr lang="en-GB" dirty="0"/>
          </a:p>
        </p:txBody>
      </p:sp>
      <p:cxnSp>
        <p:nvCxnSpPr>
          <p:cNvPr id="9" name="Straight Arrow Connector 8"/>
          <p:cNvCxnSpPr/>
          <p:nvPr/>
        </p:nvCxnSpPr>
        <p:spPr bwMode="auto">
          <a:xfrm flipH="1" flipV="1">
            <a:off x="3558746" y="2721441"/>
            <a:ext cx="906162" cy="656073"/>
          </a:xfrm>
          <a:prstGeom prst="straightConnector1">
            <a:avLst/>
          </a:prstGeom>
          <a:solidFill>
            <a:schemeClr val="accent1"/>
          </a:solidFill>
          <a:ln w="19050" cap="flat" cmpd="sng" algn="ctr">
            <a:solidFill>
              <a:schemeClr val="tx1"/>
            </a:solidFill>
            <a:prstDash val="solid"/>
            <a:round/>
            <a:headEnd type="none" w="med" len="med"/>
            <a:tailEnd type="arrow"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7833186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257175" y="1651859"/>
            <a:ext cx="3418639" cy="1552661"/>
          </a:xfrm>
        </p:spPr>
        <p:txBody>
          <a:bodyPr/>
          <a:lstStyle/>
          <a:p>
            <a:r>
              <a:rPr lang="en-GB" dirty="0" smtClean="0"/>
              <a:t>A Doctor can switch roles between diagnosing illnesses to performing minor surgery</a:t>
            </a:r>
            <a:endParaRPr lang="en-GB" dirty="0"/>
          </a:p>
        </p:txBody>
      </p:sp>
      <p:sp>
        <p:nvSpPr>
          <p:cNvPr id="4" name="Footer Placeholder 3"/>
          <p:cNvSpPr>
            <a:spLocks noGrp="1"/>
          </p:cNvSpPr>
          <p:nvPr>
            <p:ph type="ftr" sz="quarter" idx="10"/>
          </p:nvPr>
        </p:nvSpPr>
        <p:spPr/>
        <p:txBody>
          <a:bodyPr/>
          <a:lstStyle/>
          <a:p>
            <a:pPr>
              <a:defRPr/>
            </a:pPr>
            <a:r>
              <a:rPr lang="en-US" altLang="en-US" smtClean="0"/>
              <a:t>GD &amp; H</a:t>
            </a:r>
            <a:endParaRPr lang="en-US" altLang="en-US"/>
          </a:p>
        </p:txBody>
      </p:sp>
      <p:pic>
        <p:nvPicPr>
          <p:cNvPr id="11" name="Picture 10"/>
          <p:cNvPicPr>
            <a:picLocks noChangeAspect="1"/>
          </p:cNvPicPr>
          <p:nvPr/>
        </p:nvPicPr>
        <p:blipFill>
          <a:blip r:embed="rId2"/>
          <a:stretch>
            <a:fillRect/>
          </a:stretch>
        </p:blipFill>
        <p:spPr>
          <a:xfrm>
            <a:off x="60335" y="3742761"/>
            <a:ext cx="3812317" cy="2712501"/>
          </a:xfrm>
          <a:prstGeom prst="rect">
            <a:avLst/>
          </a:prstGeom>
          <a:solidFill>
            <a:schemeClr val="bg1"/>
          </a:solidFill>
        </p:spPr>
      </p:pic>
      <p:pic>
        <p:nvPicPr>
          <p:cNvPr id="12" name="Picture 11"/>
          <p:cNvPicPr>
            <a:picLocks noChangeAspect="1"/>
          </p:cNvPicPr>
          <p:nvPr/>
        </p:nvPicPr>
        <p:blipFill>
          <a:blip r:embed="rId3"/>
          <a:stretch>
            <a:fillRect/>
          </a:stretch>
        </p:blipFill>
        <p:spPr>
          <a:xfrm>
            <a:off x="4015724" y="1069031"/>
            <a:ext cx="5128276" cy="4406900"/>
          </a:xfrm>
          <a:prstGeom prst="rect">
            <a:avLst/>
          </a:prstGeom>
          <a:solidFill>
            <a:schemeClr val="bg1"/>
          </a:solidFill>
        </p:spPr>
      </p:pic>
    </p:spTree>
    <p:extLst>
      <p:ext uri="{BB962C8B-B14F-4D97-AF65-F5344CB8AC3E}">
        <p14:creationId xmlns:p14="http://schemas.microsoft.com/office/powerpoint/2010/main" val="18875472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HINT:</a:t>
            </a:r>
          </a:p>
          <a:p>
            <a:r>
              <a:rPr lang="en-GB" dirty="0" smtClean="0"/>
              <a:t>Always write the code that requires the interface and define the interface before creating create classes that implement it</a:t>
            </a:r>
            <a:endParaRPr lang="en-GB" dirty="0"/>
          </a:p>
        </p:txBody>
      </p:sp>
      <p:sp>
        <p:nvSpPr>
          <p:cNvPr id="4" name="Footer Placeholder 3"/>
          <p:cNvSpPr>
            <a:spLocks noGrp="1"/>
          </p:cNvSpPr>
          <p:nvPr>
            <p:ph type="ftr" sz="quarter" idx="10"/>
          </p:nvPr>
        </p:nvSpPr>
        <p:spPr/>
        <p:txBody>
          <a:bodyPr/>
          <a:lstStyle/>
          <a:p>
            <a:pPr>
              <a:defRPr/>
            </a:pPr>
            <a:r>
              <a:rPr lang="en-US" altLang="en-US" smtClean="0"/>
              <a:t>GD &amp; H</a:t>
            </a:r>
            <a:endParaRPr lang="en-US" altLang="en-US"/>
          </a:p>
        </p:txBody>
      </p:sp>
    </p:spTree>
    <p:extLst>
      <p:ext uri="{BB962C8B-B14F-4D97-AF65-F5344CB8AC3E}">
        <p14:creationId xmlns:p14="http://schemas.microsoft.com/office/powerpoint/2010/main" val="17835374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a:t>
            </a:r>
            <a:endParaRPr lang="en-GB" dirty="0"/>
          </a:p>
        </p:txBody>
      </p:sp>
      <p:sp>
        <p:nvSpPr>
          <p:cNvPr id="4" name="Footer Placeholder 3"/>
          <p:cNvSpPr>
            <a:spLocks noGrp="1"/>
          </p:cNvSpPr>
          <p:nvPr>
            <p:ph type="ftr" sz="quarter" idx="10"/>
          </p:nvPr>
        </p:nvSpPr>
        <p:spPr/>
        <p:txBody>
          <a:bodyPr/>
          <a:lstStyle/>
          <a:p>
            <a:pPr>
              <a:defRPr/>
            </a:pPr>
            <a:r>
              <a:rPr lang="en-US" altLang="en-US" smtClean="0"/>
              <a:t>GD &amp; H</a:t>
            </a:r>
            <a:endParaRPr lang="en-US" altLang="en-US"/>
          </a:p>
        </p:txBody>
      </p:sp>
      <p:sp>
        <p:nvSpPr>
          <p:cNvPr id="5" name="TextBox 4"/>
          <p:cNvSpPr txBox="1"/>
          <p:nvPr/>
        </p:nvSpPr>
        <p:spPr>
          <a:xfrm>
            <a:off x="487835" y="3173806"/>
            <a:ext cx="5959708" cy="3416320"/>
          </a:xfrm>
          <a:prstGeom prst="rect">
            <a:avLst/>
          </a:prstGeom>
          <a:noFill/>
        </p:spPr>
        <p:txBody>
          <a:bodyPr wrap="none" rtlCol="0">
            <a:spAutoFit/>
          </a:bodyPr>
          <a:lstStyle/>
          <a:p>
            <a:r>
              <a:rPr lang="en-GB" dirty="0"/>
              <a:t>public class </a:t>
            </a:r>
            <a:r>
              <a:rPr lang="en-GB" dirty="0" err="1" smtClean="0"/>
              <a:t>OperatingTheatre</a:t>
            </a:r>
            <a:endParaRPr lang="en-GB" dirty="0"/>
          </a:p>
          <a:p>
            <a:r>
              <a:rPr lang="en-GB" dirty="0"/>
              <a:t>{</a:t>
            </a:r>
          </a:p>
          <a:p>
            <a:r>
              <a:rPr lang="en-GB" dirty="0" smtClean="0"/>
              <a:t>      public void </a:t>
            </a:r>
            <a:r>
              <a:rPr lang="en-GB" dirty="0" err="1" smtClean="0"/>
              <a:t>OperateOnWart</a:t>
            </a:r>
            <a:r>
              <a:rPr lang="en-GB" dirty="0" smtClean="0"/>
              <a:t>(</a:t>
            </a:r>
            <a:r>
              <a:rPr lang="en-GB" b="1" dirty="0" err="1" smtClean="0"/>
              <a:t>IMinorSurgery</a:t>
            </a:r>
            <a:r>
              <a:rPr lang="en-GB" dirty="0" smtClean="0"/>
              <a:t> surgeon)</a:t>
            </a:r>
          </a:p>
          <a:p>
            <a:r>
              <a:rPr lang="en-GB" dirty="0"/>
              <a:t> </a:t>
            </a:r>
            <a:r>
              <a:rPr lang="en-GB" dirty="0" smtClean="0"/>
              <a:t>     {</a:t>
            </a:r>
            <a:br>
              <a:rPr lang="en-GB" dirty="0" smtClean="0"/>
            </a:br>
            <a:r>
              <a:rPr lang="en-GB" dirty="0" smtClean="0"/>
              <a:t>            </a:t>
            </a:r>
            <a:r>
              <a:rPr lang="en-GB" dirty="0" err="1" smtClean="0"/>
              <a:t>surgeon.RemoveWart</a:t>
            </a:r>
            <a:r>
              <a:rPr lang="en-GB" dirty="0" smtClean="0"/>
              <a:t>();</a:t>
            </a:r>
          </a:p>
          <a:p>
            <a:r>
              <a:rPr lang="en-GB" dirty="0"/>
              <a:t> </a:t>
            </a:r>
            <a:r>
              <a:rPr lang="en-GB" dirty="0" smtClean="0"/>
              <a:t>     }</a:t>
            </a:r>
            <a:br>
              <a:rPr lang="en-GB" dirty="0" smtClean="0"/>
            </a:br>
            <a:endParaRPr lang="en-GB" dirty="0" smtClean="0"/>
          </a:p>
          <a:p>
            <a:r>
              <a:rPr lang="en-GB" dirty="0"/>
              <a:t> </a:t>
            </a:r>
            <a:r>
              <a:rPr lang="en-GB" dirty="0" smtClean="0"/>
              <a:t>    public </a:t>
            </a:r>
            <a:r>
              <a:rPr lang="en-GB" dirty="0"/>
              <a:t>void </a:t>
            </a:r>
            <a:r>
              <a:rPr lang="en-GB" dirty="0" err="1" smtClean="0"/>
              <a:t>OperateOnHeart</a:t>
            </a:r>
            <a:r>
              <a:rPr lang="en-GB" dirty="0" smtClean="0"/>
              <a:t>(</a:t>
            </a:r>
            <a:r>
              <a:rPr lang="en-GB" b="1" dirty="0" err="1" smtClean="0"/>
              <a:t>IMajorSurgery</a:t>
            </a:r>
            <a:r>
              <a:rPr lang="en-GB" dirty="0" smtClean="0"/>
              <a:t> </a:t>
            </a:r>
            <a:r>
              <a:rPr lang="en-GB" dirty="0"/>
              <a:t>surgeon)</a:t>
            </a:r>
          </a:p>
          <a:p>
            <a:r>
              <a:rPr lang="en-GB" dirty="0"/>
              <a:t>      {</a:t>
            </a:r>
            <a:br>
              <a:rPr lang="en-GB" dirty="0"/>
            </a:br>
            <a:r>
              <a:rPr lang="en-GB" dirty="0"/>
              <a:t>            </a:t>
            </a:r>
            <a:r>
              <a:rPr lang="en-GB" dirty="0" err="1" smtClean="0"/>
              <a:t>surgeon.PerformHeartOperation</a:t>
            </a:r>
            <a:r>
              <a:rPr lang="en-GB" dirty="0" smtClean="0"/>
              <a:t>();</a:t>
            </a:r>
            <a:endParaRPr lang="en-GB" dirty="0"/>
          </a:p>
          <a:p>
            <a:r>
              <a:rPr lang="en-GB" dirty="0"/>
              <a:t>      }</a:t>
            </a:r>
          </a:p>
          <a:p>
            <a:r>
              <a:rPr lang="en-GB" dirty="0"/>
              <a:t>}</a:t>
            </a:r>
          </a:p>
        </p:txBody>
      </p:sp>
      <p:sp>
        <p:nvSpPr>
          <p:cNvPr id="7" name="TextBox 6"/>
          <p:cNvSpPr txBox="1"/>
          <p:nvPr/>
        </p:nvSpPr>
        <p:spPr>
          <a:xfrm>
            <a:off x="588444" y="794061"/>
            <a:ext cx="5057795" cy="2031325"/>
          </a:xfrm>
          <a:prstGeom prst="rect">
            <a:avLst/>
          </a:prstGeom>
          <a:noFill/>
        </p:spPr>
        <p:txBody>
          <a:bodyPr wrap="none" rtlCol="0">
            <a:spAutoFit/>
          </a:bodyPr>
          <a:lstStyle/>
          <a:p>
            <a:r>
              <a:rPr lang="en-GB" dirty="0"/>
              <a:t>public class </a:t>
            </a:r>
            <a:r>
              <a:rPr lang="en-GB" dirty="0" smtClean="0"/>
              <a:t>Hospital</a:t>
            </a:r>
            <a:endParaRPr lang="en-GB" dirty="0"/>
          </a:p>
          <a:p>
            <a:r>
              <a:rPr lang="en-GB" dirty="0"/>
              <a:t>{</a:t>
            </a:r>
          </a:p>
          <a:p>
            <a:r>
              <a:rPr lang="en-GB" dirty="0" smtClean="0"/>
              <a:t>      public void </a:t>
            </a:r>
            <a:r>
              <a:rPr lang="en-GB" dirty="0" err="1" smtClean="0"/>
              <a:t>CheckPatient</a:t>
            </a:r>
            <a:r>
              <a:rPr lang="en-GB" dirty="0" smtClean="0"/>
              <a:t>(</a:t>
            </a:r>
            <a:r>
              <a:rPr lang="en-GB" b="1" dirty="0" err="1"/>
              <a:t>IDiagnose</a:t>
            </a:r>
            <a:r>
              <a:rPr lang="en-GB" dirty="0" smtClean="0"/>
              <a:t> doctor)</a:t>
            </a:r>
          </a:p>
          <a:p>
            <a:r>
              <a:rPr lang="en-GB" dirty="0"/>
              <a:t> </a:t>
            </a:r>
            <a:r>
              <a:rPr lang="en-GB" dirty="0" smtClean="0"/>
              <a:t>     {</a:t>
            </a:r>
            <a:br>
              <a:rPr lang="en-GB" dirty="0" smtClean="0"/>
            </a:br>
            <a:r>
              <a:rPr lang="en-GB" dirty="0" smtClean="0"/>
              <a:t>            doctor.</a:t>
            </a:r>
            <a:r>
              <a:rPr lang="en-GB" dirty="0"/>
              <a:t> </a:t>
            </a:r>
            <a:r>
              <a:rPr lang="en-GB" dirty="0" err="1"/>
              <a:t>DiagnoseDisease</a:t>
            </a:r>
            <a:r>
              <a:rPr lang="en-GB" dirty="0" smtClean="0"/>
              <a:t>();</a:t>
            </a:r>
          </a:p>
          <a:p>
            <a:r>
              <a:rPr lang="en-GB" dirty="0"/>
              <a:t> </a:t>
            </a:r>
            <a:r>
              <a:rPr lang="en-GB" dirty="0" smtClean="0"/>
              <a:t>     }</a:t>
            </a:r>
            <a:endParaRPr lang="en-GB" dirty="0"/>
          </a:p>
          <a:p>
            <a:r>
              <a:rPr lang="en-GB" dirty="0"/>
              <a:t>}</a:t>
            </a:r>
          </a:p>
        </p:txBody>
      </p:sp>
      <p:sp>
        <p:nvSpPr>
          <p:cNvPr id="8" name="TextBox 7"/>
          <p:cNvSpPr txBox="1"/>
          <p:nvPr/>
        </p:nvSpPr>
        <p:spPr>
          <a:xfrm>
            <a:off x="6125225" y="292864"/>
            <a:ext cx="3018775" cy="2585323"/>
          </a:xfrm>
          <a:prstGeom prst="rect">
            <a:avLst/>
          </a:prstGeom>
          <a:noFill/>
        </p:spPr>
        <p:txBody>
          <a:bodyPr wrap="none" rtlCol="0">
            <a:spAutoFit/>
          </a:bodyPr>
          <a:lstStyle/>
          <a:p>
            <a:r>
              <a:rPr lang="en-GB" dirty="0"/>
              <a:t>interface </a:t>
            </a:r>
            <a:r>
              <a:rPr lang="en-GB" dirty="0" err="1" smtClean="0"/>
              <a:t>IDiagnose</a:t>
            </a:r>
            <a:endParaRPr lang="en-GB" dirty="0"/>
          </a:p>
          <a:p>
            <a:r>
              <a:rPr lang="en-GB" dirty="0"/>
              <a:t>{</a:t>
            </a:r>
          </a:p>
          <a:p>
            <a:r>
              <a:rPr lang="en-GB" dirty="0" smtClean="0"/>
              <a:t>     void </a:t>
            </a:r>
            <a:r>
              <a:rPr lang="en-GB" dirty="0" err="1" smtClean="0"/>
              <a:t>DiagnoseDisease</a:t>
            </a:r>
            <a:r>
              <a:rPr lang="en-GB" dirty="0" smtClean="0"/>
              <a:t>();</a:t>
            </a:r>
            <a:endParaRPr lang="en-GB" dirty="0"/>
          </a:p>
          <a:p>
            <a:r>
              <a:rPr lang="en-GB" dirty="0" smtClean="0"/>
              <a:t>}</a:t>
            </a:r>
          </a:p>
          <a:p>
            <a:endParaRPr lang="en-GB" dirty="0"/>
          </a:p>
          <a:p>
            <a:r>
              <a:rPr lang="en-GB" dirty="0"/>
              <a:t>interface </a:t>
            </a:r>
            <a:r>
              <a:rPr lang="en-GB" dirty="0" err="1" smtClean="0"/>
              <a:t>IMinorSurgery</a:t>
            </a:r>
            <a:endParaRPr lang="en-GB" dirty="0"/>
          </a:p>
          <a:p>
            <a:r>
              <a:rPr lang="en-GB" dirty="0"/>
              <a:t>{</a:t>
            </a:r>
          </a:p>
          <a:p>
            <a:r>
              <a:rPr lang="en-GB" dirty="0"/>
              <a:t>     void </a:t>
            </a:r>
            <a:r>
              <a:rPr lang="en-GB" dirty="0" err="1" smtClean="0"/>
              <a:t>RemoveWart</a:t>
            </a:r>
            <a:r>
              <a:rPr lang="en-GB" dirty="0" smtClean="0"/>
              <a:t>();</a:t>
            </a:r>
            <a:endParaRPr lang="en-GB" dirty="0"/>
          </a:p>
          <a:p>
            <a:r>
              <a:rPr lang="en-GB" dirty="0" smtClean="0"/>
              <a:t>}</a:t>
            </a:r>
            <a:endParaRPr lang="en-GB" dirty="0"/>
          </a:p>
        </p:txBody>
      </p:sp>
      <p:sp>
        <p:nvSpPr>
          <p:cNvPr id="3" name="TextBox 2"/>
          <p:cNvSpPr txBox="1"/>
          <p:nvPr/>
        </p:nvSpPr>
        <p:spPr>
          <a:xfrm>
            <a:off x="6929911" y="3769227"/>
            <a:ext cx="2214089" cy="2031325"/>
          </a:xfrm>
          <a:prstGeom prst="rect">
            <a:avLst/>
          </a:prstGeom>
          <a:noFill/>
        </p:spPr>
        <p:txBody>
          <a:bodyPr wrap="square" rtlCol="0">
            <a:spAutoFit/>
          </a:bodyPr>
          <a:lstStyle/>
          <a:p>
            <a:r>
              <a:rPr lang="en-GB" dirty="0" smtClean="0"/>
              <a:t>Requires somebody that can do minor surgery</a:t>
            </a:r>
          </a:p>
          <a:p>
            <a:endParaRPr lang="en-GB" dirty="0"/>
          </a:p>
          <a:p>
            <a:r>
              <a:rPr lang="en-GB" dirty="0" smtClean="0"/>
              <a:t>Requires somebody that can do major surgery</a:t>
            </a:r>
            <a:endParaRPr lang="en-GB" dirty="0"/>
          </a:p>
        </p:txBody>
      </p:sp>
      <p:cxnSp>
        <p:nvCxnSpPr>
          <p:cNvPr id="10" name="Straight Arrow Connector 9"/>
          <p:cNvCxnSpPr/>
          <p:nvPr/>
        </p:nvCxnSpPr>
        <p:spPr bwMode="auto">
          <a:xfrm flipH="1" flipV="1">
            <a:off x="6447543" y="4085439"/>
            <a:ext cx="414651" cy="117445"/>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 name="Straight Arrow Connector 11"/>
          <p:cNvCxnSpPr/>
          <p:nvPr/>
        </p:nvCxnSpPr>
        <p:spPr bwMode="auto">
          <a:xfrm flipH="1">
            <a:off x="6447543" y="5293453"/>
            <a:ext cx="408460" cy="25167"/>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3083401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a:t>
            </a:r>
            <a:endParaRPr lang="en-GB" dirty="0"/>
          </a:p>
        </p:txBody>
      </p:sp>
      <p:sp>
        <p:nvSpPr>
          <p:cNvPr id="4" name="Footer Placeholder 3"/>
          <p:cNvSpPr>
            <a:spLocks noGrp="1"/>
          </p:cNvSpPr>
          <p:nvPr>
            <p:ph type="ftr" sz="quarter" idx="10"/>
          </p:nvPr>
        </p:nvSpPr>
        <p:spPr/>
        <p:txBody>
          <a:bodyPr/>
          <a:lstStyle/>
          <a:p>
            <a:pPr>
              <a:defRPr/>
            </a:pPr>
            <a:r>
              <a:rPr lang="en-US" altLang="en-US" smtClean="0"/>
              <a:t>GD &amp; H</a:t>
            </a:r>
            <a:endParaRPr lang="en-US" altLang="en-US"/>
          </a:p>
        </p:txBody>
      </p:sp>
      <p:sp>
        <p:nvSpPr>
          <p:cNvPr id="5" name="TextBox 4"/>
          <p:cNvSpPr txBox="1"/>
          <p:nvPr/>
        </p:nvSpPr>
        <p:spPr>
          <a:xfrm>
            <a:off x="1323784" y="2725587"/>
            <a:ext cx="6058069" cy="3508653"/>
          </a:xfrm>
          <a:prstGeom prst="rect">
            <a:avLst/>
          </a:prstGeom>
          <a:noFill/>
        </p:spPr>
        <p:txBody>
          <a:bodyPr wrap="none" rtlCol="0">
            <a:spAutoFit/>
          </a:bodyPr>
          <a:lstStyle/>
          <a:p>
            <a:r>
              <a:rPr lang="en-GB" dirty="0"/>
              <a:t>public class </a:t>
            </a:r>
            <a:r>
              <a:rPr lang="en-GB" dirty="0" smtClean="0"/>
              <a:t>Doctor</a:t>
            </a:r>
            <a:r>
              <a:rPr lang="en-GB" sz="2400" b="1" dirty="0" smtClean="0">
                <a:solidFill>
                  <a:srgbClr val="FF3300"/>
                </a:solidFill>
              </a:rPr>
              <a:t>:</a:t>
            </a:r>
            <a:r>
              <a:rPr lang="en-GB" dirty="0" smtClean="0"/>
              <a:t> Employee, </a:t>
            </a:r>
            <a:r>
              <a:rPr lang="en-GB" dirty="0" err="1" smtClean="0"/>
              <a:t>IDiagnose</a:t>
            </a:r>
            <a:r>
              <a:rPr lang="en-GB" dirty="0" smtClean="0"/>
              <a:t>, </a:t>
            </a:r>
            <a:r>
              <a:rPr lang="en-GB" dirty="0" err="1" smtClean="0"/>
              <a:t>IMinorSurgery</a:t>
            </a:r>
            <a:endParaRPr lang="en-GB" dirty="0"/>
          </a:p>
          <a:p>
            <a:r>
              <a:rPr lang="en-GB" dirty="0"/>
              <a:t>{</a:t>
            </a:r>
          </a:p>
          <a:p>
            <a:r>
              <a:rPr lang="en-GB" dirty="0"/>
              <a:t>      void </a:t>
            </a:r>
            <a:r>
              <a:rPr lang="en-GB" dirty="0" err="1"/>
              <a:t>DiagnoseDisease</a:t>
            </a:r>
            <a:r>
              <a:rPr lang="en-GB" dirty="0" smtClean="0"/>
              <a:t>()         </a:t>
            </a:r>
            <a:r>
              <a:rPr lang="en-GB" dirty="0" smtClean="0">
                <a:sym typeface="Wingdings" panose="05000000000000000000" pitchFamily="2" charset="2"/>
              </a:rPr>
              <a:t></a:t>
            </a:r>
            <a:r>
              <a:rPr lang="en-GB" dirty="0" smtClean="0"/>
              <a:t> </a:t>
            </a:r>
            <a:r>
              <a:rPr lang="en-GB" i="1" dirty="0"/>
              <a:t>From </a:t>
            </a:r>
            <a:r>
              <a:rPr lang="en-GB" i="1" dirty="0" err="1"/>
              <a:t>IDiagnose</a:t>
            </a:r>
            <a:endParaRPr lang="en-GB" dirty="0"/>
          </a:p>
          <a:p>
            <a:r>
              <a:rPr lang="en-GB" dirty="0"/>
              <a:t>      {</a:t>
            </a:r>
          </a:p>
          <a:p>
            <a:r>
              <a:rPr lang="en-GB" dirty="0"/>
              <a:t>            </a:t>
            </a:r>
            <a:r>
              <a:rPr lang="en-GB" dirty="0" err="1"/>
              <a:t>Console.WriteLine</a:t>
            </a:r>
            <a:r>
              <a:rPr lang="en-GB" dirty="0" smtClean="0"/>
              <a:t>(“Diagnose disease”);</a:t>
            </a:r>
            <a:endParaRPr lang="en-GB" dirty="0"/>
          </a:p>
          <a:p>
            <a:r>
              <a:rPr lang="en-GB" dirty="0"/>
              <a:t>      }</a:t>
            </a:r>
          </a:p>
          <a:p>
            <a:r>
              <a:rPr lang="en-GB" dirty="0"/>
              <a:t> </a:t>
            </a:r>
          </a:p>
          <a:p>
            <a:r>
              <a:rPr lang="en-GB" dirty="0"/>
              <a:t>      void </a:t>
            </a:r>
            <a:r>
              <a:rPr lang="en-GB" dirty="0" err="1"/>
              <a:t>RemoveWart</a:t>
            </a:r>
            <a:r>
              <a:rPr lang="en-GB" dirty="0" smtClean="0"/>
              <a:t>()                </a:t>
            </a:r>
            <a:r>
              <a:rPr lang="en-GB" dirty="0" smtClean="0">
                <a:sym typeface="Wingdings" panose="05000000000000000000" pitchFamily="2" charset="2"/>
              </a:rPr>
              <a:t></a:t>
            </a:r>
            <a:r>
              <a:rPr lang="en-GB" dirty="0" smtClean="0"/>
              <a:t> </a:t>
            </a:r>
            <a:r>
              <a:rPr lang="en-GB" i="1" dirty="0"/>
              <a:t>From </a:t>
            </a:r>
            <a:r>
              <a:rPr lang="en-GB" i="1" dirty="0" err="1"/>
              <a:t>IMinorSurgery</a:t>
            </a:r>
            <a:endParaRPr lang="en-GB" dirty="0"/>
          </a:p>
          <a:p>
            <a:r>
              <a:rPr lang="en-GB" dirty="0"/>
              <a:t>      {</a:t>
            </a:r>
          </a:p>
          <a:p>
            <a:r>
              <a:rPr lang="en-GB" dirty="0"/>
              <a:t>            </a:t>
            </a:r>
            <a:r>
              <a:rPr lang="en-GB" dirty="0" err="1"/>
              <a:t>Console.WriteLine</a:t>
            </a:r>
            <a:r>
              <a:rPr lang="en-GB" dirty="0" smtClean="0"/>
              <a:t>(“Remove wart”);</a:t>
            </a:r>
            <a:endParaRPr lang="en-GB" dirty="0"/>
          </a:p>
          <a:p>
            <a:r>
              <a:rPr lang="en-GB" dirty="0"/>
              <a:t>      }</a:t>
            </a:r>
          </a:p>
          <a:p>
            <a:r>
              <a:rPr lang="en-GB" dirty="0"/>
              <a:t>}</a:t>
            </a:r>
          </a:p>
        </p:txBody>
      </p:sp>
      <p:sp>
        <p:nvSpPr>
          <p:cNvPr id="7" name="TextBox 6"/>
          <p:cNvSpPr txBox="1"/>
          <p:nvPr/>
        </p:nvSpPr>
        <p:spPr>
          <a:xfrm>
            <a:off x="1795967" y="1756090"/>
            <a:ext cx="1858631" cy="646331"/>
          </a:xfrm>
          <a:prstGeom prst="rect">
            <a:avLst/>
          </a:prstGeom>
          <a:noFill/>
        </p:spPr>
        <p:txBody>
          <a:bodyPr wrap="square" rtlCol="0">
            <a:spAutoFit/>
          </a:bodyPr>
          <a:lstStyle/>
          <a:p>
            <a:r>
              <a:rPr lang="en-GB" dirty="0" smtClean="0"/>
              <a:t>Inherit from Employee class</a:t>
            </a:r>
            <a:endParaRPr lang="en-GB" dirty="0"/>
          </a:p>
        </p:txBody>
      </p:sp>
      <p:cxnSp>
        <p:nvCxnSpPr>
          <p:cNvPr id="9" name="Straight Arrow Connector 8"/>
          <p:cNvCxnSpPr/>
          <p:nvPr/>
        </p:nvCxnSpPr>
        <p:spPr bwMode="auto">
          <a:xfrm>
            <a:off x="3273665" y="2404911"/>
            <a:ext cx="688735" cy="428905"/>
          </a:xfrm>
          <a:prstGeom prst="straightConnector1">
            <a:avLst/>
          </a:prstGeom>
          <a:solidFill>
            <a:schemeClr val="accent1"/>
          </a:solidFill>
          <a:ln w="19050"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TextBox 9"/>
          <p:cNvSpPr txBox="1"/>
          <p:nvPr/>
        </p:nvSpPr>
        <p:spPr>
          <a:xfrm>
            <a:off x="4609318" y="1374132"/>
            <a:ext cx="2538191" cy="923330"/>
          </a:xfrm>
          <a:prstGeom prst="rect">
            <a:avLst/>
          </a:prstGeom>
          <a:noFill/>
        </p:spPr>
        <p:txBody>
          <a:bodyPr wrap="square" rtlCol="0">
            <a:spAutoFit/>
          </a:bodyPr>
          <a:lstStyle/>
          <a:p>
            <a:r>
              <a:rPr lang="en-GB" dirty="0" smtClean="0"/>
              <a:t>Doctors can perform a diagnosis and perform minor surgery</a:t>
            </a:r>
            <a:endParaRPr lang="en-GB" dirty="0"/>
          </a:p>
        </p:txBody>
      </p:sp>
      <p:sp>
        <p:nvSpPr>
          <p:cNvPr id="12" name="Left Brace 11"/>
          <p:cNvSpPr/>
          <p:nvPr/>
        </p:nvSpPr>
        <p:spPr bwMode="auto">
          <a:xfrm rot="5400000">
            <a:off x="5718077" y="1197616"/>
            <a:ext cx="320675" cy="2735265"/>
          </a:xfrm>
          <a:prstGeom prst="leftBrace">
            <a:avLst/>
          </a:prstGeom>
          <a:noFill/>
          <a:ln w="22225" cap="flat" cmpd="sng" algn="ctr">
            <a:solidFill>
              <a:schemeClr val="tx1"/>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Helvetica" panose="020B0604020202020204" pitchFamily="34" charset="0"/>
            </a:endParaRPr>
          </a:p>
        </p:txBody>
      </p:sp>
    </p:spTree>
    <p:extLst>
      <p:ext uri="{BB962C8B-B14F-4D97-AF65-F5344CB8AC3E}">
        <p14:creationId xmlns:p14="http://schemas.microsoft.com/office/powerpoint/2010/main" val="33512681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7175" y="-8238"/>
            <a:ext cx="8686800" cy="844550"/>
          </a:xfrm>
        </p:spPr>
        <p:txBody>
          <a:bodyPr/>
          <a:lstStyle/>
          <a:p>
            <a:r>
              <a:rPr lang="en-GB" dirty="0" smtClean="0"/>
              <a:t>Exercise 3</a:t>
            </a:r>
            <a:endParaRPr lang="en-GB" dirty="0"/>
          </a:p>
        </p:txBody>
      </p:sp>
      <p:sp>
        <p:nvSpPr>
          <p:cNvPr id="3" name="Content Placeholder 2"/>
          <p:cNvSpPr>
            <a:spLocks noGrp="1"/>
          </p:cNvSpPr>
          <p:nvPr>
            <p:ph idx="1"/>
          </p:nvPr>
        </p:nvSpPr>
        <p:spPr>
          <a:xfrm>
            <a:off x="1047750" y="906162"/>
            <a:ext cx="7029450" cy="4932663"/>
          </a:xfrm>
        </p:spPr>
        <p:txBody>
          <a:bodyPr/>
          <a:lstStyle/>
          <a:p>
            <a:r>
              <a:rPr lang="en-GB" dirty="0" smtClean="0"/>
              <a:t>Suppose we wish to create a maths class that </a:t>
            </a:r>
            <a:r>
              <a:rPr lang="en-GB" dirty="0"/>
              <a:t>performs arithmetic </a:t>
            </a:r>
            <a:r>
              <a:rPr lang="en-GB" dirty="0" smtClean="0"/>
              <a:t>calculations on words “one” to “nine”. For example:</a:t>
            </a:r>
            <a:br>
              <a:rPr lang="en-GB" dirty="0" smtClean="0"/>
            </a:br>
            <a:r>
              <a:rPr lang="en-GB" dirty="0" smtClean="0"/>
              <a:t/>
            </a:r>
            <a:br>
              <a:rPr lang="en-GB" dirty="0" smtClean="0"/>
            </a:br>
            <a:r>
              <a:rPr lang="en-GB" dirty="0" smtClean="0"/>
              <a:t/>
            </a:r>
            <a:br>
              <a:rPr lang="en-GB" dirty="0" smtClean="0"/>
            </a:br>
            <a:r>
              <a:rPr lang="en-GB" dirty="0" smtClean="0"/>
              <a:t>However, for this exercise we wish to use different languages, not just English, by providing a translator object. For example:</a:t>
            </a:r>
            <a:br>
              <a:rPr lang="en-GB" dirty="0" smtClean="0"/>
            </a:br>
            <a:r>
              <a:rPr lang="en-GB" dirty="0" smtClean="0"/>
              <a:t/>
            </a:r>
            <a:br>
              <a:rPr lang="en-GB" dirty="0" smtClean="0"/>
            </a:br>
            <a:r>
              <a:rPr lang="en-GB" dirty="0" smtClean="0"/>
              <a:t/>
            </a:r>
            <a:br>
              <a:rPr lang="en-GB" dirty="0" smtClean="0"/>
            </a:br>
            <a:r>
              <a:rPr lang="en-GB" dirty="0" smtClean="0"/>
              <a:t/>
            </a:r>
            <a:br>
              <a:rPr lang="en-GB" dirty="0" smtClean="0"/>
            </a:br>
            <a:r>
              <a:rPr lang="en-GB" dirty="0" smtClean="0"/>
              <a:t>Using the C# interface</a:t>
            </a:r>
            <a:br>
              <a:rPr lang="en-GB" dirty="0" smtClean="0"/>
            </a:br>
            <a:r>
              <a:rPr lang="en-GB" dirty="0" smtClean="0"/>
              <a:t/>
            </a:r>
            <a:br>
              <a:rPr lang="en-GB" dirty="0" smtClean="0"/>
            </a:br>
            <a:r>
              <a:rPr lang="en-GB" dirty="0" smtClean="0"/>
              <a:t/>
            </a:r>
            <a:br>
              <a:rPr lang="en-GB" dirty="0" smtClean="0"/>
            </a:br>
            <a:r>
              <a:rPr lang="en-GB" dirty="0" smtClean="0"/>
              <a:t/>
            </a:r>
            <a:br>
              <a:rPr lang="en-GB" dirty="0" smtClean="0"/>
            </a:br>
            <a:r>
              <a:rPr lang="en-GB" dirty="0" smtClean="0"/>
              <a:t/>
            </a:r>
            <a:br>
              <a:rPr lang="en-GB" dirty="0" smtClean="0"/>
            </a:br>
            <a:r>
              <a:rPr lang="en-GB" dirty="0" smtClean="0"/>
              <a:t>Create the Math class and the translation classes required for each language.</a:t>
            </a:r>
          </a:p>
          <a:p>
            <a:endParaRPr lang="en-GB" dirty="0" smtClean="0"/>
          </a:p>
          <a:p>
            <a:endParaRPr lang="en-GB" dirty="0"/>
          </a:p>
        </p:txBody>
      </p:sp>
      <p:sp>
        <p:nvSpPr>
          <p:cNvPr id="4" name="Footer Placeholder 3"/>
          <p:cNvSpPr>
            <a:spLocks noGrp="1"/>
          </p:cNvSpPr>
          <p:nvPr>
            <p:ph type="ftr" sz="quarter" idx="10"/>
          </p:nvPr>
        </p:nvSpPr>
        <p:spPr/>
        <p:txBody>
          <a:bodyPr/>
          <a:lstStyle/>
          <a:p>
            <a:pPr>
              <a:defRPr/>
            </a:pPr>
            <a:r>
              <a:rPr lang="en-US" altLang="en-US" smtClean="0"/>
              <a:t>GD &amp; H</a:t>
            </a:r>
            <a:endParaRPr lang="en-US" altLang="en-US"/>
          </a:p>
        </p:txBody>
      </p:sp>
      <p:sp>
        <p:nvSpPr>
          <p:cNvPr id="5" name="TextBox 4"/>
          <p:cNvSpPr txBox="1"/>
          <p:nvPr/>
        </p:nvSpPr>
        <p:spPr>
          <a:xfrm>
            <a:off x="1410787" y="1841724"/>
            <a:ext cx="4166590" cy="646331"/>
          </a:xfrm>
          <a:prstGeom prst="rect">
            <a:avLst/>
          </a:prstGeom>
          <a:noFill/>
          <a:ln>
            <a:solidFill>
              <a:schemeClr val="tx1"/>
            </a:solidFill>
          </a:ln>
        </p:spPr>
        <p:txBody>
          <a:bodyPr wrap="none" rtlCol="0">
            <a:spAutoFit/>
          </a:bodyPr>
          <a:lstStyle/>
          <a:p>
            <a:r>
              <a:rPr lang="en-GB" dirty="0"/>
              <a:t>Math </a:t>
            </a:r>
            <a:r>
              <a:rPr lang="en-GB" dirty="0" err="1"/>
              <a:t>calc</a:t>
            </a:r>
            <a:r>
              <a:rPr lang="en-GB" dirty="0"/>
              <a:t> = new Math();</a:t>
            </a:r>
            <a:br>
              <a:rPr lang="en-GB" dirty="0"/>
            </a:br>
            <a:r>
              <a:rPr lang="en-GB" dirty="0"/>
              <a:t>double </a:t>
            </a:r>
            <a:r>
              <a:rPr lang="en-GB" dirty="0" smtClean="0"/>
              <a:t>result = </a:t>
            </a:r>
            <a:r>
              <a:rPr lang="en-GB" dirty="0" err="1"/>
              <a:t>calc.Add</a:t>
            </a:r>
            <a:r>
              <a:rPr lang="en-GB" dirty="0"/>
              <a:t>(“One”, “Two”);</a:t>
            </a:r>
          </a:p>
        </p:txBody>
      </p:sp>
      <p:sp>
        <p:nvSpPr>
          <p:cNvPr id="6" name="TextBox 5"/>
          <p:cNvSpPr txBox="1"/>
          <p:nvPr/>
        </p:nvSpPr>
        <p:spPr>
          <a:xfrm>
            <a:off x="1410787" y="3497759"/>
            <a:ext cx="4506362" cy="646331"/>
          </a:xfrm>
          <a:prstGeom prst="rect">
            <a:avLst/>
          </a:prstGeom>
          <a:noFill/>
          <a:ln>
            <a:solidFill>
              <a:schemeClr val="tx1"/>
            </a:solidFill>
          </a:ln>
        </p:spPr>
        <p:txBody>
          <a:bodyPr wrap="none" rtlCol="0">
            <a:spAutoFit/>
          </a:bodyPr>
          <a:lstStyle/>
          <a:p>
            <a:r>
              <a:rPr lang="en-GB" dirty="0"/>
              <a:t>Math </a:t>
            </a:r>
            <a:r>
              <a:rPr lang="en-GB" dirty="0" err="1"/>
              <a:t>calc</a:t>
            </a:r>
            <a:r>
              <a:rPr lang="en-GB" dirty="0"/>
              <a:t> = new Math(  </a:t>
            </a:r>
            <a:r>
              <a:rPr lang="en-GB" b="1" dirty="0"/>
              <a:t>new French()  </a:t>
            </a:r>
            <a:r>
              <a:rPr lang="en-GB" dirty="0"/>
              <a:t>);</a:t>
            </a:r>
            <a:br>
              <a:rPr lang="en-GB" dirty="0"/>
            </a:br>
            <a:r>
              <a:rPr lang="en-GB" dirty="0" err="1"/>
              <a:t>calc.ChangeLanguage</a:t>
            </a:r>
            <a:r>
              <a:rPr lang="en-GB" dirty="0"/>
              <a:t>(  </a:t>
            </a:r>
            <a:r>
              <a:rPr lang="en-GB" b="1" dirty="0"/>
              <a:t>new German()  </a:t>
            </a:r>
            <a:r>
              <a:rPr lang="en-GB" dirty="0"/>
              <a:t>);</a:t>
            </a:r>
          </a:p>
        </p:txBody>
      </p:sp>
      <p:sp>
        <p:nvSpPr>
          <p:cNvPr id="7" name="TextBox 6"/>
          <p:cNvSpPr txBox="1"/>
          <p:nvPr/>
        </p:nvSpPr>
        <p:spPr>
          <a:xfrm>
            <a:off x="1410787" y="4631221"/>
            <a:ext cx="3655873" cy="1200329"/>
          </a:xfrm>
          <a:prstGeom prst="rect">
            <a:avLst/>
          </a:prstGeom>
          <a:noFill/>
          <a:ln>
            <a:solidFill>
              <a:schemeClr val="tx1"/>
            </a:solidFill>
          </a:ln>
        </p:spPr>
        <p:txBody>
          <a:bodyPr wrap="none" rtlCol="0">
            <a:spAutoFit/>
          </a:bodyPr>
          <a:lstStyle/>
          <a:p>
            <a:r>
              <a:rPr lang="en-GB" dirty="0" smtClean="0"/>
              <a:t>interface </a:t>
            </a:r>
            <a:r>
              <a:rPr lang="en-GB" dirty="0" err="1" smtClean="0"/>
              <a:t>ITranslator</a:t>
            </a:r>
            <a:r>
              <a:rPr lang="en-GB" dirty="0" smtClean="0"/>
              <a:t/>
            </a:r>
            <a:br>
              <a:rPr lang="en-GB" dirty="0" smtClean="0"/>
            </a:br>
            <a:r>
              <a:rPr lang="en-GB" dirty="0" smtClean="0"/>
              <a:t>{</a:t>
            </a:r>
            <a:br>
              <a:rPr lang="en-GB" dirty="0" smtClean="0"/>
            </a:br>
            <a:r>
              <a:rPr lang="en-GB" dirty="0" smtClean="0"/>
              <a:t>     </a:t>
            </a:r>
            <a:r>
              <a:rPr lang="en-GB" dirty="0" err="1" smtClean="0"/>
              <a:t>int</a:t>
            </a:r>
            <a:r>
              <a:rPr lang="en-GB" dirty="0" smtClean="0"/>
              <a:t> </a:t>
            </a:r>
            <a:r>
              <a:rPr lang="en-GB" dirty="0" err="1" smtClean="0"/>
              <a:t>TranslateWord</a:t>
            </a:r>
            <a:r>
              <a:rPr lang="en-GB" dirty="0" smtClean="0"/>
              <a:t>(string word);</a:t>
            </a:r>
            <a:br>
              <a:rPr lang="en-GB" dirty="0" smtClean="0"/>
            </a:br>
            <a:r>
              <a:rPr lang="en-GB" dirty="0" smtClean="0"/>
              <a:t>}</a:t>
            </a:r>
            <a:endParaRPr lang="en-GB" dirty="0"/>
          </a:p>
        </p:txBody>
      </p:sp>
      <p:sp>
        <p:nvSpPr>
          <p:cNvPr id="8" name="TextBox 7"/>
          <p:cNvSpPr txBox="1"/>
          <p:nvPr/>
        </p:nvSpPr>
        <p:spPr>
          <a:xfrm>
            <a:off x="7202187" y="5838825"/>
            <a:ext cx="1941813" cy="646331"/>
          </a:xfrm>
          <a:prstGeom prst="rect">
            <a:avLst/>
          </a:prstGeom>
          <a:noFill/>
        </p:spPr>
        <p:txBody>
          <a:bodyPr wrap="square" rtlCol="0">
            <a:spAutoFit/>
          </a:bodyPr>
          <a:lstStyle/>
          <a:p>
            <a:r>
              <a:rPr lang="en-GB" dirty="0" smtClean="0"/>
              <a:t>Implement the Math class first !!</a:t>
            </a:r>
            <a:endParaRPr lang="en-GB" dirty="0"/>
          </a:p>
        </p:txBody>
      </p:sp>
    </p:spTree>
    <p:extLst>
      <p:ext uri="{BB962C8B-B14F-4D97-AF65-F5344CB8AC3E}">
        <p14:creationId xmlns:p14="http://schemas.microsoft.com/office/powerpoint/2010/main" val="2835393497"/>
      </p:ext>
    </p:extLst>
  </p:cSld>
  <p:clrMapOvr>
    <a:masterClrMapping/>
  </p:clrMapOvr>
</p:sld>
</file>

<file path=ppt/theme/theme1.xml><?xml version="1.0" encoding="utf-8"?>
<a:theme xmlns:a="http://schemas.openxmlformats.org/drawingml/2006/main" name="os-slides">
  <a:themeElements>
    <a:clrScheme name="">
      <a:dk1>
        <a:srgbClr val="660066"/>
      </a:dk1>
      <a:lt1>
        <a:srgbClr val="FFFFFF"/>
      </a:lt1>
      <a:dk2>
        <a:srgbClr val="006600"/>
      </a:dk2>
      <a:lt2>
        <a:srgbClr val="FFCC99"/>
      </a:lt2>
      <a:accent1>
        <a:srgbClr val="99FF99"/>
      </a:accent1>
      <a:accent2>
        <a:srgbClr val="CC66FF"/>
      </a:accent2>
      <a:accent3>
        <a:srgbClr val="FFFFFF"/>
      </a:accent3>
      <a:accent4>
        <a:srgbClr val="560056"/>
      </a:accent4>
      <a:accent5>
        <a:srgbClr val="CAFFCA"/>
      </a:accent5>
      <a:accent6>
        <a:srgbClr val="B95CE7"/>
      </a:accent6>
      <a:hlink>
        <a:srgbClr val="FF99CC"/>
      </a:hlink>
      <a:folHlink>
        <a:srgbClr val="006600"/>
      </a:folHlink>
    </a:clrScheme>
    <a:fontScheme name="os-slides">
      <a:majorFont>
        <a:latin typeface="Helvetica"/>
        <a:ea typeface=""/>
        <a:cs typeface=""/>
      </a:majorFont>
      <a:minorFont>
        <a:latin typeface="Helvetic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Helvetica"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Helvetica" panose="020B0604020202020204" pitchFamily="34" charset="0"/>
          </a:defRPr>
        </a:defPPr>
      </a:lstStyle>
    </a:lnDef>
  </a:objectDefaults>
  <a:extraClrSchemeLst>
    <a:extraClrScheme>
      <a:clrScheme name="os-slides 1">
        <a:dk1>
          <a:srgbClr val="000000"/>
        </a:dk1>
        <a:lt1>
          <a:srgbClr val="FFFFFF"/>
        </a:lt1>
        <a:dk2>
          <a:srgbClr val="6600CC"/>
        </a:dk2>
        <a:lt2>
          <a:srgbClr val="CCECFF"/>
        </a:lt2>
        <a:accent1>
          <a:srgbClr val="00FFCC"/>
        </a:accent1>
        <a:accent2>
          <a:srgbClr val="9933FF"/>
        </a:accent2>
        <a:accent3>
          <a:srgbClr val="B8AAE2"/>
        </a:accent3>
        <a:accent4>
          <a:srgbClr val="DADADA"/>
        </a:accent4>
        <a:accent5>
          <a:srgbClr val="AAFFE2"/>
        </a:accent5>
        <a:accent6>
          <a:srgbClr val="8A2DE7"/>
        </a:accent6>
        <a:hlink>
          <a:srgbClr val="660066"/>
        </a:hlink>
        <a:folHlink>
          <a:srgbClr val="006699"/>
        </a:folHlink>
      </a:clrScheme>
      <a:clrMap bg1="dk2" tx1="lt1" bg2="dk1" tx2="lt2" accent1="accent1" accent2="accent2" accent3="accent3" accent4="accent4" accent5="accent5" accent6="accent6" hlink="hlink" folHlink="folHlink"/>
    </a:extraClrScheme>
    <a:extraClrScheme>
      <a:clrScheme name="os-slides 2">
        <a:dk1>
          <a:srgbClr val="660066"/>
        </a:dk1>
        <a:lt1>
          <a:srgbClr val="FFFFFF"/>
        </a:lt1>
        <a:dk2>
          <a:srgbClr val="FF00FF"/>
        </a:dk2>
        <a:lt2>
          <a:srgbClr val="FFCC99"/>
        </a:lt2>
        <a:accent1>
          <a:srgbClr val="99FF99"/>
        </a:accent1>
        <a:accent2>
          <a:srgbClr val="CC66FF"/>
        </a:accent2>
        <a:accent3>
          <a:srgbClr val="FFFFFF"/>
        </a:accent3>
        <a:accent4>
          <a:srgbClr val="560056"/>
        </a:accent4>
        <a:accent5>
          <a:srgbClr val="CAFFCA"/>
        </a:accent5>
        <a:accent6>
          <a:srgbClr val="B95CE7"/>
        </a:accent6>
        <a:hlink>
          <a:srgbClr val="FF99CC"/>
        </a:hlink>
        <a:folHlink>
          <a:srgbClr val="006600"/>
        </a:folHlink>
      </a:clrScheme>
      <a:clrMap bg1="lt1" tx1="dk1" bg2="lt2" tx2="dk2" accent1="accent1" accent2="accent2" accent3="accent3" accent4="accent4" accent5="accent5" accent6="accent6" hlink="hlink" folHlink="folHlink"/>
    </a:extraClrScheme>
    <a:extraClrScheme>
      <a:clrScheme name="os-slides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s-slides 4">
        <a:dk1>
          <a:srgbClr val="000000"/>
        </a:dk1>
        <a:lt1>
          <a:srgbClr val="FFFFFF"/>
        </a:lt1>
        <a:dk2>
          <a:srgbClr val="CC0099"/>
        </a:dk2>
        <a:lt2>
          <a:srgbClr val="FFCCFF"/>
        </a:lt2>
        <a:accent1>
          <a:srgbClr val="00FF00"/>
        </a:accent1>
        <a:accent2>
          <a:srgbClr val="9933FF"/>
        </a:accent2>
        <a:accent3>
          <a:srgbClr val="E2AACA"/>
        </a:accent3>
        <a:accent4>
          <a:srgbClr val="DADADA"/>
        </a:accent4>
        <a:accent5>
          <a:srgbClr val="AAFFAA"/>
        </a:accent5>
        <a:accent6>
          <a:srgbClr val="8A2DE7"/>
        </a:accent6>
        <a:hlink>
          <a:srgbClr val="660066"/>
        </a:hlink>
        <a:folHlink>
          <a:srgbClr val="0066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3300"/>
    </a:dk1>
    <a:lt1>
      <a:srgbClr val="FFFFFF"/>
    </a:lt1>
    <a:dk2>
      <a:srgbClr val="0000FF"/>
    </a:dk2>
    <a:lt2>
      <a:srgbClr val="FFCC99"/>
    </a:lt2>
    <a:accent1>
      <a:srgbClr val="99FF99"/>
    </a:accent1>
    <a:accent2>
      <a:srgbClr val="CC66FF"/>
    </a:accent2>
    <a:accent3>
      <a:srgbClr val="FFFFFF"/>
    </a:accent3>
    <a:accent4>
      <a:srgbClr val="002A00"/>
    </a:accent4>
    <a:accent5>
      <a:srgbClr val="CAFFCA"/>
    </a:accent5>
    <a:accent6>
      <a:srgbClr val="B95CE7"/>
    </a:accent6>
    <a:hlink>
      <a:srgbClr val="FF99CC"/>
    </a:hlink>
    <a:folHlink>
      <a:srgbClr val="006600"/>
    </a:folHlink>
  </a:clrScheme>
</a:themeOverride>
</file>

<file path=docProps/app.xml><?xml version="1.0" encoding="utf-8"?>
<Properties xmlns="http://schemas.openxmlformats.org/officeDocument/2006/extended-properties" xmlns:vt="http://schemas.openxmlformats.org/officeDocument/2006/docPropsVTypes">
  <Template>C:\apps\Microsoft Office\Templates\Presentations\os-slides.pot</Template>
  <TotalTime>20160</TotalTime>
  <Words>926</Words>
  <Application>Microsoft Office PowerPoint</Application>
  <PresentationFormat>On-screen Show (4:3)</PresentationFormat>
  <Paragraphs>232</Paragraphs>
  <Slides>22</Slides>
  <Notes>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22</vt:i4>
      </vt:variant>
    </vt:vector>
  </HeadingPairs>
  <TitlesOfParts>
    <vt:vector size="31" baseType="lpstr">
      <vt:lpstr>Arial</vt:lpstr>
      <vt:lpstr>Helvetica</vt:lpstr>
      <vt:lpstr>Helvetica-Narrow</vt:lpstr>
      <vt:lpstr>Impact</vt:lpstr>
      <vt:lpstr>Monotype Sorts</vt:lpstr>
      <vt:lpstr>Times New Roman</vt:lpstr>
      <vt:lpstr>Wingdings</vt:lpstr>
      <vt:lpstr>os-slides</vt:lpstr>
      <vt:lpstr>Visio</vt:lpstr>
      <vt:lpstr>Week 14 C# OOP Polymorphism and Interfaces</vt:lpstr>
      <vt:lpstr>Inheritance</vt:lpstr>
      <vt:lpstr>Polymorphism</vt:lpstr>
      <vt:lpstr>Using Polymorphism</vt:lpstr>
      <vt:lpstr>Virtual Method Pattern</vt:lpstr>
      <vt:lpstr>Override Method Pattern</vt:lpstr>
      <vt:lpstr>Example</vt:lpstr>
      <vt:lpstr>Example (Cont)</vt:lpstr>
      <vt:lpstr>PowerPoint Presentation</vt:lpstr>
      <vt:lpstr>Exercise 1</vt:lpstr>
      <vt:lpstr>Exercise 2</vt:lpstr>
      <vt:lpstr>Abstract Method Pattern</vt:lpstr>
      <vt:lpstr>Example</vt:lpstr>
      <vt:lpstr>Example (Cont)</vt:lpstr>
      <vt:lpstr>Interfaces (Roles)</vt:lpstr>
      <vt:lpstr>Interface Definition Pattern</vt:lpstr>
      <vt:lpstr>Interface Implementation Pattern</vt:lpstr>
      <vt:lpstr>PowerPoint Presentation</vt:lpstr>
      <vt:lpstr>PowerPoint Presentation</vt:lpstr>
      <vt:lpstr>Example</vt:lpstr>
      <vt:lpstr>Example</vt:lpstr>
      <vt:lpstr>Exercise 3</vt:lpstr>
    </vt:vector>
  </TitlesOfParts>
  <Company>SIHE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CourseContent</dc:title>
  <dc:creator>Mike Dacey</dc:creator>
  <cp:lastModifiedBy>Michael Dacey</cp:lastModifiedBy>
  <cp:revision>305</cp:revision>
  <cp:lastPrinted>2001-06-14T13:58:17Z</cp:lastPrinted>
  <dcterms:created xsi:type="dcterms:W3CDTF">1999-06-25T18:38:26Z</dcterms:created>
  <dcterms:modified xsi:type="dcterms:W3CDTF">2017-11-14T18:10:26Z</dcterms:modified>
</cp:coreProperties>
</file>