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1"/>
  </p:notesMasterIdLst>
  <p:handoutMasterIdLst>
    <p:handoutMasterId r:id="rId22"/>
  </p:handoutMasterIdLst>
  <p:sldIdLst>
    <p:sldId id="380" r:id="rId6"/>
    <p:sldId id="686" r:id="rId7"/>
    <p:sldId id="693" r:id="rId8"/>
    <p:sldId id="695" r:id="rId9"/>
    <p:sldId id="334" r:id="rId10"/>
    <p:sldId id="687" r:id="rId11"/>
    <p:sldId id="701" r:id="rId12"/>
    <p:sldId id="700" r:id="rId13"/>
    <p:sldId id="308" r:id="rId14"/>
    <p:sldId id="409" r:id="rId15"/>
    <p:sldId id="410" r:id="rId16"/>
    <p:sldId id="437" r:id="rId17"/>
    <p:sldId id="702" r:id="rId18"/>
    <p:sldId id="703" r:id="rId19"/>
    <p:sldId id="401"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50" autoAdjust="0"/>
    <p:restoredTop sz="91195" autoAdjust="0"/>
  </p:normalViewPr>
  <p:slideViewPr>
    <p:cSldViewPr>
      <p:cViewPr>
        <p:scale>
          <a:sx n="100" d="100"/>
          <a:sy n="100" d="100"/>
        </p:scale>
        <p:origin x="858" y="150"/>
      </p:cViewPr>
      <p:guideLst>
        <p:guide orient="horz" pos="2160"/>
        <p:guide pos="2880"/>
      </p:guideLst>
    </p:cSldViewPr>
  </p:slideViewPr>
  <p:outlineViewPr>
    <p:cViewPr>
      <p:scale>
        <a:sx n="33" d="100"/>
        <a:sy n="33" d="100"/>
      </p:scale>
      <p:origin x="0" y="-10738"/>
    </p:cViewPr>
  </p:outlineViewPr>
  <p:notesTextViewPr>
    <p:cViewPr>
      <p:scale>
        <a:sx n="50" d="100"/>
        <a:sy n="50" d="100"/>
      </p:scale>
      <p:origin x="0" y="0"/>
    </p:cViewPr>
  </p:notesTextViewPr>
  <p:sorterViewPr>
    <p:cViewPr>
      <p:scale>
        <a:sx n="100" d="100"/>
        <a:sy n="100" d="100"/>
      </p:scale>
      <p:origin x="0" y="-2508"/>
    </p:cViewPr>
  </p:sorterViewPr>
  <p:notesViewPr>
    <p:cSldViewPr>
      <p:cViewPr varScale="1">
        <p:scale>
          <a:sx n="64" d="100"/>
          <a:sy n="64" d="100"/>
        </p:scale>
        <p:origin x="3192" y="8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us Klingelfuss" userId="bd76eaf9-c4ae-4be9-b963-4e8bfdef57a8" providerId="ADAL" clId="{E0F7431B-54CE-4F1F-B863-058E9F366696}"/>
    <pc:docChg chg="undo custSel delSld modSld">
      <pc:chgData name="Markus Klingelfuss" userId="bd76eaf9-c4ae-4be9-b963-4e8bfdef57a8" providerId="ADAL" clId="{E0F7431B-54CE-4F1F-B863-058E9F366696}" dt="2026-09-04T08:23:44.337" v="57" actId="20577"/>
      <pc:docMkLst>
        <pc:docMk/>
      </pc:docMkLst>
      <pc:sldChg chg="modSp mod">
        <pc:chgData name="Markus Klingelfuss" userId="bd76eaf9-c4ae-4be9-b963-4e8bfdef57a8" providerId="ADAL" clId="{E0F7431B-54CE-4F1F-B863-058E9F366696}" dt="2026-09-04T08:23:44.337" v="57" actId="20577"/>
        <pc:sldMkLst>
          <pc:docMk/>
          <pc:sldMk cId="3774332237" sldId="401"/>
        </pc:sldMkLst>
        <pc:spChg chg="mod">
          <ac:chgData name="Markus Klingelfuss" userId="bd76eaf9-c4ae-4be9-b963-4e8bfdef57a8" providerId="ADAL" clId="{E0F7431B-54CE-4F1F-B863-058E9F366696}" dt="2026-09-04T08:23:44.337" v="57" actId="20577"/>
          <ac:spMkLst>
            <pc:docMk/>
            <pc:sldMk cId="3774332237" sldId="401"/>
            <ac:spMk id="3" creationId="{BB649D73-5D1A-7636-7042-E58A963F8CB0}"/>
          </ac:spMkLst>
        </pc:spChg>
      </pc:sldChg>
      <pc:sldChg chg="modSp mod">
        <pc:chgData name="Markus Klingelfuss" userId="bd76eaf9-c4ae-4be9-b963-4e8bfdef57a8" providerId="ADAL" clId="{E0F7431B-54CE-4F1F-B863-058E9F366696}" dt="2026-09-02T09:37:39.275" v="24" actId="113"/>
        <pc:sldMkLst>
          <pc:docMk/>
          <pc:sldMk cId="3950251285" sldId="700"/>
        </pc:sldMkLst>
        <pc:spChg chg="mod">
          <ac:chgData name="Markus Klingelfuss" userId="bd76eaf9-c4ae-4be9-b963-4e8bfdef57a8" providerId="ADAL" clId="{E0F7431B-54CE-4F1F-B863-058E9F366696}" dt="2026-09-02T09:37:39.275" v="24" actId="113"/>
          <ac:spMkLst>
            <pc:docMk/>
            <pc:sldMk cId="3950251285" sldId="700"/>
            <ac:spMk id="3" creationId="{5CD1278E-489C-E940-8ABB-C71C7225DC2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04/09/2026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9/4/2026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FAB9FD5E-4D32-4027-8F7F-BD108CFAFF3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C5D6488-46A6-408C-B288-6B59DEC7098C}" type="slidenum">
              <a:rPr lang="en-GB" altLang="en-US" smtClean="0"/>
              <a:pPr/>
              <a:t>2</a:t>
            </a:fld>
            <a:endParaRPr lang="en-GB" altLang="en-US"/>
          </a:p>
        </p:txBody>
      </p:sp>
      <p:sp>
        <p:nvSpPr>
          <p:cNvPr id="19459" name="Slide Image Placeholder 1">
            <a:extLst>
              <a:ext uri="{FF2B5EF4-FFF2-40B4-BE49-F238E27FC236}">
                <a16:creationId xmlns:a16="http://schemas.microsoft.com/office/drawing/2014/main" id="{B8392764-096C-4F3E-9DF3-3C6F323C7DD4}"/>
              </a:ext>
            </a:extLst>
          </p:cNvPr>
          <p:cNvSpPr>
            <a:spLocks noGrp="1" noRot="1" noChangeAspect="1" noChangeArrowheads="1" noTextEdit="1"/>
          </p:cNvSpPr>
          <p:nvPr>
            <p:ph type="sldImg"/>
          </p:nvPr>
        </p:nvSpPr>
        <p:spPr>
          <a:ln/>
        </p:spPr>
      </p:sp>
      <p:sp>
        <p:nvSpPr>
          <p:cNvPr id="19460" name="Notes Placeholder 2">
            <a:extLst>
              <a:ext uri="{FF2B5EF4-FFF2-40B4-BE49-F238E27FC236}">
                <a16:creationId xmlns:a16="http://schemas.microsoft.com/office/drawing/2014/main" id="{2D7073F9-D5ED-4E19-9D4F-CE5ED25A4600}"/>
              </a:ext>
            </a:extLst>
          </p:cNvPr>
          <p:cNvSpPr>
            <a:spLocks noGrp="1" noChangeArrowheads="1"/>
          </p:cNvSpPr>
          <p:nvPr>
            <p:ph type="body" idx="1"/>
          </p:nvPr>
        </p:nvSpPr>
        <p:spPr>
          <a:xfrm>
            <a:off x="914400" y="4343400"/>
            <a:ext cx="5029200" cy="4114800"/>
          </a:xfrm>
          <a:noFill/>
        </p:spPr>
        <p:txBody>
          <a:bodyPr lIns="91428" tIns="45714" rIns="91428" bIns="45714"/>
          <a:lstStyle/>
          <a:p>
            <a:pPr eaLnBrk="1" hangingPunct="1"/>
            <a:endParaRPr lang="en-GB" altLang="en-US" sz="3200" dirty="0"/>
          </a:p>
        </p:txBody>
      </p:sp>
      <p:sp>
        <p:nvSpPr>
          <p:cNvPr id="19461" name="Slide Number Placeholder 3">
            <a:extLst>
              <a:ext uri="{FF2B5EF4-FFF2-40B4-BE49-F238E27FC236}">
                <a16:creationId xmlns:a16="http://schemas.microsoft.com/office/drawing/2014/main" id="{154E03D6-FC1B-4732-AC3F-6DDEF53D7BFE}"/>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8" tIns="45714" rIns="91428" bIns="45714" anchor="b"/>
          <a:lstStyle>
            <a:lvl1pPr>
              <a:defRPr>
                <a:solidFill>
                  <a:schemeClr val="tx1"/>
                </a:solidFill>
                <a:latin typeface="Arial" panose="020B0604020202020204" pitchFamily="34" charset="0"/>
              </a:defRPr>
            </a:lvl1pPr>
            <a:lvl2pPr marL="701675" indent="-269875">
              <a:defRPr>
                <a:solidFill>
                  <a:schemeClr val="tx1"/>
                </a:solidFill>
                <a:latin typeface="Arial" panose="020B0604020202020204" pitchFamily="34" charset="0"/>
              </a:defRPr>
            </a:lvl2pPr>
            <a:lvl3pPr marL="1079500" indent="-215900">
              <a:defRPr>
                <a:solidFill>
                  <a:schemeClr val="tx1"/>
                </a:solidFill>
                <a:latin typeface="Arial" panose="020B0604020202020204" pitchFamily="34" charset="0"/>
              </a:defRPr>
            </a:lvl3pPr>
            <a:lvl4pPr marL="1511300" indent="-215900">
              <a:defRPr>
                <a:solidFill>
                  <a:schemeClr val="tx1"/>
                </a:solidFill>
                <a:latin typeface="Arial" panose="020B0604020202020204" pitchFamily="34" charset="0"/>
              </a:defRPr>
            </a:lvl4pPr>
            <a:lvl5pPr marL="1943100" indent="-215900">
              <a:defRPr>
                <a:solidFill>
                  <a:schemeClr val="tx1"/>
                </a:solidFill>
                <a:latin typeface="Arial" panose="020B0604020202020204" pitchFamily="34" charset="0"/>
              </a:defRPr>
            </a:lvl5pPr>
            <a:lvl6pPr marL="2400300" indent="-215900" eaLnBrk="0" fontAlgn="base" hangingPunct="0">
              <a:spcBef>
                <a:spcPct val="0"/>
              </a:spcBef>
              <a:spcAft>
                <a:spcPct val="0"/>
              </a:spcAft>
              <a:defRPr>
                <a:solidFill>
                  <a:schemeClr val="tx1"/>
                </a:solidFill>
                <a:latin typeface="Arial" panose="020B0604020202020204" pitchFamily="34" charset="0"/>
              </a:defRPr>
            </a:lvl6pPr>
            <a:lvl7pPr marL="2857500" indent="-215900" eaLnBrk="0" fontAlgn="base" hangingPunct="0">
              <a:spcBef>
                <a:spcPct val="0"/>
              </a:spcBef>
              <a:spcAft>
                <a:spcPct val="0"/>
              </a:spcAft>
              <a:defRPr>
                <a:solidFill>
                  <a:schemeClr val="tx1"/>
                </a:solidFill>
                <a:latin typeface="Arial" panose="020B0604020202020204" pitchFamily="34" charset="0"/>
              </a:defRPr>
            </a:lvl7pPr>
            <a:lvl8pPr marL="3314700" indent="-215900" eaLnBrk="0" fontAlgn="base" hangingPunct="0">
              <a:spcBef>
                <a:spcPct val="0"/>
              </a:spcBef>
              <a:spcAft>
                <a:spcPct val="0"/>
              </a:spcAft>
              <a:defRPr>
                <a:solidFill>
                  <a:schemeClr val="tx1"/>
                </a:solidFill>
                <a:latin typeface="Arial" panose="020B0604020202020204" pitchFamily="34" charset="0"/>
              </a:defRPr>
            </a:lvl8pPr>
            <a:lvl9pPr marL="3771900" indent="-2159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E5D0C7F-5ACD-4DAB-BEB3-7D930098D0E1}" type="slidenum">
              <a:rPr lang="en-GB" altLang="en-US" sz="1200">
                <a:latin typeface="Times New Roman" panose="02020603050405020304" pitchFamily="18" charset="0"/>
              </a:rPr>
              <a:pPr algn="r" eaLnBrk="1" hangingPunct="1"/>
              <a:t>2</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542704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has hyperlink to video </a:t>
            </a:r>
            <a:r>
              <a:rPr lang="en-GB" dirty="0">
                <a:hlinkClick r:id="rId3"/>
              </a:rPr>
              <a:t>https://www.youtube.com/watch?v=QoI67VeE3ds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958999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Experience – This can be anything that has happened recently that you feel has some significance. It could also be somethings from the past that has come to your attention more recently. </a:t>
            </a:r>
          </a:p>
          <a:p>
            <a:endParaRPr lang="en-GB" dirty="0"/>
          </a:p>
          <a:p>
            <a:r>
              <a:rPr lang="en-GB" dirty="0"/>
              <a:t>Reflection – this takes place afterwards and the reflective processes are how we learn from the experience. Reflection can also involve thinking about how we might respond in the future, and as we progress it can also happen during an experience. </a:t>
            </a:r>
          </a:p>
          <a:p>
            <a:endParaRPr lang="en-GB" dirty="0"/>
          </a:p>
          <a:p>
            <a:r>
              <a:rPr lang="en-GB" dirty="0"/>
              <a:t>Action – this follows the learning and is concerned with the action we than take after the experience, as our new perspectives then feed into the next experience. </a:t>
            </a:r>
          </a:p>
          <a:p>
            <a:endParaRPr lang="en-GB" dirty="0"/>
          </a:p>
          <a:p>
            <a:r>
              <a:rPr lang="en-GB" dirty="0"/>
              <a:t>(</a:t>
            </a:r>
            <a:r>
              <a:rPr lang="en-GB" dirty="0" err="1"/>
              <a:t>Bassot</a:t>
            </a:r>
            <a:r>
              <a:rPr lang="en-GB" dirty="0"/>
              <a:t>, 2020, p. 30)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10</a:t>
            </a:fld>
            <a:endParaRPr lang="en-US"/>
          </a:p>
        </p:txBody>
      </p:sp>
    </p:spTree>
    <p:extLst>
      <p:ext uri="{BB962C8B-B14F-4D97-AF65-F5344CB8AC3E}">
        <p14:creationId xmlns:p14="http://schemas.microsoft.com/office/powerpoint/2010/main" val="3553929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Step 1 encourages you to write a description of an event that has happened in your practice. </a:t>
            </a:r>
          </a:p>
          <a:p>
            <a:endParaRPr lang="en-GB" dirty="0"/>
          </a:p>
          <a:p>
            <a:r>
              <a:rPr lang="en-GB" dirty="0"/>
              <a:t>So what? Step 2 involves carrying out an analysis of the event by reflecting on selected aspects of it. </a:t>
            </a:r>
          </a:p>
          <a:p>
            <a:endParaRPr lang="en-GB" dirty="0"/>
          </a:p>
          <a:p>
            <a:r>
              <a:rPr lang="en-GB" dirty="0"/>
              <a:t>Now what? Step 3 asks you to devise a number of proposed actions following the experience and in the light of what you have learned. </a:t>
            </a:r>
          </a:p>
          <a:p>
            <a:endParaRPr lang="en-GB" dirty="0"/>
          </a:p>
          <a:p>
            <a:r>
              <a:rPr lang="en-GB" dirty="0"/>
              <a:t>(</a:t>
            </a:r>
            <a:r>
              <a:rPr lang="en-GB" dirty="0" err="1"/>
              <a:t>Bassot</a:t>
            </a:r>
            <a:r>
              <a:rPr lang="en-GB" dirty="0"/>
              <a:t>, 2020, p. 31)</a:t>
            </a:r>
          </a:p>
        </p:txBody>
      </p:sp>
      <p:sp>
        <p:nvSpPr>
          <p:cNvPr id="4" name="Slide Number Placeholder 3"/>
          <p:cNvSpPr>
            <a:spLocks noGrp="1"/>
          </p:cNvSpPr>
          <p:nvPr>
            <p:ph type="sldNum" sz="quarter" idx="5"/>
          </p:nvPr>
        </p:nvSpPr>
        <p:spPr/>
        <p:txBody>
          <a:bodyPr/>
          <a:lstStyle/>
          <a:p>
            <a:fld id="{6936E1E2-17D2-5E4C-B96D-EEDAC0EF77DB}" type="slidenum">
              <a:rPr lang="en-US" smtClean="0"/>
              <a:pPr/>
              <a:t>11</a:t>
            </a:fld>
            <a:endParaRPr lang="en-US"/>
          </a:p>
        </p:txBody>
      </p:sp>
    </p:spTree>
    <p:extLst>
      <p:ext uri="{BB962C8B-B14F-4D97-AF65-F5344CB8AC3E}">
        <p14:creationId xmlns:p14="http://schemas.microsoft.com/office/powerpoint/2010/main" val="4056955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12</a:t>
            </a:fld>
            <a:endParaRPr lang="en-US"/>
          </a:p>
        </p:txBody>
      </p:sp>
    </p:spTree>
    <p:extLst>
      <p:ext uri="{BB962C8B-B14F-4D97-AF65-F5344CB8AC3E}">
        <p14:creationId xmlns:p14="http://schemas.microsoft.com/office/powerpoint/2010/main" val="2923622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04/09/2026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pPr/>
              <a:t>04/09/2026</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16183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49546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73968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78321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579720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027706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57468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54549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017923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23574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7788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04/09/2026</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484680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hyperlink" Target="https://www.ed.ac.uk/reflection/reflectors-toolkit/reflecting-on-experience/what-so-what-now-what" TargetMode="External"/><Relationship Id="rId1" Type="http://schemas.openxmlformats.org/officeDocument/2006/relationships/slideLayout" Target="../slideLayouts/slideLayout13.xml"/><Relationship Id="rId4" Type="http://schemas.openxmlformats.org/officeDocument/2006/relationships/hyperlink" Target="https://libguides.tees.ac.uk/reflect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30CF819-48C5-26F8-D76C-E92AA3121971}"/>
              </a:ext>
            </a:extLst>
          </p:cNvPr>
          <p:cNvSpPr>
            <a:spLocks noGrp="1"/>
          </p:cNvSpPr>
          <p:nvPr>
            <p:ph type="ctrTitle"/>
          </p:nvPr>
        </p:nvSpPr>
        <p:spPr>
          <a:xfrm>
            <a:off x="827584" y="1538790"/>
            <a:ext cx="7920880" cy="3780420"/>
          </a:xfrm>
        </p:spPr>
        <p:txBody>
          <a:bodyPr>
            <a:normAutofit fontScale="90000"/>
          </a:bodyPr>
          <a:lstStyle/>
          <a:p>
            <a:br>
              <a:rPr lang="en-GB" altLang="en-US" sz="1800" dirty="0"/>
            </a:br>
            <a:br>
              <a:rPr lang="en-GB" altLang="en-US" sz="1800" dirty="0"/>
            </a:br>
            <a:br>
              <a:rPr lang="en-GB" altLang="en-US" sz="1800" dirty="0"/>
            </a:br>
            <a:r>
              <a:rPr lang="en-GB" altLang="en-US" sz="1800" b="1" dirty="0"/>
              <a:t>Certificate of Higher Education</a:t>
            </a:r>
            <a:br>
              <a:rPr lang="en-GB" altLang="en-US" sz="1800" b="1" dirty="0"/>
            </a:br>
            <a:r>
              <a:rPr lang="en-GB" altLang="en-US" sz="1800" b="1" dirty="0"/>
              <a:t>Skills for the Workplace Health and Social Care</a:t>
            </a:r>
            <a:br>
              <a:rPr lang="en-GB" altLang="en-US" dirty="0"/>
            </a:br>
            <a:r>
              <a:rPr lang="en-GB" dirty="0"/>
              <a:t> </a:t>
            </a:r>
            <a:r>
              <a:rPr lang="en-GB" sz="2300" b="1" dirty="0">
                <a:solidFill>
                  <a:srgbClr val="FFFF00"/>
                </a:solidFill>
              </a:rPr>
              <a:t>Academic and Employability Skills</a:t>
            </a:r>
            <a:br>
              <a:rPr lang="en-GB" sz="3000" b="1" dirty="0">
                <a:solidFill>
                  <a:srgbClr val="FFFF00"/>
                </a:solidFill>
              </a:rPr>
            </a:br>
            <a:r>
              <a:rPr lang="en-GB" sz="2300" b="1" dirty="0">
                <a:solidFill>
                  <a:srgbClr val="FFFF00"/>
                </a:solidFill>
              </a:rPr>
              <a:t>(LCHS4001)</a:t>
            </a:r>
            <a:br>
              <a:rPr lang="en-GB" sz="2400" b="1" dirty="0">
                <a:solidFill>
                  <a:srgbClr val="FFFF00"/>
                </a:solidFill>
              </a:rPr>
            </a:br>
            <a:r>
              <a:rPr lang="en-GB" sz="3950" b="1" dirty="0">
                <a:solidFill>
                  <a:srgbClr val="FFFF00"/>
                </a:solidFill>
              </a:rPr>
              <a:t>Session 1: </a:t>
            </a:r>
            <a:br>
              <a:rPr lang="en-GB" sz="3950" b="1" dirty="0">
                <a:solidFill>
                  <a:srgbClr val="FFFF00"/>
                </a:solidFill>
              </a:rPr>
            </a:br>
            <a:r>
              <a:rPr lang="en-GB" sz="3950" b="1" dirty="0">
                <a:solidFill>
                  <a:srgbClr val="FFFF00"/>
                </a:solidFill>
              </a:rPr>
              <a:t>Models of Reflection</a:t>
            </a:r>
            <a:br>
              <a:rPr lang="en-GB" sz="5450" b="1" dirty="0"/>
            </a:b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5D95875-3B43-4584-AEF1-50037EC7CEE7}"/>
              </a:ext>
            </a:extLst>
          </p:cNvPr>
          <p:cNvSpPr>
            <a:spLocks noGrp="1"/>
          </p:cNvSpPr>
          <p:nvPr>
            <p:ph type="title" idx="4294967295"/>
          </p:nvPr>
        </p:nvSpPr>
        <p:spPr>
          <a:xfrm>
            <a:off x="340895" y="364875"/>
            <a:ext cx="8229600" cy="1143000"/>
          </a:xfrm>
        </p:spPr>
        <p:txBody>
          <a:bodyPr>
            <a:noAutofit/>
          </a:bodyPr>
          <a:lstStyle/>
          <a:p>
            <a:r>
              <a:rPr lang="en-GB" altLang="en-US" b="1" dirty="0">
                <a:cs typeface="Arial"/>
              </a:rPr>
              <a:t>In this part of the session, we will…</a:t>
            </a:r>
            <a:endParaRPr lang="en-GB" altLang="en-US" b="1" dirty="0">
              <a:ln>
                <a:noFill/>
              </a:ln>
              <a:effectLst/>
              <a:cs typeface="Arial"/>
            </a:endParaRPr>
          </a:p>
        </p:txBody>
      </p:sp>
      <p:sp>
        <p:nvSpPr>
          <p:cNvPr id="18435" name="Rectangle 3">
            <a:extLst>
              <a:ext uri="{FF2B5EF4-FFF2-40B4-BE49-F238E27FC236}">
                <a16:creationId xmlns:a16="http://schemas.microsoft.com/office/drawing/2014/main" id="{F4639A8F-AEB2-4A26-A11C-F928D1C64C7B}"/>
              </a:ext>
            </a:extLst>
          </p:cNvPr>
          <p:cNvSpPr>
            <a:spLocks noGrp="1"/>
          </p:cNvSpPr>
          <p:nvPr>
            <p:ph type="body" idx="4294967295"/>
          </p:nvPr>
        </p:nvSpPr>
        <p:spPr>
          <a:xfrm>
            <a:off x="341784" y="1628800"/>
            <a:ext cx="8460432" cy="3298825"/>
          </a:xfrm>
        </p:spPr>
        <p:txBody>
          <a:bodyPr vert="horz" lIns="91440" tIns="45720" rIns="91440" bIns="45720" rtlCol="0" anchor="t">
            <a:normAutofit lnSpcReduction="10000"/>
          </a:bodyPr>
          <a:lstStyle/>
          <a:p>
            <a:pPr eaLnBrk="1" hangingPunct="1"/>
            <a:endParaRPr lang="en-GB" altLang="en-US" sz="4000" dirty="0">
              <a:latin typeface="Arial" panose="020B0604020202020204" pitchFamily="34" charset="0"/>
              <a:cs typeface="Arial" panose="020B0604020202020204" pitchFamily="34" charset="0"/>
            </a:endParaRPr>
          </a:p>
          <a:p>
            <a:r>
              <a:rPr lang="en-GB" altLang="en-US" sz="4000" dirty="0">
                <a:cs typeface="Arial"/>
              </a:rPr>
              <a:t>Learn about reflection in academic and professional life</a:t>
            </a:r>
          </a:p>
          <a:p>
            <a:r>
              <a:rPr lang="en-GB" altLang="en-US" sz="4000" dirty="0">
                <a:cs typeface="Arial"/>
              </a:rPr>
              <a:t>Explore some reflective models</a:t>
            </a:r>
            <a:endParaRPr lang="en-GB" dirty="0"/>
          </a:p>
          <a:p>
            <a:r>
              <a:rPr lang="en-GB" altLang="en-US" sz="4000" dirty="0">
                <a:cs typeface="Arial"/>
              </a:rPr>
              <a:t>Reflect on our own past experience</a:t>
            </a:r>
            <a:endParaRPr lang="en-GB" altLang="en-US" sz="4000" dirty="0">
              <a:cs typeface="Arial" panose="020B0604020202020204" pitchFamily="34" charset="0"/>
            </a:endParaRPr>
          </a:p>
          <a:p>
            <a:endParaRPr lang="en-GB" altLang="en-US" sz="4000" dirty="0">
              <a:latin typeface="Arial" panose="020B0604020202020204" pitchFamily="34" charset="0"/>
              <a:cs typeface="Arial" panose="020B0604020202020204" pitchFamily="34" charset="0"/>
            </a:endParaRPr>
          </a:p>
          <a:p>
            <a:pPr eaLnBrk="1" hangingPunct="1"/>
            <a:endParaRPr lang="en-GB" altLang="en-US" sz="4000" dirty="0">
              <a:effectLst/>
              <a:latin typeface="Arial"/>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1" end="1"/>
                                            </p:txEl>
                                          </p:spTgt>
                                        </p:tgtEl>
                                        <p:attrNameLst>
                                          <p:attrName>style.visibility</p:attrName>
                                        </p:attrNameLst>
                                      </p:cBhvr>
                                      <p:to>
                                        <p:strVal val="visible"/>
                                      </p:to>
                                    </p:set>
                                    <p:animEffect transition="in" filter="fade">
                                      <p:cBhvr>
                                        <p:cTn id="7" dur="500"/>
                                        <p:tgtEl>
                                          <p:spTgt spid="1843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435">
                                            <p:txEl>
                                              <p:pRg st="2" end="2"/>
                                            </p:txEl>
                                          </p:spTgt>
                                        </p:tgtEl>
                                        <p:attrNameLst>
                                          <p:attrName>style.visibility</p:attrName>
                                        </p:attrNameLst>
                                      </p:cBhvr>
                                      <p:to>
                                        <p:strVal val="visible"/>
                                      </p:to>
                                    </p:set>
                                    <p:animEffect transition="in" filter="fade">
                                      <p:cBhvr>
                                        <p:cTn id="12" dur="500"/>
                                        <p:tgtEl>
                                          <p:spTgt spid="1843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435">
                                            <p:txEl>
                                              <p:pRg st="3" end="3"/>
                                            </p:txEl>
                                          </p:spTgt>
                                        </p:tgtEl>
                                        <p:attrNameLst>
                                          <p:attrName>style.visibility</p:attrName>
                                        </p:attrNameLst>
                                      </p:cBhvr>
                                      <p:to>
                                        <p:strVal val="visible"/>
                                      </p:to>
                                    </p:set>
                                    <p:animEffect transition="in" filter="fade">
                                      <p:cBhvr>
                                        <p:cTn id="17" dur="500"/>
                                        <p:tgtEl>
                                          <p:spTgt spid="184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2550952-BE6B-46D5-B01D-0D952675AE8F}"/>
              </a:ext>
            </a:extLst>
          </p:cNvPr>
          <p:cNvSpPr>
            <a:spLocks noGrp="1"/>
          </p:cNvSpPr>
          <p:nvPr/>
        </p:nvSpPr>
        <p:spPr>
          <a:xfrm>
            <a:off x="1277634" y="998731"/>
            <a:ext cx="6588732" cy="3996445"/>
          </a:xfrm>
          <a:prstGeom prst="rect">
            <a:avLst/>
          </a:prstGeom>
        </p:spPr>
        <p:style>
          <a:lnRef idx="0">
            <a:schemeClr val="accent5"/>
          </a:lnRef>
          <a:fillRef idx="3">
            <a:schemeClr val="accent5"/>
          </a:fillRef>
          <a:effectRef idx="3">
            <a:schemeClr val="accent5"/>
          </a:effectRef>
          <a:fontRef idx="minor">
            <a:schemeClr val="lt1"/>
          </a:fontRef>
        </p:style>
        <p:txBody>
          <a:bodyPr vert="horz" lIns="91440" tIns="45720" rIns="91440" bIns="45720" rtlCol="0" anchor="t">
            <a:normAutofit/>
          </a:bodyPr>
          <a:lstStyle>
            <a:lvl1pPr marL="257175" indent="-257175" algn="l" defTabSz="685800" rtl="0" eaLnBrk="1" latinLnBrk="0" hangingPunct="1">
              <a:spcBef>
                <a:spcPct val="20000"/>
              </a:spcBef>
              <a:buFont typeface="Arial" pitchFamily="34" charset="0"/>
              <a:buChar char="•"/>
              <a:defRPr sz="2400" kern="1200">
                <a:solidFill>
                  <a:schemeClr val="lt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lt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lt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9pPr>
          </a:lstStyle>
          <a:p>
            <a:pPr marL="0" indent="0" algn="ctr">
              <a:buNone/>
            </a:pPr>
            <a:endParaRPr lang="en-GB" sz="4050" dirty="0"/>
          </a:p>
          <a:p>
            <a:pPr marL="0" indent="0" algn="ctr">
              <a:buNone/>
            </a:pPr>
            <a:endParaRPr lang="en-GB" sz="4050" dirty="0"/>
          </a:p>
          <a:p>
            <a:pPr marL="0" indent="0" algn="ctr">
              <a:buNone/>
            </a:pPr>
            <a:r>
              <a:rPr lang="en-GB" sz="4050" b="1" dirty="0"/>
              <a:t>What do we mean by reflection?</a:t>
            </a:r>
          </a:p>
        </p:txBody>
      </p:sp>
    </p:spTree>
    <p:extLst>
      <p:ext uri="{BB962C8B-B14F-4D97-AF65-F5344CB8AC3E}">
        <p14:creationId xmlns:p14="http://schemas.microsoft.com/office/powerpoint/2010/main" val="2140787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015E888-CE97-61B7-67F2-93865E946490}"/>
              </a:ext>
            </a:extLst>
          </p:cNvPr>
          <p:cNvSpPr>
            <a:spLocks noGrp="1"/>
          </p:cNvSpPr>
          <p:nvPr>
            <p:ph sz="half" idx="2"/>
          </p:nvPr>
        </p:nvSpPr>
        <p:spPr/>
        <p:txBody>
          <a:bodyPr/>
          <a:lstStyle/>
          <a:p>
            <a:r>
              <a:rPr lang="en-GB" sz="2400" dirty="0"/>
              <a:t>In pairs/small groups discuss what you think reflection is?</a:t>
            </a:r>
            <a:br>
              <a:rPr lang="en-GB" sz="2400" dirty="0"/>
            </a:br>
            <a:r>
              <a:rPr lang="en-GB" sz="2400" dirty="0"/>
              <a:t> </a:t>
            </a:r>
            <a:br>
              <a:rPr lang="en-GB" sz="2400" dirty="0"/>
            </a:br>
            <a:r>
              <a:rPr lang="en-GB" sz="2400" dirty="0"/>
              <a:t>Be ready to share your ideas with the class.</a:t>
            </a:r>
            <a:r>
              <a:rPr lang="en-GB" sz="2400" b="1" dirty="0"/>
              <a:t> </a:t>
            </a:r>
            <a:endParaRPr lang="en-GB" dirty="0"/>
          </a:p>
        </p:txBody>
      </p:sp>
      <p:pic>
        <p:nvPicPr>
          <p:cNvPr id="5" name="Picture 2" descr="look-mirror">
            <a:extLst>
              <a:ext uri="{FF2B5EF4-FFF2-40B4-BE49-F238E27FC236}">
                <a16:creationId xmlns:a16="http://schemas.microsoft.com/office/drawing/2014/main" id="{532363BB-FA6F-B831-4580-A143F307A5C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538287" y="2556669"/>
            <a:ext cx="1876425" cy="2076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8879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19872" y="1328839"/>
            <a:ext cx="5266928" cy="4188394"/>
          </a:xfrm>
        </p:spPr>
        <p:txBody>
          <a:bodyPr/>
          <a:lstStyle/>
          <a:p>
            <a:pPr marL="0" indent="0" algn="just">
              <a:buNone/>
            </a:pPr>
            <a:r>
              <a:rPr lang="en-GB" sz="2400"/>
              <a:t>“It is not sufficient simply to have an experience in order to learn. </a:t>
            </a:r>
            <a:r>
              <a:rPr lang="en-GB" sz="2400" b="1"/>
              <a:t>Without reflecting upon this experience, it may quickly be forgotten</a:t>
            </a:r>
            <a:r>
              <a:rPr lang="en-GB" sz="2400"/>
              <a:t>, or its learning potential lost. It is from </a:t>
            </a:r>
            <a:r>
              <a:rPr lang="en-GB" sz="2400" b="1"/>
              <a:t>the feelings and thoughts emerging from this reflection </a:t>
            </a:r>
            <a:r>
              <a:rPr lang="en-GB" sz="2400"/>
              <a:t>that generalisations or concepts can be generated.” </a:t>
            </a:r>
          </a:p>
          <a:p>
            <a:pPr marL="0" indent="0" algn="just">
              <a:buNone/>
            </a:pPr>
            <a:r>
              <a:rPr lang="en-GB" sz="2400"/>
              <a:t>(Gibbs, 1988)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04/09/2026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6" name="Picture 2" descr="C:\Users\Anita\Desktop\download.jpg"/>
          <p:cNvPicPr>
            <a:picLocks noChangeAspect="1" noChangeArrowheads="1"/>
          </p:cNvPicPr>
          <p:nvPr/>
        </p:nvPicPr>
        <p:blipFill>
          <a:blip r:embed="rId2"/>
          <a:srcRect/>
          <a:stretch>
            <a:fillRect/>
          </a:stretch>
        </p:blipFill>
        <p:spPr bwMode="auto">
          <a:xfrm>
            <a:off x="476283" y="2060848"/>
            <a:ext cx="2357454" cy="17859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a:extLst>
              <a:ext uri="{FF2B5EF4-FFF2-40B4-BE49-F238E27FC236}">
                <a16:creationId xmlns:a16="http://schemas.microsoft.com/office/drawing/2014/main" id="{52FC03AC-DE87-4EC2-B276-48F2D33B9F24}"/>
              </a:ext>
            </a:extLst>
          </p:cNvPr>
          <p:cNvPicPr>
            <a:picLocks noChangeAspect="1"/>
          </p:cNvPicPr>
          <p:nvPr/>
        </p:nvPicPr>
        <p:blipFill>
          <a:blip r:embed="rId4" cstate="print"/>
          <a:stretch>
            <a:fillRect/>
          </a:stretch>
        </p:blipFill>
        <p:spPr>
          <a:xfrm>
            <a:off x="921468" y="1287809"/>
            <a:ext cx="7412205" cy="3820434"/>
          </a:xfrm>
          <a:prstGeom prst="rect">
            <a:avLst/>
          </a:prstGeom>
        </p:spPr>
      </p:pic>
    </p:spTree>
    <p:extLst>
      <p:ext uri="{BB962C8B-B14F-4D97-AF65-F5344CB8AC3E}">
        <p14:creationId xmlns:p14="http://schemas.microsoft.com/office/powerpoint/2010/main" val="2531880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A786-35C8-2C96-F531-08694E77383F}"/>
              </a:ext>
            </a:extLst>
          </p:cNvPr>
          <p:cNvSpPr>
            <a:spLocks noGrp="1"/>
          </p:cNvSpPr>
          <p:nvPr>
            <p:ph type="title"/>
          </p:nvPr>
        </p:nvSpPr>
        <p:spPr/>
        <p:txBody>
          <a:bodyPr>
            <a:noAutofit/>
          </a:bodyPr>
          <a:lstStyle/>
          <a:p>
            <a:r>
              <a:rPr lang="en-GB" sz="4400" b="1" dirty="0"/>
              <a:t>What makes a good reflection?</a:t>
            </a:r>
            <a:endParaRPr lang="en-GB" sz="4400" dirty="0"/>
          </a:p>
        </p:txBody>
      </p:sp>
      <p:sp>
        <p:nvSpPr>
          <p:cNvPr id="3" name="Content Placeholder 2">
            <a:extLst>
              <a:ext uri="{FF2B5EF4-FFF2-40B4-BE49-F238E27FC236}">
                <a16:creationId xmlns:a16="http://schemas.microsoft.com/office/drawing/2014/main" id="{B1248FDA-D08D-5015-7A47-894668F40780}"/>
              </a:ext>
            </a:extLst>
          </p:cNvPr>
          <p:cNvSpPr>
            <a:spLocks noGrp="1"/>
          </p:cNvSpPr>
          <p:nvPr>
            <p:ph sz="half" idx="1"/>
          </p:nvPr>
        </p:nvSpPr>
        <p:spPr/>
        <p:txBody>
          <a:bodyPr>
            <a:normAutofit/>
          </a:bodyPr>
          <a:lstStyle/>
          <a:p>
            <a:pPr marL="0" indent="0">
              <a:buNone/>
            </a:pPr>
            <a:r>
              <a:rPr lang="en-GB" sz="2400" dirty="0"/>
              <a:t>Look at Anna’s Story 1 and discuss</a:t>
            </a:r>
          </a:p>
          <a:p>
            <a:pPr marL="0" indent="0">
              <a:buNone/>
            </a:pPr>
            <a:endParaRPr lang="en-GB" sz="2400" dirty="0"/>
          </a:p>
          <a:p>
            <a:pPr marL="0" indent="0">
              <a:buNone/>
            </a:pPr>
            <a:r>
              <a:rPr lang="en-GB" sz="2400" dirty="0"/>
              <a:t>Then look at Anna’s Story 2 and compare it – what has improved? </a:t>
            </a:r>
          </a:p>
          <a:p>
            <a:endParaRPr lang="en-GB" dirty="0"/>
          </a:p>
          <a:p>
            <a:pPr marL="0" indent="0">
              <a:buNone/>
            </a:pPr>
            <a:r>
              <a:rPr lang="en-GB" dirty="0"/>
              <a:t>Anna’s stories (on Moodle) come from </a:t>
            </a:r>
            <a:r>
              <a:rPr lang="en-GB" dirty="0" err="1"/>
              <a:t>Teeside</a:t>
            </a:r>
            <a:r>
              <a:rPr lang="en-GB" dirty="0"/>
              <a:t> University (2024)</a:t>
            </a:r>
          </a:p>
          <a:p>
            <a:endParaRPr lang="en-GB" dirty="0"/>
          </a:p>
        </p:txBody>
      </p:sp>
      <p:pic>
        <p:nvPicPr>
          <p:cNvPr id="6" name="Content Placeholder 5" descr="Paper head with rainbow gears">
            <a:extLst>
              <a:ext uri="{FF2B5EF4-FFF2-40B4-BE49-F238E27FC236}">
                <a16:creationId xmlns:a16="http://schemas.microsoft.com/office/drawing/2014/main" id="{D4100324-13AD-0A59-087B-EEA63DB7A46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37836" y="1600200"/>
            <a:ext cx="2659328" cy="3989388"/>
          </a:xfrm>
        </p:spPr>
      </p:pic>
    </p:spTree>
    <p:extLst>
      <p:ext uri="{BB962C8B-B14F-4D97-AF65-F5344CB8AC3E}">
        <p14:creationId xmlns:p14="http://schemas.microsoft.com/office/powerpoint/2010/main" val="1025236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D1278E-489C-E940-8ABB-C71C7225DC21}"/>
              </a:ext>
            </a:extLst>
          </p:cNvPr>
          <p:cNvSpPr>
            <a:spLocks noGrp="1"/>
          </p:cNvSpPr>
          <p:nvPr>
            <p:ph sz="half" idx="1"/>
          </p:nvPr>
        </p:nvSpPr>
        <p:spPr>
          <a:xfrm>
            <a:off x="465849" y="620688"/>
            <a:ext cx="4038600" cy="3989040"/>
          </a:xfrm>
        </p:spPr>
        <p:txBody>
          <a:bodyPr>
            <a:normAutofit lnSpcReduction="10000"/>
          </a:bodyPr>
          <a:lstStyle/>
          <a:p>
            <a:r>
              <a:rPr lang="en-GB" sz="2400" dirty="0"/>
              <a:t>For your upcoming assessment - </a:t>
            </a:r>
            <a:r>
              <a:rPr lang="en-GB" sz="2400" b="1" dirty="0"/>
              <a:t>Task 2 </a:t>
            </a:r>
            <a:r>
              <a:rPr lang="en-GB" sz="2400" dirty="0"/>
              <a:t>you will be asked to </a:t>
            </a:r>
            <a:r>
              <a:rPr lang="en-GB" sz="2400" b="1" dirty="0"/>
              <a:t>reflect</a:t>
            </a:r>
            <a:r>
              <a:rPr lang="en-GB" sz="2400" dirty="0"/>
              <a:t> on your </a:t>
            </a:r>
            <a:r>
              <a:rPr lang="en-GB" sz="2400" b="1" dirty="0"/>
              <a:t>Task 1 video </a:t>
            </a:r>
            <a:r>
              <a:rPr lang="en-GB" sz="2400" dirty="0"/>
              <a:t>presentation and </a:t>
            </a:r>
            <a:r>
              <a:rPr lang="en-GB" sz="2400" b="1" dirty="0"/>
              <a:t>initial research</a:t>
            </a:r>
            <a:r>
              <a:rPr lang="en-GB" sz="2400" dirty="0"/>
              <a:t>.</a:t>
            </a:r>
          </a:p>
          <a:p>
            <a:endParaRPr lang="en-GB" sz="2400" dirty="0"/>
          </a:p>
          <a:p>
            <a:r>
              <a:rPr lang="en-GB" sz="2400" dirty="0"/>
              <a:t>Using an established model of reflection may help you do this.</a:t>
            </a:r>
          </a:p>
          <a:p>
            <a:endParaRPr lang="en-GB" dirty="0"/>
          </a:p>
        </p:txBody>
      </p:sp>
      <p:sp>
        <p:nvSpPr>
          <p:cNvPr id="4" name="Content Placeholder 3">
            <a:extLst>
              <a:ext uri="{FF2B5EF4-FFF2-40B4-BE49-F238E27FC236}">
                <a16:creationId xmlns:a16="http://schemas.microsoft.com/office/drawing/2014/main" id="{C63DBA70-6655-3D9C-6859-D2B675BA5196}"/>
              </a:ext>
            </a:extLst>
          </p:cNvPr>
          <p:cNvSpPr>
            <a:spLocks noGrp="1"/>
          </p:cNvSpPr>
          <p:nvPr>
            <p:ph sz="half" idx="2"/>
          </p:nvPr>
        </p:nvSpPr>
        <p:spPr>
          <a:xfrm>
            <a:off x="4648202" y="620688"/>
            <a:ext cx="4038600" cy="3989040"/>
          </a:xfrm>
        </p:spPr>
        <p:txBody>
          <a:bodyPr>
            <a:normAutofit lnSpcReduction="10000"/>
          </a:bodyPr>
          <a:lstStyle/>
          <a:p>
            <a:r>
              <a:rPr lang="en-GB" sz="2400" dirty="0"/>
              <a:t>There are several established models which are used to guide us through the practice of reflection. Here are </a:t>
            </a:r>
            <a:r>
              <a:rPr lang="en-GB" sz="2400" b="1" dirty="0"/>
              <a:t>2</a:t>
            </a:r>
            <a:r>
              <a:rPr lang="en-GB" sz="2400" dirty="0"/>
              <a:t> of them: </a:t>
            </a:r>
          </a:p>
          <a:p>
            <a:pPr marL="0" indent="0">
              <a:buNone/>
            </a:pPr>
            <a:br>
              <a:rPr lang="en-GB" sz="1600" dirty="0"/>
            </a:br>
            <a:br>
              <a:rPr lang="en-GB" sz="1600" dirty="0"/>
            </a:br>
            <a:r>
              <a:rPr lang="en-GB" sz="2400" b="1" dirty="0">
                <a:solidFill>
                  <a:schemeClr val="accent1"/>
                </a:solidFill>
              </a:rPr>
              <a:t>1. Jasper's ERA Model (2013)</a:t>
            </a:r>
            <a:br>
              <a:rPr lang="en-GB" sz="2400" b="1" dirty="0">
                <a:solidFill>
                  <a:schemeClr val="accent1"/>
                </a:solidFill>
              </a:rPr>
            </a:br>
            <a:r>
              <a:rPr lang="en-GB" sz="2400" b="1" dirty="0">
                <a:solidFill>
                  <a:schemeClr val="accent1"/>
                </a:solidFill>
              </a:rPr>
              <a:t>2. Driscoll’s Model (2007)</a:t>
            </a:r>
            <a:br>
              <a:rPr lang="en-GB" sz="2400" b="1" dirty="0">
                <a:solidFill>
                  <a:schemeClr val="accent1"/>
                </a:solidFill>
              </a:rPr>
            </a:br>
            <a:endParaRPr lang="en-GB" dirty="0"/>
          </a:p>
        </p:txBody>
      </p:sp>
      <p:sp>
        <p:nvSpPr>
          <p:cNvPr id="9" name="Scroll: Horizontal 8">
            <a:extLst>
              <a:ext uri="{FF2B5EF4-FFF2-40B4-BE49-F238E27FC236}">
                <a16:creationId xmlns:a16="http://schemas.microsoft.com/office/drawing/2014/main" id="{346F404F-5666-4213-A5F8-AE11845B6520}"/>
              </a:ext>
            </a:extLst>
          </p:cNvPr>
          <p:cNvSpPr/>
          <p:nvPr/>
        </p:nvSpPr>
        <p:spPr>
          <a:xfrm>
            <a:off x="5588431" y="4221088"/>
            <a:ext cx="1863890" cy="1224136"/>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Your lecturer may look at other models</a:t>
            </a:r>
          </a:p>
        </p:txBody>
      </p:sp>
    </p:spTree>
    <p:extLst>
      <p:ext uri="{BB962C8B-B14F-4D97-AF65-F5344CB8AC3E}">
        <p14:creationId xmlns:p14="http://schemas.microsoft.com/office/powerpoint/2010/main" val="3950251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vert="horz" lIns="91440" tIns="45720" rIns="91440" bIns="45720" rtlCol="0" anchor="t">
            <a:normAutofit/>
          </a:bodyPr>
          <a:lstStyle/>
          <a:p>
            <a:pPr marL="0" indent="0" algn="ctr">
              <a:buNone/>
            </a:pPr>
            <a:endParaRPr lang="en-GB" sz="4050" dirty="0"/>
          </a:p>
          <a:p>
            <a:pPr marL="0" indent="0" algn="ctr">
              <a:buNone/>
            </a:pPr>
            <a:endParaRPr lang="en-GB" sz="4050" dirty="0"/>
          </a:p>
          <a:p>
            <a:pPr marL="0" indent="0" algn="ctr">
              <a:buNone/>
            </a:pPr>
            <a:r>
              <a:rPr lang="en-GB" sz="4050" b="1" dirty="0"/>
              <a:t>Models of Reflection</a:t>
            </a:r>
          </a:p>
        </p:txBody>
      </p:sp>
    </p:spTree>
    <p:extLst>
      <p:ext uri="{BB962C8B-B14F-4D97-AF65-F5344CB8AC3E}">
        <p14:creationId xmlns:p14="http://schemas.microsoft.com/office/powerpoint/2010/main" val="469417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96F9AB0D-AC84-40C6-BCBE-C063BC5D41F8}"/>
              </a:ext>
            </a:extLst>
          </p:cNvPr>
          <p:cNvSpPr/>
          <p:nvPr/>
        </p:nvSpPr>
        <p:spPr>
          <a:xfrm>
            <a:off x="539552" y="620688"/>
            <a:ext cx="2018322"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ERA Model (Jasper, 2013)</a:t>
            </a:r>
          </a:p>
        </p:txBody>
      </p:sp>
      <p:sp>
        <p:nvSpPr>
          <p:cNvPr id="7" name="TextBox 6">
            <a:extLst>
              <a:ext uri="{FF2B5EF4-FFF2-40B4-BE49-F238E27FC236}">
                <a16:creationId xmlns:a16="http://schemas.microsoft.com/office/drawing/2014/main" id="{0103A290-9DB9-4C01-8D9B-3D940DC05E4E}"/>
              </a:ext>
            </a:extLst>
          </p:cNvPr>
          <p:cNvSpPr txBox="1"/>
          <p:nvPr/>
        </p:nvSpPr>
        <p:spPr>
          <a:xfrm>
            <a:off x="3107430" y="887404"/>
            <a:ext cx="2105320" cy="707886"/>
          </a:xfrm>
          <a:prstGeom prst="rect">
            <a:avLst/>
          </a:prstGeom>
          <a:noFill/>
        </p:spPr>
        <p:txBody>
          <a:bodyPr wrap="none" rtlCol="0">
            <a:sp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ERA stands for : </a:t>
            </a:r>
          </a:p>
        </p:txBody>
      </p:sp>
      <p:sp>
        <p:nvSpPr>
          <p:cNvPr id="8" name="Rectangle 7">
            <a:extLst>
              <a:ext uri="{FF2B5EF4-FFF2-40B4-BE49-F238E27FC236}">
                <a16:creationId xmlns:a16="http://schemas.microsoft.com/office/drawing/2014/main" id="{8D197EAB-22C4-4A32-A59F-E569B9D0D094}"/>
              </a:ext>
            </a:extLst>
          </p:cNvPr>
          <p:cNvSpPr/>
          <p:nvPr/>
        </p:nvSpPr>
        <p:spPr>
          <a:xfrm>
            <a:off x="3635896" y="2516125"/>
            <a:ext cx="2808312"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Experience</a:t>
            </a:r>
            <a:r>
              <a:rPr lang="en-GB" dirty="0"/>
              <a:t> </a:t>
            </a:r>
          </a:p>
        </p:txBody>
      </p:sp>
      <p:sp>
        <p:nvSpPr>
          <p:cNvPr id="9" name="Rectangle 8">
            <a:extLst>
              <a:ext uri="{FF2B5EF4-FFF2-40B4-BE49-F238E27FC236}">
                <a16:creationId xmlns:a16="http://schemas.microsoft.com/office/drawing/2014/main" id="{0114E3C1-238D-487B-9F0F-8D645B580FF0}"/>
              </a:ext>
            </a:extLst>
          </p:cNvPr>
          <p:cNvSpPr/>
          <p:nvPr/>
        </p:nvSpPr>
        <p:spPr>
          <a:xfrm>
            <a:off x="5940152" y="4341875"/>
            <a:ext cx="2808313"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Reflection</a:t>
            </a:r>
            <a:endParaRPr lang="en-GB" dirty="0"/>
          </a:p>
        </p:txBody>
      </p:sp>
      <p:sp>
        <p:nvSpPr>
          <p:cNvPr id="10" name="Rectangle 9">
            <a:extLst>
              <a:ext uri="{FF2B5EF4-FFF2-40B4-BE49-F238E27FC236}">
                <a16:creationId xmlns:a16="http://schemas.microsoft.com/office/drawing/2014/main" id="{BBA23587-2D61-4534-AFAB-F8BFBFA909EA}"/>
              </a:ext>
            </a:extLst>
          </p:cNvPr>
          <p:cNvSpPr/>
          <p:nvPr/>
        </p:nvSpPr>
        <p:spPr>
          <a:xfrm>
            <a:off x="1740587" y="4341875"/>
            <a:ext cx="239936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Action</a:t>
            </a:r>
            <a:r>
              <a:rPr lang="en-GB" dirty="0"/>
              <a:t> </a:t>
            </a:r>
          </a:p>
        </p:txBody>
      </p:sp>
      <p:cxnSp>
        <p:nvCxnSpPr>
          <p:cNvPr id="12" name="Straight Arrow Connector 11">
            <a:extLst>
              <a:ext uri="{FF2B5EF4-FFF2-40B4-BE49-F238E27FC236}">
                <a16:creationId xmlns:a16="http://schemas.microsoft.com/office/drawing/2014/main" id="{1C50B4D1-8547-4599-B473-F0C632EEEA0D}"/>
              </a:ext>
            </a:extLst>
          </p:cNvPr>
          <p:cNvCxnSpPr>
            <a:cxnSpLocks/>
          </p:cNvCxnSpPr>
          <p:nvPr/>
        </p:nvCxnSpPr>
        <p:spPr>
          <a:xfrm>
            <a:off x="6600856" y="3452229"/>
            <a:ext cx="743452" cy="768859"/>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771E5813-1D89-4B66-9678-0B1635559BB2}"/>
              </a:ext>
            </a:extLst>
          </p:cNvPr>
          <p:cNvCxnSpPr>
            <a:cxnSpLocks/>
          </p:cNvCxnSpPr>
          <p:nvPr/>
        </p:nvCxnSpPr>
        <p:spPr>
          <a:xfrm flipV="1">
            <a:off x="2712674" y="3377607"/>
            <a:ext cx="792087" cy="702078"/>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069247DB-208D-4521-AE64-1060A4D64F50}"/>
              </a:ext>
            </a:extLst>
          </p:cNvPr>
          <p:cNvCxnSpPr>
            <a:cxnSpLocks/>
          </p:cNvCxnSpPr>
          <p:nvPr/>
        </p:nvCxnSpPr>
        <p:spPr>
          <a:xfrm flipH="1">
            <a:off x="4391980" y="4809927"/>
            <a:ext cx="1296144"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70196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nodeType="with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par>
                                <p:cTn id="34" presetID="10" presetClass="entr" presetSubtype="0" fill="hold"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animBg="1"/>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5926C15-89E4-4D5E-96D7-B247D940B741}"/>
              </a:ext>
            </a:extLst>
          </p:cNvPr>
          <p:cNvSpPr/>
          <p:nvPr/>
        </p:nvSpPr>
        <p:spPr>
          <a:xfrm>
            <a:off x="6372200" y="548680"/>
            <a:ext cx="2018321"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Driscoll’s ‘What?’ Model</a:t>
            </a:r>
          </a:p>
        </p:txBody>
      </p:sp>
      <p:sp>
        <p:nvSpPr>
          <p:cNvPr id="5" name="TextBox 4">
            <a:extLst>
              <a:ext uri="{FF2B5EF4-FFF2-40B4-BE49-F238E27FC236}">
                <a16:creationId xmlns:a16="http://schemas.microsoft.com/office/drawing/2014/main" id="{0D8A92E0-D8FD-4969-BD83-7AFF3EDB4BC7}"/>
              </a:ext>
            </a:extLst>
          </p:cNvPr>
          <p:cNvSpPr txBox="1"/>
          <p:nvPr/>
        </p:nvSpPr>
        <p:spPr>
          <a:xfrm>
            <a:off x="417623" y="603137"/>
            <a:ext cx="5795176" cy="400110"/>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Driscoll (2007) outlines three steps to this model. </a:t>
            </a:r>
          </a:p>
        </p:txBody>
      </p:sp>
      <p:sp>
        <p:nvSpPr>
          <p:cNvPr id="8" name="Arrow: Right 7">
            <a:extLst>
              <a:ext uri="{FF2B5EF4-FFF2-40B4-BE49-F238E27FC236}">
                <a16:creationId xmlns:a16="http://schemas.microsoft.com/office/drawing/2014/main" id="{AF6CF333-BF6B-4111-B196-3F13E7388C8B}"/>
              </a:ext>
            </a:extLst>
          </p:cNvPr>
          <p:cNvSpPr/>
          <p:nvPr/>
        </p:nvSpPr>
        <p:spPr>
          <a:xfrm>
            <a:off x="996751" y="1397000"/>
            <a:ext cx="5181600" cy="4064000"/>
          </a:xfrm>
          <a:prstGeom prst="rightArrow">
            <a:avLst/>
          </a:prstGeom>
        </p:spPr>
        <p:style>
          <a:lnRef idx="0">
            <a:schemeClr val="dk1">
              <a:hueOff val="0"/>
              <a:satOff val="0"/>
              <a:lumOff val="0"/>
              <a:alphaOff val="0"/>
            </a:schemeClr>
          </a:lnRef>
          <a:fillRef idx="1">
            <a:schemeClr val="accent5">
              <a:tint val="40000"/>
              <a:hueOff val="0"/>
              <a:satOff val="0"/>
              <a:lumOff val="0"/>
              <a:alphaOff val="0"/>
            </a:schemeClr>
          </a:fillRef>
          <a:effectRef idx="0">
            <a:schemeClr val="accent5">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D4982D1E-DEA3-4EE3-B847-D8F90109CEA2}"/>
              </a:ext>
            </a:extLst>
          </p:cNvPr>
          <p:cNvSpPr/>
          <p:nvPr/>
        </p:nvSpPr>
        <p:spPr>
          <a:xfrm>
            <a:off x="5395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4000" kern="1200" dirty="0"/>
              <a:t>What?</a:t>
            </a:r>
          </a:p>
        </p:txBody>
      </p:sp>
      <p:sp>
        <p:nvSpPr>
          <p:cNvPr id="10" name="Freeform: Shape 9">
            <a:extLst>
              <a:ext uri="{FF2B5EF4-FFF2-40B4-BE49-F238E27FC236}">
                <a16:creationId xmlns:a16="http://schemas.microsoft.com/office/drawing/2014/main" id="{BD63E4ED-69D2-4D9D-B0EA-1D160C05B90B}"/>
              </a:ext>
            </a:extLst>
          </p:cNvPr>
          <p:cNvSpPr/>
          <p:nvPr/>
        </p:nvSpPr>
        <p:spPr>
          <a:xfrm>
            <a:off x="26731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4966938"/>
              <a:satOff val="19906"/>
              <a:lumOff val="4314"/>
              <a:alphaOff val="0"/>
            </a:schemeClr>
          </a:fillRef>
          <a:effectRef idx="0">
            <a:schemeClr val="accent5">
              <a:hueOff val="-4966938"/>
              <a:satOff val="19906"/>
              <a:lumOff val="4314"/>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4000" kern="1200" dirty="0"/>
              <a:t>So what?</a:t>
            </a:r>
          </a:p>
        </p:txBody>
      </p:sp>
      <p:sp>
        <p:nvSpPr>
          <p:cNvPr id="11" name="Freeform: Shape 10">
            <a:extLst>
              <a:ext uri="{FF2B5EF4-FFF2-40B4-BE49-F238E27FC236}">
                <a16:creationId xmlns:a16="http://schemas.microsoft.com/office/drawing/2014/main" id="{D89D01DF-F390-4C3B-9FBD-16B662230E44}"/>
              </a:ext>
            </a:extLst>
          </p:cNvPr>
          <p:cNvSpPr/>
          <p:nvPr/>
        </p:nvSpPr>
        <p:spPr>
          <a:xfrm>
            <a:off x="48067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4000" kern="1200" dirty="0"/>
              <a:t>Now what?</a:t>
            </a:r>
          </a:p>
        </p:txBody>
      </p:sp>
    </p:spTree>
    <p:extLst>
      <p:ext uri="{BB962C8B-B14F-4D97-AF65-F5344CB8AC3E}">
        <p14:creationId xmlns:p14="http://schemas.microsoft.com/office/powerpoint/2010/main" val="2372570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9" grpId="0" animBg="1"/>
      <p:bldP spid="10" grpId="0" animBg="1"/>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96D3D-CA46-8F33-C347-123CEFB00BF5}"/>
              </a:ext>
            </a:extLst>
          </p:cNvPr>
          <p:cNvSpPr>
            <a:spLocks noGrp="1"/>
          </p:cNvSpPr>
          <p:nvPr>
            <p:ph type="title"/>
          </p:nvPr>
        </p:nvSpPr>
        <p:spPr/>
        <p:txBody>
          <a:bodyPr>
            <a:noAutofit/>
          </a:bodyPr>
          <a:lstStyle/>
          <a:p>
            <a:r>
              <a:rPr lang="en-GB" sz="4400" b="1" dirty="0"/>
              <a:t>Three stages in both models</a:t>
            </a:r>
          </a:p>
        </p:txBody>
      </p:sp>
      <p:sp>
        <p:nvSpPr>
          <p:cNvPr id="3" name="Content Placeholder 2">
            <a:extLst>
              <a:ext uri="{FF2B5EF4-FFF2-40B4-BE49-F238E27FC236}">
                <a16:creationId xmlns:a16="http://schemas.microsoft.com/office/drawing/2014/main" id="{8651061D-44FD-0F7D-AF5F-ACEE7702619C}"/>
              </a:ext>
            </a:extLst>
          </p:cNvPr>
          <p:cNvSpPr>
            <a:spLocks noGrp="1"/>
          </p:cNvSpPr>
          <p:nvPr>
            <p:ph idx="1"/>
          </p:nvPr>
        </p:nvSpPr>
        <p:spPr/>
        <p:txBody>
          <a:bodyPr>
            <a:noAutofit/>
          </a:bodyPr>
          <a:lstStyle/>
          <a:p>
            <a:pPr marL="0" indent="0">
              <a:buNone/>
            </a:pPr>
            <a:r>
              <a:rPr lang="en-GB" sz="1800" b="1" dirty="0"/>
              <a:t>Experience: What? – description (Who, What, Where, When)</a:t>
            </a:r>
          </a:p>
          <a:p>
            <a:pPr algn="l"/>
            <a:r>
              <a:rPr lang="en-GB" sz="1800" dirty="0"/>
              <a:t>W</a:t>
            </a:r>
            <a:r>
              <a:rPr lang="en-GB" sz="1800" b="0" i="0" u="none" strike="noStrike" baseline="0" dirty="0"/>
              <a:t>hat happened/what did you do/what did other people do? </a:t>
            </a:r>
          </a:p>
          <a:p>
            <a:pPr algn="l"/>
            <a:r>
              <a:rPr lang="en-GB" sz="1800" b="0" i="0" u="none" strike="noStrike" baseline="0" dirty="0"/>
              <a:t>What was your experience? </a:t>
            </a:r>
            <a:r>
              <a:rPr lang="en-GB" sz="1800" dirty="0"/>
              <a:t>What were you thinking and feeling at the time?</a:t>
            </a:r>
          </a:p>
          <a:p>
            <a:pPr marL="0" indent="0" algn="l">
              <a:buNone/>
            </a:pPr>
            <a:r>
              <a:rPr lang="en-GB" sz="1800" b="1" i="0" u="none" strike="noStrike" baseline="0" dirty="0"/>
              <a:t>Reflection: So what? – analyse and interpret (Why, How)</a:t>
            </a:r>
          </a:p>
          <a:p>
            <a:pPr algn="l"/>
            <a:r>
              <a:rPr lang="en-GB" sz="1800" dirty="0"/>
              <a:t>How do you feel looking back? How can you explain what happened?</a:t>
            </a:r>
          </a:p>
          <a:p>
            <a:pPr algn="l"/>
            <a:r>
              <a:rPr lang="en-GB" sz="1800" dirty="0"/>
              <a:t>Why did the good parts go well? Why did the other parts not go so well?</a:t>
            </a:r>
          </a:p>
          <a:p>
            <a:pPr algn="l"/>
            <a:r>
              <a:rPr lang="en-GB" sz="1800" dirty="0"/>
              <a:t>Can you draw on any sources of information to develop your understanding?</a:t>
            </a:r>
          </a:p>
          <a:p>
            <a:pPr algn="l"/>
            <a:r>
              <a:rPr lang="en-GB" sz="1800" b="0" i="0" u="none" strike="noStrike" baseline="0" dirty="0"/>
              <a:t>What is the significance of what happened? What have </a:t>
            </a:r>
            <a:r>
              <a:rPr lang="en-GB" sz="1800" dirty="0"/>
              <a:t>you</a:t>
            </a:r>
            <a:r>
              <a:rPr lang="en-GB" sz="1800" b="0" i="0" u="none" strike="noStrike" baseline="0" dirty="0"/>
              <a:t> learnt?</a:t>
            </a:r>
          </a:p>
          <a:p>
            <a:pPr marL="0" indent="0" algn="l">
              <a:buNone/>
            </a:pPr>
            <a:r>
              <a:rPr lang="en-GB" sz="1800" b="1" i="0" u="none" strike="noStrike" baseline="0" dirty="0"/>
              <a:t>Action: Now what? - plan</a:t>
            </a:r>
          </a:p>
          <a:p>
            <a:pPr algn="l"/>
            <a:r>
              <a:rPr lang="en-GB" sz="1800" i="0" u="none" strike="noStrike" baseline="0" dirty="0"/>
              <a:t>What alternatives are there?</a:t>
            </a:r>
          </a:p>
          <a:p>
            <a:pPr algn="l"/>
            <a:r>
              <a:rPr lang="en-GB" sz="1800" b="0" i="0" u="none" strike="noStrike" baseline="0" dirty="0"/>
              <a:t>How will you do things differently in future? What is your action plan?</a:t>
            </a:r>
            <a:endParaRPr lang="en-GB" sz="1800" dirty="0"/>
          </a:p>
        </p:txBody>
      </p:sp>
    </p:spTree>
    <p:extLst>
      <p:ext uri="{BB962C8B-B14F-4D97-AF65-F5344CB8AC3E}">
        <p14:creationId xmlns:p14="http://schemas.microsoft.com/office/powerpoint/2010/main" val="2169554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fade">
                                      <p:cBhvr>
                                        <p:cTn id="38" dur="500"/>
                                        <p:tgtEl>
                                          <p:spTgt spid="3">
                                            <p:txEl>
                                              <p:pRg st="9" end="9"/>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fade">
                                      <p:cBhvr>
                                        <p:cTn id="41"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5238C-3C9B-62AE-1183-84929B207833}"/>
              </a:ext>
            </a:extLst>
          </p:cNvPr>
          <p:cNvSpPr>
            <a:spLocks noGrp="1"/>
          </p:cNvSpPr>
          <p:nvPr>
            <p:ph type="title"/>
          </p:nvPr>
        </p:nvSpPr>
        <p:spPr/>
        <p:txBody>
          <a:bodyPr>
            <a:normAutofit/>
          </a:bodyPr>
          <a:lstStyle/>
          <a:p>
            <a:r>
              <a:rPr lang="en-GB" sz="4400" b="1" dirty="0"/>
              <a:t>Final thoughts</a:t>
            </a:r>
            <a:endParaRPr lang="en-GB" sz="4400" dirty="0"/>
          </a:p>
        </p:txBody>
      </p:sp>
      <p:sp>
        <p:nvSpPr>
          <p:cNvPr id="3" name="Content Placeholder 2">
            <a:extLst>
              <a:ext uri="{FF2B5EF4-FFF2-40B4-BE49-F238E27FC236}">
                <a16:creationId xmlns:a16="http://schemas.microsoft.com/office/drawing/2014/main" id="{7E054182-FB34-1D60-F6B1-22EC8C15E1B3}"/>
              </a:ext>
            </a:extLst>
          </p:cNvPr>
          <p:cNvSpPr>
            <a:spLocks noGrp="1"/>
          </p:cNvSpPr>
          <p:nvPr>
            <p:ph sz="half" idx="1"/>
          </p:nvPr>
        </p:nvSpPr>
        <p:spPr/>
        <p:txBody>
          <a:bodyPr>
            <a:normAutofit fontScale="85000" lnSpcReduction="20000"/>
          </a:bodyPr>
          <a:lstStyle/>
          <a:p>
            <a:pPr marL="0" indent="0">
              <a:buNone/>
            </a:pPr>
            <a:r>
              <a:rPr lang="en-GB" dirty="0"/>
              <a:t>Write a few notes on today's class and share it with your lecturer. You could consider:</a:t>
            </a:r>
          </a:p>
          <a:p>
            <a:endParaRPr lang="en-GB" dirty="0"/>
          </a:p>
          <a:p>
            <a:r>
              <a:rPr lang="en-GB" dirty="0"/>
              <a:t>How you felt when you arrived today and how you feel now?</a:t>
            </a:r>
          </a:p>
          <a:p>
            <a:r>
              <a:rPr lang="en-GB" dirty="0"/>
              <a:t>What was the most surprising thing you learnt today? </a:t>
            </a:r>
          </a:p>
          <a:p>
            <a:r>
              <a:rPr lang="en-GB" dirty="0"/>
              <a:t>What was easy today? </a:t>
            </a:r>
          </a:p>
          <a:p>
            <a:r>
              <a:rPr lang="en-GB" dirty="0"/>
              <a:t>What do you need to get further help with? </a:t>
            </a:r>
          </a:p>
          <a:p>
            <a:r>
              <a:rPr lang="en-GB" dirty="0"/>
              <a:t>How will you use your self-study time this week (e.g. review the slides, read (or listen to) a few pages from a book on the reading list, do a quiz on Moodle etc)?</a:t>
            </a:r>
          </a:p>
          <a:p>
            <a:endParaRPr lang="en-GB" dirty="0"/>
          </a:p>
        </p:txBody>
      </p:sp>
      <p:pic>
        <p:nvPicPr>
          <p:cNvPr id="6" name="Content Placeholder 5" descr="Person working from home">
            <a:extLst>
              <a:ext uri="{FF2B5EF4-FFF2-40B4-BE49-F238E27FC236}">
                <a16:creationId xmlns:a16="http://schemas.microsoft.com/office/drawing/2014/main" id="{521B4681-C670-DE00-7BE7-D2DF0439324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249384"/>
            <a:ext cx="4038600" cy="2691019"/>
          </a:xfrm>
        </p:spPr>
      </p:pic>
    </p:spTree>
    <p:extLst>
      <p:ext uri="{BB962C8B-B14F-4D97-AF65-F5344CB8AC3E}">
        <p14:creationId xmlns:p14="http://schemas.microsoft.com/office/powerpoint/2010/main" val="21699589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9DA68-1E5C-5E31-A848-3E733838B883}"/>
              </a:ext>
            </a:extLst>
          </p:cNvPr>
          <p:cNvSpPr>
            <a:spLocks noGrp="1"/>
          </p:cNvSpPr>
          <p:nvPr>
            <p:ph type="title"/>
          </p:nvPr>
        </p:nvSpPr>
        <p:spPr/>
        <p:txBody>
          <a:bodyPr>
            <a:normAutofit/>
          </a:bodyPr>
          <a:lstStyle/>
          <a:p>
            <a:r>
              <a:rPr lang="en-GB" sz="4400" b="1" dirty="0"/>
              <a:t>Congratulations</a:t>
            </a:r>
          </a:p>
        </p:txBody>
      </p:sp>
      <p:sp>
        <p:nvSpPr>
          <p:cNvPr id="3" name="Content Placeholder 2">
            <a:extLst>
              <a:ext uri="{FF2B5EF4-FFF2-40B4-BE49-F238E27FC236}">
                <a16:creationId xmlns:a16="http://schemas.microsoft.com/office/drawing/2014/main" id="{BA323002-A967-52E3-FB59-72A80034D94B}"/>
              </a:ext>
            </a:extLst>
          </p:cNvPr>
          <p:cNvSpPr>
            <a:spLocks noGrp="1"/>
          </p:cNvSpPr>
          <p:nvPr>
            <p:ph sz="half" idx="1"/>
          </p:nvPr>
        </p:nvSpPr>
        <p:spPr/>
        <p:txBody>
          <a:bodyPr/>
          <a:lstStyle/>
          <a:p>
            <a:endParaRPr lang="en-GB" dirty="0"/>
          </a:p>
          <a:p>
            <a:endParaRPr lang="en-GB" dirty="0"/>
          </a:p>
          <a:p>
            <a:r>
              <a:rPr lang="en-GB" dirty="0"/>
              <a:t>Well done on completing your first class!</a:t>
            </a:r>
          </a:p>
          <a:p>
            <a:r>
              <a:rPr lang="en-GB" dirty="0"/>
              <a:t>You’ve done really well – you’re well on your way to academic success!</a:t>
            </a:r>
          </a:p>
          <a:p>
            <a:endParaRPr lang="en-GB" dirty="0"/>
          </a:p>
        </p:txBody>
      </p:sp>
      <p:pic>
        <p:nvPicPr>
          <p:cNvPr id="7" name="Content Placeholder 6" descr="3D yellow star">
            <a:extLst>
              <a:ext uri="{FF2B5EF4-FFF2-40B4-BE49-F238E27FC236}">
                <a16:creationId xmlns:a16="http://schemas.microsoft.com/office/drawing/2014/main" id="{B1DFB519-E354-14D5-92E0-611B78AC1750}"/>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443451" y="2370845"/>
            <a:ext cx="2448098" cy="2448098"/>
          </a:xfrm>
          <a:prstGeom prst="rect">
            <a:avLst/>
          </a:prstGeom>
        </p:spPr>
      </p:pic>
    </p:spTree>
    <p:extLst>
      <p:ext uri="{BB962C8B-B14F-4D97-AF65-F5344CB8AC3E}">
        <p14:creationId xmlns:p14="http://schemas.microsoft.com/office/powerpoint/2010/main" val="291479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89DE9-CCDE-6231-557C-639F750B8C0B}"/>
              </a:ext>
            </a:extLst>
          </p:cNvPr>
          <p:cNvSpPr>
            <a:spLocks noGrp="1"/>
          </p:cNvSpPr>
          <p:nvPr>
            <p:ph type="title"/>
          </p:nvPr>
        </p:nvSpPr>
        <p:spPr/>
        <p:txBody>
          <a:bodyPr>
            <a:normAutofit/>
          </a:bodyPr>
          <a:lstStyle/>
          <a:p>
            <a:r>
              <a:rPr lang="en-GB" sz="4400" b="1" dirty="0"/>
              <a:t>References</a:t>
            </a:r>
          </a:p>
        </p:txBody>
      </p:sp>
      <p:sp>
        <p:nvSpPr>
          <p:cNvPr id="3" name="Content Placeholder 2">
            <a:extLst>
              <a:ext uri="{FF2B5EF4-FFF2-40B4-BE49-F238E27FC236}">
                <a16:creationId xmlns:a16="http://schemas.microsoft.com/office/drawing/2014/main" id="{BB649D73-5D1A-7636-7042-E58A963F8CB0}"/>
              </a:ext>
            </a:extLst>
          </p:cNvPr>
          <p:cNvSpPr>
            <a:spLocks noGrp="1"/>
          </p:cNvSpPr>
          <p:nvPr>
            <p:ph idx="1"/>
          </p:nvPr>
        </p:nvSpPr>
        <p:spPr/>
        <p:txBody>
          <a:bodyPr vert="horz" lIns="91440" tIns="45720" rIns="91440" bIns="45720" rtlCol="0" anchor="t">
            <a:normAutofit/>
          </a:bodyPr>
          <a:lstStyle/>
          <a:p>
            <a:pPr marL="0" indent="0">
              <a:buNone/>
            </a:pPr>
            <a:r>
              <a:rPr lang="en-GB" sz="1800" dirty="0"/>
              <a:t>Bassot, B. (2020) </a:t>
            </a:r>
            <a:r>
              <a:rPr lang="en-GB" sz="1800" i="1" dirty="0"/>
              <a:t>The Reflective Journal.</a:t>
            </a:r>
            <a:r>
              <a:rPr lang="en-GB" sz="1800" dirty="0"/>
              <a:t> 3</a:t>
            </a:r>
            <a:r>
              <a:rPr lang="en-GB" sz="1800" baseline="30000" dirty="0"/>
              <a:t>rd</a:t>
            </a:r>
            <a:r>
              <a:rPr lang="en-GB" sz="1800" dirty="0"/>
              <a:t> </a:t>
            </a:r>
            <a:r>
              <a:rPr lang="en-GB" sz="1800" dirty="0" err="1"/>
              <a:t>edn</a:t>
            </a:r>
            <a:r>
              <a:rPr lang="en-GB" sz="1800" dirty="0"/>
              <a:t>. London: Red Globe Press.</a:t>
            </a:r>
          </a:p>
          <a:p>
            <a:pPr marL="0" indent="0">
              <a:buNone/>
            </a:pPr>
            <a:r>
              <a:rPr lang="en-GB" sz="1800" dirty="0"/>
              <a:t>Driscoll, J. (2007) </a:t>
            </a:r>
            <a:r>
              <a:rPr lang="en-GB" sz="1800" i="1" dirty="0"/>
              <a:t>Practising Clinical Supervision: A reflective approach for healthcare professionals.</a:t>
            </a:r>
            <a:r>
              <a:rPr lang="en-GB" sz="1800" dirty="0"/>
              <a:t> 2</a:t>
            </a:r>
            <a:r>
              <a:rPr lang="en-GB" sz="1800" baseline="30000" dirty="0"/>
              <a:t>nd</a:t>
            </a:r>
            <a:r>
              <a:rPr lang="en-GB" sz="1800" dirty="0"/>
              <a:t> ed. </a:t>
            </a:r>
            <a:r>
              <a:rPr lang="en-GB" sz="1800" dirty="0" err="1"/>
              <a:t>Balliere</a:t>
            </a:r>
            <a:r>
              <a:rPr lang="en-GB" sz="1800" dirty="0"/>
              <a:t> Tindall, Elsevier.</a:t>
            </a:r>
          </a:p>
          <a:p>
            <a:pPr marL="0" indent="0">
              <a:buNone/>
            </a:pPr>
            <a:r>
              <a:rPr lang="en-GB" sz="1800" dirty="0"/>
              <a:t>Edinburgh University (2024) </a:t>
            </a:r>
            <a:r>
              <a:rPr lang="en-GB" sz="1800" i="1" dirty="0"/>
              <a:t>Reflection Toolkit</a:t>
            </a:r>
            <a:r>
              <a:rPr lang="en-GB" sz="1800" dirty="0"/>
              <a:t>. Available at: </a:t>
            </a:r>
            <a:r>
              <a:rPr lang="en-GB" sz="1800" dirty="0">
                <a:hlinkClick r:id="rId2"/>
              </a:rPr>
              <a:t>https://www.ed.ac.uk/reflection/reflectors-toolkit/reflecting-on-experience/what-so-what-now-what</a:t>
            </a:r>
            <a:r>
              <a:rPr lang="en-GB" sz="1800" dirty="0"/>
              <a:t>  (Accessed: 18 August 2026). </a:t>
            </a:r>
          </a:p>
          <a:p>
            <a:pPr marL="0" indent="0">
              <a:buNone/>
            </a:pPr>
            <a:r>
              <a:rPr lang="en-GB" sz="1800" dirty="0"/>
              <a:t>Jasper, M. (2013) </a:t>
            </a:r>
            <a:r>
              <a:rPr lang="en-GB" sz="1800" i="1" dirty="0"/>
              <a:t>Beginning Reflective Practice</a:t>
            </a:r>
            <a:r>
              <a:rPr lang="en-GB" sz="1800" dirty="0"/>
              <a:t>. 2</a:t>
            </a:r>
            <a:r>
              <a:rPr lang="en-GB" sz="1800" baseline="30000" dirty="0"/>
              <a:t>nd</a:t>
            </a:r>
            <a:r>
              <a:rPr lang="en-GB" sz="1800" dirty="0"/>
              <a:t> </a:t>
            </a:r>
            <a:r>
              <a:rPr lang="en-GB" sz="1800" dirty="0" err="1"/>
              <a:t>edn</a:t>
            </a:r>
            <a:r>
              <a:rPr lang="en-GB" sz="1800" dirty="0"/>
              <a:t>. Cengage Learning. </a:t>
            </a:r>
          </a:p>
          <a:p>
            <a:pPr marL="0" indent="0">
              <a:buNone/>
            </a:pPr>
            <a:r>
              <a:rPr lang="en-GB" sz="1800" dirty="0"/>
              <a:t>University of Hull (2014) </a:t>
            </a:r>
            <a:r>
              <a:rPr lang="en-GB" sz="1800" i="1" dirty="0"/>
              <a:t>Reflective Writing</a:t>
            </a:r>
            <a:r>
              <a:rPr lang="en-GB" sz="1800" dirty="0"/>
              <a:t>. Available at: </a:t>
            </a:r>
            <a:r>
              <a:rPr lang="en-GB" sz="1800" dirty="0">
                <a:hlinkClick r:id="rId3"/>
              </a:rPr>
              <a:t>https://www.youtube.com/watch?v=QoI67VeE3ds</a:t>
            </a:r>
            <a:r>
              <a:rPr lang="en-GB" sz="1800" dirty="0"/>
              <a:t> (Accessed: 18 August 2026). </a:t>
            </a:r>
          </a:p>
          <a:p>
            <a:pPr marL="0" indent="0">
              <a:buNone/>
            </a:pPr>
            <a:r>
              <a:rPr lang="en-GB" sz="1800" dirty="0" err="1"/>
              <a:t>Teeside</a:t>
            </a:r>
            <a:r>
              <a:rPr lang="en-GB" sz="1800" dirty="0"/>
              <a:t> University (2024) Reflective Writing. Available at: </a:t>
            </a:r>
            <a:r>
              <a:rPr lang="en-GB" sz="1800" dirty="0">
                <a:hlinkClick r:id="rId4"/>
              </a:rPr>
              <a:t>https://libguides.tees.ac.uk/reflective</a:t>
            </a:r>
            <a:r>
              <a:rPr lang="en-GB" sz="1800" dirty="0"/>
              <a:t> (Accessed: 18 August 2026) </a:t>
            </a:r>
          </a:p>
          <a:p>
            <a:endParaRPr lang="en-GB" dirty="0"/>
          </a:p>
        </p:txBody>
      </p:sp>
    </p:spTree>
    <p:extLst>
      <p:ext uri="{BB962C8B-B14F-4D97-AF65-F5344CB8AC3E}">
        <p14:creationId xmlns:p14="http://schemas.microsoft.com/office/powerpoint/2010/main" val="37743322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0</TotalTime>
  <Words>968</Words>
  <Application>Microsoft Office PowerPoint</Application>
  <PresentationFormat>On-screen Show (4:3)</PresentationFormat>
  <Paragraphs>93</Paragraphs>
  <Slides>15</Slides>
  <Notes>5</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15</vt:i4>
      </vt:variant>
    </vt:vector>
  </HeadingPairs>
  <TitlesOfParts>
    <vt:vector size="21" baseType="lpstr">
      <vt:lpstr>Myriad Pro</vt:lpstr>
      <vt:lpstr>Arial</vt:lpstr>
      <vt:lpstr>Calibri</vt:lpstr>
      <vt:lpstr>Times New Roman</vt:lpstr>
      <vt:lpstr>20140311PresentationUWTSDTemplate</vt:lpstr>
      <vt:lpstr>1_20140311PresentationUWTSDTemplate</vt:lpstr>
      <vt:lpstr>   Certificate of Higher Education Skills for the Workplace Health and Social Care  Academic and Employability Skills (LCHS4001) Session 1:  Models of Reflection </vt:lpstr>
      <vt:lpstr>In this part of the session, we will…</vt:lpstr>
      <vt:lpstr>PowerPoint Presentation</vt:lpstr>
      <vt:lpstr>PowerPoint Presentation</vt:lpstr>
      <vt:lpstr>PowerPoint Presentation</vt:lpstr>
      <vt:lpstr>PowerPoint Presentation</vt:lpstr>
      <vt:lpstr>What makes a good reflection?</vt:lpstr>
      <vt:lpstr>PowerPoint Presentation</vt:lpstr>
      <vt:lpstr>PowerPoint Presentation</vt:lpstr>
      <vt:lpstr>PowerPoint Presentation</vt:lpstr>
      <vt:lpstr>PowerPoint Presentation</vt:lpstr>
      <vt:lpstr>Three stages in both models</vt:lpstr>
      <vt:lpstr>Final thoughts</vt:lpstr>
      <vt:lpstr>Congratulations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Markus Klingelfuss</cp:lastModifiedBy>
  <cp:revision>380</cp:revision>
  <dcterms:created xsi:type="dcterms:W3CDTF">2015-04-14T15:21:28Z</dcterms:created>
  <dcterms:modified xsi:type="dcterms:W3CDTF">2026-09-04T08:23:48Z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