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9"/>
  </p:notesMasterIdLst>
  <p:handoutMasterIdLst>
    <p:handoutMasterId r:id="rId60"/>
  </p:handoutMasterIdLst>
  <p:sldIdLst>
    <p:sldId id="256" r:id="rId5"/>
    <p:sldId id="257" r:id="rId6"/>
    <p:sldId id="295" r:id="rId7"/>
    <p:sldId id="258" r:id="rId8"/>
    <p:sldId id="259" r:id="rId9"/>
    <p:sldId id="260" r:id="rId10"/>
    <p:sldId id="261" r:id="rId11"/>
    <p:sldId id="262" r:id="rId12"/>
    <p:sldId id="263" r:id="rId13"/>
    <p:sldId id="264" r:id="rId14"/>
    <p:sldId id="270" r:id="rId15"/>
    <p:sldId id="271" r:id="rId16"/>
    <p:sldId id="298" r:id="rId17"/>
    <p:sldId id="265" r:id="rId18"/>
    <p:sldId id="299" r:id="rId19"/>
    <p:sldId id="272" r:id="rId20"/>
    <p:sldId id="301" r:id="rId21"/>
    <p:sldId id="300" r:id="rId22"/>
    <p:sldId id="302" r:id="rId23"/>
    <p:sldId id="303" r:id="rId24"/>
    <p:sldId id="304" r:id="rId25"/>
    <p:sldId id="306" r:id="rId26"/>
    <p:sldId id="305" r:id="rId27"/>
    <p:sldId id="307" r:id="rId28"/>
    <p:sldId id="308" r:id="rId29"/>
    <p:sldId id="310" r:id="rId30"/>
    <p:sldId id="276" r:id="rId31"/>
    <p:sldId id="277" r:id="rId32"/>
    <p:sldId id="278" r:id="rId33"/>
    <p:sldId id="279" r:id="rId34"/>
    <p:sldId id="280" r:id="rId35"/>
    <p:sldId id="281" r:id="rId36"/>
    <p:sldId id="282" r:id="rId37"/>
    <p:sldId id="311" r:id="rId38"/>
    <p:sldId id="283" r:id="rId39"/>
    <p:sldId id="284" r:id="rId40"/>
    <p:sldId id="285" r:id="rId41"/>
    <p:sldId id="286" r:id="rId42"/>
    <p:sldId id="287" r:id="rId43"/>
    <p:sldId id="288" r:id="rId44"/>
    <p:sldId id="312" r:id="rId45"/>
    <p:sldId id="313" r:id="rId46"/>
    <p:sldId id="314" r:id="rId47"/>
    <p:sldId id="315" r:id="rId48"/>
    <p:sldId id="316" r:id="rId49"/>
    <p:sldId id="317" r:id="rId50"/>
    <p:sldId id="318" r:id="rId51"/>
    <p:sldId id="319" r:id="rId52"/>
    <p:sldId id="320" r:id="rId53"/>
    <p:sldId id="291" r:id="rId54"/>
    <p:sldId id="297" r:id="rId55"/>
    <p:sldId id="292" r:id="rId56"/>
    <p:sldId id="293" r:id="rId57"/>
    <p:sldId id="294"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p:cViewPr varScale="1">
        <p:scale>
          <a:sx n="114" d="100"/>
          <a:sy n="114" d="100"/>
        </p:scale>
        <p:origin x="414" y="102"/>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_rels/data1.xml.rels><?xml version="1.0" encoding="UTF-8" standalone="yes"?>
<Relationships xmlns="http://schemas.openxmlformats.org/package/2006/relationships"><Relationship Id="rId1" Type="http://schemas.openxmlformats.org/officeDocument/2006/relationships/hyperlink" Target="https://bevancommission.org/about-us/"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bevancommission.org/about-us/"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B9B0A9-8166-490F-9307-CBA8DFF0D01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D732C44-CCF7-4DDD-A1AB-FD894E6F35C4}">
      <dgm:prSet custT="1"/>
      <dgm:spPr/>
      <dgm:t>
        <a:bodyPr/>
        <a:lstStyle/>
        <a:p>
          <a:r>
            <a:rPr lang="en-GB" sz="1800" baseline="0" dirty="0">
              <a:solidFill>
                <a:schemeClr val="tx1"/>
              </a:solidFill>
            </a:rPr>
            <a:t>The Minister for Health and Social Care asked the Bevan Commission to consider how Wales can make the most effective use of available resources to ensure high quality and consistent care across Wales.</a:t>
          </a:r>
          <a:endParaRPr lang="en-US" sz="1800" dirty="0">
            <a:solidFill>
              <a:schemeClr val="tx1"/>
            </a:solidFill>
          </a:endParaRPr>
        </a:p>
      </dgm:t>
    </dgm:pt>
    <dgm:pt modelId="{8FDDC213-869A-4A8E-81CD-B1BA939C117F}" type="parTrans" cxnId="{6495DE1D-3EA3-4ED8-AEB4-593A82B685C4}">
      <dgm:prSet/>
      <dgm:spPr/>
      <dgm:t>
        <a:bodyPr/>
        <a:lstStyle/>
        <a:p>
          <a:endParaRPr lang="en-US" sz="1800"/>
        </a:p>
      </dgm:t>
    </dgm:pt>
    <dgm:pt modelId="{E285F7FA-66B9-4A64-A126-0E7CA5DC5B5E}" type="sibTrans" cxnId="{6495DE1D-3EA3-4ED8-AEB4-593A82B685C4}">
      <dgm:prSet/>
      <dgm:spPr/>
      <dgm:t>
        <a:bodyPr/>
        <a:lstStyle/>
        <a:p>
          <a:endParaRPr lang="en-US" sz="1800"/>
        </a:p>
      </dgm:t>
    </dgm:pt>
    <dgm:pt modelId="{33FB1DCC-1EB6-4584-9575-842ECCC5B5F5}">
      <dgm:prSet custT="1"/>
      <dgm:spPr/>
      <dgm:t>
        <a:bodyPr/>
        <a:lstStyle/>
        <a:p>
          <a:r>
            <a:rPr lang="en-GB" sz="1800" baseline="0" dirty="0">
              <a:solidFill>
                <a:schemeClr val="tx1"/>
              </a:solidFill>
            </a:rPr>
            <a:t>The </a:t>
          </a:r>
          <a:r>
            <a:rPr lang="en-GB" sz="1800" baseline="0" dirty="0">
              <a:solidFill>
                <a:schemeClr val="tx1"/>
              </a:solidFill>
              <a:hlinkClick xmlns:r="http://schemas.openxmlformats.org/officeDocument/2006/relationships" r:id="rId1"/>
            </a:rPr>
            <a:t>Bevan Commission </a:t>
          </a:r>
          <a:r>
            <a:rPr lang="en-GB" sz="1800" baseline="0" dirty="0">
              <a:solidFill>
                <a:schemeClr val="tx1"/>
              </a:solidFill>
            </a:rPr>
            <a:t>provides independent, authoritative advice on health and care to the Welsh Government and leaders in NHS Wales, the UK and beyond</a:t>
          </a:r>
          <a:endParaRPr lang="en-US" sz="1800" dirty="0">
            <a:solidFill>
              <a:schemeClr val="tx1"/>
            </a:solidFill>
          </a:endParaRPr>
        </a:p>
      </dgm:t>
    </dgm:pt>
    <dgm:pt modelId="{F6F57756-5178-4139-B5FF-A18887300D5B}" type="parTrans" cxnId="{8C9D751D-F90E-423F-B5BE-300B8A5A2226}">
      <dgm:prSet/>
      <dgm:spPr/>
      <dgm:t>
        <a:bodyPr/>
        <a:lstStyle/>
        <a:p>
          <a:endParaRPr lang="en-US" sz="1800"/>
        </a:p>
      </dgm:t>
    </dgm:pt>
    <dgm:pt modelId="{26A200A1-0EB2-46E6-B696-CA1A2C19F3F7}" type="sibTrans" cxnId="{8C9D751D-F90E-423F-B5BE-300B8A5A2226}">
      <dgm:prSet/>
      <dgm:spPr/>
      <dgm:t>
        <a:bodyPr/>
        <a:lstStyle/>
        <a:p>
          <a:endParaRPr lang="en-US" sz="1800"/>
        </a:p>
      </dgm:t>
    </dgm:pt>
    <dgm:pt modelId="{936EED05-778B-4E51-925A-A8D612D33523}">
      <dgm:prSet custT="1"/>
      <dgm:spPr/>
      <dgm:t>
        <a:bodyPr/>
        <a:lstStyle/>
        <a:p>
          <a:r>
            <a:rPr lang="en-GB" sz="1800" baseline="0" dirty="0">
              <a:solidFill>
                <a:schemeClr val="tx1"/>
              </a:solidFill>
            </a:rPr>
            <a:t>In 2013, the Bevan Commission introduced the concept of Prudent Healthcare with the publication of ‘Simply Prudent Healthcare’</a:t>
          </a:r>
          <a:endParaRPr lang="en-US" sz="1800" dirty="0">
            <a:solidFill>
              <a:schemeClr val="tx1"/>
            </a:solidFill>
          </a:endParaRPr>
        </a:p>
      </dgm:t>
    </dgm:pt>
    <dgm:pt modelId="{91C15747-B7A1-440D-B120-39DDFEF2D7F2}" type="parTrans" cxnId="{EC37DF5B-6C65-49F6-953F-8EFA220B7CAA}">
      <dgm:prSet/>
      <dgm:spPr/>
      <dgm:t>
        <a:bodyPr/>
        <a:lstStyle/>
        <a:p>
          <a:endParaRPr lang="en-US" sz="1800"/>
        </a:p>
      </dgm:t>
    </dgm:pt>
    <dgm:pt modelId="{445F2C83-6245-4289-9E71-75FF2D88F2B1}" type="sibTrans" cxnId="{EC37DF5B-6C65-49F6-953F-8EFA220B7CAA}">
      <dgm:prSet/>
      <dgm:spPr/>
      <dgm:t>
        <a:bodyPr/>
        <a:lstStyle/>
        <a:p>
          <a:endParaRPr lang="en-US" sz="1800"/>
        </a:p>
      </dgm:t>
    </dgm:pt>
    <dgm:pt modelId="{DF279AEF-FABF-47E6-85B5-BCD3305151BF}">
      <dgm:prSet custT="1"/>
      <dgm:spPr/>
      <dgm:t>
        <a:bodyPr/>
        <a:lstStyle/>
        <a:p>
          <a:r>
            <a:rPr lang="en-GB" sz="1800" baseline="0" dirty="0">
              <a:solidFill>
                <a:schemeClr val="tx1"/>
              </a:solidFill>
            </a:rPr>
            <a:t>The Commission launched the finalised Prudent Principles in January 2015. </a:t>
          </a:r>
          <a:endParaRPr lang="en-US" sz="1800" dirty="0">
            <a:solidFill>
              <a:schemeClr val="tx1"/>
            </a:solidFill>
          </a:endParaRPr>
        </a:p>
      </dgm:t>
    </dgm:pt>
    <dgm:pt modelId="{95153F15-BA05-4EF0-9FDE-5134A8E5E17E}" type="parTrans" cxnId="{C5D42433-7978-489D-94AD-FD31B4A49617}">
      <dgm:prSet/>
      <dgm:spPr/>
      <dgm:t>
        <a:bodyPr/>
        <a:lstStyle/>
        <a:p>
          <a:endParaRPr lang="en-US" sz="1800"/>
        </a:p>
      </dgm:t>
    </dgm:pt>
    <dgm:pt modelId="{AE9C9E22-906B-4BFE-B8E9-5C5658EBF779}" type="sibTrans" cxnId="{C5D42433-7978-489D-94AD-FD31B4A49617}">
      <dgm:prSet/>
      <dgm:spPr/>
      <dgm:t>
        <a:bodyPr/>
        <a:lstStyle/>
        <a:p>
          <a:endParaRPr lang="en-US" sz="1800"/>
        </a:p>
      </dgm:t>
    </dgm:pt>
    <dgm:pt modelId="{AFF3B51C-4E3E-4A14-A359-18F1FB763963}">
      <dgm:prSet custT="1"/>
      <dgm:spPr/>
      <dgm:t>
        <a:bodyPr/>
        <a:lstStyle/>
        <a:p>
          <a:r>
            <a:rPr lang="en-GB" sz="1800" baseline="0" dirty="0">
              <a:solidFill>
                <a:schemeClr val="tx1"/>
              </a:solidFill>
            </a:rPr>
            <a:t>These were endorsed by the Minister for Health and Social Services at the Welsh NHS Confederation Conference</a:t>
          </a:r>
          <a:endParaRPr lang="en-US" sz="1800" dirty="0">
            <a:solidFill>
              <a:schemeClr val="tx1"/>
            </a:solidFill>
          </a:endParaRPr>
        </a:p>
      </dgm:t>
    </dgm:pt>
    <dgm:pt modelId="{0D8AC8F9-0FD7-4D02-AB8B-1C29D3ADAB0B}" type="parTrans" cxnId="{F04E0C5C-5CB2-462A-B3E7-5F07137730AB}">
      <dgm:prSet/>
      <dgm:spPr/>
      <dgm:t>
        <a:bodyPr/>
        <a:lstStyle/>
        <a:p>
          <a:endParaRPr lang="en-US" sz="1800"/>
        </a:p>
      </dgm:t>
    </dgm:pt>
    <dgm:pt modelId="{A4727F31-CCD4-4B1B-97AC-DFCB7B04618C}" type="sibTrans" cxnId="{F04E0C5C-5CB2-462A-B3E7-5F07137730AB}">
      <dgm:prSet/>
      <dgm:spPr/>
      <dgm:t>
        <a:bodyPr/>
        <a:lstStyle/>
        <a:p>
          <a:endParaRPr lang="en-US" sz="1800"/>
        </a:p>
      </dgm:t>
    </dgm:pt>
    <dgm:pt modelId="{57E96913-9618-4891-834C-EC20525DDDEA}" type="pres">
      <dgm:prSet presAssocID="{47B9B0A9-8166-490F-9307-CBA8DFF0D01F}" presName="linear" presStyleCnt="0">
        <dgm:presLayoutVars>
          <dgm:animLvl val="lvl"/>
          <dgm:resizeHandles val="exact"/>
        </dgm:presLayoutVars>
      </dgm:prSet>
      <dgm:spPr/>
    </dgm:pt>
    <dgm:pt modelId="{1DE0B41A-72F2-44D7-BBA5-26D231835DCA}" type="pres">
      <dgm:prSet presAssocID="{CD732C44-CCF7-4DDD-A1AB-FD894E6F35C4}" presName="parentText" presStyleLbl="node1" presStyleIdx="0" presStyleCnt="5" custLinFactNeighborX="-735" custLinFactNeighborY="-6215">
        <dgm:presLayoutVars>
          <dgm:chMax val="0"/>
          <dgm:bulletEnabled val="1"/>
        </dgm:presLayoutVars>
      </dgm:prSet>
      <dgm:spPr/>
    </dgm:pt>
    <dgm:pt modelId="{237C5B57-852A-4BAA-9DF3-FFF1C2B16E4D}" type="pres">
      <dgm:prSet presAssocID="{E285F7FA-66B9-4A64-A126-0E7CA5DC5B5E}" presName="spacer" presStyleCnt="0"/>
      <dgm:spPr/>
    </dgm:pt>
    <dgm:pt modelId="{A817BE73-C9D1-401A-8AE2-A50273CD080E}" type="pres">
      <dgm:prSet presAssocID="{33FB1DCC-1EB6-4584-9575-842ECCC5B5F5}" presName="parentText" presStyleLbl="node1" presStyleIdx="1" presStyleCnt="5">
        <dgm:presLayoutVars>
          <dgm:chMax val="0"/>
          <dgm:bulletEnabled val="1"/>
        </dgm:presLayoutVars>
      </dgm:prSet>
      <dgm:spPr/>
    </dgm:pt>
    <dgm:pt modelId="{9EDB6575-5A91-4C08-92EA-721BD7CB61D3}" type="pres">
      <dgm:prSet presAssocID="{26A200A1-0EB2-46E6-B696-CA1A2C19F3F7}" presName="spacer" presStyleCnt="0"/>
      <dgm:spPr/>
    </dgm:pt>
    <dgm:pt modelId="{E38DF41D-C6C8-499A-89B2-00007282E34D}" type="pres">
      <dgm:prSet presAssocID="{936EED05-778B-4E51-925A-A8D612D33523}" presName="parentText" presStyleLbl="node1" presStyleIdx="2" presStyleCnt="5">
        <dgm:presLayoutVars>
          <dgm:chMax val="0"/>
          <dgm:bulletEnabled val="1"/>
        </dgm:presLayoutVars>
      </dgm:prSet>
      <dgm:spPr/>
    </dgm:pt>
    <dgm:pt modelId="{85FFCB9C-6B8E-4E03-A144-681FDC8A6901}" type="pres">
      <dgm:prSet presAssocID="{445F2C83-6245-4289-9E71-75FF2D88F2B1}" presName="spacer" presStyleCnt="0"/>
      <dgm:spPr/>
    </dgm:pt>
    <dgm:pt modelId="{C0245BAD-0CD3-4BF5-8B56-F88865A80330}" type="pres">
      <dgm:prSet presAssocID="{DF279AEF-FABF-47E6-85B5-BCD3305151BF}" presName="parentText" presStyleLbl="node1" presStyleIdx="3" presStyleCnt="5">
        <dgm:presLayoutVars>
          <dgm:chMax val="0"/>
          <dgm:bulletEnabled val="1"/>
        </dgm:presLayoutVars>
      </dgm:prSet>
      <dgm:spPr/>
    </dgm:pt>
    <dgm:pt modelId="{C15BEF0A-9B56-41C0-AB08-56DB5C8CCEF0}" type="pres">
      <dgm:prSet presAssocID="{AE9C9E22-906B-4BFE-B8E9-5C5658EBF779}" presName="spacer" presStyleCnt="0"/>
      <dgm:spPr/>
    </dgm:pt>
    <dgm:pt modelId="{E9A20ABA-E6A6-41D0-8E10-0F897E68240F}" type="pres">
      <dgm:prSet presAssocID="{AFF3B51C-4E3E-4A14-A359-18F1FB763963}" presName="parentText" presStyleLbl="node1" presStyleIdx="4" presStyleCnt="5">
        <dgm:presLayoutVars>
          <dgm:chMax val="0"/>
          <dgm:bulletEnabled val="1"/>
        </dgm:presLayoutVars>
      </dgm:prSet>
      <dgm:spPr/>
    </dgm:pt>
  </dgm:ptLst>
  <dgm:cxnLst>
    <dgm:cxn modelId="{DD92DB10-56A3-41C2-9066-16146FCADB98}" type="presOf" srcId="{47B9B0A9-8166-490F-9307-CBA8DFF0D01F}" destId="{57E96913-9618-4891-834C-EC20525DDDEA}" srcOrd="0" destOrd="0" presId="urn:microsoft.com/office/officeart/2005/8/layout/vList2"/>
    <dgm:cxn modelId="{8C9D751D-F90E-423F-B5BE-300B8A5A2226}" srcId="{47B9B0A9-8166-490F-9307-CBA8DFF0D01F}" destId="{33FB1DCC-1EB6-4584-9575-842ECCC5B5F5}" srcOrd="1" destOrd="0" parTransId="{F6F57756-5178-4139-B5FF-A18887300D5B}" sibTransId="{26A200A1-0EB2-46E6-B696-CA1A2C19F3F7}"/>
    <dgm:cxn modelId="{6495DE1D-3EA3-4ED8-AEB4-593A82B685C4}" srcId="{47B9B0A9-8166-490F-9307-CBA8DFF0D01F}" destId="{CD732C44-CCF7-4DDD-A1AB-FD894E6F35C4}" srcOrd="0" destOrd="0" parTransId="{8FDDC213-869A-4A8E-81CD-B1BA939C117F}" sibTransId="{E285F7FA-66B9-4A64-A126-0E7CA5DC5B5E}"/>
    <dgm:cxn modelId="{C5D42433-7978-489D-94AD-FD31B4A49617}" srcId="{47B9B0A9-8166-490F-9307-CBA8DFF0D01F}" destId="{DF279AEF-FABF-47E6-85B5-BCD3305151BF}" srcOrd="3" destOrd="0" parTransId="{95153F15-BA05-4EF0-9FDE-5134A8E5E17E}" sibTransId="{AE9C9E22-906B-4BFE-B8E9-5C5658EBF779}"/>
    <dgm:cxn modelId="{EC37DF5B-6C65-49F6-953F-8EFA220B7CAA}" srcId="{47B9B0A9-8166-490F-9307-CBA8DFF0D01F}" destId="{936EED05-778B-4E51-925A-A8D612D33523}" srcOrd="2" destOrd="0" parTransId="{91C15747-B7A1-440D-B120-39DDFEF2D7F2}" sibTransId="{445F2C83-6245-4289-9E71-75FF2D88F2B1}"/>
    <dgm:cxn modelId="{F04E0C5C-5CB2-462A-B3E7-5F07137730AB}" srcId="{47B9B0A9-8166-490F-9307-CBA8DFF0D01F}" destId="{AFF3B51C-4E3E-4A14-A359-18F1FB763963}" srcOrd="4" destOrd="0" parTransId="{0D8AC8F9-0FD7-4D02-AB8B-1C29D3ADAB0B}" sibTransId="{A4727F31-CCD4-4B1B-97AC-DFCB7B04618C}"/>
    <dgm:cxn modelId="{E0DCDA49-5B99-46B5-B7C9-FEB83119785A}" type="presOf" srcId="{936EED05-778B-4E51-925A-A8D612D33523}" destId="{E38DF41D-C6C8-499A-89B2-00007282E34D}" srcOrd="0" destOrd="0" presId="urn:microsoft.com/office/officeart/2005/8/layout/vList2"/>
    <dgm:cxn modelId="{8A07D27F-F73B-4D5E-AD1F-B0D4B51C3CFE}" type="presOf" srcId="{DF279AEF-FABF-47E6-85B5-BCD3305151BF}" destId="{C0245BAD-0CD3-4BF5-8B56-F88865A80330}" srcOrd="0" destOrd="0" presId="urn:microsoft.com/office/officeart/2005/8/layout/vList2"/>
    <dgm:cxn modelId="{38A1C788-57BC-4DAF-97D5-9C6D2550BEEE}" type="presOf" srcId="{33FB1DCC-1EB6-4584-9575-842ECCC5B5F5}" destId="{A817BE73-C9D1-401A-8AE2-A50273CD080E}" srcOrd="0" destOrd="0" presId="urn:microsoft.com/office/officeart/2005/8/layout/vList2"/>
    <dgm:cxn modelId="{8575CF8E-060E-4E36-94E0-C54B6CED7401}" type="presOf" srcId="{AFF3B51C-4E3E-4A14-A359-18F1FB763963}" destId="{E9A20ABA-E6A6-41D0-8E10-0F897E68240F}" srcOrd="0" destOrd="0" presId="urn:microsoft.com/office/officeart/2005/8/layout/vList2"/>
    <dgm:cxn modelId="{2FBB74F4-BB54-4E0C-B361-CEC317C9B745}" type="presOf" srcId="{CD732C44-CCF7-4DDD-A1AB-FD894E6F35C4}" destId="{1DE0B41A-72F2-44D7-BBA5-26D231835DCA}" srcOrd="0" destOrd="0" presId="urn:microsoft.com/office/officeart/2005/8/layout/vList2"/>
    <dgm:cxn modelId="{A7CF9FB0-8A98-45AD-948B-1D819D14B37A}" type="presParOf" srcId="{57E96913-9618-4891-834C-EC20525DDDEA}" destId="{1DE0B41A-72F2-44D7-BBA5-26D231835DCA}" srcOrd="0" destOrd="0" presId="urn:microsoft.com/office/officeart/2005/8/layout/vList2"/>
    <dgm:cxn modelId="{E8B82AEA-D861-431E-94FC-7C90EAF82D6D}" type="presParOf" srcId="{57E96913-9618-4891-834C-EC20525DDDEA}" destId="{237C5B57-852A-4BAA-9DF3-FFF1C2B16E4D}" srcOrd="1" destOrd="0" presId="urn:microsoft.com/office/officeart/2005/8/layout/vList2"/>
    <dgm:cxn modelId="{B8392A37-5671-4882-B13A-DC8B931376DA}" type="presParOf" srcId="{57E96913-9618-4891-834C-EC20525DDDEA}" destId="{A817BE73-C9D1-401A-8AE2-A50273CD080E}" srcOrd="2" destOrd="0" presId="urn:microsoft.com/office/officeart/2005/8/layout/vList2"/>
    <dgm:cxn modelId="{0479A87B-E6E6-412C-A6D8-36CC75255CCD}" type="presParOf" srcId="{57E96913-9618-4891-834C-EC20525DDDEA}" destId="{9EDB6575-5A91-4C08-92EA-721BD7CB61D3}" srcOrd="3" destOrd="0" presId="urn:microsoft.com/office/officeart/2005/8/layout/vList2"/>
    <dgm:cxn modelId="{F7F62E08-94DD-4594-9D34-1AEE3ACC5137}" type="presParOf" srcId="{57E96913-9618-4891-834C-EC20525DDDEA}" destId="{E38DF41D-C6C8-499A-89B2-00007282E34D}" srcOrd="4" destOrd="0" presId="urn:microsoft.com/office/officeart/2005/8/layout/vList2"/>
    <dgm:cxn modelId="{4422918E-077C-40FA-8BA6-BB329003098F}" type="presParOf" srcId="{57E96913-9618-4891-834C-EC20525DDDEA}" destId="{85FFCB9C-6B8E-4E03-A144-681FDC8A6901}" srcOrd="5" destOrd="0" presId="urn:microsoft.com/office/officeart/2005/8/layout/vList2"/>
    <dgm:cxn modelId="{11E9F2DB-963E-4948-A1E9-F7A2A646A2FE}" type="presParOf" srcId="{57E96913-9618-4891-834C-EC20525DDDEA}" destId="{C0245BAD-0CD3-4BF5-8B56-F88865A80330}" srcOrd="6" destOrd="0" presId="urn:microsoft.com/office/officeart/2005/8/layout/vList2"/>
    <dgm:cxn modelId="{E3E3A5A0-4D43-49DA-8781-841AE7FDE2B5}" type="presParOf" srcId="{57E96913-9618-4891-834C-EC20525DDDEA}" destId="{C15BEF0A-9B56-41C0-AB08-56DB5C8CCEF0}" srcOrd="7" destOrd="0" presId="urn:microsoft.com/office/officeart/2005/8/layout/vList2"/>
    <dgm:cxn modelId="{09B3DC1E-6CD3-47C4-B7EF-3341E99FD7DC}" type="presParOf" srcId="{57E96913-9618-4891-834C-EC20525DDDEA}" destId="{E9A20ABA-E6A6-41D0-8E10-0F897E68240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371DEF-6B43-448F-8C86-81FF54502714}"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AAC16E7F-9D10-41A3-9F0A-DEC598E16A4E}">
      <dgm:prSet/>
      <dgm:spPr/>
      <dgm:t>
        <a:bodyPr/>
        <a:lstStyle/>
        <a:p>
          <a:r>
            <a:rPr lang="en-GB" dirty="0">
              <a:solidFill>
                <a:schemeClr val="tx1"/>
              </a:solidFill>
            </a:rPr>
            <a:t>Greater emphasis on preventing illness</a:t>
          </a:r>
          <a:endParaRPr lang="en-US" dirty="0">
            <a:solidFill>
              <a:schemeClr val="tx1"/>
            </a:solidFill>
          </a:endParaRPr>
        </a:p>
      </dgm:t>
    </dgm:pt>
    <dgm:pt modelId="{5B55D5C0-C43B-46B6-8073-4E1AB2B945E9}" type="parTrans" cxnId="{DA269A5B-D047-486C-AE13-00466A2F1031}">
      <dgm:prSet/>
      <dgm:spPr/>
      <dgm:t>
        <a:bodyPr/>
        <a:lstStyle/>
        <a:p>
          <a:endParaRPr lang="en-US"/>
        </a:p>
      </dgm:t>
    </dgm:pt>
    <dgm:pt modelId="{F2C5A231-E0F8-4AEF-9171-8ACCDD25B460}" type="sibTrans" cxnId="{DA269A5B-D047-486C-AE13-00466A2F1031}">
      <dgm:prSet/>
      <dgm:spPr/>
      <dgm:t>
        <a:bodyPr/>
        <a:lstStyle/>
        <a:p>
          <a:endParaRPr lang="en-US"/>
        </a:p>
      </dgm:t>
    </dgm:pt>
    <dgm:pt modelId="{6DACB547-B3C2-4CDF-A06B-D2E142CBE20F}">
      <dgm:prSet/>
      <dgm:spPr/>
      <dgm:t>
        <a:bodyPr/>
        <a:lstStyle/>
        <a:p>
          <a:r>
            <a:rPr lang="en-GB" dirty="0">
              <a:solidFill>
                <a:schemeClr val="tx1"/>
              </a:solidFill>
            </a:rPr>
            <a:t>Supporting people to manage their own health and wellbeing</a:t>
          </a:r>
          <a:endParaRPr lang="en-US" dirty="0">
            <a:solidFill>
              <a:schemeClr val="tx1"/>
            </a:solidFill>
          </a:endParaRPr>
        </a:p>
      </dgm:t>
    </dgm:pt>
    <dgm:pt modelId="{1CB469A9-A3A8-4E0B-B43E-E4682541F0B2}" type="parTrans" cxnId="{0CD90DB1-A939-424F-9ADB-69A1C6EADE18}">
      <dgm:prSet/>
      <dgm:spPr/>
      <dgm:t>
        <a:bodyPr/>
        <a:lstStyle/>
        <a:p>
          <a:endParaRPr lang="en-US"/>
        </a:p>
      </dgm:t>
    </dgm:pt>
    <dgm:pt modelId="{349997EC-4E77-41C6-84BE-9E0BA2CCB704}" type="sibTrans" cxnId="{0CD90DB1-A939-424F-9ADB-69A1C6EADE18}">
      <dgm:prSet/>
      <dgm:spPr/>
      <dgm:t>
        <a:bodyPr/>
        <a:lstStyle/>
        <a:p>
          <a:endParaRPr lang="en-US"/>
        </a:p>
      </dgm:t>
    </dgm:pt>
    <dgm:pt modelId="{58D05D81-7298-4AD6-8A26-1205B65FA596}">
      <dgm:prSet/>
      <dgm:spPr/>
      <dgm:t>
        <a:bodyPr/>
        <a:lstStyle/>
        <a:p>
          <a:r>
            <a:rPr lang="en-GB" dirty="0">
              <a:solidFill>
                <a:schemeClr val="tx1"/>
              </a:solidFill>
            </a:rPr>
            <a:t>Enabling people to live independently for as long as they can</a:t>
          </a:r>
          <a:endParaRPr lang="en-US" dirty="0">
            <a:solidFill>
              <a:schemeClr val="tx1"/>
            </a:solidFill>
          </a:endParaRPr>
        </a:p>
      </dgm:t>
    </dgm:pt>
    <dgm:pt modelId="{6BD3B9F2-E56A-400A-9341-68B63A2727E1}" type="parTrans" cxnId="{7E13380D-8821-4D33-AF42-4EE520433172}">
      <dgm:prSet/>
      <dgm:spPr/>
      <dgm:t>
        <a:bodyPr/>
        <a:lstStyle/>
        <a:p>
          <a:endParaRPr lang="en-US"/>
        </a:p>
      </dgm:t>
    </dgm:pt>
    <dgm:pt modelId="{44915005-04D0-4672-8E50-E5D3779C00FF}" type="sibTrans" cxnId="{7E13380D-8821-4D33-AF42-4EE520433172}">
      <dgm:prSet/>
      <dgm:spPr/>
      <dgm:t>
        <a:bodyPr/>
        <a:lstStyle/>
        <a:p>
          <a:endParaRPr lang="en-US"/>
        </a:p>
      </dgm:t>
    </dgm:pt>
    <dgm:pt modelId="{BF5A00C7-9701-414D-8E1E-C3C0A3425990}">
      <dgm:prSet/>
      <dgm:spPr/>
      <dgm:t>
        <a:bodyPr/>
        <a:lstStyle/>
        <a:p>
          <a:r>
            <a:rPr lang="en-GB" dirty="0">
              <a:solidFill>
                <a:schemeClr val="tx1"/>
              </a:solidFill>
            </a:rPr>
            <a:t>This will be supported by new technologies and by integrated health and social care services </a:t>
          </a:r>
          <a:endParaRPr lang="en-US" dirty="0">
            <a:solidFill>
              <a:schemeClr val="tx1"/>
            </a:solidFill>
          </a:endParaRPr>
        </a:p>
      </dgm:t>
    </dgm:pt>
    <dgm:pt modelId="{48B10D76-6ED6-443C-B2B5-9A1F251597EE}" type="parTrans" cxnId="{7EC4F7C4-068A-4631-A767-1FD1407ADCEC}">
      <dgm:prSet/>
      <dgm:spPr/>
      <dgm:t>
        <a:bodyPr/>
        <a:lstStyle/>
        <a:p>
          <a:endParaRPr lang="en-US"/>
        </a:p>
      </dgm:t>
    </dgm:pt>
    <dgm:pt modelId="{87AC41C3-E99D-4179-BD81-FC842A3A80DC}" type="sibTrans" cxnId="{7EC4F7C4-068A-4631-A767-1FD1407ADCEC}">
      <dgm:prSet/>
      <dgm:spPr/>
      <dgm:t>
        <a:bodyPr/>
        <a:lstStyle/>
        <a:p>
          <a:endParaRPr lang="en-US"/>
        </a:p>
      </dgm:t>
    </dgm:pt>
    <dgm:pt modelId="{6391BA16-6D98-426F-A2C0-0EAE60BCC884}">
      <dgm:prSet/>
      <dgm:spPr/>
      <dgm:t>
        <a:bodyPr/>
        <a:lstStyle/>
        <a:p>
          <a:r>
            <a:rPr lang="en-GB" dirty="0">
              <a:solidFill>
                <a:schemeClr val="tx1"/>
              </a:solidFill>
            </a:rPr>
            <a:t>These will be delivered closer to home</a:t>
          </a:r>
          <a:endParaRPr lang="en-US" dirty="0">
            <a:solidFill>
              <a:schemeClr val="tx1"/>
            </a:solidFill>
          </a:endParaRPr>
        </a:p>
      </dgm:t>
    </dgm:pt>
    <dgm:pt modelId="{06A9837C-66C0-4E25-B02D-24E78D4AA42F}" type="parTrans" cxnId="{088F6FC6-57C3-4051-B41A-ABA245D67074}">
      <dgm:prSet/>
      <dgm:spPr/>
      <dgm:t>
        <a:bodyPr/>
        <a:lstStyle/>
        <a:p>
          <a:endParaRPr lang="en-US"/>
        </a:p>
      </dgm:t>
    </dgm:pt>
    <dgm:pt modelId="{9B523638-E157-4468-B607-8011D09E39DB}" type="sibTrans" cxnId="{088F6FC6-57C3-4051-B41A-ABA245D67074}">
      <dgm:prSet/>
      <dgm:spPr/>
      <dgm:t>
        <a:bodyPr/>
        <a:lstStyle/>
        <a:p>
          <a:endParaRPr lang="en-US"/>
        </a:p>
      </dgm:t>
    </dgm:pt>
    <dgm:pt modelId="{C44D39CC-430C-4120-ACE2-49FBEB99DC73}" type="pres">
      <dgm:prSet presAssocID="{6F371DEF-6B43-448F-8C86-81FF54502714}" presName="diagram" presStyleCnt="0">
        <dgm:presLayoutVars>
          <dgm:dir/>
          <dgm:resizeHandles val="exact"/>
        </dgm:presLayoutVars>
      </dgm:prSet>
      <dgm:spPr/>
    </dgm:pt>
    <dgm:pt modelId="{ECF13226-A991-486A-9FC8-C8DB3A90D73E}" type="pres">
      <dgm:prSet presAssocID="{AAC16E7F-9D10-41A3-9F0A-DEC598E16A4E}" presName="node" presStyleLbl="node1" presStyleIdx="0" presStyleCnt="5">
        <dgm:presLayoutVars>
          <dgm:bulletEnabled val="1"/>
        </dgm:presLayoutVars>
      </dgm:prSet>
      <dgm:spPr/>
    </dgm:pt>
    <dgm:pt modelId="{2F1DCBB5-196C-4CE7-8069-8E04E28B98F0}" type="pres">
      <dgm:prSet presAssocID="{F2C5A231-E0F8-4AEF-9171-8ACCDD25B460}" presName="sibTrans" presStyleCnt="0"/>
      <dgm:spPr/>
    </dgm:pt>
    <dgm:pt modelId="{2623F5CD-0FC5-4BD1-AE87-4DA06BD26E3E}" type="pres">
      <dgm:prSet presAssocID="{6DACB547-B3C2-4CDF-A06B-D2E142CBE20F}" presName="node" presStyleLbl="node1" presStyleIdx="1" presStyleCnt="5">
        <dgm:presLayoutVars>
          <dgm:bulletEnabled val="1"/>
        </dgm:presLayoutVars>
      </dgm:prSet>
      <dgm:spPr/>
    </dgm:pt>
    <dgm:pt modelId="{1208401F-F790-4A50-ABE3-D4842872E5EF}" type="pres">
      <dgm:prSet presAssocID="{349997EC-4E77-41C6-84BE-9E0BA2CCB704}" presName="sibTrans" presStyleCnt="0"/>
      <dgm:spPr/>
    </dgm:pt>
    <dgm:pt modelId="{2EA033CE-E6E5-4A29-B5C0-BD99CF6899B3}" type="pres">
      <dgm:prSet presAssocID="{58D05D81-7298-4AD6-8A26-1205B65FA596}" presName="node" presStyleLbl="node1" presStyleIdx="2" presStyleCnt="5">
        <dgm:presLayoutVars>
          <dgm:bulletEnabled val="1"/>
        </dgm:presLayoutVars>
      </dgm:prSet>
      <dgm:spPr/>
    </dgm:pt>
    <dgm:pt modelId="{92922C3F-EB98-4630-94DA-2EF3ED74F83F}" type="pres">
      <dgm:prSet presAssocID="{44915005-04D0-4672-8E50-E5D3779C00FF}" presName="sibTrans" presStyleCnt="0"/>
      <dgm:spPr/>
    </dgm:pt>
    <dgm:pt modelId="{A6191D68-E234-4F88-BA96-95C19085C43E}" type="pres">
      <dgm:prSet presAssocID="{BF5A00C7-9701-414D-8E1E-C3C0A3425990}" presName="node" presStyleLbl="node1" presStyleIdx="3" presStyleCnt="5">
        <dgm:presLayoutVars>
          <dgm:bulletEnabled val="1"/>
        </dgm:presLayoutVars>
      </dgm:prSet>
      <dgm:spPr/>
    </dgm:pt>
    <dgm:pt modelId="{BE87E01E-D727-4E12-BF56-A90F1BBCF325}" type="pres">
      <dgm:prSet presAssocID="{87AC41C3-E99D-4179-BD81-FC842A3A80DC}" presName="sibTrans" presStyleCnt="0"/>
      <dgm:spPr/>
    </dgm:pt>
    <dgm:pt modelId="{A697571B-BD49-40B3-947C-948951664CC6}" type="pres">
      <dgm:prSet presAssocID="{6391BA16-6D98-426F-A2C0-0EAE60BCC884}" presName="node" presStyleLbl="node1" presStyleIdx="4" presStyleCnt="5">
        <dgm:presLayoutVars>
          <dgm:bulletEnabled val="1"/>
        </dgm:presLayoutVars>
      </dgm:prSet>
      <dgm:spPr/>
    </dgm:pt>
  </dgm:ptLst>
  <dgm:cxnLst>
    <dgm:cxn modelId="{7E13380D-8821-4D33-AF42-4EE520433172}" srcId="{6F371DEF-6B43-448F-8C86-81FF54502714}" destId="{58D05D81-7298-4AD6-8A26-1205B65FA596}" srcOrd="2" destOrd="0" parTransId="{6BD3B9F2-E56A-400A-9341-68B63A2727E1}" sibTransId="{44915005-04D0-4672-8E50-E5D3779C00FF}"/>
    <dgm:cxn modelId="{6A58EB15-9FA0-4979-B981-C183E085E4D0}" type="presOf" srcId="{AAC16E7F-9D10-41A3-9F0A-DEC598E16A4E}" destId="{ECF13226-A991-486A-9FC8-C8DB3A90D73E}" srcOrd="0" destOrd="0" presId="urn:microsoft.com/office/officeart/2005/8/layout/default"/>
    <dgm:cxn modelId="{D7BA4429-ACA8-4DC7-B362-29D6036201F6}" type="presOf" srcId="{58D05D81-7298-4AD6-8A26-1205B65FA596}" destId="{2EA033CE-E6E5-4A29-B5C0-BD99CF6899B3}" srcOrd="0" destOrd="0" presId="urn:microsoft.com/office/officeart/2005/8/layout/default"/>
    <dgm:cxn modelId="{6E229734-3896-4DB3-9A8A-0504B81F0B34}" type="presOf" srcId="{6DACB547-B3C2-4CDF-A06B-D2E142CBE20F}" destId="{2623F5CD-0FC5-4BD1-AE87-4DA06BD26E3E}" srcOrd="0" destOrd="0" presId="urn:microsoft.com/office/officeart/2005/8/layout/default"/>
    <dgm:cxn modelId="{DA269A5B-D047-486C-AE13-00466A2F1031}" srcId="{6F371DEF-6B43-448F-8C86-81FF54502714}" destId="{AAC16E7F-9D10-41A3-9F0A-DEC598E16A4E}" srcOrd="0" destOrd="0" parTransId="{5B55D5C0-C43B-46B6-8073-4E1AB2B945E9}" sibTransId="{F2C5A231-E0F8-4AEF-9171-8ACCDD25B460}"/>
    <dgm:cxn modelId="{291DAA43-8FB6-4008-8414-FA82780DE7BB}" type="presOf" srcId="{6F371DEF-6B43-448F-8C86-81FF54502714}" destId="{C44D39CC-430C-4120-ACE2-49FBEB99DC73}" srcOrd="0" destOrd="0" presId="urn:microsoft.com/office/officeart/2005/8/layout/default"/>
    <dgm:cxn modelId="{B507FD84-0BD9-4BFE-A3FA-0A01319CD676}" type="presOf" srcId="{BF5A00C7-9701-414D-8E1E-C3C0A3425990}" destId="{A6191D68-E234-4F88-BA96-95C19085C43E}" srcOrd="0" destOrd="0" presId="urn:microsoft.com/office/officeart/2005/8/layout/default"/>
    <dgm:cxn modelId="{0CD90DB1-A939-424F-9ADB-69A1C6EADE18}" srcId="{6F371DEF-6B43-448F-8C86-81FF54502714}" destId="{6DACB547-B3C2-4CDF-A06B-D2E142CBE20F}" srcOrd="1" destOrd="0" parTransId="{1CB469A9-A3A8-4E0B-B43E-E4682541F0B2}" sibTransId="{349997EC-4E77-41C6-84BE-9E0BA2CCB704}"/>
    <dgm:cxn modelId="{F78BB3BB-28F1-4CE4-97B2-A7B5ADDDD860}" type="presOf" srcId="{6391BA16-6D98-426F-A2C0-0EAE60BCC884}" destId="{A697571B-BD49-40B3-947C-948951664CC6}" srcOrd="0" destOrd="0" presId="urn:microsoft.com/office/officeart/2005/8/layout/default"/>
    <dgm:cxn modelId="{7EC4F7C4-068A-4631-A767-1FD1407ADCEC}" srcId="{6F371DEF-6B43-448F-8C86-81FF54502714}" destId="{BF5A00C7-9701-414D-8E1E-C3C0A3425990}" srcOrd="3" destOrd="0" parTransId="{48B10D76-6ED6-443C-B2B5-9A1F251597EE}" sibTransId="{87AC41C3-E99D-4179-BD81-FC842A3A80DC}"/>
    <dgm:cxn modelId="{088F6FC6-57C3-4051-B41A-ABA245D67074}" srcId="{6F371DEF-6B43-448F-8C86-81FF54502714}" destId="{6391BA16-6D98-426F-A2C0-0EAE60BCC884}" srcOrd="4" destOrd="0" parTransId="{06A9837C-66C0-4E25-B02D-24E78D4AA42F}" sibTransId="{9B523638-E157-4468-B607-8011D09E39DB}"/>
    <dgm:cxn modelId="{D4E8414A-7F8A-4AAA-9EB5-1B5608738C05}" type="presParOf" srcId="{C44D39CC-430C-4120-ACE2-49FBEB99DC73}" destId="{ECF13226-A991-486A-9FC8-C8DB3A90D73E}" srcOrd="0" destOrd="0" presId="urn:microsoft.com/office/officeart/2005/8/layout/default"/>
    <dgm:cxn modelId="{60847F1D-0AF4-4555-A1F5-BC2AB5A76918}" type="presParOf" srcId="{C44D39CC-430C-4120-ACE2-49FBEB99DC73}" destId="{2F1DCBB5-196C-4CE7-8069-8E04E28B98F0}" srcOrd="1" destOrd="0" presId="urn:microsoft.com/office/officeart/2005/8/layout/default"/>
    <dgm:cxn modelId="{AC4C6A03-B628-4656-AC88-0F44FC5F588C}" type="presParOf" srcId="{C44D39CC-430C-4120-ACE2-49FBEB99DC73}" destId="{2623F5CD-0FC5-4BD1-AE87-4DA06BD26E3E}" srcOrd="2" destOrd="0" presId="urn:microsoft.com/office/officeart/2005/8/layout/default"/>
    <dgm:cxn modelId="{6FE1A97D-8542-4EEB-B6B8-1712A8A9D515}" type="presParOf" srcId="{C44D39CC-430C-4120-ACE2-49FBEB99DC73}" destId="{1208401F-F790-4A50-ABE3-D4842872E5EF}" srcOrd="3" destOrd="0" presId="urn:microsoft.com/office/officeart/2005/8/layout/default"/>
    <dgm:cxn modelId="{4EF942EE-5654-4A1A-9C5F-C5D960F7A360}" type="presParOf" srcId="{C44D39CC-430C-4120-ACE2-49FBEB99DC73}" destId="{2EA033CE-E6E5-4A29-B5C0-BD99CF6899B3}" srcOrd="4" destOrd="0" presId="urn:microsoft.com/office/officeart/2005/8/layout/default"/>
    <dgm:cxn modelId="{D4867DC1-C0BE-4AE0-850E-EAD9C2A836DE}" type="presParOf" srcId="{C44D39CC-430C-4120-ACE2-49FBEB99DC73}" destId="{92922C3F-EB98-4630-94DA-2EF3ED74F83F}" srcOrd="5" destOrd="0" presId="urn:microsoft.com/office/officeart/2005/8/layout/default"/>
    <dgm:cxn modelId="{97D58911-AB4F-450F-8450-E180F39C3D14}" type="presParOf" srcId="{C44D39CC-430C-4120-ACE2-49FBEB99DC73}" destId="{A6191D68-E234-4F88-BA96-95C19085C43E}" srcOrd="6" destOrd="0" presId="urn:microsoft.com/office/officeart/2005/8/layout/default"/>
    <dgm:cxn modelId="{95326872-CAE0-4A87-BBB1-3B659441B44E}" type="presParOf" srcId="{C44D39CC-430C-4120-ACE2-49FBEB99DC73}" destId="{BE87E01E-D727-4E12-BF56-A90F1BBCF325}" srcOrd="7" destOrd="0" presId="urn:microsoft.com/office/officeart/2005/8/layout/default"/>
    <dgm:cxn modelId="{15ED5CC2-B814-448F-9857-9923683221DF}" type="presParOf" srcId="{C44D39CC-430C-4120-ACE2-49FBEB99DC73}" destId="{A697571B-BD49-40B3-947C-948951664CC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ECDE11-A0C2-409A-B4DF-872C24DB06A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CCBB544-D674-4DA6-B5D3-D3C5A04AFAC6}">
      <dgm:prSet/>
      <dgm:spPr/>
      <dgm:t>
        <a:bodyPr/>
        <a:lstStyle/>
        <a:p>
          <a:r>
            <a:rPr lang="en-GB" dirty="0">
              <a:solidFill>
                <a:schemeClr val="tx1"/>
              </a:solidFill>
            </a:rPr>
            <a:t>Putting quality and safety above all else – always providing high value evidence-based care for our patients.</a:t>
          </a:r>
          <a:endParaRPr lang="en-US" dirty="0">
            <a:solidFill>
              <a:schemeClr val="tx1"/>
            </a:solidFill>
          </a:endParaRPr>
        </a:p>
      </dgm:t>
    </dgm:pt>
    <dgm:pt modelId="{AD5A8F76-EB9E-4F19-859F-29688A37C56C}" type="parTrans" cxnId="{20D5A4D3-C04D-4EBB-AE76-686F89041ECC}">
      <dgm:prSet/>
      <dgm:spPr/>
      <dgm:t>
        <a:bodyPr/>
        <a:lstStyle/>
        <a:p>
          <a:endParaRPr lang="en-US"/>
        </a:p>
      </dgm:t>
    </dgm:pt>
    <dgm:pt modelId="{8C95F143-2A78-4BF2-B064-48F6EBC34C0B}" type="sibTrans" cxnId="{20D5A4D3-C04D-4EBB-AE76-686F89041ECC}">
      <dgm:prSet/>
      <dgm:spPr/>
      <dgm:t>
        <a:bodyPr/>
        <a:lstStyle/>
        <a:p>
          <a:endParaRPr lang="en-US"/>
        </a:p>
      </dgm:t>
    </dgm:pt>
    <dgm:pt modelId="{8955AC23-2E19-439A-9F46-706E8F9A5B40}">
      <dgm:prSet/>
      <dgm:spPr/>
      <dgm:t>
        <a:bodyPr/>
        <a:lstStyle/>
        <a:p>
          <a:r>
            <a:rPr lang="en-GB" dirty="0">
              <a:solidFill>
                <a:schemeClr val="tx1"/>
              </a:solidFill>
            </a:rPr>
            <a:t>Integrating improvement into everyday working and eliminating harm, variation and waste.</a:t>
          </a:r>
          <a:endParaRPr lang="en-US" dirty="0">
            <a:solidFill>
              <a:schemeClr val="tx1"/>
            </a:solidFill>
          </a:endParaRPr>
        </a:p>
      </dgm:t>
    </dgm:pt>
    <dgm:pt modelId="{9502E3C7-5253-482A-8E91-3FEC97A82C41}" type="parTrans" cxnId="{B0D85C0B-CA8B-48C3-8459-FD96263229C5}">
      <dgm:prSet/>
      <dgm:spPr/>
      <dgm:t>
        <a:bodyPr/>
        <a:lstStyle/>
        <a:p>
          <a:endParaRPr lang="en-US"/>
        </a:p>
      </dgm:t>
    </dgm:pt>
    <dgm:pt modelId="{D275D22D-2BA4-4D0E-B7B4-75AAB37FFA9F}" type="sibTrans" cxnId="{B0D85C0B-CA8B-48C3-8459-FD96263229C5}">
      <dgm:prSet/>
      <dgm:spPr/>
      <dgm:t>
        <a:bodyPr/>
        <a:lstStyle/>
        <a:p>
          <a:endParaRPr lang="en-US"/>
        </a:p>
      </dgm:t>
    </dgm:pt>
    <dgm:pt modelId="{92832F02-00D9-45E5-AAC6-A82FFDDC48AB}">
      <dgm:prSet/>
      <dgm:spPr/>
      <dgm:t>
        <a:bodyPr/>
        <a:lstStyle/>
        <a:p>
          <a:r>
            <a:rPr lang="en-GB" dirty="0">
              <a:solidFill>
                <a:schemeClr val="tx1"/>
              </a:solidFill>
            </a:rPr>
            <a:t>Focusing on prevention, health improvement and inequality as key to sustainable development, wellness and wellbeing for future generations of the people of Wales.</a:t>
          </a:r>
          <a:endParaRPr lang="en-US" dirty="0">
            <a:solidFill>
              <a:schemeClr val="tx1"/>
            </a:solidFill>
          </a:endParaRPr>
        </a:p>
      </dgm:t>
    </dgm:pt>
    <dgm:pt modelId="{BA74E5D5-D44C-4CE5-B11D-2F344635A711}" type="parTrans" cxnId="{A06A1C83-EF83-4388-B11A-006553E2175E}">
      <dgm:prSet/>
      <dgm:spPr/>
      <dgm:t>
        <a:bodyPr/>
        <a:lstStyle/>
        <a:p>
          <a:endParaRPr lang="en-US"/>
        </a:p>
      </dgm:t>
    </dgm:pt>
    <dgm:pt modelId="{445AC311-06A3-4C8B-97B0-003FE52A75A7}" type="sibTrans" cxnId="{A06A1C83-EF83-4388-B11A-006553E2175E}">
      <dgm:prSet/>
      <dgm:spPr/>
      <dgm:t>
        <a:bodyPr/>
        <a:lstStyle/>
        <a:p>
          <a:endParaRPr lang="en-US"/>
        </a:p>
      </dgm:t>
    </dgm:pt>
    <dgm:pt modelId="{F7B59D03-3BA5-444D-8C32-49C22DD77400}">
      <dgm:prSet/>
      <dgm:spPr/>
      <dgm:t>
        <a:bodyPr/>
        <a:lstStyle/>
        <a:p>
          <a:r>
            <a:rPr lang="en-GB" dirty="0">
              <a:solidFill>
                <a:schemeClr val="tx1"/>
              </a:solidFill>
            </a:rPr>
            <a:t>Working in true partnerships with partners and organisations and with our staff.</a:t>
          </a:r>
          <a:endParaRPr lang="en-US" dirty="0">
            <a:solidFill>
              <a:schemeClr val="tx1"/>
            </a:solidFill>
          </a:endParaRPr>
        </a:p>
      </dgm:t>
    </dgm:pt>
    <dgm:pt modelId="{A761402F-E1BB-4567-9B08-F403A26081BF}" type="parTrans" cxnId="{A0F2656B-B7A8-4E01-9259-6FDC684887FB}">
      <dgm:prSet/>
      <dgm:spPr/>
      <dgm:t>
        <a:bodyPr/>
        <a:lstStyle/>
        <a:p>
          <a:endParaRPr lang="en-US"/>
        </a:p>
      </dgm:t>
    </dgm:pt>
    <dgm:pt modelId="{CA31A987-94C0-4AC3-AF3E-E4C518B6924F}" type="sibTrans" cxnId="{A0F2656B-B7A8-4E01-9259-6FDC684887FB}">
      <dgm:prSet/>
      <dgm:spPr/>
      <dgm:t>
        <a:bodyPr/>
        <a:lstStyle/>
        <a:p>
          <a:endParaRPr lang="en-US"/>
        </a:p>
      </dgm:t>
    </dgm:pt>
    <dgm:pt modelId="{E09989B2-EEAC-4D17-8D11-FF33A40D0B34}">
      <dgm:prSet/>
      <dgm:spPr/>
      <dgm:t>
        <a:bodyPr/>
        <a:lstStyle/>
        <a:p>
          <a:r>
            <a:rPr lang="en-GB" dirty="0">
              <a:solidFill>
                <a:schemeClr val="tx1"/>
              </a:solidFill>
            </a:rPr>
            <a:t>Investing in our staff through training and development, enabling them to influence decisions and providing them with the tools, systems and environment to work safely and effectively</a:t>
          </a:r>
          <a:endParaRPr lang="en-US" dirty="0">
            <a:solidFill>
              <a:schemeClr val="tx1"/>
            </a:solidFill>
          </a:endParaRPr>
        </a:p>
      </dgm:t>
    </dgm:pt>
    <dgm:pt modelId="{0FDE21D6-AB01-4850-B1D1-1DD4E14A8CD1}" type="parTrans" cxnId="{8BEECAB2-8D2F-4049-948D-5E23B70F6ADB}">
      <dgm:prSet/>
      <dgm:spPr/>
      <dgm:t>
        <a:bodyPr/>
        <a:lstStyle/>
        <a:p>
          <a:endParaRPr lang="en-US"/>
        </a:p>
      </dgm:t>
    </dgm:pt>
    <dgm:pt modelId="{8759092E-3D78-4088-803D-3D2D5907B7A3}" type="sibTrans" cxnId="{8BEECAB2-8D2F-4049-948D-5E23B70F6ADB}">
      <dgm:prSet/>
      <dgm:spPr/>
      <dgm:t>
        <a:bodyPr/>
        <a:lstStyle/>
        <a:p>
          <a:endParaRPr lang="en-US"/>
        </a:p>
      </dgm:t>
    </dgm:pt>
    <dgm:pt modelId="{04B80763-54AB-40C1-9BD4-84FE6D60707E}" type="pres">
      <dgm:prSet presAssocID="{E7ECDE11-A0C2-409A-B4DF-872C24DB06A5}" presName="linear" presStyleCnt="0">
        <dgm:presLayoutVars>
          <dgm:animLvl val="lvl"/>
          <dgm:resizeHandles val="exact"/>
        </dgm:presLayoutVars>
      </dgm:prSet>
      <dgm:spPr/>
    </dgm:pt>
    <dgm:pt modelId="{9D15894F-D324-40D5-8E80-8BB501057A8D}" type="pres">
      <dgm:prSet presAssocID="{DCCBB544-D674-4DA6-B5D3-D3C5A04AFAC6}" presName="parentText" presStyleLbl="node1" presStyleIdx="0" presStyleCnt="5">
        <dgm:presLayoutVars>
          <dgm:chMax val="0"/>
          <dgm:bulletEnabled val="1"/>
        </dgm:presLayoutVars>
      </dgm:prSet>
      <dgm:spPr/>
    </dgm:pt>
    <dgm:pt modelId="{58ED7FAC-5790-44DB-8E0D-48AE17830321}" type="pres">
      <dgm:prSet presAssocID="{8C95F143-2A78-4BF2-B064-48F6EBC34C0B}" presName="spacer" presStyleCnt="0"/>
      <dgm:spPr/>
    </dgm:pt>
    <dgm:pt modelId="{928D28A5-865B-4C18-BF9A-88475F2FD357}" type="pres">
      <dgm:prSet presAssocID="{8955AC23-2E19-439A-9F46-706E8F9A5B40}" presName="parentText" presStyleLbl="node1" presStyleIdx="1" presStyleCnt="5">
        <dgm:presLayoutVars>
          <dgm:chMax val="0"/>
          <dgm:bulletEnabled val="1"/>
        </dgm:presLayoutVars>
      </dgm:prSet>
      <dgm:spPr/>
    </dgm:pt>
    <dgm:pt modelId="{F7F8464B-27A9-4129-B465-67CE1D97A771}" type="pres">
      <dgm:prSet presAssocID="{D275D22D-2BA4-4D0E-B7B4-75AAB37FFA9F}" presName="spacer" presStyleCnt="0"/>
      <dgm:spPr/>
    </dgm:pt>
    <dgm:pt modelId="{A4BD4C54-C068-48B3-958F-D0D2656587AE}" type="pres">
      <dgm:prSet presAssocID="{92832F02-00D9-45E5-AAC6-A82FFDDC48AB}" presName="parentText" presStyleLbl="node1" presStyleIdx="2" presStyleCnt="5">
        <dgm:presLayoutVars>
          <dgm:chMax val="0"/>
          <dgm:bulletEnabled val="1"/>
        </dgm:presLayoutVars>
      </dgm:prSet>
      <dgm:spPr/>
    </dgm:pt>
    <dgm:pt modelId="{A2B3AA73-CF6F-43E5-9906-D0D4E43E5EC2}" type="pres">
      <dgm:prSet presAssocID="{445AC311-06A3-4C8B-97B0-003FE52A75A7}" presName="spacer" presStyleCnt="0"/>
      <dgm:spPr/>
    </dgm:pt>
    <dgm:pt modelId="{A1E488ED-7927-4BCC-925E-7766ED8DBCF8}" type="pres">
      <dgm:prSet presAssocID="{F7B59D03-3BA5-444D-8C32-49C22DD77400}" presName="parentText" presStyleLbl="node1" presStyleIdx="3" presStyleCnt="5">
        <dgm:presLayoutVars>
          <dgm:chMax val="0"/>
          <dgm:bulletEnabled val="1"/>
        </dgm:presLayoutVars>
      </dgm:prSet>
      <dgm:spPr/>
    </dgm:pt>
    <dgm:pt modelId="{37EDEC31-5135-4EE8-AAA7-1E414840B319}" type="pres">
      <dgm:prSet presAssocID="{CA31A987-94C0-4AC3-AF3E-E4C518B6924F}" presName="spacer" presStyleCnt="0"/>
      <dgm:spPr/>
    </dgm:pt>
    <dgm:pt modelId="{DEA2AE38-E985-40AD-AE5F-64224308DBED}" type="pres">
      <dgm:prSet presAssocID="{E09989B2-EEAC-4D17-8D11-FF33A40D0B34}" presName="parentText" presStyleLbl="node1" presStyleIdx="4" presStyleCnt="5">
        <dgm:presLayoutVars>
          <dgm:chMax val="0"/>
          <dgm:bulletEnabled val="1"/>
        </dgm:presLayoutVars>
      </dgm:prSet>
      <dgm:spPr/>
    </dgm:pt>
  </dgm:ptLst>
  <dgm:cxnLst>
    <dgm:cxn modelId="{4702AC02-D299-4D30-9EC1-8A25E81CBC38}" type="presOf" srcId="{92832F02-00D9-45E5-AAC6-A82FFDDC48AB}" destId="{A4BD4C54-C068-48B3-958F-D0D2656587AE}" srcOrd="0" destOrd="0" presId="urn:microsoft.com/office/officeart/2005/8/layout/vList2"/>
    <dgm:cxn modelId="{B0D85C0B-CA8B-48C3-8459-FD96263229C5}" srcId="{E7ECDE11-A0C2-409A-B4DF-872C24DB06A5}" destId="{8955AC23-2E19-439A-9F46-706E8F9A5B40}" srcOrd="1" destOrd="0" parTransId="{9502E3C7-5253-482A-8E91-3FEC97A82C41}" sibTransId="{D275D22D-2BA4-4D0E-B7B4-75AAB37FFA9F}"/>
    <dgm:cxn modelId="{DC44B443-0279-4D90-97B4-660464C5B9FE}" type="presOf" srcId="{F7B59D03-3BA5-444D-8C32-49C22DD77400}" destId="{A1E488ED-7927-4BCC-925E-7766ED8DBCF8}" srcOrd="0" destOrd="0" presId="urn:microsoft.com/office/officeart/2005/8/layout/vList2"/>
    <dgm:cxn modelId="{94C04466-1D70-4D74-800E-1A0E0D00A0A2}" type="presOf" srcId="{8955AC23-2E19-439A-9F46-706E8F9A5B40}" destId="{928D28A5-865B-4C18-BF9A-88475F2FD357}" srcOrd="0" destOrd="0" presId="urn:microsoft.com/office/officeart/2005/8/layout/vList2"/>
    <dgm:cxn modelId="{27B6956A-6FF9-4D84-A57A-43DF7513D399}" type="presOf" srcId="{E7ECDE11-A0C2-409A-B4DF-872C24DB06A5}" destId="{04B80763-54AB-40C1-9BD4-84FE6D60707E}" srcOrd="0" destOrd="0" presId="urn:microsoft.com/office/officeart/2005/8/layout/vList2"/>
    <dgm:cxn modelId="{A0F2656B-B7A8-4E01-9259-6FDC684887FB}" srcId="{E7ECDE11-A0C2-409A-B4DF-872C24DB06A5}" destId="{F7B59D03-3BA5-444D-8C32-49C22DD77400}" srcOrd="3" destOrd="0" parTransId="{A761402F-E1BB-4567-9B08-F403A26081BF}" sibTransId="{CA31A987-94C0-4AC3-AF3E-E4C518B6924F}"/>
    <dgm:cxn modelId="{A06A1C83-EF83-4388-B11A-006553E2175E}" srcId="{E7ECDE11-A0C2-409A-B4DF-872C24DB06A5}" destId="{92832F02-00D9-45E5-AAC6-A82FFDDC48AB}" srcOrd="2" destOrd="0" parTransId="{BA74E5D5-D44C-4CE5-B11D-2F344635A711}" sibTransId="{445AC311-06A3-4C8B-97B0-003FE52A75A7}"/>
    <dgm:cxn modelId="{8BEECAB2-8D2F-4049-948D-5E23B70F6ADB}" srcId="{E7ECDE11-A0C2-409A-B4DF-872C24DB06A5}" destId="{E09989B2-EEAC-4D17-8D11-FF33A40D0B34}" srcOrd="4" destOrd="0" parTransId="{0FDE21D6-AB01-4850-B1D1-1DD4E14A8CD1}" sibTransId="{8759092E-3D78-4088-803D-3D2D5907B7A3}"/>
    <dgm:cxn modelId="{F10761B7-B707-413D-9158-2250B2B8421B}" type="presOf" srcId="{E09989B2-EEAC-4D17-8D11-FF33A40D0B34}" destId="{DEA2AE38-E985-40AD-AE5F-64224308DBED}" srcOrd="0" destOrd="0" presId="urn:microsoft.com/office/officeart/2005/8/layout/vList2"/>
    <dgm:cxn modelId="{20D5A4D3-C04D-4EBB-AE76-686F89041ECC}" srcId="{E7ECDE11-A0C2-409A-B4DF-872C24DB06A5}" destId="{DCCBB544-D674-4DA6-B5D3-D3C5A04AFAC6}" srcOrd="0" destOrd="0" parTransId="{AD5A8F76-EB9E-4F19-859F-29688A37C56C}" sibTransId="{8C95F143-2A78-4BF2-B064-48F6EBC34C0B}"/>
    <dgm:cxn modelId="{9E19CAF4-ABBD-4BD6-9E1D-3AAFCF66198F}" type="presOf" srcId="{DCCBB544-D674-4DA6-B5D3-D3C5A04AFAC6}" destId="{9D15894F-D324-40D5-8E80-8BB501057A8D}" srcOrd="0" destOrd="0" presId="urn:microsoft.com/office/officeart/2005/8/layout/vList2"/>
    <dgm:cxn modelId="{436A8F41-5E26-4B1E-9208-C56D0D19C339}" type="presParOf" srcId="{04B80763-54AB-40C1-9BD4-84FE6D60707E}" destId="{9D15894F-D324-40D5-8E80-8BB501057A8D}" srcOrd="0" destOrd="0" presId="urn:microsoft.com/office/officeart/2005/8/layout/vList2"/>
    <dgm:cxn modelId="{CA366837-7F4B-4183-9726-6656DA7912CB}" type="presParOf" srcId="{04B80763-54AB-40C1-9BD4-84FE6D60707E}" destId="{58ED7FAC-5790-44DB-8E0D-48AE17830321}" srcOrd="1" destOrd="0" presId="urn:microsoft.com/office/officeart/2005/8/layout/vList2"/>
    <dgm:cxn modelId="{15503DBD-EB1A-4224-923E-17C6DD909926}" type="presParOf" srcId="{04B80763-54AB-40C1-9BD4-84FE6D60707E}" destId="{928D28A5-865B-4C18-BF9A-88475F2FD357}" srcOrd="2" destOrd="0" presId="urn:microsoft.com/office/officeart/2005/8/layout/vList2"/>
    <dgm:cxn modelId="{09CDAB73-EE8C-47D0-B57B-7B94FA032F82}" type="presParOf" srcId="{04B80763-54AB-40C1-9BD4-84FE6D60707E}" destId="{F7F8464B-27A9-4129-B465-67CE1D97A771}" srcOrd="3" destOrd="0" presId="urn:microsoft.com/office/officeart/2005/8/layout/vList2"/>
    <dgm:cxn modelId="{15079B9D-858F-486B-B7B9-2418D0AFA8E5}" type="presParOf" srcId="{04B80763-54AB-40C1-9BD4-84FE6D60707E}" destId="{A4BD4C54-C068-48B3-958F-D0D2656587AE}" srcOrd="4" destOrd="0" presId="urn:microsoft.com/office/officeart/2005/8/layout/vList2"/>
    <dgm:cxn modelId="{9AC429CB-1D4B-48DB-9CBE-E06435EED8E8}" type="presParOf" srcId="{04B80763-54AB-40C1-9BD4-84FE6D60707E}" destId="{A2B3AA73-CF6F-43E5-9906-D0D4E43E5EC2}" srcOrd="5" destOrd="0" presId="urn:microsoft.com/office/officeart/2005/8/layout/vList2"/>
    <dgm:cxn modelId="{C22617C7-F938-42CA-BB4C-C48CD1866806}" type="presParOf" srcId="{04B80763-54AB-40C1-9BD4-84FE6D60707E}" destId="{A1E488ED-7927-4BCC-925E-7766ED8DBCF8}" srcOrd="6" destOrd="0" presId="urn:microsoft.com/office/officeart/2005/8/layout/vList2"/>
    <dgm:cxn modelId="{20B2F0E3-AC23-4823-8EEE-DF1019FCAEA4}" type="presParOf" srcId="{04B80763-54AB-40C1-9BD4-84FE6D60707E}" destId="{37EDEC31-5135-4EE8-AAA7-1E414840B319}" srcOrd="7" destOrd="0" presId="urn:microsoft.com/office/officeart/2005/8/layout/vList2"/>
    <dgm:cxn modelId="{C2809DD1-6814-45A5-8457-B88FE5073085}" type="presParOf" srcId="{04B80763-54AB-40C1-9BD4-84FE6D60707E}" destId="{DEA2AE38-E985-40AD-AE5F-64224308DBE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D3BB2A-CE6E-40A7-893A-8112631C385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021C98A-F158-4073-9CC9-70825D835F14}">
      <dgm:prSet/>
      <dgm:spPr/>
      <dgm:t>
        <a:bodyPr/>
        <a:lstStyle/>
        <a:p>
          <a:r>
            <a:rPr lang="en-GB" b="1" dirty="0">
              <a:solidFill>
                <a:schemeClr val="tx1"/>
              </a:solidFill>
            </a:rPr>
            <a:t>Value:</a:t>
          </a:r>
          <a:r>
            <a:rPr lang="en-GB" dirty="0">
              <a:solidFill>
                <a:schemeClr val="tx1"/>
              </a:solidFill>
            </a:rPr>
            <a:t> is defined solely from the patient’s perspective. Anything that helps treat the patient is value-adding; everything else is waste</a:t>
          </a:r>
          <a:endParaRPr lang="en-US" dirty="0">
            <a:solidFill>
              <a:schemeClr val="tx1"/>
            </a:solidFill>
          </a:endParaRPr>
        </a:p>
      </dgm:t>
    </dgm:pt>
    <dgm:pt modelId="{A80BF206-CBCE-475D-8654-B87D26C0B475}" type="parTrans" cxnId="{F1A0E71D-5963-4F08-A681-F730C9C1F7AA}">
      <dgm:prSet/>
      <dgm:spPr/>
      <dgm:t>
        <a:bodyPr/>
        <a:lstStyle/>
        <a:p>
          <a:endParaRPr lang="en-US"/>
        </a:p>
      </dgm:t>
    </dgm:pt>
    <dgm:pt modelId="{1EABEC3D-E46B-4F7C-9349-F7427FDF0D8B}" type="sibTrans" cxnId="{F1A0E71D-5963-4F08-A681-F730C9C1F7AA}">
      <dgm:prSet/>
      <dgm:spPr/>
      <dgm:t>
        <a:bodyPr/>
        <a:lstStyle/>
        <a:p>
          <a:endParaRPr lang="en-US"/>
        </a:p>
      </dgm:t>
    </dgm:pt>
    <dgm:pt modelId="{927679C6-1E06-467C-94A1-C0D687B81DD9}">
      <dgm:prSet/>
      <dgm:spPr/>
      <dgm:t>
        <a:bodyPr/>
        <a:lstStyle/>
        <a:p>
          <a:r>
            <a:rPr lang="en-GB" b="1" dirty="0">
              <a:solidFill>
                <a:schemeClr val="tx1"/>
              </a:solidFill>
            </a:rPr>
            <a:t>Pull: </a:t>
          </a:r>
          <a:r>
            <a:rPr lang="en-GB" dirty="0">
              <a:solidFill>
                <a:schemeClr val="tx1"/>
              </a:solidFill>
            </a:rPr>
            <a:t>To create value, we need to provide services in line with demand. No less. And no more.</a:t>
          </a:r>
          <a:endParaRPr lang="en-US" dirty="0">
            <a:solidFill>
              <a:schemeClr val="tx1"/>
            </a:solidFill>
          </a:endParaRPr>
        </a:p>
      </dgm:t>
    </dgm:pt>
    <dgm:pt modelId="{D74D72A4-23F4-4FF4-9502-3DF835934DF4}" type="parTrans" cxnId="{26556050-5C51-4963-BEEF-516D75775111}">
      <dgm:prSet/>
      <dgm:spPr/>
      <dgm:t>
        <a:bodyPr/>
        <a:lstStyle/>
        <a:p>
          <a:endParaRPr lang="en-US"/>
        </a:p>
      </dgm:t>
    </dgm:pt>
    <dgm:pt modelId="{0746FABA-6574-45A2-9DFB-11129ECFF34F}" type="sibTrans" cxnId="{26556050-5C51-4963-BEEF-516D75775111}">
      <dgm:prSet/>
      <dgm:spPr/>
      <dgm:t>
        <a:bodyPr/>
        <a:lstStyle/>
        <a:p>
          <a:endParaRPr lang="en-US"/>
        </a:p>
      </dgm:t>
    </dgm:pt>
    <dgm:pt modelId="{BD5A1B66-9CF2-4957-A432-9D8F28498CAA}">
      <dgm:prSet/>
      <dgm:spPr/>
      <dgm:t>
        <a:bodyPr/>
        <a:lstStyle/>
        <a:p>
          <a:r>
            <a:rPr lang="en-GB" b="1" dirty="0">
              <a:solidFill>
                <a:schemeClr val="tx1"/>
              </a:solidFill>
            </a:rPr>
            <a:t>Flow</a:t>
          </a:r>
          <a:r>
            <a:rPr lang="en-GB" dirty="0">
              <a:solidFill>
                <a:schemeClr val="tx1"/>
              </a:solidFill>
            </a:rPr>
            <a:t>: each patient is worked with one unit at a time and passed on for the next step of the process without any delay. Blockages and obstacles are identified and removed</a:t>
          </a:r>
          <a:endParaRPr lang="en-US" dirty="0">
            <a:solidFill>
              <a:schemeClr val="tx1"/>
            </a:solidFill>
          </a:endParaRPr>
        </a:p>
      </dgm:t>
    </dgm:pt>
    <dgm:pt modelId="{10FEBB47-5127-4363-BA4D-2F15B26B9D0A}" type="parTrans" cxnId="{64270DDA-23C8-4B95-A082-40243706C5BD}">
      <dgm:prSet/>
      <dgm:spPr/>
      <dgm:t>
        <a:bodyPr/>
        <a:lstStyle/>
        <a:p>
          <a:endParaRPr lang="en-US"/>
        </a:p>
      </dgm:t>
    </dgm:pt>
    <dgm:pt modelId="{DC1123EE-D59E-4E31-8575-08562D31D172}" type="sibTrans" cxnId="{64270DDA-23C8-4B95-A082-40243706C5BD}">
      <dgm:prSet/>
      <dgm:spPr/>
      <dgm:t>
        <a:bodyPr/>
        <a:lstStyle/>
        <a:p>
          <a:endParaRPr lang="en-US"/>
        </a:p>
      </dgm:t>
    </dgm:pt>
    <dgm:pt modelId="{0A910502-3547-4CC0-B4E7-895EF1BC3CC9}">
      <dgm:prSet/>
      <dgm:spPr/>
      <dgm:t>
        <a:bodyPr/>
        <a:lstStyle/>
        <a:p>
          <a:r>
            <a:rPr lang="en-GB" b="1" dirty="0">
              <a:solidFill>
                <a:schemeClr val="tx1"/>
              </a:solidFill>
            </a:rPr>
            <a:t>Value Streams</a:t>
          </a:r>
          <a:r>
            <a:rPr lang="en-GB" dirty="0">
              <a:solidFill>
                <a:schemeClr val="tx1"/>
              </a:solidFill>
            </a:rPr>
            <a:t>: each sequence of actions should add value for the patient from the start of the journey to the finish. It flows seamlessly </a:t>
          </a:r>
          <a:endParaRPr lang="en-US" dirty="0">
            <a:solidFill>
              <a:schemeClr val="tx1"/>
            </a:solidFill>
          </a:endParaRPr>
        </a:p>
      </dgm:t>
    </dgm:pt>
    <dgm:pt modelId="{3DA20CDE-DAFB-4378-BE26-A9886860B683}" type="parTrans" cxnId="{1047974A-3586-456C-B802-10AF1CA9FF45}">
      <dgm:prSet/>
      <dgm:spPr/>
      <dgm:t>
        <a:bodyPr/>
        <a:lstStyle/>
        <a:p>
          <a:endParaRPr lang="en-US"/>
        </a:p>
      </dgm:t>
    </dgm:pt>
    <dgm:pt modelId="{3E215CE7-49F5-4442-B3B6-D8BAC43ECC5A}" type="sibTrans" cxnId="{1047974A-3586-456C-B802-10AF1CA9FF45}">
      <dgm:prSet/>
      <dgm:spPr/>
      <dgm:t>
        <a:bodyPr/>
        <a:lstStyle/>
        <a:p>
          <a:endParaRPr lang="en-US"/>
        </a:p>
      </dgm:t>
    </dgm:pt>
    <dgm:pt modelId="{AF599116-CD3E-4953-A821-2EE76A82825A}">
      <dgm:prSet/>
      <dgm:spPr/>
      <dgm:t>
        <a:bodyPr/>
        <a:lstStyle/>
        <a:p>
          <a:r>
            <a:rPr lang="en-GB" b="1" dirty="0">
              <a:solidFill>
                <a:schemeClr val="tx1"/>
              </a:solidFill>
            </a:rPr>
            <a:t>Perfection</a:t>
          </a:r>
          <a:r>
            <a:rPr lang="en-GB" dirty="0">
              <a:solidFill>
                <a:schemeClr val="tx1"/>
              </a:solidFill>
            </a:rPr>
            <a:t>: clear and standardised processes can create a foundation for continuous improvement, where each new improvement in the process becomes a platform for the next one</a:t>
          </a:r>
          <a:endParaRPr lang="en-US" dirty="0">
            <a:solidFill>
              <a:schemeClr val="tx1"/>
            </a:solidFill>
          </a:endParaRPr>
        </a:p>
      </dgm:t>
    </dgm:pt>
    <dgm:pt modelId="{FDB7ECB6-D04D-43B8-BFC1-ABA65711FBA2}" type="parTrans" cxnId="{6BA4B8A2-8BF5-4414-A963-7E47FB569EE3}">
      <dgm:prSet/>
      <dgm:spPr/>
      <dgm:t>
        <a:bodyPr/>
        <a:lstStyle/>
        <a:p>
          <a:endParaRPr lang="en-US"/>
        </a:p>
      </dgm:t>
    </dgm:pt>
    <dgm:pt modelId="{5AE94C04-3432-46A2-A551-CFEF2E40A856}" type="sibTrans" cxnId="{6BA4B8A2-8BF5-4414-A963-7E47FB569EE3}">
      <dgm:prSet/>
      <dgm:spPr/>
      <dgm:t>
        <a:bodyPr/>
        <a:lstStyle/>
        <a:p>
          <a:endParaRPr lang="en-US"/>
        </a:p>
      </dgm:t>
    </dgm:pt>
    <dgm:pt modelId="{5F11CE8B-1B8C-47C6-97D3-398F48C97228}" type="pres">
      <dgm:prSet presAssocID="{19D3BB2A-CE6E-40A7-893A-8112631C385D}" presName="linear" presStyleCnt="0">
        <dgm:presLayoutVars>
          <dgm:animLvl val="lvl"/>
          <dgm:resizeHandles val="exact"/>
        </dgm:presLayoutVars>
      </dgm:prSet>
      <dgm:spPr/>
    </dgm:pt>
    <dgm:pt modelId="{F15FD7FB-DACD-4DFE-9416-837E2912569F}" type="pres">
      <dgm:prSet presAssocID="{1021C98A-F158-4073-9CC9-70825D835F14}" presName="parentText" presStyleLbl="node1" presStyleIdx="0" presStyleCnt="5">
        <dgm:presLayoutVars>
          <dgm:chMax val="0"/>
          <dgm:bulletEnabled val="1"/>
        </dgm:presLayoutVars>
      </dgm:prSet>
      <dgm:spPr/>
    </dgm:pt>
    <dgm:pt modelId="{6260EE6D-79AE-404B-9C5D-6162E506BC55}" type="pres">
      <dgm:prSet presAssocID="{1EABEC3D-E46B-4F7C-9349-F7427FDF0D8B}" presName="spacer" presStyleCnt="0"/>
      <dgm:spPr/>
    </dgm:pt>
    <dgm:pt modelId="{E4126878-5F8E-45AC-A9A8-792BC176B86A}" type="pres">
      <dgm:prSet presAssocID="{927679C6-1E06-467C-94A1-C0D687B81DD9}" presName="parentText" presStyleLbl="node1" presStyleIdx="1" presStyleCnt="5" custLinFactY="196013" custLinFactNeighborY="200000">
        <dgm:presLayoutVars>
          <dgm:chMax val="0"/>
          <dgm:bulletEnabled val="1"/>
        </dgm:presLayoutVars>
      </dgm:prSet>
      <dgm:spPr/>
    </dgm:pt>
    <dgm:pt modelId="{2F61853C-548C-4093-8A47-095B7B43E869}" type="pres">
      <dgm:prSet presAssocID="{0746FABA-6574-45A2-9DFB-11129ECFF34F}" presName="spacer" presStyleCnt="0"/>
      <dgm:spPr/>
    </dgm:pt>
    <dgm:pt modelId="{0D91E116-0E79-4945-8A4B-92C58EE46D46}" type="pres">
      <dgm:prSet presAssocID="{BD5A1B66-9CF2-4957-A432-9D8F28498CAA}" presName="parentText" presStyleLbl="node1" presStyleIdx="2" presStyleCnt="5">
        <dgm:presLayoutVars>
          <dgm:chMax val="0"/>
          <dgm:bulletEnabled val="1"/>
        </dgm:presLayoutVars>
      </dgm:prSet>
      <dgm:spPr/>
    </dgm:pt>
    <dgm:pt modelId="{1561AE2E-5E45-4118-8926-1E430EDBDF0C}" type="pres">
      <dgm:prSet presAssocID="{DC1123EE-D59E-4E31-8575-08562D31D172}" presName="spacer" presStyleCnt="0"/>
      <dgm:spPr/>
    </dgm:pt>
    <dgm:pt modelId="{67D7153A-92AD-411E-883C-580C5DB7A89D}" type="pres">
      <dgm:prSet presAssocID="{0A910502-3547-4CC0-B4E7-895EF1BC3CC9}" presName="parentText" presStyleLbl="node1" presStyleIdx="3" presStyleCnt="5" custLinFactY="-200000" custLinFactNeighborY="-213982">
        <dgm:presLayoutVars>
          <dgm:chMax val="0"/>
          <dgm:bulletEnabled val="1"/>
        </dgm:presLayoutVars>
      </dgm:prSet>
      <dgm:spPr/>
    </dgm:pt>
    <dgm:pt modelId="{191EC908-24A2-4DEE-AA63-A01D35EDA0F0}" type="pres">
      <dgm:prSet presAssocID="{3E215CE7-49F5-4442-B3B6-D8BAC43ECC5A}" presName="spacer" presStyleCnt="0"/>
      <dgm:spPr/>
    </dgm:pt>
    <dgm:pt modelId="{F7FC2D5C-5EE6-496E-8756-787B4A36CD52}" type="pres">
      <dgm:prSet presAssocID="{AF599116-CD3E-4953-A821-2EE76A82825A}" presName="parentText" presStyleLbl="node1" presStyleIdx="4" presStyleCnt="5" custLinFactNeighborY="-43064">
        <dgm:presLayoutVars>
          <dgm:chMax val="0"/>
          <dgm:bulletEnabled val="1"/>
        </dgm:presLayoutVars>
      </dgm:prSet>
      <dgm:spPr/>
    </dgm:pt>
  </dgm:ptLst>
  <dgm:cxnLst>
    <dgm:cxn modelId="{F1A0E71D-5963-4F08-A681-F730C9C1F7AA}" srcId="{19D3BB2A-CE6E-40A7-893A-8112631C385D}" destId="{1021C98A-F158-4073-9CC9-70825D835F14}" srcOrd="0" destOrd="0" parTransId="{A80BF206-CBCE-475D-8654-B87D26C0B475}" sibTransId="{1EABEC3D-E46B-4F7C-9349-F7427FDF0D8B}"/>
    <dgm:cxn modelId="{84CD2329-6150-4024-9279-5CE2961A6E88}" type="presOf" srcId="{19D3BB2A-CE6E-40A7-893A-8112631C385D}" destId="{5F11CE8B-1B8C-47C6-97D3-398F48C97228}" srcOrd="0" destOrd="0" presId="urn:microsoft.com/office/officeart/2005/8/layout/vList2"/>
    <dgm:cxn modelId="{0D44FB3F-A460-4390-9F8A-C7E7BB0EAA23}" type="presOf" srcId="{0A910502-3547-4CC0-B4E7-895EF1BC3CC9}" destId="{67D7153A-92AD-411E-883C-580C5DB7A89D}" srcOrd="0" destOrd="0" presId="urn:microsoft.com/office/officeart/2005/8/layout/vList2"/>
    <dgm:cxn modelId="{CD626C45-7F2C-4007-897B-167FCF5DA82B}" type="presOf" srcId="{BD5A1B66-9CF2-4957-A432-9D8F28498CAA}" destId="{0D91E116-0E79-4945-8A4B-92C58EE46D46}" srcOrd="0" destOrd="0" presId="urn:microsoft.com/office/officeart/2005/8/layout/vList2"/>
    <dgm:cxn modelId="{1047974A-3586-456C-B802-10AF1CA9FF45}" srcId="{19D3BB2A-CE6E-40A7-893A-8112631C385D}" destId="{0A910502-3547-4CC0-B4E7-895EF1BC3CC9}" srcOrd="3" destOrd="0" parTransId="{3DA20CDE-DAFB-4378-BE26-A9886860B683}" sibTransId="{3E215CE7-49F5-4442-B3B6-D8BAC43ECC5A}"/>
    <dgm:cxn modelId="{93704E4B-D6D8-4AD5-875E-C3E4EBE8C234}" type="presOf" srcId="{927679C6-1E06-467C-94A1-C0D687B81DD9}" destId="{E4126878-5F8E-45AC-A9A8-792BC176B86A}" srcOrd="0" destOrd="0" presId="urn:microsoft.com/office/officeart/2005/8/layout/vList2"/>
    <dgm:cxn modelId="{26556050-5C51-4963-BEEF-516D75775111}" srcId="{19D3BB2A-CE6E-40A7-893A-8112631C385D}" destId="{927679C6-1E06-467C-94A1-C0D687B81DD9}" srcOrd="1" destOrd="0" parTransId="{D74D72A4-23F4-4FF4-9502-3DF835934DF4}" sibTransId="{0746FABA-6574-45A2-9DFB-11129ECFF34F}"/>
    <dgm:cxn modelId="{697F437B-D201-482B-9EB8-794C68ACDB3F}" type="presOf" srcId="{AF599116-CD3E-4953-A821-2EE76A82825A}" destId="{F7FC2D5C-5EE6-496E-8756-787B4A36CD52}" srcOrd="0" destOrd="0" presId="urn:microsoft.com/office/officeart/2005/8/layout/vList2"/>
    <dgm:cxn modelId="{6BA4B8A2-8BF5-4414-A963-7E47FB569EE3}" srcId="{19D3BB2A-CE6E-40A7-893A-8112631C385D}" destId="{AF599116-CD3E-4953-A821-2EE76A82825A}" srcOrd="4" destOrd="0" parTransId="{FDB7ECB6-D04D-43B8-BFC1-ABA65711FBA2}" sibTransId="{5AE94C04-3432-46A2-A551-CFEF2E40A856}"/>
    <dgm:cxn modelId="{E0B2B3C2-141F-4F76-A327-1AD3F420E847}" type="presOf" srcId="{1021C98A-F158-4073-9CC9-70825D835F14}" destId="{F15FD7FB-DACD-4DFE-9416-837E2912569F}" srcOrd="0" destOrd="0" presId="urn:microsoft.com/office/officeart/2005/8/layout/vList2"/>
    <dgm:cxn modelId="{64270DDA-23C8-4B95-A082-40243706C5BD}" srcId="{19D3BB2A-CE6E-40A7-893A-8112631C385D}" destId="{BD5A1B66-9CF2-4957-A432-9D8F28498CAA}" srcOrd="2" destOrd="0" parTransId="{10FEBB47-5127-4363-BA4D-2F15B26B9D0A}" sibTransId="{DC1123EE-D59E-4E31-8575-08562D31D172}"/>
    <dgm:cxn modelId="{2A4C789D-A246-4206-980A-A8BE597B7A56}" type="presParOf" srcId="{5F11CE8B-1B8C-47C6-97D3-398F48C97228}" destId="{F15FD7FB-DACD-4DFE-9416-837E2912569F}" srcOrd="0" destOrd="0" presId="urn:microsoft.com/office/officeart/2005/8/layout/vList2"/>
    <dgm:cxn modelId="{F61ACCE4-94A9-4C4B-B5D7-ACB8769CC153}" type="presParOf" srcId="{5F11CE8B-1B8C-47C6-97D3-398F48C97228}" destId="{6260EE6D-79AE-404B-9C5D-6162E506BC55}" srcOrd="1" destOrd="0" presId="urn:microsoft.com/office/officeart/2005/8/layout/vList2"/>
    <dgm:cxn modelId="{817D05AB-904E-49E5-9CDF-3268C84DEF12}" type="presParOf" srcId="{5F11CE8B-1B8C-47C6-97D3-398F48C97228}" destId="{E4126878-5F8E-45AC-A9A8-792BC176B86A}" srcOrd="2" destOrd="0" presId="urn:microsoft.com/office/officeart/2005/8/layout/vList2"/>
    <dgm:cxn modelId="{9B9F34B4-F340-4606-A072-288EE92AD495}" type="presParOf" srcId="{5F11CE8B-1B8C-47C6-97D3-398F48C97228}" destId="{2F61853C-548C-4093-8A47-095B7B43E869}" srcOrd="3" destOrd="0" presId="urn:microsoft.com/office/officeart/2005/8/layout/vList2"/>
    <dgm:cxn modelId="{6B407D55-E948-45C1-8CB0-2E70CAA1EA98}" type="presParOf" srcId="{5F11CE8B-1B8C-47C6-97D3-398F48C97228}" destId="{0D91E116-0E79-4945-8A4B-92C58EE46D46}" srcOrd="4" destOrd="0" presId="urn:microsoft.com/office/officeart/2005/8/layout/vList2"/>
    <dgm:cxn modelId="{F57A4C97-FD30-4076-9001-E86292B5A915}" type="presParOf" srcId="{5F11CE8B-1B8C-47C6-97D3-398F48C97228}" destId="{1561AE2E-5E45-4118-8926-1E430EDBDF0C}" srcOrd="5" destOrd="0" presId="urn:microsoft.com/office/officeart/2005/8/layout/vList2"/>
    <dgm:cxn modelId="{DC4DFD45-59FD-496E-9077-37807C235BD5}" type="presParOf" srcId="{5F11CE8B-1B8C-47C6-97D3-398F48C97228}" destId="{67D7153A-92AD-411E-883C-580C5DB7A89D}" srcOrd="6" destOrd="0" presId="urn:microsoft.com/office/officeart/2005/8/layout/vList2"/>
    <dgm:cxn modelId="{2CB1D505-4A77-4A3A-9E0A-6C3B4BBB056E}" type="presParOf" srcId="{5F11CE8B-1B8C-47C6-97D3-398F48C97228}" destId="{191EC908-24A2-4DEE-AA63-A01D35EDA0F0}" srcOrd="7" destOrd="0" presId="urn:microsoft.com/office/officeart/2005/8/layout/vList2"/>
    <dgm:cxn modelId="{C4639616-772B-41DB-8D42-07F8CF0EBDD3}" type="presParOf" srcId="{5F11CE8B-1B8C-47C6-97D3-398F48C97228}" destId="{F7FC2D5C-5EE6-496E-8756-787B4A36CD5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E0B41A-72F2-44D7-BBA5-26D231835DCA}">
      <dsp:nvSpPr>
        <dsp:cNvPr id="0" name=""/>
        <dsp:cNvSpPr/>
      </dsp:nvSpPr>
      <dsp:spPr>
        <a:xfrm>
          <a:off x="0" y="0"/>
          <a:ext cx="7920880" cy="1071144"/>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dirty="0">
              <a:solidFill>
                <a:schemeClr val="tx1"/>
              </a:solidFill>
            </a:rPr>
            <a:t>The Minister for Health and Social Care asked the Bevan Commission to consider how Wales can make the most effective use of available resources to ensure high quality and consistent care across Wales.</a:t>
          </a:r>
          <a:endParaRPr lang="en-US" sz="1800" kern="1200" dirty="0">
            <a:solidFill>
              <a:schemeClr val="tx1"/>
            </a:solidFill>
          </a:endParaRPr>
        </a:p>
      </dsp:txBody>
      <dsp:txXfrm>
        <a:off x="52289" y="52289"/>
        <a:ext cx="7816302" cy="966566"/>
      </dsp:txXfrm>
    </dsp:sp>
    <dsp:sp modelId="{A817BE73-C9D1-401A-8AE2-A50273CD080E}">
      <dsp:nvSpPr>
        <dsp:cNvPr id="0" name=""/>
        <dsp:cNvSpPr/>
      </dsp:nvSpPr>
      <dsp:spPr>
        <a:xfrm>
          <a:off x="0" y="1085805"/>
          <a:ext cx="7920880" cy="1071144"/>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dirty="0">
              <a:solidFill>
                <a:schemeClr val="tx1"/>
              </a:solidFill>
            </a:rPr>
            <a:t>The </a:t>
          </a:r>
          <a:r>
            <a:rPr lang="en-GB" sz="1800" kern="1200" baseline="0" dirty="0">
              <a:solidFill>
                <a:schemeClr val="tx1"/>
              </a:solidFill>
              <a:hlinkClick xmlns:r="http://schemas.openxmlformats.org/officeDocument/2006/relationships" r:id="rId1"/>
            </a:rPr>
            <a:t>Bevan Commission </a:t>
          </a:r>
          <a:r>
            <a:rPr lang="en-GB" sz="1800" kern="1200" baseline="0" dirty="0">
              <a:solidFill>
                <a:schemeClr val="tx1"/>
              </a:solidFill>
            </a:rPr>
            <a:t>provides independent, authoritative advice on health and care to the Welsh Government and leaders in NHS Wales, the UK and beyond</a:t>
          </a:r>
          <a:endParaRPr lang="en-US" sz="1800" kern="1200" dirty="0">
            <a:solidFill>
              <a:schemeClr val="tx1"/>
            </a:solidFill>
          </a:endParaRPr>
        </a:p>
      </dsp:txBody>
      <dsp:txXfrm>
        <a:off x="52289" y="1138094"/>
        <a:ext cx="7816302" cy="966566"/>
      </dsp:txXfrm>
    </dsp:sp>
    <dsp:sp modelId="{E38DF41D-C6C8-499A-89B2-00007282E34D}">
      <dsp:nvSpPr>
        <dsp:cNvPr id="0" name=""/>
        <dsp:cNvSpPr/>
      </dsp:nvSpPr>
      <dsp:spPr>
        <a:xfrm>
          <a:off x="0" y="2171279"/>
          <a:ext cx="7920880" cy="1071144"/>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dirty="0">
              <a:solidFill>
                <a:schemeClr val="tx1"/>
              </a:solidFill>
            </a:rPr>
            <a:t>In 2013, the Bevan Commission introduced the concept of Prudent Healthcare with the publication of ‘Simply Prudent Healthcare’</a:t>
          </a:r>
          <a:endParaRPr lang="en-US" sz="1800" kern="1200" dirty="0">
            <a:solidFill>
              <a:schemeClr val="tx1"/>
            </a:solidFill>
          </a:endParaRPr>
        </a:p>
      </dsp:txBody>
      <dsp:txXfrm>
        <a:off x="52289" y="2223568"/>
        <a:ext cx="7816302" cy="966566"/>
      </dsp:txXfrm>
    </dsp:sp>
    <dsp:sp modelId="{C0245BAD-0CD3-4BF5-8B56-F88865A80330}">
      <dsp:nvSpPr>
        <dsp:cNvPr id="0" name=""/>
        <dsp:cNvSpPr/>
      </dsp:nvSpPr>
      <dsp:spPr>
        <a:xfrm>
          <a:off x="0" y="3256753"/>
          <a:ext cx="7920880" cy="1071144"/>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dirty="0">
              <a:solidFill>
                <a:schemeClr val="tx1"/>
              </a:solidFill>
            </a:rPr>
            <a:t>The Commission launched the finalised Prudent Principles in January 2015. </a:t>
          </a:r>
          <a:endParaRPr lang="en-US" sz="1800" kern="1200" dirty="0">
            <a:solidFill>
              <a:schemeClr val="tx1"/>
            </a:solidFill>
          </a:endParaRPr>
        </a:p>
      </dsp:txBody>
      <dsp:txXfrm>
        <a:off x="52289" y="3309042"/>
        <a:ext cx="7816302" cy="966566"/>
      </dsp:txXfrm>
    </dsp:sp>
    <dsp:sp modelId="{E9A20ABA-E6A6-41D0-8E10-0F897E68240F}">
      <dsp:nvSpPr>
        <dsp:cNvPr id="0" name=""/>
        <dsp:cNvSpPr/>
      </dsp:nvSpPr>
      <dsp:spPr>
        <a:xfrm>
          <a:off x="0" y="4342227"/>
          <a:ext cx="7920880" cy="1071144"/>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dirty="0">
              <a:solidFill>
                <a:schemeClr val="tx1"/>
              </a:solidFill>
            </a:rPr>
            <a:t>These were endorsed by the Minister for Health and Social Services at the Welsh NHS Confederation Conference</a:t>
          </a:r>
          <a:endParaRPr lang="en-US" sz="1800" kern="1200" dirty="0">
            <a:solidFill>
              <a:schemeClr val="tx1"/>
            </a:solidFill>
          </a:endParaRPr>
        </a:p>
      </dsp:txBody>
      <dsp:txXfrm>
        <a:off x="52289" y="4394516"/>
        <a:ext cx="7816302" cy="966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13226-A991-486A-9FC8-C8DB3A90D73E}">
      <dsp:nvSpPr>
        <dsp:cNvPr id="0" name=""/>
        <dsp:cNvSpPr/>
      </dsp:nvSpPr>
      <dsp:spPr>
        <a:xfrm>
          <a:off x="0" y="98293"/>
          <a:ext cx="3080684" cy="1848410"/>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Greater emphasis on preventing illness</a:t>
          </a:r>
          <a:endParaRPr lang="en-US" sz="2200" kern="1200" dirty="0">
            <a:solidFill>
              <a:schemeClr val="tx1"/>
            </a:solidFill>
          </a:endParaRPr>
        </a:p>
      </dsp:txBody>
      <dsp:txXfrm>
        <a:off x="0" y="98293"/>
        <a:ext cx="3080684" cy="1848410"/>
      </dsp:txXfrm>
    </dsp:sp>
    <dsp:sp modelId="{2623F5CD-0FC5-4BD1-AE87-4DA06BD26E3E}">
      <dsp:nvSpPr>
        <dsp:cNvPr id="0" name=""/>
        <dsp:cNvSpPr/>
      </dsp:nvSpPr>
      <dsp:spPr>
        <a:xfrm>
          <a:off x="3388753" y="98293"/>
          <a:ext cx="3080684" cy="1848410"/>
        </a:xfrm>
        <a:prstGeom prst="rect">
          <a:avLst/>
        </a:prstGeom>
        <a:solidFill>
          <a:schemeClr val="accent5">
            <a:hueOff val="-2483469"/>
            <a:satOff val="9953"/>
            <a:lumOff val="215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Supporting people to manage their own health and wellbeing</a:t>
          </a:r>
          <a:endParaRPr lang="en-US" sz="2200" kern="1200" dirty="0">
            <a:solidFill>
              <a:schemeClr val="tx1"/>
            </a:solidFill>
          </a:endParaRPr>
        </a:p>
      </dsp:txBody>
      <dsp:txXfrm>
        <a:off x="3388753" y="98293"/>
        <a:ext cx="3080684" cy="1848410"/>
      </dsp:txXfrm>
    </dsp:sp>
    <dsp:sp modelId="{2EA033CE-E6E5-4A29-B5C0-BD99CF6899B3}">
      <dsp:nvSpPr>
        <dsp:cNvPr id="0" name=""/>
        <dsp:cNvSpPr/>
      </dsp:nvSpPr>
      <dsp:spPr>
        <a:xfrm>
          <a:off x="6777506" y="98293"/>
          <a:ext cx="3080684" cy="1848410"/>
        </a:xfrm>
        <a:prstGeom prst="rect">
          <a:avLst/>
        </a:prstGeom>
        <a:solidFill>
          <a:schemeClr val="accent5">
            <a:hueOff val="-4966938"/>
            <a:satOff val="19906"/>
            <a:lumOff val="4314"/>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Enabling people to live independently for as long as they can</a:t>
          </a:r>
          <a:endParaRPr lang="en-US" sz="2200" kern="1200" dirty="0">
            <a:solidFill>
              <a:schemeClr val="tx1"/>
            </a:solidFill>
          </a:endParaRPr>
        </a:p>
      </dsp:txBody>
      <dsp:txXfrm>
        <a:off x="6777506" y="98293"/>
        <a:ext cx="3080684" cy="1848410"/>
      </dsp:txXfrm>
    </dsp:sp>
    <dsp:sp modelId="{A6191D68-E234-4F88-BA96-95C19085C43E}">
      <dsp:nvSpPr>
        <dsp:cNvPr id="0" name=""/>
        <dsp:cNvSpPr/>
      </dsp:nvSpPr>
      <dsp:spPr>
        <a:xfrm>
          <a:off x="1694376" y="2254773"/>
          <a:ext cx="3080684" cy="1848410"/>
        </a:xfrm>
        <a:prstGeom prst="rect">
          <a:avLst/>
        </a:prstGeom>
        <a:solidFill>
          <a:schemeClr val="accent5">
            <a:hueOff val="-7450407"/>
            <a:satOff val="29858"/>
            <a:lumOff val="6471"/>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This will be supported by new technologies and by integrated health and social care services </a:t>
          </a:r>
          <a:endParaRPr lang="en-US" sz="2200" kern="1200" dirty="0">
            <a:solidFill>
              <a:schemeClr val="tx1"/>
            </a:solidFill>
          </a:endParaRPr>
        </a:p>
      </dsp:txBody>
      <dsp:txXfrm>
        <a:off x="1694376" y="2254773"/>
        <a:ext cx="3080684" cy="1848410"/>
      </dsp:txXfrm>
    </dsp:sp>
    <dsp:sp modelId="{A697571B-BD49-40B3-947C-948951664CC6}">
      <dsp:nvSpPr>
        <dsp:cNvPr id="0" name=""/>
        <dsp:cNvSpPr/>
      </dsp:nvSpPr>
      <dsp:spPr>
        <a:xfrm>
          <a:off x="5083129" y="2254773"/>
          <a:ext cx="3080684" cy="1848410"/>
        </a:xfrm>
        <a:prstGeom prst="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These will be delivered closer to home</a:t>
          </a:r>
          <a:endParaRPr lang="en-US" sz="2200" kern="1200" dirty="0">
            <a:solidFill>
              <a:schemeClr val="tx1"/>
            </a:solidFill>
          </a:endParaRPr>
        </a:p>
      </dsp:txBody>
      <dsp:txXfrm>
        <a:off x="5083129" y="2254773"/>
        <a:ext cx="3080684" cy="18484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15894F-D324-40D5-8E80-8BB501057A8D}">
      <dsp:nvSpPr>
        <dsp:cNvPr id="0" name=""/>
        <dsp:cNvSpPr/>
      </dsp:nvSpPr>
      <dsp:spPr>
        <a:xfrm>
          <a:off x="0" y="61789"/>
          <a:ext cx="11665294" cy="810005"/>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Putting quality and safety above all else – always providing high value evidence-based care for our patients.</a:t>
          </a:r>
          <a:endParaRPr lang="en-US" sz="1900" kern="1200" dirty="0">
            <a:solidFill>
              <a:schemeClr val="tx1"/>
            </a:solidFill>
          </a:endParaRPr>
        </a:p>
      </dsp:txBody>
      <dsp:txXfrm>
        <a:off x="39541" y="101330"/>
        <a:ext cx="11586212" cy="730923"/>
      </dsp:txXfrm>
    </dsp:sp>
    <dsp:sp modelId="{928D28A5-865B-4C18-BF9A-88475F2FD357}">
      <dsp:nvSpPr>
        <dsp:cNvPr id="0" name=""/>
        <dsp:cNvSpPr/>
      </dsp:nvSpPr>
      <dsp:spPr>
        <a:xfrm>
          <a:off x="0" y="926515"/>
          <a:ext cx="11665294" cy="810005"/>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Integrating improvement into everyday working and eliminating harm, variation and waste.</a:t>
          </a:r>
          <a:endParaRPr lang="en-US" sz="1900" kern="1200" dirty="0">
            <a:solidFill>
              <a:schemeClr val="tx1"/>
            </a:solidFill>
          </a:endParaRPr>
        </a:p>
      </dsp:txBody>
      <dsp:txXfrm>
        <a:off x="39541" y="966056"/>
        <a:ext cx="11586212" cy="730923"/>
      </dsp:txXfrm>
    </dsp:sp>
    <dsp:sp modelId="{A4BD4C54-C068-48B3-958F-D0D2656587AE}">
      <dsp:nvSpPr>
        <dsp:cNvPr id="0" name=""/>
        <dsp:cNvSpPr/>
      </dsp:nvSpPr>
      <dsp:spPr>
        <a:xfrm>
          <a:off x="0" y="1791241"/>
          <a:ext cx="11665294" cy="810005"/>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Focusing on prevention, health improvement and inequality as key to sustainable development, wellness and wellbeing for future generations of the people of Wales.</a:t>
          </a:r>
          <a:endParaRPr lang="en-US" sz="1900" kern="1200" dirty="0">
            <a:solidFill>
              <a:schemeClr val="tx1"/>
            </a:solidFill>
          </a:endParaRPr>
        </a:p>
      </dsp:txBody>
      <dsp:txXfrm>
        <a:off x="39541" y="1830782"/>
        <a:ext cx="11586212" cy="730923"/>
      </dsp:txXfrm>
    </dsp:sp>
    <dsp:sp modelId="{A1E488ED-7927-4BCC-925E-7766ED8DBCF8}">
      <dsp:nvSpPr>
        <dsp:cNvPr id="0" name=""/>
        <dsp:cNvSpPr/>
      </dsp:nvSpPr>
      <dsp:spPr>
        <a:xfrm>
          <a:off x="0" y="2655966"/>
          <a:ext cx="11665294" cy="810005"/>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Working in true partnerships with partners and organisations and with our staff.</a:t>
          </a:r>
          <a:endParaRPr lang="en-US" sz="1900" kern="1200" dirty="0">
            <a:solidFill>
              <a:schemeClr val="tx1"/>
            </a:solidFill>
          </a:endParaRPr>
        </a:p>
      </dsp:txBody>
      <dsp:txXfrm>
        <a:off x="39541" y="2695507"/>
        <a:ext cx="11586212" cy="730923"/>
      </dsp:txXfrm>
    </dsp:sp>
    <dsp:sp modelId="{DEA2AE38-E985-40AD-AE5F-64224308DBED}">
      <dsp:nvSpPr>
        <dsp:cNvPr id="0" name=""/>
        <dsp:cNvSpPr/>
      </dsp:nvSpPr>
      <dsp:spPr>
        <a:xfrm>
          <a:off x="0" y="3520692"/>
          <a:ext cx="11665294" cy="810005"/>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Investing in our staff through training and development, enabling them to influence decisions and providing them with the tools, systems and environment to work safely and effectively</a:t>
          </a:r>
          <a:endParaRPr lang="en-US" sz="1900" kern="1200" dirty="0">
            <a:solidFill>
              <a:schemeClr val="tx1"/>
            </a:solidFill>
          </a:endParaRPr>
        </a:p>
      </dsp:txBody>
      <dsp:txXfrm>
        <a:off x="39541" y="3560233"/>
        <a:ext cx="11586212" cy="7309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FD7FB-DACD-4DFE-9416-837E2912569F}">
      <dsp:nvSpPr>
        <dsp:cNvPr id="0" name=""/>
        <dsp:cNvSpPr/>
      </dsp:nvSpPr>
      <dsp:spPr>
        <a:xfrm>
          <a:off x="0" y="405683"/>
          <a:ext cx="6798048" cy="1011903"/>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Value:</a:t>
          </a:r>
          <a:r>
            <a:rPr lang="en-GB" sz="1700" kern="1200" dirty="0">
              <a:solidFill>
                <a:schemeClr val="tx1"/>
              </a:solidFill>
            </a:rPr>
            <a:t> is defined solely from the patient’s perspective. Anything that helps treat the patient is value-adding; everything else is waste</a:t>
          </a:r>
          <a:endParaRPr lang="en-US" sz="1700" kern="1200" dirty="0">
            <a:solidFill>
              <a:schemeClr val="tx1"/>
            </a:solidFill>
          </a:endParaRPr>
        </a:p>
      </dsp:txBody>
      <dsp:txXfrm>
        <a:off x="49397" y="455080"/>
        <a:ext cx="6699254" cy="913109"/>
      </dsp:txXfrm>
    </dsp:sp>
    <dsp:sp modelId="{E4126878-5F8E-45AC-A9A8-792BC176B86A}">
      <dsp:nvSpPr>
        <dsp:cNvPr id="0" name=""/>
        <dsp:cNvSpPr/>
      </dsp:nvSpPr>
      <dsp:spPr>
        <a:xfrm>
          <a:off x="0" y="3547930"/>
          <a:ext cx="6798048" cy="1011903"/>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Pull: </a:t>
          </a:r>
          <a:r>
            <a:rPr lang="en-GB" sz="1700" kern="1200" dirty="0">
              <a:solidFill>
                <a:schemeClr val="tx1"/>
              </a:solidFill>
            </a:rPr>
            <a:t>To create value, we need to provide services in line with demand. No less. And no more.</a:t>
          </a:r>
          <a:endParaRPr lang="en-US" sz="1700" kern="1200" dirty="0">
            <a:solidFill>
              <a:schemeClr val="tx1"/>
            </a:solidFill>
          </a:endParaRPr>
        </a:p>
      </dsp:txBody>
      <dsp:txXfrm>
        <a:off x="49397" y="3597327"/>
        <a:ext cx="6699254" cy="913109"/>
      </dsp:txXfrm>
    </dsp:sp>
    <dsp:sp modelId="{0D91E116-0E79-4945-8A4B-92C58EE46D46}">
      <dsp:nvSpPr>
        <dsp:cNvPr id="0" name=""/>
        <dsp:cNvSpPr/>
      </dsp:nvSpPr>
      <dsp:spPr>
        <a:xfrm>
          <a:off x="0" y="2527411"/>
          <a:ext cx="6798048" cy="1011903"/>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Flow</a:t>
          </a:r>
          <a:r>
            <a:rPr lang="en-GB" sz="1700" kern="1200" dirty="0">
              <a:solidFill>
                <a:schemeClr val="tx1"/>
              </a:solidFill>
            </a:rPr>
            <a:t>: each patient is worked with one unit at a time and passed on for the next step of the process without any delay. Blockages and obstacles are identified and removed</a:t>
          </a:r>
          <a:endParaRPr lang="en-US" sz="1700" kern="1200" dirty="0">
            <a:solidFill>
              <a:schemeClr val="tx1"/>
            </a:solidFill>
          </a:endParaRPr>
        </a:p>
      </dsp:txBody>
      <dsp:txXfrm>
        <a:off x="49397" y="2576808"/>
        <a:ext cx="6699254" cy="913109"/>
      </dsp:txXfrm>
    </dsp:sp>
    <dsp:sp modelId="{67D7153A-92AD-411E-883C-580C5DB7A89D}">
      <dsp:nvSpPr>
        <dsp:cNvPr id="0" name=""/>
        <dsp:cNvSpPr/>
      </dsp:nvSpPr>
      <dsp:spPr>
        <a:xfrm>
          <a:off x="0" y="1459701"/>
          <a:ext cx="6798048" cy="1011903"/>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Value Streams</a:t>
          </a:r>
          <a:r>
            <a:rPr lang="en-GB" sz="1700" kern="1200" dirty="0">
              <a:solidFill>
                <a:schemeClr val="tx1"/>
              </a:solidFill>
            </a:rPr>
            <a:t>: each sequence of actions should add value for the patient from the start of the journey to the finish. It flows seamlessly </a:t>
          </a:r>
          <a:endParaRPr lang="en-US" sz="1700" kern="1200" dirty="0">
            <a:solidFill>
              <a:schemeClr val="tx1"/>
            </a:solidFill>
          </a:endParaRPr>
        </a:p>
      </dsp:txBody>
      <dsp:txXfrm>
        <a:off x="49397" y="1509098"/>
        <a:ext cx="6699254" cy="913109"/>
      </dsp:txXfrm>
    </dsp:sp>
    <dsp:sp modelId="{F7FC2D5C-5EE6-496E-8756-787B4A36CD52}">
      <dsp:nvSpPr>
        <dsp:cNvPr id="0" name=""/>
        <dsp:cNvSpPr/>
      </dsp:nvSpPr>
      <dsp:spPr>
        <a:xfrm>
          <a:off x="0" y="4628054"/>
          <a:ext cx="6798048" cy="1011903"/>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Perfection</a:t>
          </a:r>
          <a:r>
            <a:rPr lang="en-GB" sz="1700" kern="1200" dirty="0">
              <a:solidFill>
                <a:schemeClr val="tx1"/>
              </a:solidFill>
            </a:rPr>
            <a:t>: clear and standardised processes can create a foundation for continuous improvement, where each new improvement in the process becomes a platform for the next one</a:t>
          </a:r>
          <a:endParaRPr lang="en-US" sz="1700" kern="1200" dirty="0">
            <a:solidFill>
              <a:schemeClr val="tx1"/>
            </a:solidFill>
          </a:endParaRPr>
        </a:p>
      </dsp:txBody>
      <dsp:txXfrm>
        <a:off x="49397" y="4677451"/>
        <a:ext cx="6699254" cy="91310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50226E-B032-490F-9DF2-6B94DA59621C}" type="datetimeFigureOut">
              <a:rPr lang="en-GB" smtClean="0"/>
              <a:t>12/10/2024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CD6B4B-3924-4C67-8552-FD7DCBFAD92C}" type="slidenum">
              <a:rPr lang="en-GB" smtClean="0"/>
              <a:t>‹#›</a:t>
            </a:fld>
            <a:endParaRPr lang="en-GB"/>
          </a:p>
        </p:txBody>
      </p:sp>
    </p:spTree>
    <p:extLst>
      <p:ext uri="{BB962C8B-B14F-4D97-AF65-F5344CB8AC3E}">
        <p14:creationId xmlns:p14="http://schemas.microsoft.com/office/powerpoint/2010/main" val="478225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Ksjdhgdhfkjngkjsdhnkjn</a:t>
            </a:r>
            <a:r>
              <a:rPr lang="en-GB" dirty="0"/>
              <a:t> </a:t>
            </a:r>
            <a:r>
              <a:rPr lang="en-GB" dirty="0" err="1"/>
              <a:t>kjsbdkjzbdnsfksgbjdkf</a:t>
            </a:r>
            <a:r>
              <a:rPr lang="en-GB" dirty="0"/>
              <a:t> ,</a:t>
            </a:r>
            <a:r>
              <a:rPr lang="en-GB" dirty="0" err="1"/>
              <a:t>dsrfng,mdnfbm</a:t>
            </a:r>
            <a:r>
              <a:rPr lang="en-GB"/>
              <a:t>,</a:t>
            </a:r>
            <a:endParaRPr lang="en-GB" dirty="0"/>
          </a:p>
        </p:txBody>
      </p:sp>
      <p:sp>
        <p:nvSpPr>
          <p:cNvPr id="4" name="Slide Number Placeholder 3"/>
          <p:cNvSpPr>
            <a:spLocks noGrp="1"/>
          </p:cNvSpPr>
          <p:nvPr>
            <p:ph type="sldNum" sz="quarter" idx="5"/>
          </p:nvPr>
        </p:nvSpPr>
        <p:spPr/>
        <p:txBody>
          <a:bodyPr/>
          <a:lstStyle/>
          <a:p>
            <a:fld id="{3AB09005-E0ED-4148-BABB-3B7B041AEC28}" type="slidenum">
              <a:rPr lang="en-GB" smtClean="0"/>
              <a:t>40</a:t>
            </a:fld>
            <a:endParaRPr lang="en-GB"/>
          </a:p>
        </p:txBody>
      </p:sp>
    </p:spTree>
    <p:extLst>
      <p:ext uri="{BB962C8B-B14F-4D97-AF65-F5344CB8AC3E}">
        <p14:creationId xmlns:p14="http://schemas.microsoft.com/office/powerpoint/2010/main" val="11291548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wales/sites/default/files/publications/2021-09/a-healthier-wales-our-plan-for-health-and-social-care.pdf"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www.gov.wales/healthier-wales-long-term-plan-health-and-social-care"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KAprzabBKuo?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f55ff479-b0d0-4623-9a5f-3a8ab2ee7e60.usrfiles.com/ugd/f55ff4_6cdb925a6880429e85a52a3a9870c259.pdf" TargetMode="External"/><Relationship Id="rId2" Type="http://schemas.openxmlformats.org/officeDocument/2006/relationships/hyperlink" Target="https://www.rcgp.org.uk/about" TargetMode="External"/><Relationship Id="rId1" Type="http://schemas.openxmlformats.org/officeDocument/2006/relationships/slideLayout" Target="../slideLayouts/slideLayout2.xml"/><Relationship Id="rId4" Type="http://schemas.openxmlformats.org/officeDocument/2006/relationships/hyperlink" Target="https://natcen.ac.uk/publications/british-social-attitudes-36"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england.nhs.uk/always-events/co-production/" TargetMode="Externa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hyperlink" Target="https://www.bmj.com/content/372/bmj.n434"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digital.nhs.uk/data-and-information/data-tools-and-services/data-services/patient-reported-outcome-measures-prom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hyperlink" Target="https://www.who.int/publications/i/item/9789240020924" TargetMode="Externa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hyperlink" Target="https://assets.publishing.service.gov.uk/media/5f7dd600e90e070de6177249/HMRC_research_report_580.pdf" TargetMode="Externa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8" Type="http://schemas.openxmlformats.org/officeDocument/2006/relationships/hyperlink" Target="https://www.youtube.com/watch?v=KAprzabBKuo" TargetMode="External"/><Relationship Id="rId3" Type="http://schemas.openxmlformats.org/officeDocument/2006/relationships/hyperlink" Target="https://bevancommission.org/about-us/prudent-healthcare-principles/" TargetMode="External"/><Relationship Id="rId7" Type="http://schemas.openxmlformats.org/officeDocument/2006/relationships/hyperlink" Target="https://journals-sagepub-com.ezproxy.uwtsd.ac.uk/doi/full/10.1177/1357633X231189846" TargetMode="External"/><Relationship Id="rId12" Type="http://schemas.openxmlformats.org/officeDocument/2006/relationships/hyperlink" Target="https://www.kingsfund.org.uk/insight-and-analysis/reports/innovative-models-general-practice" TargetMode="External"/><Relationship Id="rId2" Type="http://schemas.openxmlformats.org/officeDocument/2006/relationships/hyperlink" Target="https://www.kingsfund.org.uk/insight-and-analysis/blogs/digital-first-primary-care-disruptor-or-disruption" TargetMode="External"/><Relationship Id="rId1" Type="http://schemas.openxmlformats.org/officeDocument/2006/relationships/slideLayout" Target="../slideLayouts/slideLayout2.xml"/><Relationship Id="rId6" Type="http://schemas.openxmlformats.org/officeDocument/2006/relationships/hyperlink" Target="https://www.bmj.com/content/372/bmj.n434" TargetMode="External"/><Relationship Id="rId11" Type="http://schemas.openxmlformats.org/officeDocument/2006/relationships/hyperlink" Target="https://www.leanuk.org/what-lean-really-is/" TargetMode="External"/><Relationship Id="rId5" Type="http://schemas.openxmlformats.org/officeDocument/2006/relationships/hyperlink" Target="https://bevancommission.org/about-us/" TargetMode="External"/><Relationship Id="rId10" Type="http://schemas.openxmlformats.org/officeDocument/2006/relationships/hyperlink" Target="https://www.nhsconfed.org/-/media/Confederation/Files/Publications/Documents/Lean-thinking-for-the-NHS.pdf" TargetMode="External"/><Relationship Id="rId4" Type="http://schemas.openxmlformats.org/officeDocument/2006/relationships/hyperlink" Target="https://f55ff479-b0d0-4623-9a5f-3a8ab2ee7e60.usrfiles.com/ugd/f55ff4_6cdb925a6880429e85a52a3a9870c259.pdf" TargetMode="External"/><Relationship Id="rId9" Type="http://schemas.openxmlformats.org/officeDocument/2006/relationships/hyperlink" Target="https://www.gov.uk/government/publications/assisted-digital-and-digitally-excluded-support-needs" TargetMode="External"/></Relationships>
</file>

<file path=ppt/slides/_rels/slide54.xml.rels><?xml version="1.0" encoding="UTF-8" standalone="yes"?>
<Relationships xmlns="http://schemas.openxmlformats.org/package/2006/relationships"><Relationship Id="rId8" Type="http://schemas.openxmlformats.org/officeDocument/2006/relationships/hyperlink" Target="https://www.rcgp.org.uk/about" TargetMode="External"/><Relationship Id="rId3" Type="http://schemas.openxmlformats.org/officeDocument/2006/relationships/hyperlink" Target="https://natcen.ac.uk/publications/british-social-attitudes-36" TargetMode="External"/><Relationship Id="rId7" Type="http://schemas.openxmlformats.org/officeDocument/2006/relationships/hyperlink" Target="https://doi.org/10.2196/11279" TargetMode="External"/><Relationship Id="rId2" Type="http://schemas.openxmlformats.org/officeDocument/2006/relationships/hyperlink" Target="https://doi.org/10.1016/j.ijnurstu.2010.07.007" TargetMode="External"/><Relationship Id="rId1" Type="http://schemas.openxmlformats.org/officeDocument/2006/relationships/slideLayout" Target="../slideLayouts/slideLayout2.xml"/><Relationship Id="rId6" Type="http://schemas.openxmlformats.org/officeDocument/2006/relationships/hyperlink" Target="https://digital.nhs.uk/data-and-information/data-tools-and-services/data-services/patient-reported-outcome-measures-proms" TargetMode="External"/><Relationship Id="rId11" Type="http://schemas.openxmlformats.org/officeDocument/2006/relationships/hyperlink" Target="https://www.gov.wales/sites/default/files/publications/2021-01/nhs-wales-annual-planning-framework-2021-2022.pdf" TargetMode="External"/><Relationship Id="rId5" Type="http://schemas.openxmlformats.org/officeDocument/2006/relationships/hyperlink" Target="https://www.england.nhs.uk/always-events/co-production/" TargetMode="External"/><Relationship Id="rId10" Type="http://schemas.openxmlformats.org/officeDocument/2006/relationships/hyperlink" Target="https://www.gov.wales/healthier-wales-long-term-plan-health-and-social-care" TargetMode="External"/><Relationship Id="rId4" Type="http://schemas.openxmlformats.org/officeDocument/2006/relationships/hyperlink" Target="https://www.nia.nih.gov/health/medical-care-and-appointments/telehealth-what-it-how-prepare-it-covered" TargetMode="External"/><Relationship Id="rId9" Type="http://schemas.openxmlformats.org/officeDocument/2006/relationships/hyperlink" Target="https://www.ey.com/en_in/insights/health/key-drivers-that-are-shaping-the-next-generation-of-digital-and-data-driven-health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6633EE4-4108-CB0B-37E4-FED9544815FB}"/>
              </a:ext>
            </a:extLst>
          </p:cNvPr>
          <p:cNvSpPr/>
          <p:nvPr/>
        </p:nvSpPr>
        <p:spPr>
          <a:xfrm>
            <a:off x="1055440" y="1484784"/>
            <a:ext cx="9865096" cy="4248472"/>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p:txBody>
          <a:bodyPr>
            <a:normAutofit fontScale="90000"/>
          </a:bodyPr>
          <a:lstStyle/>
          <a:p>
            <a:r>
              <a:rPr lang="en-GB" dirty="0"/>
              <a:t>ECAY5006</a:t>
            </a:r>
            <a:br>
              <a:rPr lang="en-GB" dirty="0"/>
            </a:br>
            <a:r>
              <a:rPr lang="en-GB" dirty="0"/>
              <a:t>Health and Social Care: Disability and Wellbeing </a:t>
            </a:r>
          </a:p>
        </p:txBody>
      </p:sp>
      <p:sp>
        <p:nvSpPr>
          <p:cNvPr id="3" name="Subtitle 2"/>
          <p:cNvSpPr>
            <a:spLocks noGrp="1"/>
          </p:cNvSpPr>
          <p:nvPr>
            <p:ph type="subTitle" idx="1"/>
          </p:nvPr>
        </p:nvSpPr>
        <p:spPr/>
        <p:txBody>
          <a:bodyPr>
            <a:normAutofit/>
          </a:bodyPr>
          <a:lstStyle/>
          <a:p>
            <a:r>
              <a:rPr lang="en-GB" sz="2800" dirty="0">
                <a:solidFill>
                  <a:schemeClr val="tx1"/>
                </a:solidFill>
              </a:rPr>
              <a:t>Theme 2: Paradigms in Health &amp; Social Care</a:t>
            </a:r>
          </a:p>
          <a:p>
            <a:r>
              <a:rPr lang="en-GB" sz="2800" dirty="0">
                <a:solidFill>
                  <a:schemeClr val="tx1"/>
                </a:solidFill>
              </a:rPr>
              <a:t>Part 2: Prudent Healthcare, Lean Thinking and Digital Healthcare</a:t>
            </a:r>
          </a:p>
        </p:txBody>
      </p:sp>
    </p:spTree>
    <p:extLst>
      <p:ext uri="{BB962C8B-B14F-4D97-AF65-F5344CB8AC3E}">
        <p14:creationId xmlns:p14="http://schemas.microsoft.com/office/powerpoint/2010/main" val="1950010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64082-0466-4A42-8668-46DC858C7D89}"/>
              </a:ext>
            </a:extLst>
          </p:cNvPr>
          <p:cNvSpPr>
            <a:spLocks noGrp="1"/>
          </p:cNvSpPr>
          <p:nvPr>
            <p:ph type="title"/>
          </p:nvPr>
        </p:nvSpPr>
        <p:spPr>
          <a:xfrm>
            <a:off x="1487488" y="836712"/>
            <a:ext cx="9418320" cy="1877960"/>
          </a:xfrm>
        </p:spPr>
        <p:txBody>
          <a:bodyPr vert="horz" lIns="91440" tIns="45720" rIns="91440" bIns="45720" rtlCol="0" anchor="b">
            <a:normAutofit/>
          </a:bodyPr>
          <a:lstStyle/>
          <a:p>
            <a:pPr algn="ctr"/>
            <a:r>
              <a:rPr lang="en-US" i="0" dirty="0"/>
              <a:t>Prudent Healthcare</a:t>
            </a:r>
          </a:p>
        </p:txBody>
      </p:sp>
      <p:sp>
        <p:nvSpPr>
          <p:cNvPr id="3" name="Text Placeholder 2">
            <a:extLst>
              <a:ext uri="{FF2B5EF4-FFF2-40B4-BE49-F238E27FC236}">
                <a16:creationId xmlns:a16="http://schemas.microsoft.com/office/drawing/2014/main" id="{EB119768-08CD-418C-AE3C-43ECB726239E}"/>
              </a:ext>
            </a:extLst>
          </p:cNvPr>
          <p:cNvSpPr>
            <a:spLocks noGrp="1"/>
          </p:cNvSpPr>
          <p:nvPr>
            <p:ph type="body" idx="1"/>
          </p:nvPr>
        </p:nvSpPr>
        <p:spPr>
          <a:xfrm>
            <a:off x="4583832" y="3068960"/>
            <a:ext cx="3456384" cy="576064"/>
          </a:xfrm>
        </p:spPr>
        <p:txBody>
          <a:bodyPr vert="horz" lIns="91440" tIns="45720" rIns="91440" bIns="45720" rtlCol="0">
            <a:normAutofit fontScale="92500"/>
          </a:bodyPr>
          <a:lstStyle/>
          <a:p>
            <a:r>
              <a:rPr lang="en-US" b="0" i="0" cap="all" dirty="0">
                <a:solidFill>
                  <a:schemeClr val="tx1"/>
                </a:solidFill>
              </a:rPr>
              <a:t>A Welsh Health Paradigm</a:t>
            </a:r>
          </a:p>
        </p:txBody>
      </p:sp>
    </p:spTree>
    <p:extLst>
      <p:ext uri="{BB962C8B-B14F-4D97-AF65-F5344CB8AC3E}">
        <p14:creationId xmlns:p14="http://schemas.microsoft.com/office/powerpoint/2010/main" val="1839948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31647-16F0-1EEF-FF58-35C4B5E69ED3}"/>
              </a:ext>
            </a:extLst>
          </p:cNvPr>
          <p:cNvSpPr>
            <a:spLocks noGrp="1"/>
          </p:cNvSpPr>
          <p:nvPr>
            <p:ph type="title"/>
          </p:nvPr>
        </p:nvSpPr>
        <p:spPr/>
        <p:txBody>
          <a:bodyPr/>
          <a:lstStyle/>
          <a:p>
            <a:r>
              <a:rPr lang="en-GB" dirty="0"/>
              <a:t>What is Prudent Healthcare?</a:t>
            </a:r>
          </a:p>
        </p:txBody>
      </p:sp>
      <p:sp>
        <p:nvSpPr>
          <p:cNvPr id="3" name="Content Placeholder 2">
            <a:extLst>
              <a:ext uri="{FF2B5EF4-FFF2-40B4-BE49-F238E27FC236}">
                <a16:creationId xmlns:a16="http://schemas.microsoft.com/office/drawing/2014/main" id="{80763DB4-C8EE-0A2C-BC03-BCD6A836E13D}"/>
              </a:ext>
            </a:extLst>
          </p:cNvPr>
          <p:cNvSpPr>
            <a:spLocks noGrp="1"/>
          </p:cNvSpPr>
          <p:nvPr>
            <p:ph idx="1"/>
          </p:nvPr>
        </p:nvSpPr>
        <p:spPr>
          <a:xfrm>
            <a:off x="263352" y="1470484"/>
            <a:ext cx="11449272" cy="3917032"/>
          </a:xfrm>
        </p:spPr>
        <p:txBody>
          <a:bodyPr>
            <a:normAutofit/>
          </a:bodyPr>
          <a:lstStyle/>
          <a:p>
            <a:r>
              <a:rPr lang="en-GB" dirty="0"/>
              <a:t>Prudent healthcare is a concept primarily developed and implemented in Wales. </a:t>
            </a:r>
          </a:p>
          <a:p>
            <a:r>
              <a:rPr lang="en-GB" dirty="0"/>
              <a:t>It focuses on delivering healthcare in a way that is cautious, wise, and efficient, ensuring that resources are used effectively to achieve the best possible outcomes for patients. </a:t>
            </a:r>
          </a:p>
          <a:p>
            <a:pPr marL="0" indent="0" algn="r">
              <a:buNone/>
            </a:pPr>
            <a:r>
              <a:rPr lang="en-GB" sz="2000" dirty="0"/>
              <a:t>(Welsh Government 2019)</a:t>
            </a:r>
          </a:p>
        </p:txBody>
      </p:sp>
    </p:spTree>
    <p:extLst>
      <p:ext uri="{BB962C8B-B14F-4D97-AF65-F5344CB8AC3E}">
        <p14:creationId xmlns:p14="http://schemas.microsoft.com/office/powerpoint/2010/main" val="2013352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268D8-D8E1-413B-B98A-E874B46ECEE9}"/>
              </a:ext>
            </a:extLst>
          </p:cNvPr>
          <p:cNvSpPr>
            <a:spLocks noGrp="1"/>
          </p:cNvSpPr>
          <p:nvPr>
            <p:ph type="title"/>
          </p:nvPr>
        </p:nvSpPr>
        <p:spPr>
          <a:xfrm>
            <a:off x="215610" y="1196752"/>
            <a:ext cx="2577614" cy="3025025"/>
          </a:xfrm>
        </p:spPr>
        <p:txBody>
          <a:bodyPr anchor="ctr">
            <a:normAutofit/>
          </a:bodyPr>
          <a:lstStyle/>
          <a:p>
            <a:r>
              <a:rPr lang="en-GB" sz="3600" dirty="0"/>
              <a:t>Origins of Prudent Healthcare </a:t>
            </a:r>
          </a:p>
        </p:txBody>
      </p:sp>
      <p:graphicFrame>
        <p:nvGraphicFramePr>
          <p:cNvPr id="13" name="Content Placeholder 2">
            <a:extLst>
              <a:ext uri="{FF2B5EF4-FFF2-40B4-BE49-F238E27FC236}">
                <a16:creationId xmlns:a16="http://schemas.microsoft.com/office/drawing/2014/main" id="{8A89DDE2-BA9B-A5F4-A239-C5FCF9046E78}"/>
              </a:ext>
            </a:extLst>
          </p:cNvPr>
          <p:cNvGraphicFramePr>
            <a:graphicFrameLocks noGrp="1"/>
          </p:cNvGraphicFramePr>
          <p:nvPr>
            <p:ph idx="1"/>
            <p:extLst>
              <p:ext uri="{D42A27DB-BD31-4B8C-83A1-F6EECF244321}">
                <p14:modId xmlns:p14="http://schemas.microsoft.com/office/powerpoint/2010/main" val="2839937775"/>
              </p:ext>
            </p:extLst>
          </p:nvPr>
        </p:nvGraphicFramePr>
        <p:xfrm>
          <a:off x="2806669" y="177806"/>
          <a:ext cx="7920880" cy="54137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B4288A40-8316-B808-D9EA-783986562607}"/>
              </a:ext>
            </a:extLst>
          </p:cNvPr>
          <p:cNvSpPr txBox="1"/>
          <p:nvPr/>
        </p:nvSpPr>
        <p:spPr>
          <a:xfrm>
            <a:off x="167588" y="4945178"/>
            <a:ext cx="2593726" cy="646331"/>
          </a:xfrm>
          <a:prstGeom prst="rect">
            <a:avLst/>
          </a:prstGeom>
          <a:noFill/>
        </p:spPr>
        <p:txBody>
          <a:bodyPr wrap="square">
            <a:spAutoFit/>
          </a:bodyPr>
          <a:lstStyle/>
          <a:p>
            <a:pPr marL="0" indent="0">
              <a:buClr>
                <a:schemeClr val="tx2">
                  <a:lumMod val="75000"/>
                </a:schemeClr>
              </a:buClr>
              <a:buNone/>
            </a:pPr>
            <a:r>
              <a:rPr lang="en-GB" dirty="0"/>
              <a:t>(The Bevan Commission, 2020)</a:t>
            </a:r>
          </a:p>
        </p:txBody>
      </p:sp>
    </p:spTree>
    <p:extLst>
      <p:ext uri="{BB962C8B-B14F-4D97-AF65-F5344CB8AC3E}">
        <p14:creationId xmlns:p14="http://schemas.microsoft.com/office/powerpoint/2010/main" val="2350080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graphicEl>
                                              <a:dgm id="{1DE0B41A-72F2-44D7-BBA5-26D231835DC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graphicEl>
                                              <a:dgm id="{A817BE73-C9D1-401A-8AE2-A50273CD080E}"/>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graphicEl>
                                              <a:dgm id="{E38DF41D-C6C8-499A-89B2-00007282E34D}"/>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graphicEl>
                                              <a:dgm id="{C0245BAD-0CD3-4BF5-8B56-F88865A80330}"/>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graphicEl>
                                              <a:dgm id="{E9A20ABA-E6A6-41D0-8E10-0F897E68240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lvl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1DA0A-0CD1-49A2-A4CE-AFDA554E3BF1}"/>
              </a:ext>
            </a:extLst>
          </p:cNvPr>
          <p:cNvSpPr>
            <a:spLocks noGrp="1"/>
          </p:cNvSpPr>
          <p:nvPr>
            <p:ph type="title"/>
          </p:nvPr>
        </p:nvSpPr>
        <p:spPr>
          <a:xfrm>
            <a:off x="3359696" y="116632"/>
            <a:ext cx="8064896" cy="1325562"/>
          </a:xfrm>
        </p:spPr>
        <p:txBody>
          <a:bodyPr>
            <a:normAutofit/>
          </a:bodyPr>
          <a:lstStyle/>
          <a:p>
            <a:r>
              <a:rPr lang="en-GB" sz="3700" dirty="0"/>
              <a:t>A Healthier Wales </a:t>
            </a:r>
            <a:br>
              <a:rPr lang="en-GB" sz="3700" dirty="0"/>
            </a:br>
            <a:r>
              <a:rPr lang="en-GB" sz="1800" dirty="0"/>
              <a:t>(Welsh Government, 2021)</a:t>
            </a:r>
          </a:p>
        </p:txBody>
      </p:sp>
      <p:pic>
        <p:nvPicPr>
          <p:cNvPr id="5" name="Picture 4">
            <a:extLst>
              <a:ext uri="{FF2B5EF4-FFF2-40B4-BE49-F238E27FC236}">
                <a16:creationId xmlns:a16="http://schemas.microsoft.com/office/drawing/2014/main" id="{F4D5BC1A-C579-4923-84CB-1E5EDB6A97E0}"/>
              </a:ext>
            </a:extLst>
          </p:cNvPr>
          <p:cNvPicPr>
            <a:picLocks noChangeAspect="1"/>
          </p:cNvPicPr>
          <p:nvPr/>
        </p:nvPicPr>
        <p:blipFill rotWithShape="1">
          <a:blip r:embed="rId2"/>
          <a:srcRect l="293" r="2168" b="-1"/>
          <a:stretch/>
        </p:blipFill>
        <p:spPr>
          <a:xfrm>
            <a:off x="335360" y="908720"/>
            <a:ext cx="2766379" cy="4077072"/>
          </a:xfrm>
          <a:prstGeom prst="rect">
            <a:avLst/>
          </a:prstGeom>
        </p:spPr>
      </p:pic>
      <p:sp>
        <p:nvSpPr>
          <p:cNvPr id="3" name="Content Placeholder 2">
            <a:extLst>
              <a:ext uri="{FF2B5EF4-FFF2-40B4-BE49-F238E27FC236}">
                <a16:creationId xmlns:a16="http://schemas.microsoft.com/office/drawing/2014/main" id="{2BE3A583-363C-4368-BD18-3F9CD6A21348}"/>
              </a:ext>
            </a:extLst>
          </p:cNvPr>
          <p:cNvSpPr>
            <a:spLocks noGrp="1"/>
          </p:cNvSpPr>
          <p:nvPr>
            <p:ph idx="1"/>
          </p:nvPr>
        </p:nvSpPr>
        <p:spPr>
          <a:xfrm>
            <a:off x="3359696" y="1556792"/>
            <a:ext cx="8280920" cy="4174398"/>
          </a:xfrm>
        </p:spPr>
        <p:txBody>
          <a:bodyPr>
            <a:noAutofit/>
          </a:bodyPr>
          <a:lstStyle/>
          <a:p>
            <a:pPr>
              <a:buClr>
                <a:schemeClr val="tx2">
                  <a:lumMod val="75000"/>
                </a:schemeClr>
              </a:buClr>
            </a:pPr>
            <a:r>
              <a:rPr lang="en-GB" sz="2200" dirty="0"/>
              <a:t>Prudent Healthcare is at the heart of “</a:t>
            </a:r>
            <a:r>
              <a:rPr lang="en-GB" sz="2200" dirty="0">
                <a:hlinkClick r:id="rId3"/>
              </a:rPr>
              <a:t>A Healthier Wales</a:t>
            </a:r>
            <a:r>
              <a:rPr lang="en-GB" sz="2200" dirty="0"/>
              <a:t>”, the Welsh Government's long-term plan for health and care</a:t>
            </a:r>
          </a:p>
          <a:p>
            <a:pPr>
              <a:buClr>
                <a:schemeClr val="tx2">
                  <a:lumMod val="75000"/>
                </a:schemeClr>
              </a:buClr>
            </a:pPr>
            <a:r>
              <a:rPr lang="en-GB" sz="2200" dirty="0"/>
              <a:t>This informs much of </a:t>
            </a:r>
            <a:r>
              <a:rPr lang="en-GB" sz="2200" dirty="0">
                <a:hlinkClick r:id="rId4"/>
              </a:rPr>
              <a:t>today's health and care policy and discussion in Wales</a:t>
            </a:r>
            <a:endParaRPr lang="en-GB" sz="2200" dirty="0"/>
          </a:p>
          <a:p>
            <a:pPr>
              <a:buClr>
                <a:schemeClr val="tx2">
                  <a:lumMod val="75000"/>
                </a:schemeClr>
              </a:buClr>
            </a:pPr>
            <a:r>
              <a:rPr lang="en-GB" sz="2200" dirty="0"/>
              <a:t>The goal is to bring health and social care services together, so that:</a:t>
            </a:r>
          </a:p>
          <a:p>
            <a:pPr lvl="1">
              <a:buClr>
                <a:schemeClr val="tx2">
                  <a:lumMod val="75000"/>
                </a:schemeClr>
              </a:buClr>
              <a:buFont typeface="Courier New" panose="02070309020205020404" pitchFamily="49" charset="0"/>
              <a:buChar char="o"/>
            </a:pPr>
            <a:r>
              <a:rPr lang="en-GB" sz="2200" dirty="0"/>
              <a:t>They become designed and delivered around the needs and preferences of individuals</a:t>
            </a:r>
          </a:p>
          <a:p>
            <a:pPr lvl="1">
              <a:buClr>
                <a:schemeClr val="tx2">
                  <a:lumMod val="75000"/>
                </a:schemeClr>
              </a:buClr>
              <a:buFont typeface="Courier New" panose="02070309020205020404" pitchFamily="49" charset="0"/>
              <a:buChar char="o"/>
            </a:pPr>
            <a:r>
              <a:rPr lang="en-GB" sz="2200" dirty="0"/>
              <a:t>There is greater emphasis on keeping people healthy and well</a:t>
            </a:r>
          </a:p>
          <a:p>
            <a:pPr marL="0" indent="0">
              <a:buNone/>
            </a:pPr>
            <a:endParaRPr lang="en-GB" sz="2200" dirty="0"/>
          </a:p>
        </p:txBody>
      </p:sp>
    </p:spTree>
    <p:extLst>
      <p:ext uri="{BB962C8B-B14F-4D97-AF65-F5344CB8AC3E}">
        <p14:creationId xmlns:p14="http://schemas.microsoft.com/office/powerpoint/2010/main" val="710267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E5BE-F15A-4FF7-8F4D-0736487EB289}"/>
              </a:ext>
            </a:extLst>
          </p:cNvPr>
          <p:cNvSpPr>
            <a:spLocks noGrp="1"/>
          </p:cNvSpPr>
          <p:nvPr>
            <p:ph type="title"/>
          </p:nvPr>
        </p:nvSpPr>
        <p:spPr>
          <a:xfrm>
            <a:off x="1261871" y="365760"/>
            <a:ext cx="9858383" cy="542960"/>
          </a:xfrm>
        </p:spPr>
        <p:txBody>
          <a:bodyPr>
            <a:normAutofit fontScale="90000"/>
          </a:bodyPr>
          <a:lstStyle/>
          <a:p>
            <a:r>
              <a:rPr lang="en-GB" dirty="0"/>
              <a:t>A Healthier Wales</a:t>
            </a:r>
          </a:p>
        </p:txBody>
      </p:sp>
      <p:graphicFrame>
        <p:nvGraphicFramePr>
          <p:cNvPr id="5" name="Content Placeholder 2">
            <a:extLst>
              <a:ext uri="{FF2B5EF4-FFF2-40B4-BE49-F238E27FC236}">
                <a16:creationId xmlns:a16="http://schemas.microsoft.com/office/drawing/2014/main" id="{298DF9BE-76AC-5FF5-1292-D589522BF50E}"/>
              </a:ext>
            </a:extLst>
          </p:cNvPr>
          <p:cNvGraphicFramePr>
            <a:graphicFrameLocks noGrp="1"/>
          </p:cNvGraphicFramePr>
          <p:nvPr>
            <p:ph idx="1"/>
            <p:extLst>
              <p:ext uri="{D42A27DB-BD31-4B8C-83A1-F6EECF244321}">
                <p14:modId xmlns:p14="http://schemas.microsoft.com/office/powerpoint/2010/main" val="2321853210"/>
              </p:ext>
            </p:extLst>
          </p:nvPr>
        </p:nvGraphicFramePr>
        <p:xfrm>
          <a:off x="1261871" y="1328261"/>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07ECB43-01FB-0B2A-C5DD-546D952C41BD}"/>
              </a:ext>
            </a:extLst>
          </p:cNvPr>
          <p:cNvSpPr txBox="1"/>
          <p:nvPr/>
        </p:nvSpPr>
        <p:spPr>
          <a:xfrm>
            <a:off x="1703512" y="879276"/>
            <a:ext cx="6113416" cy="369332"/>
          </a:xfrm>
          <a:prstGeom prst="rect">
            <a:avLst/>
          </a:prstGeom>
          <a:noFill/>
        </p:spPr>
        <p:txBody>
          <a:bodyPr wrap="square">
            <a:spAutoFit/>
          </a:bodyPr>
          <a:lstStyle/>
          <a:p>
            <a:pPr marL="0" indent="0" algn="r">
              <a:buNone/>
            </a:pPr>
            <a:r>
              <a:rPr lang="en-GB" dirty="0"/>
              <a:t>(Welsh Government, 2021, p. 3)</a:t>
            </a:r>
          </a:p>
        </p:txBody>
      </p:sp>
    </p:spTree>
    <p:extLst>
      <p:ext uri="{BB962C8B-B14F-4D97-AF65-F5344CB8AC3E}">
        <p14:creationId xmlns:p14="http://schemas.microsoft.com/office/powerpoint/2010/main" val="2236889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ECF13226-A991-486A-9FC8-C8DB3A90D73E}"/>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2623F5CD-0FC5-4BD1-AE87-4DA06BD26E3E}"/>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2EA033CE-E6E5-4A29-B5C0-BD99CF6899B3}"/>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A6191D68-E234-4F88-BA96-95C19085C43E}"/>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A697571B-BD49-40B3-947C-948951664CC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91550-5D9B-4317-88B6-2BBAB54D22BC}"/>
              </a:ext>
            </a:extLst>
          </p:cNvPr>
          <p:cNvSpPr>
            <a:spLocks noGrp="1"/>
          </p:cNvSpPr>
          <p:nvPr>
            <p:ph type="title"/>
          </p:nvPr>
        </p:nvSpPr>
        <p:spPr>
          <a:xfrm>
            <a:off x="558721" y="128787"/>
            <a:ext cx="11074558" cy="792777"/>
          </a:xfrm>
        </p:spPr>
        <p:txBody>
          <a:bodyPr anchor="ctr">
            <a:normAutofit/>
          </a:bodyPr>
          <a:lstStyle/>
          <a:p>
            <a:r>
              <a:rPr lang="en-GB" sz="3600" dirty="0"/>
              <a:t>NHS Wales core values</a:t>
            </a:r>
          </a:p>
        </p:txBody>
      </p:sp>
      <p:graphicFrame>
        <p:nvGraphicFramePr>
          <p:cNvPr id="6" name="Content Placeholder 2">
            <a:extLst>
              <a:ext uri="{FF2B5EF4-FFF2-40B4-BE49-F238E27FC236}">
                <a16:creationId xmlns:a16="http://schemas.microsoft.com/office/drawing/2014/main" id="{184F5EF4-770C-D29C-6216-FD8E9C7D275E}"/>
              </a:ext>
            </a:extLst>
          </p:cNvPr>
          <p:cNvGraphicFramePr>
            <a:graphicFrameLocks noGrp="1"/>
          </p:cNvGraphicFramePr>
          <p:nvPr>
            <p:ph idx="1"/>
          </p:nvPr>
        </p:nvGraphicFramePr>
        <p:xfrm>
          <a:off x="335360" y="1268761"/>
          <a:ext cx="11665295" cy="4392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BFCF915-0C76-A436-0434-3088F4F6B276}"/>
              </a:ext>
            </a:extLst>
          </p:cNvPr>
          <p:cNvSpPr txBox="1"/>
          <p:nvPr/>
        </p:nvSpPr>
        <p:spPr>
          <a:xfrm>
            <a:off x="3719736" y="767675"/>
            <a:ext cx="3848100" cy="307777"/>
          </a:xfrm>
          <a:prstGeom prst="rect">
            <a:avLst/>
          </a:prstGeom>
          <a:noFill/>
        </p:spPr>
        <p:txBody>
          <a:bodyPr wrap="square">
            <a:spAutoFit/>
          </a:bodyPr>
          <a:lstStyle/>
          <a:p>
            <a:pPr algn="r"/>
            <a:r>
              <a:rPr lang="en-GB" sz="1400" dirty="0"/>
              <a:t>(Welsh Government, 2021, p. 4)</a:t>
            </a:r>
          </a:p>
        </p:txBody>
      </p:sp>
    </p:spTree>
    <p:extLst>
      <p:ext uri="{BB962C8B-B14F-4D97-AF65-F5344CB8AC3E}">
        <p14:creationId xmlns:p14="http://schemas.microsoft.com/office/powerpoint/2010/main" val="2536637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graphicEl>
                                              <a:dgm id="{9D15894F-D324-40D5-8E80-8BB501057A8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dgm id="{928D28A5-865B-4C18-BF9A-88475F2FD35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dgm id="{A4BD4C54-C068-48B3-958F-D0D2656587A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graphicEl>
                                              <a:dgm id="{A1E488ED-7927-4BCC-925E-7766ED8DBCF8}"/>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graphicEl>
                                              <a:dgm id="{DEA2AE38-E985-40AD-AE5F-64224308DBE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0ABE74-1DB2-49D4-9F5C-FB75540D63E8}"/>
              </a:ext>
            </a:extLst>
          </p:cNvPr>
          <p:cNvPicPr>
            <a:picLocks noChangeAspect="1"/>
          </p:cNvPicPr>
          <p:nvPr/>
        </p:nvPicPr>
        <p:blipFill rotWithShape="1">
          <a:blip r:embed="rId2"/>
          <a:srcRect t="6290" b="10171"/>
          <a:stretch/>
        </p:blipFill>
        <p:spPr>
          <a:xfrm>
            <a:off x="-30615" y="10"/>
            <a:ext cx="12207220" cy="6857990"/>
          </a:xfrm>
          <a:prstGeom prst="rect">
            <a:avLst/>
          </a:prstGeom>
        </p:spPr>
      </p:pic>
      <p:sp>
        <p:nvSpPr>
          <p:cNvPr id="3" name="TextBox 2">
            <a:extLst>
              <a:ext uri="{FF2B5EF4-FFF2-40B4-BE49-F238E27FC236}">
                <a16:creationId xmlns:a16="http://schemas.microsoft.com/office/drawing/2014/main" id="{A7B80B2F-E28F-4668-B01A-C7818D5DD573}"/>
              </a:ext>
            </a:extLst>
          </p:cNvPr>
          <p:cNvSpPr txBox="1"/>
          <p:nvPr/>
        </p:nvSpPr>
        <p:spPr>
          <a:xfrm>
            <a:off x="8840071" y="6337978"/>
            <a:ext cx="3634957" cy="376331"/>
          </a:xfrm>
          <a:prstGeom prst="rect">
            <a:avLst/>
          </a:prstGeom>
        </p:spPr>
        <p:txBody>
          <a:bodyPr vert="horz" lIns="91440" tIns="45720" rIns="91440" bIns="45720" rtlCol="0">
            <a:normAutofit/>
          </a:bodyPr>
          <a:lstStyle/>
          <a:p>
            <a:pPr indent="-182880" defTabSz="914400">
              <a:spcAft>
                <a:spcPts val="600"/>
              </a:spcAft>
              <a:buClr>
                <a:schemeClr val="accent1"/>
              </a:buClr>
            </a:pPr>
            <a:r>
              <a:rPr lang="en-US" sz="1600" dirty="0"/>
              <a:t>(Welsh Government, 2021, p. 7)</a:t>
            </a:r>
          </a:p>
        </p:txBody>
      </p:sp>
    </p:spTree>
    <p:extLst>
      <p:ext uri="{BB962C8B-B14F-4D97-AF65-F5344CB8AC3E}">
        <p14:creationId xmlns:p14="http://schemas.microsoft.com/office/powerpoint/2010/main" val="657445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6888088" y="817194"/>
            <a:ext cx="4171758" cy="4041648"/>
          </a:xfrm>
        </p:spPr>
        <p:txBody>
          <a:bodyPr vert="horz" lIns="91440" tIns="45720" rIns="91440" bIns="45720" rtlCol="0" anchor="ctr">
            <a:normAutofit/>
          </a:bodyPr>
          <a:lstStyle/>
          <a:p>
            <a:pPr algn="ctr"/>
            <a:r>
              <a:rPr lang="en-US" sz="3200" dirty="0"/>
              <a:t>What</a:t>
            </a:r>
            <a:r>
              <a:rPr lang="en-US" sz="3200" b="1" i="0" dirty="0"/>
              <a:t> links between this Policy and the models of Health that we looked at in theme 1 can you identify?</a:t>
            </a:r>
            <a:endParaRPr lang="en-US" sz="3200" b="0" i="0" dirty="0">
              <a:effectLst>
                <a:outerShdw blurRad="38100" dist="38100" dir="2700000" algn="tl">
                  <a:srgbClr val="000000">
                    <a:alpha val="43137"/>
                  </a:srgbClr>
                </a:outerShdw>
              </a:effectLst>
            </a:endParaRPr>
          </a:p>
        </p:txBody>
      </p:sp>
      <p:pic>
        <p:nvPicPr>
          <p:cNvPr id="5" name="Picture 4" descr="Icon&#10;&#10;Description automatically generated">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1313722" y="484632"/>
            <a:ext cx="4351644" cy="4384528"/>
          </a:xfrm>
          <a:prstGeom prst="rect">
            <a:avLst/>
          </a:prstGeom>
        </p:spPr>
      </p:pic>
    </p:spTree>
    <p:extLst>
      <p:ext uri="{BB962C8B-B14F-4D97-AF65-F5344CB8AC3E}">
        <p14:creationId xmlns:p14="http://schemas.microsoft.com/office/powerpoint/2010/main" val="621594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57757E66-8C40-4048-A6B4-B9DDC133B1E0}"/>
              </a:ext>
            </a:extLst>
          </p:cNvPr>
          <p:cNvSpPr>
            <a:spLocks noGrp="1"/>
          </p:cNvSpPr>
          <p:nvPr>
            <p:ph idx="1"/>
          </p:nvPr>
        </p:nvSpPr>
        <p:spPr/>
        <p:txBody>
          <a:bodyPr/>
          <a:lstStyle/>
          <a:p>
            <a:pPr marL="0" indent="0" algn="ctr">
              <a:buNone/>
            </a:pPr>
            <a:r>
              <a:rPr lang="en-US" dirty="0"/>
              <a:t>‘Our philosophy of Prudent Healthcare will continue</a:t>
            </a:r>
            <a:br>
              <a:rPr lang="en-US" dirty="0"/>
            </a:br>
            <a:r>
              <a:rPr lang="en-US" dirty="0"/>
              <a:t>to be a distinctive feature of the Welsh system,</a:t>
            </a:r>
            <a:br>
              <a:rPr lang="en-US" dirty="0"/>
            </a:br>
            <a:r>
              <a:rPr lang="en-US" dirty="0"/>
              <a:t>enabling higher quality and value through reducing</a:t>
            </a:r>
            <a:br>
              <a:rPr lang="en-US" dirty="0"/>
            </a:br>
            <a:r>
              <a:rPr lang="en-US" dirty="0"/>
              <a:t>variation, waste and harm, and through less</a:t>
            </a:r>
            <a:br>
              <a:rPr lang="en-US" dirty="0"/>
            </a:br>
            <a:r>
              <a:rPr lang="en-US" dirty="0"/>
              <a:t>intensive clinical interventions’</a:t>
            </a:r>
            <a:endParaRPr lang="en-GB" dirty="0"/>
          </a:p>
        </p:txBody>
      </p:sp>
      <p:sp>
        <p:nvSpPr>
          <p:cNvPr id="9" name="Text Placeholder 3">
            <a:extLst>
              <a:ext uri="{FF2B5EF4-FFF2-40B4-BE49-F238E27FC236}">
                <a16:creationId xmlns:a16="http://schemas.microsoft.com/office/drawing/2014/main" id="{5E3EC199-0564-440A-BE1B-5B58346636D0}"/>
              </a:ext>
            </a:extLst>
          </p:cNvPr>
          <p:cNvSpPr txBox="1">
            <a:spLocks/>
          </p:cNvSpPr>
          <p:nvPr/>
        </p:nvSpPr>
        <p:spPr>
          <a:xfrm>
            <a:off x="4079776" y="4293096"/>
            <a:ext cx="3721396" cy="308345"/>
          </a:xfrm>
          <a:prstGeom prst="rect">
            <a:avLst/>
          </a:prstGeom>
        </p:spPr>
        <p:txBody>
          <a:bodyPr vert="horz" lIns="91440" tIns="45720" rIns="91440" bIns="45720" rtlCol="0" anchor="ctr">
            <a:normAutofit fontScale="92500" lnSpcReduction="20000"/>
          </a:bodyPr>
          <a:lstStyle>
            <a:lvl1pPr marL="0" indent="0" algn="l" defTabSz="914400" rtl="0" eaLnBrk="1" latinLnBrk="0" hangingPunct="1">
              <a:lnSpc>
                <a:spcPct val="95000"/>
              </a:lnSpc>
              <a:spcBef>
                <a:spcPts val="1400"/>
              </a:spcBef>
              <a:spcAft>
                <a:spcPts val="200"/>
              </a:spcAft>
              <a:buClr>
                <a:schemeClr val="accent1"/>
              </a:buClr>
              <a:buSzPct val="80000"/>
              <a:buFont typeface="Arial" pitchFamily="34" charset="0"/>
              <a:buNone/>
              <a:defRPr sz="18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pPr algn="r"/>
            <a:r>
              <a:rPr lang="en-GB" dirty="0"/>
              <a:t>(Welsh Government, 2021, p. 15)</a:t>
            </a:r>
          </a:p>
        </p:txBody>
      </p:sp>
    </p:spTree>
    <p:extLst>
      <p:ext uri="{BB962C8B-B14F-4D97-AF65-F5344CB8AC3E}">
        <p14:creationId xmlns:p14="http://schemas.microsoft.com/office/powerpoint/2010/main" val="1957047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rudent Healthcare">
            <a:hlinkClick r:id="" action="ppaction://media"/>
            <a:extLst>
              <a:ext uri="{FF2B5EF4-FFF2-40B4-BE49-F238E27FC236}">
                <a16:creationId xmlns:a16="http://schemas.microsoft.com/office/drawing/2014/main" id="{B24EF87D-96B9-4C9B-8528-F0C0DBE9EB1A}"/>
              </a:ext>
            </a:extLst>
          </p:cNvPr>
          <p:cNvPicPr>
            <a:picLocks noGrp="1" noRot="1" noChangeAspect="1"/>
          </p:cNvPicPr>
          <p:nvPr>
            <p:ph idx="1"/>
            <a:videoFile r:link="rId1"/>
          </p:nvPr>
        </p:nvPicPr>
        <p:blipFill>
          <a:blip r:embed="rId3"/>
          <a:stretch>
            <a:fillRect/>
          </a:stretch>
        </p:blipFill>
        <p:spPr>
          <a:xfrm>
            <a:off x="1694625" y="332656"/>
            <a:ext cx="8802749" cy="4951642"/>
          </a:xfrm>
          <a:prstGeom prst="rect">
            <a:avLst/>
          </a:prstGeom>
        </p:spPr>
      </p:pic>
    </p:spTree>
    <p:extLst>
      <p:ext uri="{BB962C8B-B14F-4D97-AF65-F5344CB8AC3E}">
        <p14:creationId xmlns:p14="http://schemas.microsoft.com/office/powerpoint/2010/main" val="2996817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21057-AC1A-49F3-8885-6885A0405A0C}"/>
              </a:ext>
            </a:extLst>
          </p:cNvPr>
          <p:cNvSpPr>
            <a:spLocks noGrp="1"/>
          </p:cNvSpPr>
          <p:nvPr>
            <p:ph type="title"/>
          </p:nvPr>
        </p:nvSpPr>
        <p:spPr>
          <a:xfrm>
            <a:off x="609600" y="274638"/>
            <a:ext cx="10972800" cy="1143000"/>
          </a:xfrm>
          <a:noFill/>
        </p:spPr>
        <p:txBody>
          <a:bodyPr anchor="t">
            <a:normAutofit fontScale="90000"/>
          </a:bodyPr>
          <a:lstStyle/>
          <a:p>
            <a:r>
              <a:rPr lang="en-GB"/>
              <a:t>Using Prudent Healthcare to understand Primary Care in Wales</a:t>
            </a:r>
          </a:p>
        </p:txBody>
      </p:sp>
      <p:sp>
        <p:nvSpPr>
          <p:cNvPr id="3" name="Content Placeholder 2">
            <a:extLst>
              <a:ext uri="{FF2B5EF4-FFF2-40B4-BE49-F238E27FC236}">
                <a16:creationId xmlns:a16="http://schemas.microsoft.com/office/drawing/2014/main" id="{513BEEBE-2418-431B-B886-4D77B336DD4D}"/>
              </a:ext>
            </a:extLst>
          </p:cNvPr>
          <p:cNvSpPr>
            <a:spLocks noGrp="1"/>
          </p:cNvSpPr>
          <p:nvPr>
            <p:ph idx="1"/>
          </p:nvPr>
        </p:nvSpPr>
        <p:spPr>
          <a:xfrm>
            <a:off x="0" y="1988840"/>
            <a:ext cx="11557153" cy="3916363"/>
          </a:xfrm>
        </p:spPr>
        <p:txBody>
          <a:bodyPr>
            <a:normAutofit/>
          </a:bodyPr>
          <a:lstStyle/>
          <a:p>
            <a:pPr>
              <a:spcBef>
                <a:spcPts val="600"/>
              </a:spcBef>
              <a:spcAft>
                <a:spcPts val="600"/>
              </a:spcAft>
            </a:pPr>
            <a:r>
              <a:rPr lang="en-GB" sz="2600" dirty="0"/>
              <a:t>The Bevan Commission and the </a:t>
            </a:r>
            <a:r>
              <a:rPr lang="en-GB" sz="2600" dirty="0">
                <a:hlinkClick r:id="rId2"/>
              </a:rPr>
              <a:t>Royal College of General Practitioners </a:t>
            </a:r>
            <a:r>
              <a:rPr lang="en-GB" sz="2600" dirty="0"/>
              <a:t>(RCGP) delivered a joint report </a:t>
            </a:r>
            <a:r>
              <a:rPr lang="en-GB" sz="2600" i="1" dirty="0">
                <a:hlinkClick r:id="rId3"/>
              </a:rPr>
              <a:t>Delivering a Prudent Approach to Primary Care in Wales </a:t>
            </a:r>
            <a:r>
              <a:rPr lang="en-GB" sz="2600" dirty="0"/>
              <a:t>(The Bevan Commission, 2020b)</a:t>
            </a:r>
          </a:p>
          <a:p>
            <a:pPr>
              <a:spcBef>
                <a:spcPts val="600"/>
              </a:spcBef>
              <a:spcAft>
                <a:spcPts val="600"/>
              </a:spcAft>
            </a:pPr>
            <a:r>
              <a:rPr lang="en-GB" sz="2600" dirty="0"/>
              <a:t>Based on a qualitative survey of representatives and stakeholders from health and social care across Wales</a:t>
            </a:r>
          </a:p>
          <a:p>
            <a:pPr>
              <a:spcBef>
                <a:spcPts val="600"/>
              </a:spcBef>
              <a:spcAft>
                <a:spcPts val="600"/>
              </a:spcAft>
            </a:pPr>
            <a:r>
              <a:rPr lang="en-GB" sz="2600" dirty="0"/>
              <a:t>The report partly drew on information from the annual </a:t>
            </a:r>
            <a:r>
              <a:rPr lang="en-GB" sz="2600" i="1" dirty="0">
                <a:hlinkClick r:id="rId4"/>
              </a:rPr>
              <a:t>British Social Attitudes Survey No. 36</a:t>
            </a:r>
            <a:endParaRPr lang="en-GB" sz="2600" dirty="0"/>
          </a:p>
          <a:p>
            <a:pPr lvl="1">
              <a:spcBef>
                <a:spcPts val="600"/>
              </a:spcBef>
              <a:spcAft>
                <a:spcPts val="600"/>
              </a:spcAft>
            </a:pPr>
            <a:endParaRPr lang="en-GB" sz="2600" dirty="0"/>
          </a:p>
        </p:txBody>
      </p:sp>
    </p:spTree>
    <p:extLst>
      <p:ext uri="{BB962C8B-B14F-4D97-AF65-F5344CB8AC3E}">
        <p14:creationId xmlns:p14="http://schemas.microsoft.com/office/powerpoint/2010/main" val="3845844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21057-AC1A-49F3-8885-6885A0405A0C}"/>
              </a:ext>
            </a:extLst>
          </p:cNvPr>
          <p:cNvSpPr>
            <a:spLocks noGrp="1"/>
          </p:cNvSpPr>
          <p:nvPr>
            <p:ph type="title"/>
          </p:nvPr>
        </p:nvSpPr>
        <p:spPr>
          <a:xfrm>
            <a:off x="609600" y="274638"/>
            <a:ext cx="10972800" cy="1143000"/>
          </a:xfrm>
          <a:noFill/>
        </p:spPr>
        <p:txBody>
          <a:bodyPr anchor="t">
            <a:normAutofit fontScale="90000"/>
          </a:bodyPr>
          <a:lstStyle/>
          <a:p>
            <a:r>
              <a:rPr lang="en-GB"/>
              <a:t>Using Prudent Healthcare to understand Primary Care in Wales</a:t>
            </a:r>
          </a:p>
        </p:txBody>
      </p:sp>
      <p:sp>
        <p:nvSpPr>
          <p:cNvPr id="3" name="Content Placeholder 2">
            <a:extLst>
              <a:ext uri="{FF2B5EF4-FFF2-40B4-BE49-F238E27FC236}">
                <a16:creationId xmlns:a16="http://schemas.microsoft.com/office/drawing/2014/main" id="{513BEEBE-2418-431B-B886-4D77B336DD4D}"/>
              </a:ext>
            </a:extLst>
          </p:cNvPr>
          <p:cNvSpPr>
            <a:spLocks noGrp="1"/>
          </p:cNvSpPr>
          <p:nvPr>
            <p:ph idx="1"/>
          </p:nvPr>
        </p:nvSpPr>
        <p:spPr>
          <a:xfrm>
            <a:off x="263352" y="1700808"/>
            <a:ext cx="11881320" cy="3916363"/>
          </a:xfrm>
        </p:spPr>
        <p:txBody>
          <a:bodyPr>
            <a:noAutofit/>
          </a:bodyPr>
          <a:lstStyle/>
          <a:p>
            <a:r>
              <a:rPr lang="en-GB" sz="2600" dirty="0"/>
              <a:t>The </a:t>
            </a:r>
            <a:r>
              <a:rPr lang="en-GB" sz="2600" i="1" dirty="0"/>
              <a:t>British Social Attitudes Survey No. 36 </a:t>
            </a:r>
            <a:r>
              <a:rPr lang="en-GB" sz="2600" dirty="0"/>
              <a:t>found that:</a:t>
            </a:r>
          </a:p>
          <a:p>
            <a:r>
              <a:rPr lang="en-GB" sz="2400" dirty="0"/>
              <a:t>Public satisfaction with GP services stood at 63% - the lowest level since the survey began in 1983 </a:t>
            </a:r>
          </a:p>
          <a:p>
            <a:r>
              <a:rPr lang="en-GB" sz="2400" dirty="0"/>
              <a:t>51% said they found it difficult to get an appointment with their GP </a:t>
            </a:r>
          </a:p>
          <a:p>
            <a:r>
              <a:rPr lang="en-GB" sz="2400" dirty="0"/>
              <a:t>20% with a child / children under 5 did not have confidence in their GP </a:t>
            </a:r>
          </a:p>
          <a:p>
            <a:r>
              <a:rPr lang="en-GB" sz="2400" dirty="0"/>
              <a:t>‘Those reporting poor health, with lower or no educational qualifications, or living in urban or more deprived areas, are also more likely to have negative views of GP services’ (National Centre for Social Research, 2019, p. 11)</a:t>
            </a:r>
          </a:p>
          <a:p>
            <a:pPr lvl="1"/>
            <a:endParaRPr lang="en-GB" sz="2600" dirty="0"/>
          </a:p>
        </p:txBody>
      </p:sp>
    </p:spTree>
    <p:extLst>
      <p:ext uri="{BB962C8B-B14F-4D97-AF65-F5344CB8AC3E}">
        <p14:creationId xmlns:p14="http://schemas.microsoft.com/office/powerpoint/2010/main" val="3983175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7DBEA-2FEB-48CB-A777-6CFCEFDB3576}"/>
              </a:ext>
            </a:extLst>
          </p:cNvPr>
          <p:cNvSpPr>
            <a:spLocks noGrp="1"/>
          </p:cNvSpPr>
          <p:nvPr>
            <p:ph type="title"/>
          </p:nvPr>
        </p:nvSpPr>
        <p:spPr/>
        <p:txBody>
          <a:bodyPr/>
          <a:lstStyle/>
          <a:p>
            <a:pPr algn="ctr"/>
            <a:r>
              <a:rPr lang="en-GB" dirty="0"/>
              <a:t>The Four Prudent Principles </a:t>
            </a:r>
          </a:p>
        </p:txBody>
      </p:sp>
      <p:sp>
        <p:nvSpPr>
          <p:cNvPr id="3" name="Content Placeholder 2">
            <a:extLst>
              <a:ext uri="{FF2B5EF4-FFF2-40B4-BE49-F238E27FC236}">
                <a16:creationId xmlns:a16="http://schemas.microsoft.com/office/drawing/2014/main" id="{2CF7013B-C080-44F8-A881-A06E59ECCBFF}"/>
              </a:ext>
            </a:extLst>
          </p:cNvPr>
          <p:cNvSpPr>
            <a:spLocks noGrp="1"/>
          </p:cNvSpPr>
          <p:nvPr>
            <p:ph idx="1"/>
          </p:nvPr>
        </p:nvSpPr>
        <p:spPr/>
        <p:txBody>
          <a:bodyPr/>
          <a:lstStyle/>
          <a:p>
            <a:pPr marL="0" indent="0">
              <a:buNone/>
            </a:pPr>
            <a:r>
              <a:rPr lang="en-GB" dirty="0"/>
              <a:t> </a:t>
            </a:r>
          </a:p>
          <a:p>
            <a:endParaRPr lang="en-GB" dirty="0"/>
          </a:p>
        </p:txBody>
      </p:sp>
      <p:pic>
        <p:nvPicPr>
          <p:cNvPr id="4" name="Picture 3">
            <a:extLst>
              <a:ext uri="{FF2B5EF4-FFF2-40B4-BE49-F238E27FC236}">
                <a16:creationId xmlns:a16="http://schemas.microsoft.com/office/drawing/2014/main" id="{B98AA30E-A7B8-4B8C-ADCD-AA58A7AA7A70}"/>
              </a:ext>
            </a:extLst>
          </p:cNvPr>
          <p:cNvPicPr>
            <a:picLocks noChangeAspect="1"/>
          </p:cNvPicPr>
          <p:nvPr/>
        </p:nvPicPr>
        <p:blipFill>
          <a:blip r:embed="rId2"/>
          <a:stretch>
            <a:fillRect/>
          </a:stretch>
        </p:blipFill>
        <p:spPr>
          <a:xfrm>
            <a:off x="371853" y="1700808"/>
            <a:ext cx="11448293" cy="3257939"/>
          </a:xfrm>
          <a:prstGeom prst="rect">
            <a:avLst/>
          </a:prstGeom>
        </p:spPr>
      </p:pic>
      <p:sp>
        <p:nvSpPr>
          <p:cNvPr id="5" name="TextBox 4">
            <a:extLst>
              <a:ext uri="{FF2B5EF4-FFF2-40B4-BE49-F238E27FC236}">
                <a16:creationId xmlns:a16="http://schemas.microsoft.com/office/drawing/2014/main" id="{569A6A6E-35E1-0126-A04E-8FD568D599A8}"/>
              </a:ext>
            </a:extLst>
          </p:cNvPr>
          <p:cNvSpPr txBox="1"/>
          <p:nvPr/>
        </p:nvSpPr>
        <p:spPr>
          <a:xfrm>
            <a:off x="3287688" y="5059354"/>
            <a:ext cx="3981450" cy="307777"/>
          </a:xfrm>
          <a:prstGeom prst="rect">
            <a:avLst/>
          </a:prstGeom>
          <a:noFill/>
        </p:spPr>
        <p:txBody>
          <a:bodyPr wrap="square">
            <a:spAutoFit/>
          </a:bodyPr>
          <a:lstStyle/>
          <a:p>
            <a:pPr algn="r"/>
            <a:r>
              <a:rPr lang="en-GB" sz="1400" dirty="0"/>
              <a:t>(The Bevan Commission, 2020a)</a:t>
            </a:r>
          </a:p>
        </p:txBody>
      </p:sp>
    </p:spTree>
    <p:extLst>
      <p:ext uri="{BB962C8B-B14F-4D97-AF65-F5344CB8AC3E}">
        <p14:creationId xmlns:p14="http://schemas.microsoft.com/office/powerpoint/2010/main" val="2266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77458-4F2C-1F41-0352-AA78768C6DC5}"/>
              </a:ext>
            </a:extLst>
          </p:cNvPr>
          <p:cNvSpPr>
            <a:spLocks noGrp="1"/>
          </p:cNvSpPr>
          <p:nvPr>
            <p:ph type="title"/>
          </p:nvPr>
        </p:nvSpPr>
        <p:spPr>
          <a:xfrm>
            <a:off x="551384" y="2204864"/>
            <a:ext cx="10972800" cy="1143000"/>
          </a:xfrm>
        </p:spPr>
        <p:txBody>
          <a:bodyPr>
            <a:normAutofit fontScale="90000"/>
          </a:bodyPr>
          <a:lstStyle/>
          <a:p>
            <a:r>
              <a:rPr lang="en-GB" dirty="0"/>
              <a:t>The Prudent Healthcare Paradigm has four principles and we will look at each of these in term.</a:t>
            </a:r>
          </a:p>
        </p:txBody>
      </p:sp>
    </p:spTree>
    <p:extLst>
      <p:ext uri="{BB962C8B-B14F-4D97-AF65-F5344CB8AC3E}">
        <p14:creationId xmlns:p14="http://schemas.microsoft.com/office/powerpoint/2010/main" val="36281939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A4BC-87B4-4245-8716-204B30A02D5F}"/>
              </a:ext>
            </a:extLst>
          </p:cNvPr>
          <p:cNvSpPr>
            <a:spLocks noGrp="1"/>
          </p:cNvSpPr>
          <p:nvPr>
            <p:ph type="title"/>
          </p:nvPr>
        </p:nvSpPr>
        <p:spPr>
          <a:xfrm>
            <a:off x="535969" y="1268760"/>
            <a:ext cx="10972800" cy="778098"/>
          </a:xfrm>
          <a:noFill/>
        </p:spPr>
        <p:txBody>
          <a:bodyPr anchor="t">
            <a:normAutofit/>
          </a:bodyPr>
          <a:lstStyle/>
          <a:p>
            <a:r>
              <a:rPr lang="en-GB" dirty="0"/>
              <a:t>Prudent Healthcare Principle 1: </a:t>
            </a:r>
          </a:p>
        </p:txBody>
      </p:sp>
      <p:sp>
        <p:nvSpPr>
          <p:cNvPr id="3" name="TextBox 2">
            <a:extLst>
              <a:ext uri="{FF2B5EF4-FFF2-40B4-BE49-F238E27FC236}">
                <a16:creationId xmlns:a16="http://schemas.microsoft.com/office/drawing/2014/main" id="{E82F13F3-E17D-650C-5E52-B7EC4ECC2EDF}"/>
              </a:ext>
            </a:extLst>
          </p:cNvPr>
          <p:cNvSpPr txBox="1"/>
          <p:nvPr/>
        </p:nvSpPr>
        <p:spPr>
          <a:xfrm>
            <a:off x="609600" y="2708920"/>
            <a:ext cx="10972800" cy="954107"/>
          </a:xfrm>
          <a:prstGeom prst="rect">
            <a:avLst/>
          </a:prstGeom>
          <a:noFill/>
        </p:spPr>
        <p:txBody>
          <a:bodyPr wrap="square" rtlCol="0">
            <a:spAutoFit/>
          </a:bodyPr>
          <a:lstStyle/>
          <a:p>
            <a:pPr algn="ctr"/>
            <a:r>
              <a:rPr lang="en-GB" sz="2800" dirty="0"/>
              <a:t>Achieve health and wellbeing with the public, patients and professionals as equal partners through</a:t>
            </a:r>
            <a:r>
              <a:rPr lang="en-GB" sz="2800" b="1" dirty="0"/>
              <a:t> co-production.</a:t>
            </a:r>
          </a:p>
        </p:txBody>
      </p:sp>
    </p:spTree>
    <p:extLst>
      <p:ext uri="{BB962C8B-B14F-4D97-AF65-F5344CB8AC3E}">
        <p14:creationId xmlns:p14="http://schemas.microsoft.com/office/powerpoint/2010/main" val="30049731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6888088" y="817194"/>
            <a:ext cx="4171758" cy="4041648"/>
          </a:xfrm>
        </p:spPr>
        <p:txBody>
          <a:bodyPr vert="horz" lIns="91440" tIns="45720" rIns="91440" bIns="45720" rtlCol="0" anchor="ctr">
            <a:normAutofit/>
          </a:bodyPr>
          <a:lstStyle/>
          <a:p>
            <a:pPr algn="ctr"/>
            <a:r>
              <a:rPr lang="en-US" sz="3200" b="1" i="0" dirty="0"/>
              <a:t>Are you aware of the concept of </a:t>
            </a:r>
            <a:r>
              <a:rPr lang="en-US" sz="3200" b="1" i="0" dirty="0">
                <a:hlinkClick r:id="rId2"/>
              </a:rPr>
              <a:t>Co-production</a:t>
            </a:r>
            <a:r>
              <a:rPr lang="en-US" sz="3200" b="1" i="0" dirty="0"/>
              <a:t>?</a:t>
            </a:r>
            <a:endParaRPr lang="en-US" sz="3200" b="0" i="0" dirty="0">
              <a:effectLst>
                <a:outerShdw blurRad="38100" dist="38100" dir="2700000" algn="tl">
                  <a:srgbClr val="000000">
                    <a:alpha val="43137"/>
                  </a:srgbClr>
                </a:outerShdw>
              </a:effectLst>
            </a:endParaRPr>
          </a:p>
        </p:txBody>
      </p:sp>
      <p:pic>
        <p:nvPicPr>
          <p:cNvPr id="5" name="Picture 4" descr="Icon&#10;&#10;Description automatically generated">
            <a:extLst>
              <a:ext uri="{FF2B5EF4-FFF2-40B4-BE49-F238E27FC236}">
                <a16:creationId xmlns:a16="http://schemas.microsoft.com/office/drawing/2014/main" id="{CE21CF04-BB25-4D63-9314-0DF299EF145A}"/>
              </a:ext>
            </a:extLst>
          </p:cNvPr>
          <p:cNvPicPr>
            <a:picLocks noChangeAspect="1"/>
          </p:cNvPicPr>
          <p:nvPr/>
        </p:nvPicPr>
        <p:blipFill>
          <a:blip r:embed="rId3"/>
          <a:stretch>
            <a:fillRect/>
          </a:stretch>
        </p:blipFill>
        <p:spPr>
          <a:xfrm>
            <a:off x="1313722" y="484632"/>
            <a:ext cx="4351644" cy="4384528"/>
          </a:xfrm>
          <a:prstGeom prst="rect">
            <a:avLst/>
          </a:prstGeom>
        </p:spPr>
      </p:pic>
    </p:spTree>
    <p:extLst>
      <p:ext uri="{BB962C8B-B14F-4D97-AF65-F5344CB8AC3E}">
        <p14:creationId xmlns:p14="http://schemas.microsoft.com/office/powerpoint/2010/main" val="2079224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A4BC-87B4-4245-8716-204B30A02D5F}"/>
              </a:ext>
            </a:extLst>
          </p:cNvPr>
          <p:cNvSpPr>
            <a:spLocks noGrp="1"/>
          </p:cNvSpPr>
          <p:nvPr>
            <p:ph type="title"/>
          </p:nvPr>
        </p:nvSpPr>
        <p:spPr>
          <a:xfrm>
            <a:off x="551384" y="195210"/>
            <a:ext cx="10972800" cy="778098"/>
          </a:xfrm>
          <a:noFill/>
        </p:spPr>
        <p:txBody>
          <a:bodyPr anchor="t">
            <a:normAutofit/>
          </a:bodyPr>
          <a:lstStyle/>
          <a:p>
            <a:r>
              <a:rPr lang="en-GB" dirty="0"/>
              <a:t>Prudent Healthcare Principle 1: </a:t>
            </a:r>
          </a:p>
        </p:txBody>
      </p:sp>
      <p:sp>
        <p:nvSpPr>
          <p:cNvPr id="18" name="Content Placeholder 2">
            <a:extLst>
              <a:ext uri="{FF2B5EF4-FFF2-40B4-BE49-F238E27FC236}">
                <a16:creationId xmlns:a16="http://schemas.microsoft.com/office/drawing/2014/main" id="{C19BE4DB-049D-4D44-94E4-117B006983D6}"/>
              </a:ext>
            </a:extLst>
          </p:cNvPr>
          <p:cNvSpPr>
            <a:spLocks noGrp="1"/>
          </p:cNvSpPr>
          <p:nvPr>
            <p:ph idx="1"/>
          </p:nvPr>
        </p:nvSpPr>
        <p:spPr>
          <a:xfrm>
            <a:off x="335360" y="1641125"/>
            <a:ext cx="11665296" cy="3916363"/>
          </a:xfrm>
        </p:spPr>
        <p:txBody>
          <a:bodyPr>
            <a:noAutofit/>
          </a:bodyPr>
          <a:lstStyle/>
          <a:p>
            <a:pPr>
              <a:spcBef>
                <a:spcPts val="600"/>
              </a:spcBef>
              <a:spcAft>
                <a:spcPts val="600"/>
              </a:spcAft>
            </a:pPr>
            <a:r>
              <a:rPr lang="en-GB" sz="2000" dirty="0"/>
              <a:t>Those consulted wanted:</a:t>
            </a:r>
          </a:p>
          <a:p>
            <a:pPr>
              <a:spcBef>
                <a:spcPts val="600"/>
              </a:spcBef>
              <a:spcAft>
                <a:spcPts val="600"/>
              </a:spcAft>
            </a:pPr>
            <a:r>
              <a:rPr lang="en-GB" sz="2000" dirty="0"/>
              <a:t>A more holistic, </a:t>
            </a:r>
            <a:r>
              <a:rPr lang="en-GB" sz="2000" b="1" dirty="0"/>
              <a:t>person centred</a:t>
            </a:r>
            <a:r>
              <a:rPr lang="en-GB" sz="2000" dirty="0"/>
              <a:t>, approach to healthcare</a:t>
            </a:r>
          </a:p>
          <a:p>
            <a:pPr>
              <a:spcBef>
                <a:spcPts val="600"/>
              </a:spcBef>
              <a:spcAft>
                <a:spcPts val="600"/>
              </a:spcAft>
            </a:pPr>
            <a:r>
              <a:rPr lang="en-GB" sz="2000" dirty="0"/>
              <a:t>Movement away from the </a:t>
            </a:r>
            <a:r>
              <a:rPr lang="en-GB" sz="2000" b="1" dirty="0"/>
              <a:t>biomedical</a:t>
            </a:r>
            <a:r>
              <a:rPr lang="en-GB" sz="2000" dirty="0"/>
              <a:t> paradigm by practitioners (see the </a:t>
            </a:r>
            <a:r>
              <a:rPr lang="en-GB" sz="2000" dirty="0">
                <a:hlinkClick r:id="rId2"/>
              </a:rPr>
              <a:t>British Medical Journal</a:t>
            </a:r>
            <a:r>
              <a:rPr lang="en-GB" sz="2000" dirty="0"/>
              <a:t> [BMJ])</a:t>
            </a:r>
          </a:p>
          <a:p>
            <a:pPr>
              <a:spcBef>
                <a:spcPts val="600"/>
              </a:spcBef>
              <a:spcAft>
                <a:spcPts val="600"/>
              </a:spcAft>
            </a:pPr>
            <a:r>
              <a:rPr lang="en-GB" sz="2000" dirty="0"/>
              <a:t>A ‘social partnership’ model of health, including practitioners, patients and community leaders  (p.10)</a:t>
            </a:r>
          </a:p>
          <a:p>
            <a:pPr>
              <a:spcBef>
                <a:spcPts val="600"/>
              </a:spcBef>
              <a:spcAft>
                <a:spcPts val="600"/>
              </a:spcAft>
            </a:pPr>
            <a:r>
              <a:rPr lang="en-GB" sz="2000" dirty="0"/>
              <a:t>Practitioners should include the wider primary and community care team, including community pharmacists, counsellors, social workers, advocacy, and the third sector. (p. 10)</a:t>
            </a:r>
          </a:p>
          <a:p>
            <a:pPr>
              <a:spcBef>
                <a:spcPts val="600"/>
              </a:spcBef>
              <a:spcAft>
                <a:spcPts val="600"/>
              </a:spcAft>
            </a:pPr>
            <a:r>
              <a:rPr lang="en-GB" sz="2000" dirty="0"/>
              <a:t>Empowering ‘patients to understand the nature of their health journey, and to participate in wellbeing goal setting (pp. 10-11)</a:t>
            </a:r>
          </a:p>
        </p:txBody>
      </p:sp>
      <p:sp>
        <p:nvSpPr>
          <p:cNvPr id="4" name="TextBox 3">
            <a:extLst>
              <a:ext uri="{FF2B5EF4-FFF2-40B4-BE49-F238E27FC236}">
                <a16:creationId xmlns:a16="http://schemas.microsoft.com/office/drawing/2014/main" id="{86AB228E-2D2A-B3CE-1F1C-DE6B5B1C587A}"/>
              </a:ext>
            </a:extLst>
          </p:cNvPr>
          <p:cNvSpPr txBox="1"/>
          <p:nvPr/>
        </p:nvSpPr>
        <p:spPr>
          <a:xfrm>
            <a:off x="9336360" y="5373216"/>
            <a:ext cx="2998787" cy="307777"/>
          </a:xfrm>
          <a:prstGeom prst="rect">
            <a:avLst/>
          </a:prstGeom>
          <a:noFill/>
        </p:spPr>
        <p:txBody>
          <a:bodyPr wrap="square">
            <a:spAutoFit/>
          </a:bodyPr>
          <a:lstStyle/>
          <a:p>
            <a:r>
              <a:rPr lang="en-GB" sz="1400" dirty="0"/>
              <a:t>(The Bevan Commission, 2020b) </a:t>
            </a:r>
          </a:p>
        </p:txBody>
      </p:sp>
      <p:sp>
        <p:nvSpPr>
          <p:cNvPr id="3" name="TextBox 2">
            <a:extLst>
              <a:ext uri="{FF2B5EF4-FFF2-40B4-BE49-F238E27FC236}">
                <a16:creationId xmlns:a16="http://schemas.microsoft.com/office/drawing/2014/main" id="{E82F13F3-E17D-650C-5E52-B7EC4ECC2EDF}"/>
              </a:ext>
            </a:extLst>
          </p:cNvPr>
          <p:cNvSpPr txBox="1"/>
          <p:nvPr/>
        </p:nvSpPr>
        <p:spPr>
          <a:xfrm>
            <a:off x="526227" y="973308"/>
            <a:ext cx="10972800" cy="667817"/>
          </a:xfrm>
          <a:prstGeom prst="rect">
            <a:avLst/>
          </a:prstGeom>
          <a:noFill/>
        </p:spPr>
        <p:txBody>
          <a:bodyPr wrap="square" rtlCol="0">
            <a:spAutoFit/>
          </a:bodyPr>
          <a:lstStyle/>
          <a:p>
            <a:pPr algn="ctr"/>
            <a:r>
              <a:rPr lang="en-GB" sz="1800" b="1" dirty="0"/>
              <a:t>Achieve health and wellbeing with the public, patients and professionals as equal partners through co-production</a:t>
            </a:r>
            <a:endParaRPr lang="en-GB" b="1" dirty="0"/>
          </a:p>
        </p:txBody>
      </p:sp>
    </p:spTree>
    <p:extLst>
      <p:ext uri="{BB962C8B-B14F-4D97-AF65-F5344CB8AC3E}">
        <p14:creationId xmlns:p14="http://schemas.microsoft.com/office/powerpoint/2010/main" val="3746473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A4BC-87B4-4245-8716-204B30A02D5F}"/>
              </a:ext>
            </a:extLst>
          </p:cNvPr>
          <p:cNvSpPr>
            <a:spLocks noGrp="1"/>
          </p:cNvSpPr>
          <p:nvPr>
            <p:ph type="title"/>
          </p:nvPr>
        </p:nvSpPr>
        <p:spPr>
          <a:xfrm>
            <a:off x="535969" y="1268760"/>
            <a:ext cx="10972800" cy="778098"/>
          </a:xfrm>
          <a:noFill/>
        </p:spPr>
        <p:txBody>
          <a:bodyPr anchor="t">
            <a:normAutofit/>
          </a:bodyPr>
          <a:lstStyle/>
          <a:p>
            <a:r>
              <a:rPr lang="en-GB" dirty="0"/>
              <a:t>Prudent Healthcare Principle 2: </a:t>
            </a:r>
          </a:p>
        </p:txBody>
      </p:sp>
      <p:sp>
        <p:nvSpPr>
          <p:cNvPr id="3" name="TextBox 2">
            <a:extLst>
              <a:ext uri="{FF2B5EF4-FFF2-40B4-BE49-F238E27FC236}">
                <a16:creationId xmlns:a16="http://schemas.microsoft.com/office/drawing/2014/main" id="{E82F13F3-E17D-650C-5E52-B7EC4ECC2EDF}"/>
              </a:ext>
            </a:extLst>
          </p:cNvPr>
          <p:cNvSpPr txBox="1"/>
          <p:nvPr/>
        </p:nvSpPr>
        <p:spPr>
          <a:xfrm>
            <a:off x="609600" y="2708920"/>
            <a:ext cx="10972800" cy="954107"/>
          </a:xfrm>
          <a:prstGeom prst="rect">
            <a:avLst/>
          </a:prstGeom>
          <a:noFill/>
        </p:spPr>
        <p:txBody>
          <a:bodyPr wrap="square" rtlCol="0">
            <a:spAutoFit/>
          </a:bodyPr>
          <a:lstStyle/>
          <a:p>
            <a:pPr algn="ctr"/>
            <a:r>
              <a:rPr lang="en-GB" sz="2800" dirty="0"/>
              <a:t>Care for those with the greatest health need first, making the most effective use of all skills and resources.</a:t>
            </a:r>
            <a:endParaRPr lang="en-GB" sz="2800" b="1" dirty="0"/>
          </a:p>
        </p:txBody>
      </p:sp>
    </p:spTree>
    <p:extLst>
      <p:ext uri="{BB962C8B-B14F-4D97-AF65-F5344CB8AC3E}">
        <p14:creationId xmlns:p14="http://schemas.microsoft.com/office/powerpoint/2010/main" val="15594799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A4BC-87B4-4245-8716-204B30A02D5F}"/>
              </a:ext>
            </a:extLst>
          </p:cNvPr>
          <p:cNvSpPr>
            <a:spLocks noGrp="1"/>
          </p:cNvSpPr>
          <p:nvPr>
            <p:ph type="title"/>
          </p:nvPr>
        </p:nvSpPr>
        <p:spPr>
          <a:xfrm>
            <a:off x="551384" y="195210"/>
            <a:ext cx="10972800" cy="778098"/>
          </a:xfrm>
          <a:noFill/>
        </p:spPr>
        <p:txBody>
          <a:bodyPr anchor="t">
            <a:normAutofit/>
          </a:bodyPr>
          <a:lstStyle/>
          <a:p>
            <a:r>
              <a:rPr lang="en-GB" dirty="0"/>
              <a:t>Prudent Healthcare Principle 2: </a:t>
            </a:r>
          </a:p>
        </p:txBody>
      </p:sp>
      <p:sp>
        <p:nvSpPr>
          <p:cNvPr id="18" name="Content Placeholder 2">
            <a:extLst>
              <a:ext uri="{FF2B5EF4-FFF2-40B4-BE49-F238E27FC236}">
                <a16:creationId xmlns:a16="http://schemas.microsoft.com/office/drawing/2014/main" id="{C19BE4DB-049D-4D44-94E4-117B006983D6}"/>
              </a:ext>
            </a:extLst>
          </p:cNvPr>
          <p:cNvSpPr>
            <a:spLocks noGrp="1"/>
          </p:cNvSpPr>
          <p:nvPr>
            <p:ph idx="1"/>
          </p:nvPr>
        </p:nvSpPr>
        <p:spPr>
          <a:xfrm>
            <a:off x="335360" y="1641125"/>
            <a:ext cx="11665296" cy="3916363"/>
          </a:xfrm>
        </p:spPr>
        <p:txBody>
          <a:bodyPr>
            <a:noAutofit/>
          </a:bodyPr>
          <a:lstStyle/>
          <a:p>
            <a:pPr>
              <a:spcBef>
                <a:spcPts val="600"/>
              </a:spcBef>
              <a:spcAft>
                <a:spcPts val="600"/>
              </a:spcAft>
            </a:pPr>
            <a:r>
              <a:rPr lang="en-GB" sz="2000" dirty="0"/>
              <a:t>Those consulted felt that:</a:t>
            </a:r>
          </a:p>
          <a:p>
            <a:pPr>
              <a:spcBef>
                <a:spcPts val="600"/>
              </a:spcBef>
              <a:spcAft>
                <a:spcPts val="600"/>
              </a:spcAft>
            </a:pPr>
            <a:r>
              <a:rPr lang="en-GB" sz="2000" dirty="0"/>
              <a:t>Clarification is needed on how the ‘greatest need’ is defined</a:t>
            </a:r>
          </a:p>
          <a:p>
            <a:pPr>
              <a:spcBef>
                <a:spcPts val="600"/>
              </a:spcBef>
              <a:spcAft>
                <a:spcPts val="600"/>
              </a:spcAft>
            </a:pPr>
            <a:r>
              <a:rPr lang="en-GB" sz="2000" dirty="0"/>
              <a:t>‘Health need’ is more than sickness and refers to inequality in healthcare</a:t>
            </a:r>
          </a:p>
          <a:p>
            <a:pPr>
              <a:spcBef>
                <a:spcPts val="600"/>
              </a:spcBef>
              <a:spcAft>
                <a:spcPts val="600"/>
              </a:spcAft>
            </a:pPr>
            <a:r>
              <a:rPr lang="en-GB" sz="2000" dirty="0"/>
              <a:t>Funding/budgets shouldn't be allowed to ‘cloud planning and thinking’ (p. 11)</a:t>
            </a:r>
          </a:p>
          <a:p>
            <a:pPr>
              <a:spcBef>
                <a:spcPts val="600"/>
              </a:spcBef>
              <a:spcAft>
                <a:spcPts val="600"/>
              </a:spcAft>
            </a:pPr>
            <a:r>
              <a:rPr lang="en-GB" sz="2000" dirty="0"/>
              <a:t>‘People sometimes present in Primary Care with an expectation of a ‘medical’ solution to a problem with its roots in their social/economic position’ (p. 11)</a:t>
            </a:r>
          </a:p>
          <a:p>
            <a:pPr>
              <a:spcBef>
                <a:spcPts val="600"/>
              </a:spcBef>
              <a:spcAft>
                <a:spcPts val="600"/>
              </a:spcAft>
            </a:pPr>
            <a:r>
              <a:rPr lang="en-GB" sz="2000" dirty="0"/>
              <a:t>‘There need to be long-term solutions to such problems and not just medical ‘sticking plasters’’ (p. 12)</a:t>
            </a:r>
          </a:p>
          <a:p>
            <a:pPr>
              <a:spcBef>
                <a:spcPts val="600"/>
              </a:spcBef>
              <a:spcAft>
                <a:spcPts val="600"/>
              </a:spcAft>
            </a:pPr>
            <a:r>
              <a:rPr lang="en-GB" sz="2000" dirty="0"/>
              <a:t>There needs to be a rebalancing of the </a:t>
            </a:r>
            <a:r>
              <a:rPr lang="en-GB" sz="2000" b="1" dirty="0"/>
              <a:t>social/medical model</a:t>
            </a:r>
          </a:p>
        </p:txBody>
      </p:sp>
      <p:sp>
        <p:nvSpPr>
          <p:cNvPr id="4" name="TextBox 3">
            <a:extLst>
              <a:ext uri="{FF2B5EF4-FFF2-40B4-BE49-F238E27FC236}">
                <a16:creationId xmlns:a16="http://schemas.microsoft.com/office/drawing/2014/main" id="{86AB228E-2D2A-B3CE-1F1C-DE6B5B1C587A}"/>
              </a:ext>
            </a:extLst>
          </p:cNvPr>
          <p:cNvSpPr txBox="1"/>
          <p:nvPr/>
        </p:nvSpPr>
        <p:spPr>
          <a:xfrm>
            <a:off x="9336360" y="5373216"/>
            <a:ext cx="2998787" cy="307777"/>
          </a:xfrm>
          <a:prstGeom prst="rect">
            <a:avLst/>
          </a:prstGeom>
          <a:noFill/>
        </p:spPr>
        <p:txBody>
          <a:bodyPr wrap="square">
            <a:spAutoFit/>
          </a:bodyPr>
          <a:lstStyle/>
          <a:p>
            <a:r>
              <a:rPr lang="en-GB" sz="1400" dirty="0"/>
              <a:t>(The Bevan Commission, 2020b) </a:t>
            </a:r>
          </a:p>
        </p:txBody>
      </p:sp>
      <p:sp>
        <p:nvSpPr>
          <p:cNvPr id="3" name="TextBox 2">
            <a:extLst>
              <a:ext uri="{FF2B5EF4-FFF2-40B4-BE49-F238E27FC236}">
                <a16:creationId xmlns:a16="http://schemas.microsoft.com/office/drawing/2014/main" id="{E82F13F3-E17D-650C-5E52-B7EC4ECC2EDF}"/>
              </a:ext>
            </a:extLst>
          </p:cNvPr>
          <p:cNvSpPr txBox="1"/>
          <p:nvPr/>
        </p:nvSpPr>
        <p:spPr>
          <a:xfrm>
            <a:off x="526227" y="973308"/>
            <a:ext cx="10972800" cy="667817"/>
          </a:xfrm>
          <a:prstGeom prst="rect">
            <a:avLst/>
          </a:prstGeom>
          <a:noFill/>
        </p:spPr>
        <p:txBody>
          <a:bodyPr wrap="square" rtlCol="0">
            <a:spAutoFit/>
          </a:bodyPr>
          <a:lstStyle/>
          <a:p>
            <a:pPr algn="ctr"/>
            <a:r>
              <a:rPr lang="en-GB" sz="1800" b="1" dirty="0"/>
              <a:t>Care for those with the greatest health need first, making the most effective use of all skills and resources.</a:t>
            </a:r>
            <a:endParaRPr lang="en-GB" b="1" dirty="0"/>
          </a:p>
        </p:txBody>
      </p:sp>
    </p:spTree>
    <p:extLst>
      <p:ext uri="{BB962C8B-B14F-4D97-AF65-F5344CB8AC3E}">
        <p14:creationId xmlns:p14="http://schemas.microsoft.com/office/powerpoint/2010/main" val="2868098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A4BC-87B4-4245-8716-204B30A02D5F}"/>
              </a:ext>
            </a:extLst>
          </p:cNvPr>
          <p:cNvSpPr>
            <a:spLocks noGrp="1"/>
          </p:cNvSpPr>
          <p:nvPr>
            <p:ph type="title"/>
          </p:nvPr>
        </p:nvSpPr>
        <p:spPr>
          <a:xfrm>
            <a:off x="535969" y="1268760"/>
            <a:ext cx="10972800" cy="778098"/>
          </a:xfrm>
          <a:noFill/>
        </p:spPr>
        <p:txBody>
          <a:bodyPr anchor="t">
            <a:normAutofit/>
          </a:bodyPr>
          <a:lstStyle/>
          <a:p>
            <a:r>
              <a:rPr lang="en-GB" dirty="0"/>
              <a:t>Prudent Healthcare Principle 3: </a:t>
            </a:r>
          </a:p>
        </p:txBody>
      </p:sp>
      <p:sp>
        <p:nvSpPr>
          <p:cNvPr id="3" name="TextBox 2">
            <a:extLst>
              <a:ext uri="{FF2B5EF4-FFF2-40B4-BE49-F238E27FC236}">
                <a16:creationId xmlns:a16="http://schemas.microsoft.com/office/drawing/2014/main" id="{E82F13F3-E17D-650C-5E52-B7EC4ECC2EDF}"/>
              </a:ext>
            </a:extLst>
          </p:cNvPr>
          <p:cNvSpPr txBox="1"/>
          <p:nvPr/>
        </p:nvSpPr>
        <p:spPr>
          <a:xfrm>
            <a:off x="609600" y="2708920"/>
            <a:ext cx="10972800" cy="523220"/>
          </a:xfrm>
          <a:prstGeom prst="rect">
            <a:avLst/>
          </a:prstGeom>
          <a:noFill/>
        </p:spPr>
        <p:txBody>
          <a:bodyPr wrap="square" rtlCol="0">
            <a:spAutoFit/>
          </a:bodyPr>
          <a:lstStyle/>
          <a:p>
            <a:pPr algn="ctr"/>
            <a:r>
              <a:rPr lang="en-GB" sz="2800" dirty="0"/>
              <a:t>Do only what is needed, no more, no less; and do no harm</a:t>
            </a:r>
            <a:endParaRPr lang="en-GB" sz="2800" b="1" dirty="0"/>
          </a:p>
        </p:txBody>
      </p:sp>
    </p:spTree>
    <p:extLst>
      <p:ext uri="{BB962C8B-B14F-4D97-AF65-F5344CB8AC3E}">
        <p14:creationId xmlns:p14="http://schemas.microsoft.com/office/powerpoint/2010/main" val="3123556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A4BC-87B4-4245-8716-204B30A02D5F}"/>
              </a:ext>
            </a:extLst>
          </p:cNvPr>
          <p:cNvSpPr>
            <a:spLocks noGrp="1"/>
          </p:cNvSpPr>
          <p:nvPr>
            <p:ph type="title"/>
          </p:nvPr>
        </p:nvSpPr>
        <p:spPr>
          <a:xfrm>
            <a:off x="551384" y="195210"/>
            <a:ext cx="10972800" cy="778098"/>
          </a:xfrm>
          <a:noFill/>
        </p:spPr>
        <p:txBody>
          <a:bodyPr anchor="t">
            <a:normAutofit/>
          </a:bodyPr>
          <a:lstStyle/>
          <a:p>
            <a:r>
              <a:rPr lang="en-GB" dirty="0"/>
              <a:t>Prudent Healthcare Principle 3: </a:t>
            </a:r>
          </a:p>
        </p:txBody>
      </p:sp>
      <p:sp>
        <p:nvSpPr>
          <p:cNvPr id="18" name="Content Placeholder 2">
            <a:extLst>
              <a:ext uri="{FF2B5EF4-FFF2-40B4-BE49-F238E27FC236}">
                <a16:creationId xmlns:a16="http://schemas.microsoft.com/office/drawing/2014/main" id="{C19BE4DB-049D-4D44-94E4-117B006983D6}"/>
              </a:ext>
            </a:extLst>
          </p:cNvPr>
          <p:cNvSpPr>
            <a:spLocks noGrp="1"/>
          </p:cNvSpPr>
          <p:nvPr>
            <p:ph idx="1"/>
          </p:nvPr>
        </p:nvSpPr>
        <p:spPr>
          <a:xfrm>
            <a:off x="191344" y="1491745"/>
            <a:ext cx="11881320" cy="3916363"/>
          </a:xfrm>
        </p:spPr>
        <p:txBody>
          <a:bodyPr>
            <a:noAutofit/>
          </a:bodyPr>
          <a:lstStyle/>
          <a:p>
            <a:pPr>
              <a:spcBef>
                <a:spcPts val="600"/>
              </a:spcBef>
              <a:spcAft>
                <a:spcPts val="600"/>
              </a:spcAft>
            </a:pPr>
            <a:r>
              <a:rPr lang="en-GB" sz="2400" dirty="0"/>
              <a:t>The report found that:</a:t>
            </a:r>
          </a:p>
          <a:p>
            <a:pPr>
              <a:spcBef>
                <a:spcPts val="600"/>
              </a:spcBef>
              <a:spcAft>
                <a:spcPts val="600"/>
              </a:spcAft>
            </a:pPr>
            <a:r>
              <a:rPr lang="en-GB" sz="2400" dirty="0"/>
              <a:t>There are several common reasons why the care provided either does not meet, or exceeds, what’s ‘required’:</a:t>
            </a:r>
          </a:p>
          <a:p>
            <a:pPr>
              <a:spcBef>
                <a:spcPts val="600"/>
              </a:spcBef>
              <a:spcAft>
                <a:spcPts val="600"/>
              </a:spcAft>
            </a:pPr>
            <a:r>
              <a:rPr lang="en-GB" sz="2400" dirty="0"/>
              <a:t>Time constraints – seeing complex patients in ten-minute appointment slots.</a:t>
            </a:r>
          </a:p>
          <a:p>
            <a:pPr>
              <a:spcBef>
                <a:spcPts val="600"/>
              </a:spcBef>
              <a:spcAft>
                <a:spcPts val="600"/>
              </a:spcAft>
            </a:pPr>
            <a:r>
              <a:rPr lang="en-GB" sz="2400" dirty="0"/>
              <a:t>Inaccurate/insufficient information.</a:t>
            </a:r>
          </a:p>
          <a:p>
            <a:pPr>
              <a:spcBef>
                <a:spcPts val="600"/>
              </a:spcBef>
              <a:spcAft>
                <a:spcPts val="600"/>
              </a:spcAft>
            </a:pPr>
            <a:r>
              <a:rPr lang="en-GB" sz="2400" dirty="0"/>
              <a:t>Anxiety or fear of missing something important.</a:t>
            </a:r>
          </a:p>
          <a:p>
            <a:pPr>
              <a:spcBef>
                <a:spcPts val="600"/>
              </a:spcBef>
              <a:spcAft>
                <a:spcPts val="600"/>
              </a:spcAft>
            </a:pPr>
            <a:r>
              <a:rPr lang="en-GB" sz="2400" dirty="0"/>
              <a:t>Risk aversion (fear of complaints, or that decisions will not be supported by others)</a:t>
            </a:r>
          </a:p>
        </p:txBody>
      </p:sp>
      <p:sp>
        <p:nvSpPr>
          <p:cNvPr id="4" name="TextBox 3">
            <a:extLst>
              <a:ext uri="{FF2B5EF4-FFF2-40B4-BE49-F238E27FC236}">
                <a16:creationId xmlns:a16="http://schemas.microsoft.com/office/drawing/2014/main" id="{86AB228E-2D2A-B3CE-1F1C-DE6B5B1C587A}"/>
              </a:ext>
            </a:extLst>
          </p:cNvPr>
          <p:cNvSpPr txBox="1"/>
          <p:nvPr/>
        </p:nvSpPr>
        <p:spPr>
          <a:xfrm>
            <a:off x="9336360" y="5373216"/>
            <a:ext cx="2998787" cy="307777"/>
          </a:xfrm>
          <a:prstGeom prst="rect">
            <a:avLst/>
          </a:prstGeom>
          <a:noFill/>
        </p:spPr>
        <p:txBody>
          <a:bodyPr wrap="square">
            <a:spAutoFit/>
          </a:bodyPr>
          <a:lstStyle/>
          <a:p>
            <a:r>
              <a:rPr lang="en-GB" sz="1400" dirty="0"/>
              <a:t>(The Bevan Commission, 2020b) </a:t>
            </a:r>
          </a:p>
        </p:txBody>
      </p:sp>
      <p:sp>
        <p:nvSpPr>
          <p:cNvPr id="3" name="TextBox 2">
            <a:extLst>
              <a:ext uri="{FF2B5EF4-FFF2-40B4-BE49-F238E27FC236}">
                <a16:creationId xmlns:a16="http://schemas.microsoft.com/office/drawing/2014/main" id="{E82F13F3-E17D-650C-5E52-B7EC4ECC2EDF}"/>
              </a:ext>
            </a:extLst>
          </p:cNvPr>
          <p:cNvSpPr txBox="1"/>
          <p:nvPr/>
        </p:nvSpPr>
        <p:spPr>
          <a:xfrm>
            <a:off x="526227" y="973308"/>
            <a:ext cx="10972800" cy="369332"/>
          </a:xfrm>
          <a:prstGeom prst="rect">
            <a:avLst/>
          </a:prstGeom>
          <a:noFill/>
        </p:spPr>
        <p:txBody>
          <a:bodyPr wrap="square" rtlCol="0">
            <a:spAutoFit/>
          </a:bodyPr>
          <a:lstStyle/>
          <a:p>
            <a:pPr algn="ctr"/>
            <a:r>
              <a:rPr lang="en-GB" sz="1800" b="1" dirty="0"/>
              <a:t>Do only what is needed, no more, no less; and do no harm</a:t>
            </a:r>
          </a:p>
        </p:txBody>
      </p:sp>
    </p:spTree>
    <p:extLst>
      <p:ext uri="{BB962C8B-B14F-4D97-AF65-F5344CB8AC3E}">
        <p14:creationId xmlns:p14="http://schemas.microsoft.com/office/powerpoint/2010/main" val="95418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A4BC-87B4-4245-8716-204B30A02D5F}"/>
              </a:ext>
            </a:extLst>
          </p:cNvPr>
          <p:cNvSpPr>
            <a:spLocks noGrp="1"/>
          </p:cNvSpPr>
          <p:nvPr>
            <p:ph type="title"/>
          </p:nvPr>
        </p:nvSpPr>
        <p:spPr>
          <a:xfrm>
            <a:off x="551384" y="195210"/>
            <a:ext cx="10972800" cy="778098"/>
          </a:xfrm>
          <a:noFill/>
        </p:spPr>
        <p:txBody>
          <a:bodyPr anchor="t">
            <a:normAutofit/>
          </a:bodyPr>
          <a:lstStyle/>
          <a:p>
            <a:r>
              <a:rPr lang="en-GB" dirty="0"/>
              <a:t>Prudent Healthcare Principle 3: </a:t>
            </a:r>
          </a:p>
        </p:txBody>
      </p:sp>
      <p:sp>
        <p:nvSpPr>
          <p:cNvPr id="18" name="Content Placeholder 2">
            <a:extLst>
              <a:ext uri="{FF2B5EF4-FFF2-40B4-BE49-F238E27FC236}">
                <a16:creationId xmlns:a16="http://schemas.microsoft.com/office/drawing/2014/main" id="{C19BE4DB-049D-4D44-94E4-117B006983D6}"/>
              </a:ext>
            </a:extLst>
          </p:cNvPr>
          <p:cNvSpPr>
            <a:spLocks noGrp="1"/>
          </p:cNvSpPr>
          <p:nvPr>
            <p:ph idx="1"/>
          </p:nvPr>
        </p:nvSpPr>
        <p:spPr>
          <a:xfrm>
            <a:off x="155340" y="1470818"/>
            <a:ext cx="11881320" cy="3916363"/>
          </a:xfrm>
        </p:spPr>
        <p:txBody>
          <a:bodyPr>
            <a:noAutofit/>
          </a:bodyPr>
          <a:lstStyle/>
          <a:p>
            <a:pPr>
              <a:spcBef>
                <a:spcPts val="600"/>
              </a:spcBef>
              <a:spcAft>
                <a:spcPts val="600"/>
              </a:spcAft>
            </a:pPr>
            <a:r>
              <a:rPr lang="en-GB" sz="2400" dirty="0"/>
              <a:t>The report found that:</a:t>
            </a:r>
          </a:p>
          <a:p>
            <a:pPr>
              <a:spcBef>
                <a:spcPts val="600"/>
              </a:spcBef>
              <a:spcAft>
                <a:spcPts val="600"/>
              </a:spcAft>
            </a:pPr>
            <a:r>
              <a:rPr lang="en-GB" sz="2400" dirty="0"/>
              <a:t>Patients were being seen by the wrong person – where seeing the right person can reduce unnecessary investigations/prescriptions.</a:t>
            </a:r>
          </a:p>
          <a:p>
            <a:pPr>
              <a:spcBef>
                <a:spcPts val="600"/>
              </a:spcBef>
              <a:spcAft>
                <a:spcPts val="600"/>
              </a:spcAft>
            </a:pPr>
            <a:r>
              <a:rPr lang="en-GB" sz="2400" dirty="0"/>
              <a:t>Pressure from patients/relatives, health service guidelines, contractual requirements to prescribe, investigate or refer when this might not be necessary</a:t>
            </a:r>
          </a:p>
          <a:p>
            <a:pPr>
              <a:spcBef>
                <a:spcPts val="600"/>
              </a:spcBef>
              <a:spcAft>
                <a:spcPts val="600"/>
              </a:spcAft>
            </a:pPr>
            <a:r>
              <a:rPr lang="en-GB" sz="2400" dirty="0"/>
              <a:t>Not understanding patients’ wants and needs, and not working in collaboration to ensure they know and understand what is happening to them.</a:t>
            </a:r>
          </a:p>
          <a:p>
            <a:pPr>
              <a:spcBef>
                <a:spcPts val="600"/>
              </a:spcBef>
              <a:spcAft>
                <a:spcPts val="600"/>
              </a:spcAft>
            </a:pPr>
            <a:r>
              <a:rPr lang="en-GB" sz="2400" dirty="0"/>
              <a:t>This links to our previous discussion about the patient being an ‘expert’ on their needs</a:t>
            </a:r>
          </a:p>
        </p:txBody>
      </p:sp>
      <p:sp>
        <p:nvSpPr>
          <p:cNvPr id="4" name="TextBox 3">
            <a:extLst>
              <a:ext uri="{FF2B5EF4-FFF2-40B4-BE49-F238E27FC236}">
                <a16:creationId xmlns:a16="http://schemas.microsoft.com/office/drawing/2014/main" id="{86AB228E-2D2A-B3CE-1F1C-DE6B5B1C587A}"/>
              </a:ext>
            </a:extLst>
          </p:cNvPr>
          <p:cNvSpPr txBox="1"/>
          <p:nvPr/>
        </p:nvSpPr>
        <p:spPr>
          <a:xfrm>
            <a:off x="9336360" y="5373216"/>
            <a:ext cx="2998787" cy="307777"/>
          </a:xfrm>
          <a:prstGeom prst="rect">
            <a:avLst/>
          </a:prstGeom>
          <a:noFill/>
        </p:spPr>
        <p:txBody>
          <a:bodyPr wrap="square">
            <a:spAutoFit/>
          </a:bodyPr>
          <a:lstStyle/>
          <a:p>
            <a:r>
              <a:rPr lang="en-GB" sz="1400" dirty="0"/>
              <a:t>(The Bevan Commission, 2020b) </a:t>
            </a:r>
          </a:p>
        </p:txBody>
      </p:sp>
      <p:sp>
        <p:nvSpPr>
          <p:cNvPr id="3" name="TextBox 2">
            <a:extLst>
              <a:ext uri="{FF2B5EF4-FFF2-40B4-BE49-F238E27FC236}">
                <a16:creationId xmlns:a16="http://schemas.microsoft.com/office/drawing/2014/main" id="{E82F13F3-E17D-650C-5E52-B7EC4ECC2EDF}"/>
              </a:ext>
            </a:extLst>
          </p:cNvPr>
          <p:cNvSpPr txBox="1"/>
          <p:nvPr/>
        </p:nvSpPr>
        <p:spPr>
          <a:xfrm>
            <a:off x="526227" y="973308"/>
            <a:ext cx="10972800" cy="369332"/>
          </a:xfrm>
          <a:prstGeom prst="rect">
            <a:avLst/>
          </a:prstGeom>
          <a:noFill/>
        </p:spPr>
        <p:txBody>
          <a:bodyPr wrap="square" rtlCol="0">
            <a:spAutoFit/>
          </a:bodyPr>
          <a:lstStyle/>
          <a:p>
            <a:pPr algn="ctr"/>
            <a:r>
              <a:rPr lang="en-GB" sz="1800" b="1" dirty="0"/>
              <a:t>Do only what is needed, no more, no less; and do no harm</a:t>
            </a:r>
          </a:p>
        </p:txBody>
      </p:sp>
    </p:spTree>
    <p:extLst>
      <p:ext uri="{BB962C8B-B14F-4D97-AF65-F5344CB8AC3E}">
        <p14:creationId xmlns:p14="http://schemas.microsoft.com/office/powerpoint/2010/main" val="2206085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A4BC-87B4-4245-8716-204B30A02D5F}"/>
              </a:ext>
            </a:extLst>
          </p:cNvPr>
          <p:cNvSpPr>
            <a:spLocks noGrp="1"/>
          </p:cNvSpPr>
          <p:nvPr>
            <p:ph type="title"/>
          </p:nvPr>
        </p:nvSpPr>
        <p:spPr>
          <a:xfrm>
            <a:off x="535969" y="1268760"/>
            <a:ext cx="10972800" cy="778098"/>
          </a:xfrm>
          <a:noFill/>
        </p:spPr>
        <p:txBody>
          <a:bodyPr anchor="t">
            <a:normAutofit/>
          </a:bodyPr>
          <a:lstStyle/>
          <a:p>
            <a:r>
              <a:rPr lang="en-GB" dirty="0"/>
              <a:t>Prudent Healthcare Principle 4: </a:t>
            </a:r>
          </a:p>
        </p:txBody>
      </p:sp>
      <p:sp>
        <p:nvSpPr>
          <p:cNvPr id="3" name="TextBox 2">
            <a:extLst>
              <a:ext uri="{FF2B5EF4-FFF2-40B4-BE49-F238E27FC236}">
                <a16:creationId xmlns:a16="http://schemas.microsoft.com/office/drawing/2014/main" id="{E82F13F3-E17D-650C-5E52-B7EC4ECC2EDF}"/>
              </a:ext>
            </a:extLst>
          </p:cNvPr>
          <p:cNvSpPr txBox="1"/>
          <p:nvPr/>
        </p:nvSpPr>
        <p:spPr>
          <a:xfrm>
            <a:off x="609600" y="2708920"/>
            <a:ext cx="10972800" cy="954107"/>
          </a:xfrm>
          <a:prstGeom prst="rect">
            <a:avLst/>
          </a:prstGeom>
          <a:noFill/>
        </p:spPr>
        <p:txBody>
          <a:bodyPr wrap="square" rtlCol="0">
            <a:spAutoFit/>
          </a:bodyPr>
          <a:lstStyle/>
          <a:p>
            <a:pPr algn="ctr"/>
            <a:r>
              <a:rPr lang="en-GB" sz="2800" dirty="0"/>
              <a:t>Reduce inappropriate variation by using evidence-based practice consistently and transparently</a:t>
            </a:r>
            <a:endParaRPr lang="en-GB" sz="2800" b="1" dirty="0"/>
          </a:p>
        </p:txBody>
      </p:sp>
    </p:spTree>
    <p:extLst>
      <p:ext uri="{BB962C8B-B14F-4D97-AF65-F5344CB8AC3E}">
        <p14:creationId xmlns:p14="http://schemas.microsoft.com/office/powerpoint/2010/main" val="14787197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A4BC-87B4-4245-8716-204B30A02D5F}"/>
              </a:ext>
            </a:extLst>
          </p:cNvPr>
          <p:cNvSpPr>
            <a:spLocks noGrp="1"/>
          </p:cNvSpPr>
          <p:nvPr>
            <p:ph type="title"/>
          </p:nvPr>
        </p:nvSpPr>
        <p:spPr>
          <a:xfrm>
            <a:off x="551384" y="195210"/>
            <a:ext cx="10972800" cy="778098"/>
          </a:xfrm>
          <a:noFill/>
        </p:spPr>
        <p:txBody>
          <a:bodyPr anchor="t">
            <a:normAutofit/>
          </a:bodyPr>
          <a:lstStyle/>
          <a:p>
            <a:r>
              <a:rPr lang="en-GB" dirty="0"/>
              <a:t>Prudent Healthcare Principle 4: </a:t>
            </a:r>
          </a:p>
        </p:txBody>
      </p:sp>
      <p:sp>
        <p:nvSpPr>
          <p:cNvPr id="18" name="Content Placeholder 2">
            <a:extLst>
              <a:ext uri="{FF2B5EF4-FFF2-40B4-BE49-F238E27FC236}">
                <a16:creationId xmlns:a16="http://schemas.microsoft.com/office/drawing/2014/main" id="{C19BE4DB-049D-4D44-94E4-117B006983D6}"/>
              </a:ext>
            </a:extLst>
          </p:cNvPr>
          <p:cNvSpPr>
            <a:spLocks noGrp="1"/>
          </p:cNvSpPr>
          <p:nvPr>
            <p:ph idx="1"/>
          </p:nvPr>
        </p:nvSpPr>
        <p:spPr>
          <a:xfrm>
            <a:off x="155340" y="1440008"/>
            <a:ext cx="11881320" cy="3916363"/>
          </a:xfrm>
        </p:spPr>
        <p:txBody>
          <a:bodyPr>
            <a:noAutofit/>
          </a:bodyPr>
          <a:lstStyle/>
          <a:p>
            <a:pPr>
              <a:spcBef>
                <a:spcPts val="600"/>
              </a:spcBef>
              <a:spcAft>
                <a:spcPts val="600"/>
              </a:spcAft>
            </a:pPr>
            <a:r>
              <a:rPr lang="en-GB" sz="2200" dirty="0"/>
              <a:t>The report found that:</a:t>
            </a:r>
          </a:p>
          <a:p>
            <a:pPr>
              <a:spcBef>
                <a:spcPts val="600"/>
              </a:spcBef>
              <a:spcAft>
                <a:spcPts val="600"/>
              </a:spcAft>
            </a:pPr>
            <a:r>
              <a:rPr lang="en-GB" sz="2200" dirty="0"/>
              <a:t>‘There have been too many initiatives for changes in health service delivery that have not been sustained, with the result that they are confusing to staff and patients alike’ (p. 13)</a:t>
            </a:r>
          </a:p>
          <a:p>
            <a:pPr>
              <a:spcBef>
                <a:spcPts val="600"/>
              </a:spcBef>
              <a:spcAft>
                <a:spcPts val="600"/>
              </a:spcAft>
            </a:pPr>
            <a:r>
              <a:rPr lang="en-GB" sz="2200" dirty="0"/>
              <a:t>Greater use of </a:t>
            </a:r>
            <a:r>
              <a:rPr lang="en-GB" sz="2200" dirty="0">
                <a:hlinkClick r:id="rId2"/>
              </a:rPr>
              <a:t>Patient Reported Outcome Measures </a:t>
            </a:r>
            <a:r>
              <a:rPr lang="en-GB" sz="2200" dirty="0"/>
              <a:t>(PROMS) will help to build up understanding of how patients viewed the success (or otherwise) of interventions. </a:t>
            </a:r>
          </a:p>
          <a:p>
            <a:pPr>
              <a:spcBef>
                <a:spcPts val="600"/>
              </a:spcBef>
              <a:spcAft>
                <a:spcPts val="600"/>
              </a:spcAft>
            </a:pPr>
            <a:r>
              <a:rPr lang="en-GB" sz="2200" dirty="0"/>
              <a:t>Awareness that there are different levels and types of evidence in health and social care, with all having some value</a:t>
            </a:r>
          </a:p>
          <a:p>
            <a:pPr>
              <a:spcBef>
                <a:spcPts val="600"/>
              </a:spcBef>
              <a:spcAft>
                <a:spcPts val="600"/>
              </a:spcAft>
            </a:pPr>
            <a:r>
              <a:rPr lang="en-GB" sz="2200" dirty="0"/>
              <a:t>‘Wales remains in the position of considerable variation in practice, even within localities’ (p. 13)</a:t>
            </a:r>
          </a:p>
          <a:p>
            <a:pPr lvl="1">
              <a:spcBef>
                <a:spcPts val="600"/>
              </a:spcBef>
              <a:spcAft>
                <a:spcPts val="600"/>
              </a:spcAft>
            </a:pPr>
            <a:endParaRPr lang="en-GB" sz="2200" dirty="0"/>
          </a:p>
        </p:txBody>
      </p:sp>
      <p:sp>
        <p:nvSpPr>
          <p:cNvPr id="4" name="TextBox 3">
            <a:extLst>
              <a:ext uri="{FF2B5EF4-FFF2-40B4-BE49-F238E27FC236}">
                <a16:creationId xmlns:a16="http://schemas.microsoft.com/office/drawing/2014/main" id="{86AB228E-2D2A-B3CE-1F1C-DE6B5B1C587A}"/>
              </a:ext>
            </a:extLst>
          </p:cNvPr>
          <p:cNvSpPr txBox="1"/>
          <p:nvPr/>
        </p:nvSpPr>
        <p:spPr>
          <a:xfrm>
            <a:off x="9336360" y="5373216"/>
            <a:ext cx="2998787" cy="307777"/>
          </a:xfrm>
          <a:prstGeom prst="rect">
            <a:avLst/>
          </a:prstGeom>
          <a:noFill/>
        </p:spPr>
        <p:txBody>
          <a:bodyPr wrap="square">
            <a:spAutoFit/>
          </a:bodyPr>
          <a:lstStyle/>
          <a:p>
            <a:r>
              <a:rPr lang="en-GB" sz="1400" dirty="0"/>
              <a:t>(The Bevan Commission, 2020b) </a:t>
            </a:r>
          </a:p>
        </p:txBody>
      </p:sp>
      <p:sp>
        <p:nvSpPr>
          <p:cNvPr id="3" name="TextBox 2">
            <a:extLst>
              <a:ext uri="{FF2B5EF4-FFF2-40B4-BE49-F238E27FC236}">
                <a16:creationId xmlns:a16="http://schemas.microsoft.com/office/drawing/2014/main" id="{E82F13F3-E17D-650C-5E52-B7EC4ECC2EDF}"/>
              </a:ext>
            </a:extLst>
          </p:cNvPr>
          <p:cNvSpPr txBox="1"/>
          <p:nvPr/>
        </p:nvSpPr>
        <p:spPr>
          <a:xfrm>
            <a:off x="526227" y="973308"/>
            <a:ext cx="10972800" cy="369332"/>
          </a:xfrm>
          <a:prstGeom prst="rect">
            <a:avLst/>
          </a:prstGeom>
          <a:noFill/>
        </p:spPr>
        <p:txBody>
          <a:bodyPr wrap="square" rtlCol="0">
            <a:spAutoFit/>
          </a:bodyPr>
          <a:lstStyle/>
          <a:p>
            <a:pPr algn="ctr"/>
            <a:r>
              <a:rPr lang="en-GB" sz="1800" b="1" dirty="0"/>
              <a:t>Reduce inappropriate variation by using evidence-based practice consistently and transparently</a:t>
            </a:r>
          </a:p>
        </p:txBody>
      </p:sp>
    </p:spTree>
    <p:extLst>
      <p:ext uri="{BB962C8B-B14F-4D97-AF65-F5344CB8AC3E}">
        <p14:creationId xmlns:p14="http://schemas.microsoft.com/office/powerpoint/2010/main" val="62233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392144" y="1180898"/>
            <a:ext cx="3728140" cy="4041648"/>
          </a:xfrm>
        </p:spPr>
        <p:txBody>
          <a:bodyPr vert="horz" lIns="91440" tIns="45720" rIns="91440" bIns="45720" rtlCol="0" anchor="ctr">
            <a:normAutofit fontScale="90000"/>
          </a:bodyPr>
          <a:lstStyle/>
          <a:p>
            <a:pPr algn="ctr"/>
            <a:r>
              <a:rPr lang="en-US" sz="3100" b="1" i="0" dirty="0"/>
              <a:t>The plans to implement the Prudent healthcare paradigm have been delayed. </a:t>
            </a:r>
            <a:br>
              <a:rPr lang="en-US" sz="3100" b="1" i="0" dirty="0"/>
            </a:br>
            <a:br>
              <a:rPr lang="en-US" sz="3100" b="1" i="0" dirty="0"/>
            </a:br>
            <a:r>
              <a:rPr lang="en-US" sz="3100" b="1" i="0" dirty="0"/>
              <a:t>Why do you think this is?</a:t>
            </a:r>
            <a:br>
              <a:rPr lang="en-US" sz="3100" b="1" i="0" dirty="0">
                <a:effectLst>
                  <a:outerShdw blurRad="38100" dist="38100" dir="2700000" algn="tl">
                    <a:srgbClr val="000000">
                      <a:alpha val="43137"/>
                    </a:srgbClr>
                  </a:outerShdw>
                </a:effectLst>
              </a:rPr>
            </a:br>
            <a:br>
              <a:rPr lang="en-US" sz="3100" b="0" i="0" dirty="0">
                <a:effectLst>
                  <a:outerShdw blurRad="38100" dist="38100" dir="2700000" algn="tl">
                    <a:srgbClr val="000000">
                      <a:alpha val="43137"/>
                    </a:srgbClr>
                  </a:outerShdw>
                </a:effectLst>
              </a:rPr>
            </a:br>
            <a:endParaRPr lang="en-US" sz="3100" b="0" i="0" dirty="0">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767408" y="260648"/>
            <a:ext cx="4923387" cy="4960592"/>
          </a:xfrm>
          <a:prstGeom prst="rect">
            <a:avLst/>
          </a:prstGeom>
        </p:spPr>
      </p:pic>
    </p:spTree>
    <p:extLst>
      <p:ext uri="{BB962C8B-B14F-4D97-AF65-F5344CB8AC3E}">
        <p14:creationId xmlns:p14="http://schemas.microsoft.com/office/powerpoint/2010/main" val="9811131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73392-1DE4-4484-8400-0341EA356550}"/>
              </a:ext>
            </a:extLst>
          </p:cNvPr>
          <p:cNvSpPr>
            <a:spLocks noGrp="1"/>
          </p:cNvSpPr>
          <p:nvPr>
            <p:ph type="title"/>
          </p:nvPr>
        </p:nvSpPr>
        <p:spPr>
          <a:xfrm>
            <a:off x="609600" y="332656"/>
            <a:ext cx="10972800" cy="1143000"/>
          </a:xfrm>
        </p:spPr>
        <p:txBody>
          <a:bodyPr anchor="ctr">
            <a:normAutofit fontScale="90000"/>
          </a:bodyPr>
          <a:lstStyle/>
          <a:p>
            <a:pPr>
              <a:lnSpc>
                <a:spcPct val="90000"/>
              </a:lnSpc>
            </a:pPr>
            <a:r>
              <a:rPr lang="en-GB" sz="3100" dirty="0"/>
              <a:t>NHS Wales Annual Planning Framework 2021 – 2022</a:t>
            </a:r>
            <a:br>
              <a:rPr lang="en-GB" sz="3100" dirty="0"/>
            </a:br>
            <a:r>
              <a:rPr lang="en-GB" sz="3100" dirty="0"/>
              <a:t>(Welsh Government, 2020)</a:t>
            </a:r>
            <a:br>
              <a:rPr lang="en-GB" sz="2000" dirty="0"/>
            </a:br>
            <a:endParaRPr lang="en-GB" sz="2000" dirty="0"/>
          </a:p>
        </p:txBody>
      </p:sp>
      <p:sp>
        <p:nvSpPr>
          <p:cNvPr id="3" name="Content Placeholder 2">
            <a:extLst>
              <a:ext uri="{FF2B5EF4-FFF2-40B4-BE49-F238E27FC236}">
                <a16:creationId xmlns:a16="http://schemas.microsoft.com/office/drawing/2014/main" id="{4171B911-7B97-4794-BC63-C2FF16F79341}"/>
              </a:ext>
            </a:extLst>
          </p:cNvPr>
          <p:cNvSpPr>
            <a:spLocks noGrp="1"/>
          </p:cNvSpPr>
          <p:nvPr>
            <p:ph sz="half" idx="1"/>
          </p:nvPr>
        </p:nvSpPr>
        <p:spPr>
          <a:xfrm>
            <a:off x="767408" y="1285595"/>
            <a:ext cx="5384800" cy="3989040"/>
          </a:xfrm>
        </p:spPr>
        <p:txBody>
          <a:bodyPr>
            <a:normAutofit/>
          </a:bodyPr>
          <a:lstStyle/>
          <a:p>
            <a:r>
              <a:rPr lang="en-GB" dirty="0"/>
              <a:t>Prudent Healthcare is not mentioned in these plans</a:t>
            </a:r>
          </a:p>
          <a:p>
            <a:r>
              <a:rPr lang="en-GB" dirty="0"/>
              <a:t>The focus is on COVID-19</a:t>
            </a:r>
          </a:p>
          <a:p>
            <a:r>
              <a:rPr lang="en-GB" dirty="0"/>
              <a:t>Wants to strike a balance between Covid and non-Covid related issues</a:t>
            </a:r>
          </a:p>
          <a:p>
            <a:r>
              <a:rPr lang="en-GB" dirty="0"/>
              <a:t>It is focused on reducing the ‘four harms’</a:t>
            </a:r>
          </a:p>
          <a:p>
            <a:endParaRPr lang="en-GB" dirty="0"/>
          </a:p>
          <a:p>
            <a:endParaRPr lang="en-GB" dirty="0"/>
          </a:p>
        </p:txBody>
      </p:sp>
      <p:pic>
        <p:nvPicPr>
          <p:cNvPr id="4" name="Picture 3">
            <a:extLst>
              <a:ext uri="{FF2B5EF4-FFF2-40B4-BE49-F238E27FC236}">
                <a16:creationId xmlns:a16="http://schemas.microsoft.com/office/drawing/2014/main" id="{096EBFD7-67A7-43E9-9335-AF649BEC204D}"/>
              </a:ext>
            </a:extLst>
          </p:cNvPr>
          <p:cNvPicPr>
            <a:picLocks noChangeAspect="1"/>
          </p:cNvPicPr>
          <p:nvPr/>
        </p:nvPicPr>
        <p:blipFill>
          <a:blip r:embed="rId2"/>
          <a:stretch>
            <a:fillRect/>
          </a:stretch>
        </p:blipFill>
        <p:spPr>
          <a:xfrm>
            <a:off x="6384032" y="1583365"/>
            <a:ext cx="5384800" cy="3163569"/>
          </a:xfrm>
          <a:prstGeom prst="rect">
            <a:avLst/>
          </a:prstGeom>
          <a:noFill/>
          <a:effectLst/>
        </p:spPr>
      </p:pic>
      <p:sp>
        <p:nvSpPr>
          <p:cNvPr id="7" name="TextBox 6">
            <a:extLst>
              <a:ext uri="{FF2B5EF4-FFF2-40B4-BE49-F238E27FC236}">
                <a16:creationId xmlns:a16="http://schemas.microsoft.com/office/drawing/2014/main" id="{05DB0EC2-7C40-C25F-41B3-FB967DA4BF7A}"/>
              </a:ext>
            </a:extLst>
          </p:cNvPr>
          <p:cNvSpPr txBox="1"/>
          <p:nvPr/>
        </p:nvSpPr>
        <p:spPr>
          <a:xfrm>
            <a:off x="8328248" y="5274635"/>
            <a:ext cx="3800475" cy="523220"/>
          </a:xfrm>
          <a:prstGeom prst="rect">
            <a:avLst/>
          </a:prstGeom>
          <a:noFill/>
        </p:spPr>
        <p:txBody>
          <a:bodyPr wrap="square">
            <a:spAutoFit/>
          </a:bodyPr>
          <a:lstStyle/>
          <a:p>
            <a:pPr algn="r"/>
            <a:r>
              <a:rPr lang="en-GB" sz="1400" dirty="0"/>
              <a:t>(Welsh Government, 2020, p. 7)</a:t>
            </a:r>
            <a:br>
              <a:rPr lang="en-GB" sz="1400" dirty="0"/>
            </a:br>
            <a:endParaRPr lang="en-GB" sz="1400" dirty="0"/>
          </a:p>
        </p:txBody>
      </p:sp>
    </p:spTree>
    <p:extLst>
      <p:ext uri="{BB962C8B-B14F-4D97-AF65-F5344CB8AC3E}">
        <p14:creationId xmlns:p14="http://schemas.microsoft.com/office/powerpoint/2010/main" val="4063529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392144" y="758952"/>
            <a:ext cx="3728140" cy="4041648"/>
          </a:xfrm>
        </p:spPr>
        <p:txBody>
          <a:bodyPr vert="horz" lIns="91440" tIns="45720" rIns="91440" bIns="45720" rtlCol="0" anchor="b">
            <a:normAutofit/>
          </a:bodyPr>
          <a:lstStyle/>
          <a:p>
            <a:pPr algn="ctr"/>
            <a:r>
              <a:rPr lang="en-US" sz="3100" b="1" i="0" dirty="0"/>
              <a:t>What </a:t>
            </a:r>
            <a:r>
              <a:rPr lang="en-US" sz="3100" dirty="0"/>
              <a:t>are your thoughts regarding</a:t>
            </a:r>
            <a:r>
              <a:rPr lang="en-US" sz="3100" b="1" i="0" dirty="0"/>
              <a:t> Prudent Healthcare?</a:t>
            </a:r>
            <a:br>
              <a:rPr lang="en-US" sz="3100" b="1" i="0" dirty="0">
                <a:effectLst>
                  <a:outerShdw blurRad="38100" dist="38100" dir="2700000" algn="tl">
                    <a:srgbClr val="000000">
                      <a:alpha val="43137"/>
                    </a:srgbClr>
                  </a:outerShdw>
                </a:effectLst>
              </a:rPr>
            </a:br>
            <a:br>
              <a:rPr lang="en-US" sz="3100" b="0" i="0" dirty="0">
                <a:effectLst>
                  <a:outerShdw blurRad="38100" dist="38100" dir="2700000" algn="tl">
                    <a:srgbClr val="000000">
                      <a:alpha val="43137"/>
                    </a:srgbClr>
                  </a:outerShdw>
                </a:effectLst>
              </a:rPr>
            </a:br>
            <a:endParaRPr lang="en-US" sz="3100" b="0" i="0" dirty="0">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767408" y="260648"/>
            <a:ext cx="4923387" cy="4960592"/>
          </a:xfrm>
          <a:prstGeom prst="rect">
            <a:avLst/>
          </a:prstGeom>
        </p:spPr>
      </p:pic>
    </p:spTree>
    <p:extLst>
      <p:ext uri="{BB962C8B-B14F-4D97-AF65-F5344CB8AC3E}">
        <p14:creationId xmlns:p14="http://schemas.microsoft.com/office/powerpoint/2010/main" val="8555293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45112-ADD8-4DF5-BF7C-AE2221821D99}"/>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b="1" dirty="0"/>
              <a:t>Lean Thinking</a:t>
            </a:r>
          </a:p>
        </p:txBody>
      </p:sp>
      <p:pic>
        <p:nvPicPr>
          <p:cNvPr id="10" name="Picture 9" descr="Person with idea concept">
            <a:extLst>
              <a:ext uri="{FF2B5EF4-FFF2-40B4-BE49-F238E27FC236}">
                <a16:creationId xmlns:a16="http://schemas.microsoft.com/office/drawing/2014/main" id="{EB6D4E46-C773-D92B-344E-2BA6D32A1C50}"/>
              </a:ext>
            </a:extLst>
          </p:cNvPr>
          <p:cNvPicPr>
            <a:picLocks noChangeAspect="1"/>
          </p:cNvPicPr>
          <p:nvPr/>
        </p:nvPicPr>
        <p:blipFill rotWithShape="1">
          <a:blip r:embed="rId2"/>
          <a:srcRect t="16291" b="30230"/>
          <a:stretch/>
        </p:blipFill>
        <p:spPr>
          <a:xfrm>
            <a:off x="2063552" y="1844824"/>
            <a:ext cx="7920880" cy="2827568"/>
          </a:xfrm>
          <a:prstGeom prst="rect">
            <a:avLst/>
          </a:prstGeom>
          <a:noFill/>
          <a:effectLst>
            <a:softEdge rad="31750"/>
          </a:effectLst>
        </p:spPr>
      </p:pic>
    </p:spTree>
    <p:extLst>
      <p:ext uri="{BB962C8B-B14F-4D97-AF65-F5344CB8AC3E}">
        <p14:creationId xmlns:p14="http://schemas.microsoft.com/office/powerpoint/2010/main" val="36145303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D94D5-1099-484B-A941-A205D629F05A}"/>
              </a:ext>
            </a:extLst>
          </p:cNvPr>
          <p:cNvSpPr>
            <a:spLocks noGrp="1"/>
          </p:cNvSpPr>
          <p:nvPr>
            <p:ph type="title"/>
          </p:nvPr>
        </p:nvSpPr>
        <p:spPr>
          <a:xfrm>
            <a:off x="711200" y="0"/>
            <a:ext cx="10972800" cy="1143000"/>
          </a:xfrm>
        </p:spPr>
        <p:txBody>
          <a:bodyPr anchor="ctr">
            <a:normAutofit/>
          </a:bodyPr>
          <a:lstStyle/>
          <a:p>
            <a:r>
              <a:rPr lang="en-GB" dirty="0"/>
              <a:t>Origins of Lean Thinking  </a:t>
            </a:r>
          </a:p>
        </p:txBody>
      </p:sp>
      <p:sp>
        <p:nvSpPr>
          <p:cNvPr id="3" name="Content Placeholder 2">
            <a:extLst>
              <a:ext uri="{FF2B5EF4-FFF2-40B4-BE49-F238E27FC236}">
                <a16:creationId xmlns:a16="http://schemas.microsoft.com/office/drawing/2014/main" id="{8EE0CA77-826D-4972-A06E-9B9FEDDB436A}"/>
              </a:ext>
            </a:extLst>
          </p:cNvPr>
          <p:cNvSpPr>
            <a:spLocks noGrp="1"/>
          </p:cNvSpPr>
          <p:nvPr>
            <p:ph sz="half" idx="1"/>
          </p:nvPr>
        </p:nvSpPr>
        <p:spPr>
          <a:xfrm>
            <a:off x="346382" y="1152127"/>
            <a:ext cx="8438728" cy="3989040"/>
          </a:xfrm>
        </p:spPr>
        <p:txBody>
          <a:bodyPr>
            <a:noAutofit/>
          </a:bodyPr>
          <a:lstStyle/>
          <a:p>
            <a:pPr>
              <a:lnSpc>
                <a:spcPct val="90000"/>
              </a:lnSpc>
              <a:spcBef>
                <a:spcPts val="600"/>
              </a:spcBef>
              <a:spcAft>
                <a:spcPts val="600"/>
              </a:spcAft>
            </a:pPr>
            <a:r>
              <a:rPr lang="en-GB" sz="2000" dirty="0"/>
              <a:t>Lean thinking and practice derive from the Toyota Production System (TPS) and the Toyota Way management system</a:t>
            </a:r>
          </a:p>
          <a:p>
            <a:pPr>
              <a:lnSpc>
                <a:spcPct val="90000"/>
              </a:lnSpc>
              <a:spcBef>
                <a:spcPts val="600"/>
              </a:spcBef>
              <a:spcAft>
                <a:spcPts val="600"/>
              </a:spcAft>
            </a:pPr>
            <a:r>
              <a:rPr lang="en-GB" sz="2000" dirty="0"/>
              <a:t>Toyota were delivering superior performance in terms of product quality, efficiency (hours per car) and time to market for new products</a:t>
            </a:r>
          </a:p>
          <a:p>
            <a:pPr>
              <a:lnSpc>
                <a:spcPct val="90000"/>
              </a:lnSpc>
              <a:spcBef>
                <a:spcPts val="600"/>
              </a:spcBef>
              <a:spcAft>
                <a:spcPts val="600"/>
              </a:spcAft>
            </a:pPr>
            <a:r>
              <a:rPr lang="en-GB" sz="2000" dirty="0"/>
              <a:t>Leading Toyota to eventually become the largest car maker in the world</a:t>
            </a:r>
          </a:p>
          <a:p>
            <a:pPr>
              <a:lnSpc>
                <a:spcPct val="90000"/>
              </a:lnSpc>
              <a:spcBef>
                <a:spcPts val="600"/>
              </a:spcBef>
              <a:spcAft>
                <a:spcPts val="600"/>
              </a:spcAft>
            </a:pPr>
            <a:r>
              <a:rPr lang="en-GB" sz="2000" dirty="0"/>
              <a:t>Toyota is often quoted as saying it “makes people in order to make cars”.</a:t>
            </a:r>
          </a:p>
          <a:p>
            <a:pPr>
              <a:lnSpc>
                <a:spcPct val="90000"/>
              </a:lnSpc>
              <a:spcBef>
                <a:spcPts val="600"/>
              </a:spcBef>
              <a:spcAft>
                <a:spcPts val="600"/>
              </a:spcAft>
            </a:pPr>
            <a:r>
              <a:rPr lang="en-GB" sz="2000" dirty="0"/>
              <a:t>i.e., it develops the capabilities of individuals and teams to:</a:t>
            </a:r>
          </a:p>
          <a:p>
            <a:pPr lvl="1">
              <a:lnSpc>
                <a:spcPct val="90000"/>
              </a:lnSpc>
              <a:spcBef>
                <a:spcPts val="600"/>
              </a:spcBef>
              <a:spcAft>
                <a:spcPts val="600"/>
              </a:spcAft>
              <a:buFont typeface="Courier New" panose="02070309020205020404" pitchFamily="49" charset="0"/>
              <a:buChar char="o"/>
            </a:pPr>
            <a:r>
              <a:rPr lang="en-GB" sz="2000" dirty="0"/>
              <a:t>continually improve their work</a:t>
            </a:r>
          </a:p>
          <a:p>
            <a:pPr lvl="1">
              <a:lnSpc>
                <a:spcPct val="90000"/>
              </a:lnSpc>
              <a:spcBef>
                <a:spcPts val="600"/>
              </a:spcBef>
              <a:spcAft>
                <a:spcPts val="600"/>
              </a:spcAft>
              <a:buFont typeface="Courier New" panose="02070309020205020404" pitchFamily="49" charset="0"/>
              <a:buChar char="o"/>
            </a:pPr>
            <a:r>
              <a:rPr lang="en-GB" sz="2000" dirty="0"/>
              <a:t>improve the performance of the system as a whole </a:t>
            </a:r>
          </a:p>
          <a:p>
            <a:pPr marL="457200" lvl="1" indent="0" algn="r">
              <a:lnSpc>
                <a:spcPct val="90000"/>
              </a:lnSpc>
              <a:spcBef>
                <a:spcPts val="600"/>
              </a:spcBef>
              <a:spcAft>
                <a:spcPts val="600"/>
              </a:spcAft>
              <a:buNone/>
            </a:pPr>
            <a:r>
              <a:rPr lang="en-GB" sz="2000" dirty="0"/>
              <a:t>(Jones, 2021)</a:t>
            </a:r>
          </a:p>
        </p:txBody>
      </p:sp>
      <p:pic>
        <p:nvPicPr>
          <p:cNvPr id="9" name="Picture 8" descr="A close-up of a car logo&#10;&#10;Description automatically generated">
            <a:extLst>
              <a:ext uri="{FF2B5EF4-FFF2-40B4-BE49-F238E27FC236}">
                <a16:creationId xmlns:a16="http://schemas.microsoft.com/office/drawing/2014/main" id="{189B35F4-0068-43E7-A9FC-FDE7413C2DFE}"/>
              </a:ext>
            </a:extLst>
          </p:cNvPr>
          <p:cNvPicPr>
            <a:picLocks noChangeAspect="1"/>
          </p:cNvPicPr>
          <p:nvPr/>
        </p:nvPicPr>
        <p:blipFill>
          <a:blip r:embed="rId2"/>
          <a:stretch>
            <a:fillRect/>
          </a:stretch>
        </p:blipFill>
        <p:spPr>
          <a:xfrm>
            <a:off x="9048328" y="2132856"/>
            <a:ext cx="2822104" cy="1840144"/>
          </a:xfrm>
          <a:prstGeom prst="rect">
            <a:avLst/>
          </a:prstGeom>
          <a:noFill/>
        </p:spPr>
      </p:pic>
    </p:spTree>
    <p:extLst>
      <p:ext uri="{BB962C8B-B14F-4D97-AF65-F5344CB8AC3E}">
        <p14:creationId xmlns:p14="http://schemas.microsoft.com/office/powerpoint/2010/main" val="1469701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A8CDB50-4D3E-4703-B2F8-EDCA10F84887}"/>
              </a:ext>
            </a:extLst>
          </p:cNvPr>
          <p:cNvPicPr>
            <a:picLocks noChangeAspect="1"/>
          </p:cNvPicPr>
          <p:nvPr/>
        </p:nvPicPr>
        <p:blipFill>
          <a:blip r:embed="rId2"/>
          <a:stretch>
            <a:fillRect/>
          </a:stretch>
        </p:blipFill>
        <p:spPr>
          <a:xfrm>
            <a:off x="1415480" y="20980"/>
            <a:ext cx="9228090" cy="5491162"/>
          </a:xfrm>
          <a:prstGeom prst="rect">
            <a:avLst/>
          </a:prstGeom>
        </p:spPr>
      </p:pic>
      <p:sp>
        <p:nvSpPr>
          <p:cNvPr id="11" name="TextBox 10">
            <a:extLst>
              <a:ext uri="{FF2B5EF4-FFF2-40B4-BE49-F238E27FC236}">
                <a16:creationId xmlns:a16="http://schemas.microsoft.com/office/drawing/2014/main" id="{5E040DD6-6654-478A-BA77-BDAD6F2D4729}"/>
              </a:ext>
            </a:extLst>
          </p:cNvPr>
          <p:cNvSpPr txBox="1"/>
          <p:nvPr/>
        </p:nvSpPr>
        <p:spPr>
          <a:xfrm>
            <a:off x="8826499" y="5327476"/>
            <a:ext cx="3365501" cy="369332"/>
          </a:xfrm>
          <a:prstGeom prst="rect">
            <a:avLst/>
          </a:prstGeom>
          <a:noFill/>
        </p:spPr>
        <p:txBody>
          <a:bodyPr wrap="square">
            <a:spAutoFit/>
          </a:bodyPr>
          <a:lstStyle/>
          <a:p>
            <a:pPr algn="r"/>
            <a:r>
              <a:rPr lang="en-GB" dirty="0"/>
              <a:t>(Womack and Jones, 1996)</a:t>
            </a:r>
          </a:p>
        </p:txBody>
      </p:sp>
    </p:spTree>
    <p:extLst>
      <p:ext uri="{BB962C8B-B14F-4D97-AF65-F5344CB8AC3E}">
        <p14:creationId xmlns:p14="http://schemas.microsoft.com/office/powerpoint/2010/main" val="17392369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258D-B54D-4C18-A94D-7EFF1A6F3F6C}"/>
              </a:ext>
            </a:extLst>
          </p:cNvPr>
          <p:cNvSpPr>
            <a:spLocks noGrp="1"/>
          </p:cNvSpPr>
          <p:nvPr>
            <p:ph type="title"/>
          </p:nvPr>
        </p:nvSpPr>
        <p:spPr>
          <a:xfrm>
            <a:off x="479376" y="548680"/>
            <a:ext cx="3801750" cy="5183777"/>
          </a:xfrm>
        </p:spPr>
        <p:txBody>
          <a:bodyPr anchor="ctr">
            <a:normAutofit/>
          </a:bodyPr>
          <a:lstStyle/>
          <a:p>
            <a:r>
              <a:rPr lang="en-GB" sz="2300" b="1" dirty="0"/>
              <a:t>Lean Thinking and the NHS</a:t>
            </a:r>
            <a:br>
              <a:rPr lang="en-GB" sz="2300" dirty="0"/>
            </a:br>
            <a:br>
              <a:rPr lang="en-GB" sz="2300" dirty="0"/>
            </a:br>
            <a:r>
              <a:rPr lang="en-GB" sz="2300" dirty="0"/>
              <a:t>The Lean Enterprise Academy were asked by the NHS Confederation to apply lean thinking to the NHS</a:t>
            </a:r>
            <a:br>
              <a:rPr lang="en-GB" sz="2300" dirty="0"/>
            </a:br>
            <a:br>
              <a:rPr lang="en-GB" sz="2300" dirty="0"/>
            </a:br>
            <a:r>
              <a:rPr lang="en-GB" sz="2000" dirty="0"/>
              <a:t>(Jones and Mitchell, 2006, p. 16)</a:t>
            </a:r>
            <a:br>
              <a:rPr lang="en-GB" sz="2000" dirty="0"/>
            </a:br>
            <a:endParaRPr lang="en-GB" sz="2000" dirty="0"/>
          </a:p>
        </p:txBody>
      </p:sp>
      <p:graphicFrame>
        <p:nvGraphicFramePr>
          <p:cNvPr id="5" name="Content Placeholder 2">
            <a:extLst>
              <a:ext uri="{FF2B5EF4-FFF2-40B4-BE49-F238E27FC236}">
                <a16:creationId xmlns:a16="http://schemas.microsoft.com/office/drawing/2014/main" id="{5FBEE898-FF7D-ABB6-D8D0-DB16EBC14D32}"/>
              </a:ext>
            </a:extLst>
          </p:cNvPr>
          <p:cNvGraphicFramePr>
            <a:graphicFrameLocks noGrp="1"/>
          </p:cNvGraphicFramePr>
          <p:nvPr>
            <p:ph idx="1"/>
            <p:extLst>
              <p:ext uri="{D42A27DB-BD31-4B8C-83A1-F6EECF244321}">
                <p14:modId xmlns:p14="http://schemas.microsoft.com/office/powerpoint/2010/main" val="2979518533"/>
              </p:ext>
            </p:extLst>
          </p:nvPr>
        </p:nvGraphicFramePr>
        <p:xfrm>
          <a:off x="5303912" y="-46926"/>
          <a:ext cx="6798048" cy="6066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506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F15FD7FB-DACD-4DFE-9416-837E2912569F}"/>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E4126878-5F8E-45AC-A9A8-792BC176B86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0D91E116-0E79-4945-8A4B-92C58EE46D46}"/>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67D7153A-92AD-411E-883C-580C5DB7A89D}"/>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F7FC2D5C-5EE6-496E-8756-787B4A36CD5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714A57-A26E-4013-82BE-A517B7817AA8}"/>
              </a:ext>
            </a:extLst>
          </p:cNvPr>
          <p:cNvPicPr>
            <a:picLocks noChangeAspect="1"/>
          </p:cNvPicPr>
          <p:nvPr/>
        </p:nvPicPr>
        <p:blipFill>
          <a:blip r:embed="rId2"/>
          <a:stretch>
            <a:fillRect/>
          </a:stretch>
        </p:blipFill>
        <p:spPr>
          <a:xfrm>
            <a:off x="1938487" y="125315"/>
            <a:ext cx="8315025" cy="5571066"/>
          </a:xfrm>
          <a:prstGeom prst="rect">
            <a:avLst/>
          </a:prstGeom>
        </p:spPr>
      </p:pic>
      <p:sp>
        <p:nvSpPr>
          <p:cNvPr id="2" name="TextBox 1">
            <a:extLst>
              <a:ext uri="{FF2B5EF4-FFF2-40B4-BE49-F238E27FC236}">
                <a16:creationId xmlns:a16="http://schemas.microsoft.com/office/drawing/2014/main" id="{C91DF411-366A-6B36-A3B6-B3EEC3FEA1E6}"/>
              </a:ext>
            </a:extLst>
          </p:cNvPr>
          <p:cNvSpPr txBox="1"/>
          <p:nvPr/>
        </p:nvSpPr>
        <p:spPr>
          <a:xfrm>
            <a:off x="7419975" y="5373216"/>
            <a:ext cx="4772025" cy="646331"/>
          </a:xfrm>
          <a:prstGeom prst="rect">
            <a:avLst/>
          </a:prstGeom>
          <a:noFill/>
        </p:spPr>
        <p:txBody>
          <a:bodyPr wrap="square">
            <a:spAutoFit/>
          </a:bodyPr>
          <a:lstStyle/>
          <a:p>
            <a:pPr algn="r"/>
            <a:r>
              <a:rPr lang="en-GB" dirty="0"/>
              <a:t>(Jones and Mitchell, 2006, p. 14)</a:t>
            </a:r>
            <a:br>
              <a:rPr lang="en-GB" dirty="0"/>
            </a:br>
            <a:endParaRPr lang="en-GB" dirty="0"/>
          </a:p>
        </p:txBody>
      </p:sp>
    </p:spTree>
    <p:extLst>
      <p:ext uri="{BB962C8B-B14F-4D97-AF65-F5344CB8AC3E}">
        <p14:creationId xmlns:p14="http://schemas.microsoft.com/office/powerpoint/2010/main" val="42864620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816D4-75CC-E889-6927-67C1E367888B}"/>
              </a:ext>
            </a:extLst>
          </p:cNvPr>
          <p:cNvSpPr>
            <a:spLocks noGrp="1"/>
          </p:cNvSpPr>
          <p:nvPr>
            <p:ph type="title"/>
          </p:nvPr>
        </p:nvSpPr>
        <p:spPr>
          <a:xfrm>
            <a:off x="609600" y="1988840"/>
            <a:ext cx="10972800" cy="1143000"/>
          </a:xfrm>
        </p:spPr>
        <p:txBody>
          <a:bodyPr>
            <a:normAutofit fontScale="90000"/>
          </a:bodyPr>
          <a:lstStyle/>
          <a:p>
            <a:r>
              <a:rPr lang="en-GB" dirty="0"/>
              <a:t>One critic of the way in which business thinking can affect society is George Ritzer and his concept of ‘Mcdonaldization’</a:t>
            </a:r>
          </a:p>
        </p:txBody>
      </p:sp>
    </p:spTree>
    <p:extLst>
      <p:ext uri="{BB962C8B-B14F-4D97-AF65-F5344CB8AC3E}">
        <p14:creationId xmlns:p14="http://schemas.microsoft.com/office/powerpoint/2010/main" val="4182581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9EB5F-207C-4BFF-83CB-80E9D3CD0EEA}"/>
              </a:ext>
            </a:extLst>
          </p:cNvPr>
          <p:cNvSpPr>
            <a:spLocks noGrp="1"/>
          </p:cNvSpPr>
          <p:nvPr>
            <p:ph type="title"/>
          </p:nvPr>
        </p:nvSpPr>
        <p:spPr>
          <a:xfrm>
            <a:off x="609600" y="274638"/>
            <a:ext cx="10972800" cy="850106"/>
          </a:xfrm>
        </p:spPr>
        <p:txBody>
          <a:bodyPr anchor="ctr">
            <a:normAutofit/>
          </a:bodyPr>
          <a:lstStyle/>
          <a:p>
            <a:pPr>
              <a:lnSpc>
                <a:spcPct val="90000"/>
              </a:lnSpc>
            </a:pPr>
            <a:r>
              <a:rPr lang="en-GB" sz="3400" dirty="0"/>
              <a:t>George Ritzer: The McDonaldization of Society</a:t>
            </a:r>
          </a:p>
        </p:txBody>
      </p:sp>
      <p:sp>
        <p:nvSpPr>
          <p:cNvPr id="3" name="Content Placeholder 2">
            <a:extLst>
              <a:ext uri="{FF2B5EF4-FFF2-40B4-BE49-F238E27FC236}">
                <a16:creationId xmlns:a16="http://schemas.microsoft.com/office/drawing/2014/main" id="{F05B8530-0421-4604-A9E4-A27F0A6FCB01}"/>
              </a:ext>
            </a:extLst>
          </p:cNvPr>
          <p:cNvSpPr>
            <a:spLocks noGrp="1"/>
          </p:cNvSpPr>
          <p:nvPr>
            <p:ph sz="half" idx="1"/>
          </p:nvPr>
        </p:nvSpPr>
        <p:spPr>
          <a:xfrm>
            <a:off x="609600" y="1268760"/>
            <a:ext cx="8510736" cy="3989040"/>
          </a:xfrm>
        </p:spPr>
        <p:txBody>
          <a:bodyPr>
            <a:normAutofit fontScale="92500" lnSpcReduction="10000"/>
          </a:bodyPr>
          <a:lstStyle/>
          <a:p>
            <a:pPr>
              <a:lnSpc>
                <a:spcPct val="90000"/>
              </a:lnSpc>
            </a:pPr>
            <a:r>
              <a:rPr lang="en-GB" sz="1800" dirty="0"/>
              <a:t>Professor Ritzer, a sociologist at the University of Maryland studies post-modern social theory</a:t>
            </a:r>
          </a:p>
          <a:p>
            <a:pPr>
              <a:lnSpc>
                <a:spcPct val="90000"/>
              </a:lnSpc>
            </a:pPr>
            <a:r>
              <a:rPr lang="en-GB" sz="1800" dirty="0"/>
              <a:t>Ritzer argues that society functions with the same characteristics as fast-food chains in the following ways:</a:t>
            </a:r>
          </a:p>
          <a:p>
            <a:pPr>
              <a:lnSpc>
                <a:spcPct val="90000"/>
              </a:lnSpc>
            </a:pPr>
            <a:endParaRPr lang="en-GB" sz="1800" dirty="0"/>
          </a:p>
          <a:p>
            <a:pPr>
              <a:lnSpc>
                <a:spcPct val="90000"/>
              </a:lnSpc>
            </a:pPr>
            <a:r>
              <a:rPr lang="en-GB" sz="2200" dirty="0"/>
              <a:t>Efficiency: managers minimising the time required to complete individual tasks required </a:t>
            </a:r>
          </a:p>
          <a:p>
            <a:pPr>
              <a:lnSpc>
                <a:spcPct val="90000"/>
              </a:lnSpc>
            </a:pPr>
            <a:r>
              <a:rPr lang="en-GB" sz="2200" dirty="0"/>
              <a:t>Calculability: focus on quantifiable objectives rather than subjective ones (quantity over quality) </a:t>
            </a:r>
          </a:p>
          <a:p>
            <a:pPr>
              <a:lnSpc>
                <a:spcPct val="90000"/>
              </a:lnSpc>
            </a:pPr>
            <a:r>
              <a:rPr lang="en-GB" sz="2200" dirty="0"/>
              <a:t>Predictability and Standardization: repetitive and production/service delivery processes/products/experiences that are identical </a:t>
            </a:r>
          </a:p>
          <a:p>
            <a:pPr>
              <a:lnSpc>
                <a:spcPct val="90000"/>
              </a:lnSpc>
            </a:pPr>
            <a:r>
              <a:rPr lang="en-GB" sz="2200" dirty="0"/>
              <a:t> Control &amp; consistency:  management ensure workers appear/act the same. Also, use of robots and technology to reduce/replace human employees where possible.</a:t>
            </a:r>
          </a:p>
        </p:txBody>
      </p:sp>
      <p:pic>
        <p:nvPicPr>
          <p:cNvPr id="5" name="Picture 4">
            <a:extLst>
              <a:ext uri="{FF2B5EF4-FFF2-40B4-BE49-F238E27FC236}">
                <a16:creationId xmlns:a16="http://schemas.microsoft.com/office/drawing/2014/main" id="{5337D062-3168-4310-AB11-8A3E59A2F4B1}"/>
              </a:ext>
            </a:extLst>
          </p:cNvPr>
          <p:cNvPicPr>
            <a:picLocks noChangeAspect="1"/>
          </p:cNvPicPr>
          <p:nvPr/>
        </p:nvPicPr>
        <p:blipFill rotWithShape="1">
          <a:blip r:embed="rId2"/>
          <a:srcRect t="9732" r="1" b="19192"/>
          <a:stretch/>
        </p:blipFill>
        <p:spPr>
          <a:xfrm>
            <a:off x="9264352" y="1988840"/>
            <a:ext cx="2721699" cy="2016225"/>
          </a:xfrm>
          <a:prstGeom prst="rect">
            <a:avLst/>
          </a:prstGeom>
          <a:noFill/>
        </p:spPr>
      </p:pic>
    </p:spTree>
    <p:extLst>
      <p:ext uri="{BB962C8B-B14F-4D97-AF65-F5344CB8AC3E}">
        <p14:creationId xmlns:p14="http://schemas.microsoft.com/office/powerpoint/2010/main" val="51917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C13FC-61F6-49B4-B1E6-651A4AA7540F}"/>
              </a:ext>
            </a:extLst>
          </p:cNvPr>
          <p:cNvSpPr>
            <a:spLocks noGrp="1"/>
          </p:cNvSpPr>
          <p:nvPr>
            <p:ph type="title"/>
          </p:nvPr>
        </p:nvSpPr>
        <p:spPr>
          <a:xfrm>
            <a:off x="609600" y="274638"/>
            <a:ext cx="10972800" cy="1143000"/>
          </a:xfrm>
        </p:spPr>
        <p:txBody>
          <a:bodyPr anchor="ctr">
            <a:normAutofit/>
          </a:bodyPr>
          <a:lstStyle/>
          <a:p>
            <a:r>
              <a:rPr lang="en-GB" dirty="0"/>
              <a:t>McDonaldization</a:t>
            </a:r>
          </a:p>
        </p:txBody>
      </p:sp>
      <p:sp>
        <p:nvSpPr>
          <p:cNvPr id="3" name="Content Placeholder 2">
            <a:extLst>
              <a:ext uri="{FF2B5EF4-FFF2-40B4-BE49-F238E27FC236}">
                <a16:creationId xmlns:a16="http://schemas.microsoft.com/office/drawing/2014/main" id="{A4C2494E-13E1-49DB-A7A8-898BEF43FBF1}"/>
              </a:ext>
            </a:extLst>
          </p:cNvPr>
          <p:cNvSpPr>
            <a:spLocks noGrp="1"/>
          </p:cNvSpPr>
          <p:nvPr>
            <p:ph sz="half" idx="1"/>
          </p:nvPr>
        </p:nvSpPr>
        <p:spPr>
          <a:xfrm>
            <a:off x="119336" y="1600201"/>
            <a:ext cx="8136904" cy="3989040"/>
          </a:xfrm>
        </p:spPr>
        <p:txBody>
          <a:bodyPr>
            <a:noAutofit/>
          </a:bodyPr>
          <a:lstStyle/>
          <a:p>
            <a:pPr>
              <a:lnSpc>
                <a:spcPct val="90000"/>
              </a:lnSpc>
              <a:spcBef>
                <a:spcPts val="600"/>
              </a:spcBef>
              <a:spcAft>
                <a:spcPts val="600"/>
              </a:spcAft>
            </a:pPr>
            <a:r>
              <a:rPr lang="en-GB" sz="2400" dirty="0"/>
              <a:t> Effects our relationships / values / goals / worldview etc.</a:t>
            </a:r>
          </a:p>
          <a:p>
            <a:pPr>
              <a:lnSpc>
                <a:spcPct val="90000"/>
              </a:lnSpc>
              <a:spcBef>
                <a:spcPts val="600"/>
              </a:spcBef>
              <a:spcAft>
                <a:spcPts val="600"/>
              </a:spcAft>
            </a:pPr>
            <a:r>
              <a:rPr lang="en-GB" sz="2400" dirty="0"/>
              <a:t> It is a global phenomenon, driven by the West</a:t>
            </a:r>
          </a:p>
          <a:p>
            <a:pPr>
              <a:lnSpc>
                <a:spcPct val="90000"/>
              </a:lnSpc>
              <a:spcBef>
                <a:spcPts val="600"/>
              </a:spcBef>
              <a:spcAft>
                <a:spcPts val="600"/>
              </a:spcAft>
            </a:pPr>
            <a:r>
              <a:rPr lang="en-GB" sz="2400" dirty="0"/>
              <a:t> Eliminates skilled work force</a:t>
            </a:r>
          </a:p>
          <a:p>
            <a:pPr>
              <a:lnSpc>
                <a:spcPct val="90000"/>
              </a:lnSpc>
              <a:spcBef>
                <a:spcPts val="600"/>
              </a:spcBef>
              <a:spcAft>
                <a:spcPts val="600"/>
              </a:spcAft>
            </a:pPr>
            <a:r>
              <a:rPr lang="en-GB" sz="2400" dirty="0"/>
              <a:t> Workers easy to replace so have little bargaining power</a:t>
            </a:r>
          </a:p>
          <a:p>
            <a:pPr>
              <a:lnSpc>
                <a:spcPct val="90000"/>
              </a:lnSpc>
              <a:spcBef>
                <a:spcPts val="600"/>
              </a:spcBef>
              <a:spcAft>
                <a:spcPts val="600"/>
              </a:spcAft>
            </a:pPr>
            <a:r>
              <a:rPr lang="en-GB" sz="2400" dirty="0"/>
              <a:t> Reduced worker’s rights</a:t>
            </a:r>
          </a:p>
          <a:p>
            <a:pPr>
              <a:lnSpc>
                <a:spcPct val="90000"/>
              </a:lnSpc>
              <a:spcBef>
                <a:spcPts val="600"/>
              </a:spcBef>
              <a:spcAft>
                <a:spcPts val="600"/>
              </a:spcAft>
            </a:pPr>
            <a:r>
              <a:rPr lang="en-GB" sz="2400" dirty="0"/>
              <a:t>We are part of the process! (e.g., making flatpack furniture / self-service checkouts)</a:t>
            </a:r>
          </a:p>
          <a:p>
            <a:pPr>
              <a:lnSpc>
                <a:spcPct val="90000"/>
              </a:lnSpc>
              <a:spcBef>
                <a:spcPts val="600"/>
              </a:spcBef>
              <a:spcAft>
                <a:spcPts val="600"/>
              </a:spcAft>
            </a:pPr>
            <a:r>
              <a:rPr lang="en-GB" sz="2400" dirty="0"/>
              <a:t>Also relevant in education (e.g., tests and standards)</a:t>
            </a:r>
          </a:p>
        </p:txBody>
      </p:sp>
      <p:pic>
        <p:nvPicPr>
          <p:cNvPr id="4" name="Picture 3">
            <a:extLst>
              <a:ext uri="{FF2B5EF4-FFF2-40B4-BE49-F238E27FC236}">
                <a16:creationId xmlns:a16="http://schemas.microsoft.com/office/drawing/2014/main" id="{2C173AA5-DFDA-14A9-CD4F-266BCCB4CBE1}"/>
              </a:ext>
            </a:extLst>
          </p:cNvPr>
          <p:cNvPicPr>
            <a:picLocks noChangeAspect="1"/>
          </p:cNvPicPr>
          <p:nvPr/>
        </p:nvPicPr>
        <p:blipFill>
          <a:blip r:embed="rId2"/>
          <a:stretch>
            <a:fillRect/>
          </a:stretch>
        </p:blipFill>
        <p:spPr>
          <a:xfrm>
            <a:off x="9048328" y="1695822"/>
            <a:ext cx="2308593" cy="3466356"/>
          </a:xfrm>
          <a:prstGeom prst="rect">
            <a:avLst/>
          </a:prstGeom>
        </p:spPr>
      </p:pic>
    </p:spTree>
    <p:extLst>
      <p:ext uri="{BB962C8B-B14F-4D97-AF65-F5344CB8AC3E}">
        <p14:creationId xmlns:p14="http://schemas.microsoft.com/office/powerpoint/2010/main" val="4095584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9D86A-E2D6-4C99-B9D8-F4437F41F25D}"/>
              </a:ext>
            </a:extLst>
          </p:cNvPr>
          <p:cNvSpPr>
            <a:spLocks noGrp="1"/>
          </p:cNvSpPr>
          <p:nvPr>
            <p:ph type="title"/>
          </p:nvPr>
        </p:nvSpPr>
        <p:spPr>
          <a:xfrm>
            <a:off x="609600" y="274638"/>
            <a:ext cx="10972800" cy="1143000"/>
          </a:xfrm>
          <a:noFill/>
        </p:spPr>
        <p:txBody>
          <a:bodyPr anchor="t">
            <a:normAutofit fontScale="90000"/>
          </a:bodyPr>
          <a:lstStyle/>
          <a:p>
            <a:r>
              <a:rPr lang="en-GB" dirty="0"/>
              <a:t>McDonaldization of Healthcare</a:t>
            </a:r>
            <a:br>
              <a:rPr lang="en-GB" dirty="0"/>
            </a:br>
            <a:endParaRPr lang="en-GB" dirty="0"/>
          </a:p>
        </p:txBody>
      </p:sp>
      <p:sp>
        <p:nvSpPr>
          <p:cNvPr id="26" name="Content Placeholder 2">
            <a:extLst>
              <a:ext uri="{FF2B5EF4-FFF2-40B4-BE49-F238E27FC236}">
                <a16:creationId xmlns:a16="http://schemas.microsoft.com/office/drawing/2014/main" id="{73E6CAB0-0A73-4BE5-8B8E-C26A534E63AB}"/>
              </a:ext>
            </a:extLst>
          </p:cNvPr>
          <p:cNvSpPr>
            <a:spLocks noGrp="1"/>
          </p:cNvSpPr>
          <p:nvPr>
            <p:ph idx="1"/>
          </p:nvPr>
        </p:nvSpPr>
        <p:spPr>
          <a:xfrm>
            <a:off x="263352" y="1268760"/>
            <a:ext cx="10972800" cy="3916363"/>
          </a:xfrm>
        </p:spPr>
        <p:txBody>
          <a:bodyPr>
            <a:normAutofit fontScale="62500" lnSpcReduction="20000"/>
          </a:bodyPr>
          <a:lstStyle/>
          <a:p>
            <a:pPr>
              <a:spcAft>
                <a:spcPts val="600"/>
              </a:spcAft>
            </a:pPr>
            <a:r>
              <a:rPr lang="en-GB" dirty="0"/>
              <a:t>Qualitative research (semi-structured interviews) with 145 patients, aged 18-70 and 100 carers based at two, day surgery units in the UK</a:t>
            </a:r>
          </a:p>
          <a:p>
            <a:pPr>
              <a:spcAft>
                <a:spcPts val="600"/>
              </a:spcAft>
            </a:pPr>
            <a:r>
              <a:rPr lang="en-GB" dirty="0"/>
              <a:t>Mottram’s findings seem to contradict Ritzer’s negative view of </a:t>
            </a:r>
            <a:r>
              <a:rPr lang="en-GB" dirty="0" err="1"/>
              <a:t>McDonaldisation</a:t>
            </a:r>
            <a:endParaRPr lang="en-GB" dirty="0"/>
          </a:p>
          <a:p>
            <a:pPr>
              <a:spcAft>
                <a:spcPts val="600"/>
              </a:spcAft>
            </a:pPr>
            <a:r>
              <a:rPr lang="en-GB" dirty="0"/>
              <a:t>Mottram found that:</a:t>
            </a:r>
          </a:p>
          <a:p>
            <a:pPr>
              <a:spcAft>
                <a:spcPts val="600"/>
              </a:spcAft>
            </a:pPr>
            <a:r>
              <a:rPr lang="en-GB" dirty="0"/>
              <a:t>Patients liked day surgery</a:t>
            </a:r>
          </a:p>
          <a:p>
            <a:pPr>
              <a:spcAft>
                <a:spcPts val="600"/>
              </a:spcAft>
            </a:pPr>
            <a:r>
              <a:rPr lang="en-GB" dirty="0"/>
              <a:t>They placed it within the wider societal context of efficiency and speed</a:t>
            </a:r>
          </a:p>
          <a:p>
            <a:pPr>
              <a:spcAft>
                <a:spcPts val="600"/>
              </a:spcAft>
            </a:pPr>
            <a:r>
              <a:rPr lang="en-GB" dirty="0"/>
              <a:t>Time taken to be seen and treated was a major issue for them. </a:t>
            </a:r>
          </a:p>
          <a:p>
            <a:pPr>
              <a:spcAft>
                <a:spcPts val="600"/>
              </a:spcAft>
            </a:pPr>
            <a:r>
              <a:rPr lang="en-GB" dirty="0"/>
              <a:t>They wished surgery, like all other aspects of their life to be a speedy process</a:t>
            </a:r>
          </a:p>
          <a:p>
            <a:pPr>
              <a:spcAft>
                <a:spcPts val="600"/>
              </a:spcAft>
            </a:pPr>
            <a:r>
              <a:rPr lang="en-GB" dirty="0"/>
              <a:t>They likened it to a McDonald’s experience with its emphasis on speed, predictability and control.</a:t>
            </a:r>
          </a:p>
          <a:p>
            <a:pPr marL="3600450" lvl="8" indent="0" algn="r">
              <a:spcAft>
                <a:spcPts val="600"/>
              </a:spcAft>
              <a:buNone/>
            </a:pPr>
            <a:r>
              <a:rPr lang="en-GB" dirty="0"/>
              <a:t>(Mottram, 2011)</a:t>
            </a:r>
          </a:p>
        </p:txBody>
      </p:sp>
    </p:spTree>
    <p:extLst>
      <p:ext uri="{BB962C8B-B14F-4D97-AF65-F5344CB8AC3E}">
        <p14:creationId xmlns:p14="http://schemas.microsoft.com/office/powerpoint/2010/main" val="4057399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6">
                                            <p:txEl>
                                              <p:pRg st="7" end="7"/>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AE1DA-EF7B-4736-B75C-169C989F87A9}"/>
              </a:ext>
            </a:extLst>
          </p:cNvPr>
          <p:cNvSpPr>
            <a:spLocks noGrp="1"/>
          </p:cNvSpPr>
          <p:nvPr>
            <p:ph type="title"/>
          </p:nvPr>
        </p:nvSpPr>
        <p:spPr>
          <a:noFill/>
        </p:spPr>
        <p:txBody>
          <a:bodyPr vert="horz" lIns="91440" tIns="45720" rIns="91440" bIns="45720" rtlCol="0" anchor="ctr">
            <a:normAutofit/>
          </a:bodyPr>
          <a:lstStyle/>
          <a:p>
            <a:r>
              <a:rPr lang="en-GB" dirty="0"/>
              <a:t>McDonaldization of Healthcare</a:t>
            </a:r>
            <a:endParaRPr lang="en-US" dirty="0"/>
          </a:p>
        </p:txBody>
      </p:sp>
      <p:sp>
        <p:nvSpPr>
          <p:cNvPr id="8" name="Content Placeholder 7">
            <a:extLst>
              <a:ext uri="{FF2B5EF4-FFF2-40B4-BE49-F238E27FC236}">
                <a16:creationId xmlns:a16="http://schemas.microsoft.com/office/drawing/2014/main" id="{C3CD40DE-8B83-12B9-7C13-21361BB18B86}"/>
              </a:ext>
            </a:extLst>
          </p:cNvPr>
          <p:cNvSpPr>
            <a:spLocks noGrp="1"/>
          </p:cNvSpPr>
          <p:nvPr>
            <p:ph idx="1"/>
          </p:nvPr>
        </p:nvSpPr>
        <p:spPr>
          <a:xfrm>
            <a:off x="479376" y="1415481"/>
            <a:ext cx="10972800" cy="3917032"/>
          </a:xfrm>
        </p:spPr>
        <p:txBody>
          <a:bodyPr>
            <a:normAutofit/>
          </a:bodyPr>
          <a:lstStyle/>
          <a:p>
            <a:pPr>
              <a:spcBef>
                <a:spcPts val="600"/>
              </a:spcBef>
              <a:spcAft>
                <a:spcPts val="600"/>
              </a:spcAft>
            </a:pPr>
            <a:r>
              <a:rPr lang="en-US" sz="2400" dirty="0"/>
              <a:t>Here the care that was previously undertaken by health service professionals is now undertaken by the patients and their families’ management of pain, nausea and wound care. </a:t>
            </a:r>
          </a:p>
          <a:p>
            <a:pPr>
              <a:spcBef>
                <a:spcPts val="600"/>
              </a:spcBef>
              <a:spcAft>
                <a:spcPts val="600"/>
              </a:spcAft>
            </a:pPr>
            <a:r>
              <a:rPr lang="en-US" sz="2400" dirty="0"/>
              <a:t>In most cases patients and families are willing to accept this. They appear to see this as a ‘‘trade-off’’ between the minimal</a:t>
            </a:r>
            <a:br>
              <a:rPr lang="en-US" sz="2400" dirty="0"/>
            </a:br>
            <a:r>
              <a:rPr lang="en-US" sz="2400" dirty="0"/>
              <a:t>disruption to their lives against the worry and responsibility of caring for themselves in the post-discharge period.</a:t>
            </a:r>
          </a:p>
          <a:p>
            <a:pPr>
              <a:spcBef>
                <a:spcPts val="600"/>
              </a:spcBef>
              <a:spcAft>
                <a:spcPts val="600"/>
              </a:spcAft>
            </a:pPr>
            <a:r>
              <a:rPr lang="en-US" sz="2400" dirty="0"/>
              <a:t>However, it should be noted that the participants were already familiar with their condition and their treatment. This might not apply in other cases.</a:t>
            </a:r>
            <a:endParaRPr lang="en-GB" sz="2400" dirty="0"/>
          </a:p>
        </p:txBody>
      </p:sp>
      <p:sp>
        <p:nvSpPr>
          <p:cNvPr id="6" name="Text Placeholder 2">
            <a:extLst>
              <a:ext uri="{FF2B5EF4-FFF2-40B4-BE49-F238E27FC236}">
                <a16:creationId xmlns:a16="http://schemas.microsoft.com/office/drawing/2014/main" id="{D51A72BA-C106-FDED-A0C8-01B030A2BE31}"/>
              </a:ext>
            </a:extLst>
          </p:cNvPr>
          <p:cNvSpPr txBox="1">
            <a:spLocks/>
          </p:cNvSpPr>
          <p:nvPr/>
        </p:nvSpPr>
        <p:spPr>
          <a:xfrm>
            <a:off x="9408464" y="5158727"/>
            <a:ext cx="2782979" cy="553720"/>
          </a:xfrm>
          <a:prstGeom prst="rect">
            <a:avLst/>
          </a:prstGeom>
        </p:spPr>
        <p:txBody>
          <a:bodyPr vert="horz" lIns="91440" tIns="45720" rIns="91440" bIns="45720" rtlCol="0" anchor="ctr">
            <a:normAutofit/>
          </a:bodyPr>
          <a:lstStyle>
            <a:lvl1pPr marL="0" indent="0" algn="l" defTabSz="914400" rtl="0" eaLnBrk="1" latinLnBrk="0" hangingPunct="1">
              <a:lnSpc>
                <a:spcPct val="95000"/>
              </a:lnSpc>
              <a:spcBef>
                <a:spcPts val="1400"/>
              </a:spcBef>
              <a:spcAft>
                <a:spcPts val="200"/>
              </a:spcAft>
              <a:buClr>
                <a:schemeClr val="accent1"/>
              </a:buClr>
              <a:buSzPct val="80000"/>
              <a:buFont typeface="Arial" pitchFamily="34" charset="0"/>
              <a:buNone/>
              <a:defRPr sz="18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pPr algn="r"/>
            <a:r>
              <a:rPr lang="en-GB" dirty="0"/>
              <a:t>(Mottram, 2011, p. 172)</a:t>
            </a:r>
          </a:p>
        </p:txBody>
      </p:sp>
    </p:spTree>
    <p:extLst>
      <p:ext uri="{BB962C8B-B14F-4D97-AF65-F5344CB8AC3E}">
        <p14:creationId xmlns:p14="http://schemas.microsoft.com/office/powerpoint/2010/main" val="1015566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248128" y="758952"/>
            <a:ext cx="3872156" cy="4041648"/>
          </a:xfrm>
        </p:spPr>
        <p:txBody>
          <a:bodyPr vert="horz" lIns="91440" tIns="45720" rIns="91440" bIns="45720" rtlCol="0" anchor="b">
            <a:normAutofit/>
          </a:bodyPr>
          <a:lstStyle/>
          <a:p>
            <a:pPr algn="ctr"/>
            <a:r>
              <a:rPr lang="en-US" sz="3100" b="1" i="0" dirty="0"/>
              <a:t>What do you think of Lean Thinking being applied to healthcare?</a:t>
            </a:r>
            <a:br>
              <a:rPr lang="en-US" sz="3100" b="1" i="0" dirty="0">
                <a:effectLst>
                  <a:outerShdw blurRad="38100" dist="38100" dir="2700000" algn="tl">
                    <a:srgbClr val="000000">
                      <a:alpha val="43137"/>
                    </a:srgbClr>
                  </a:outerShdw>
                </a:effectLst>
              </a:rPr>
            </a:br>
            <a:br>
              <a:rPr lang="en-US" sz="3100" b="0" i="0" dirty="0">
                <a:effectLst>
                  <a:outerShdw blurRad="38100" dist="38100" dir="2700000" algn="tl">
                    <a:srgbClr val="000000">
                      <a:alpha val="43137"/>
                    </a:srgbClr>
                  </a:outerShdw>
                </a:effectLst>
              </a:rPr>
            </a:br>
            <a:endParaRPr lang="en-US" sz="3100" b="0" i="0" dirty="0">
              <a:effectLst>
                <a:outerShdw blurRad="38100" dist="38100" dir="2700000" algn="tl">
                  <a:srgbClr val="000000">
                    <a:alpha val="43137"/>
                  </a:srgbClr>
                </a:outerShdw>
              </a:effectLst>
            </a:endParaRPr>
          </a:p>
        </p:txBody>
      </p:sp>
      <p:pic>
        <p:nvPicPr>
          <p:cNvPr id="5" name="Picture 4" descr="Icon&#10;&#10;Description automatically generated">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1169705" y="476672"/>
            <a:ext cx="4926295" cy="4963522"/>
          </a:xfrm>
          <a:prstGeom prst="rect">
            <a:avLst/>
          </a:prstGeom>
        </p:spPr>
      </p:pic>
    </p:spTree>
    <p:extLst>
      <p:ext uri="{BB962C8B-B14F-4D97-AF65-F5344CB8AC3E}">
        <p14:creationId xmlns:p14="http://schemas.microsoft.com/office/powerpoint/2010/main" val="34162372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29B8F-0869-49FE-8D1D-D1864A687DDA}"/>
              </a:ext>
            </a:extLst>
          </p:cNvPr>
          <p:cNvSpPr>
            <a:spLocks noGrp="1"/>
          </p:cNvSpPr>
          <p:nvPr>
            <p:ph type="title"/>
          </p:nvPr>
        </p:nvSpPr>
        <p:spPr>
          <a:xfrm>
            <a:off x="1386840" y="404664"/>
            <a:ext cx="9418320" cy="653824"/>
          </a:xfrm>
        </p:spPr>
        <p:txBody>
          <a:bodyPr vert="horz" lIns="91440" tIns="45720" rIns="91440" bIns="45720" rtlCol="0" anchor="b">
            <a:normAutofit fontScale="90000"/>
          </a:bodyPr>
          <a:lstStyle/>
          <a:p>
            <a:pPr algn="ctr"/>
            <a:r>
              <a:rPr lang="en-US" i="0" dirty="0"/>
              <a:t>Digital healthcare</a:t>
            </a:r>
          </a:p>
        </p:txBody>
      </p:sp>
      <p:pic>
        <p:nvPicPr>
          <p:cNvPr id="1026" name="Picture 2" descr="What is digital health (digital healthcare) and why is it important?">
            <a:extLst>
              <a:ext uri="{FF2B5EF4-FFF2-40B4-BE49-F238E27FC236}">
                <a16:creationId xmlns:a16="http://schemas.microsoft.com/office/drawing/2014/main" id="{1238821B-55E5-190A-0B32-9280114992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0433" y="1058488"/>
            <a:ext cx="7191951" cy="4674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45508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9D86A-E2D6-4C99-B9D8-F4437F41F25D}"/>
              </a:ext>
            </a:extLst>
          </p:cNvPr>
          <p:cNvSpPr>
            <a:spLocks noGrp="1"/>
          </p:cNvSpPr>
          <p:nvPr>
            <p:ph type="title"/>
          </p:nvPr>
        </p:nvSpPr>
        <p:spPr>
          <a:xfrm>
            <a:off x="609600" y="274638"/>
            <a:ext cx="10972800" cy="1143000"/>
          </a:xfrm>
          <a:noFill/>
        </p:spPr>
        <p:txBody>
          <a:bodyPr anchor="t">
            <a:normAutofit fontScale="90000"/>
          </a:bodyPr>
          <a:lstStyle/>
          <a:p>
            <a:r>
              <a:rPr lang="en-GB" dirty="0"/>
              <a:t>Digital Health Citizens</a:t>
            </a:r>
            <a:br>
              <a:rPr lang="en-GB" dirty="0"/>
            </a:br>
            <a:endParaRPr lang="en-GB" dirty="0"/>
          </a:p>
        </p:txBody>
      </p:sp>
      <p:sp>
        <p:nvSpPr>
          <p:cNvPr id="26" name="Content Placeholder 2">
            <a:extLst>
              <a:ext uri="{FF2B5EF4-FFF2-40B4-BE49-F238E27FC236}">
                <a16:creationId xmlns:a16="http://schemas.microsoft.com/office/drawing/2014/main" id="{73E6CAB0-0A73-4BE5-8B8E-C26A534E63AB}"/>
              </a:ext>
            </a:extLst>
          </p:cNvPr>
          <p:cNvSpPr>
            <a:spLocks noGrp="1"/>
          </p:cNvSpPr>
          <p:nvPr>
            <p:ph idx="1"/>
          </p:nvPr>
        </p:nvSpPr>
        <p:spPr>
          <a:xfrm>
            <a:off x="263352" y="1268760"/>
            <a:ext cx="10972800" cy="3916363"/>
          </a:xfrm>
        </p:spPr>
        <p:txBody>
          <a:bodyPr>
            <a:noAutofit/>
          </a:bodyPr>
          <a:lstStyle/>
          <a:p>
            <a:pPr>
              <a:spcBef>
                <a:spcPts val="600"/>
              </a:spcBef>
              <a:spcAft>
                <a:spcPts val="600"/>
              </a:spcAft>
            </a:pPr>
            <a:r>
              <a:rPr lang="en-GB" sz="2400" dirty="0"/>
              <a:t>Powell and </a:t>
            </a:r>
            <a:r>
              <a:rPr lang="en-GB" sz="2400" dirty="0" err="1"/>
              <a:t>Deetjen</a:t>
            </a:r>
            <a:r>
              <a:rPr lang="en-GB" sz="2400" dirty="0"/>
              <a:t> (2019) suggest that there is a trend toward creating ‘digital health citizens’</a:t>
            </a:r>
          </a:p>
          <a:p>
            <a:pPr>
              <a:spcBef>
                <a:spcPts val="600"/>
              </a:spcBef>
              <a:spcAft>
                <a:spcPts val="600"/>
              </a:spcAft>
            </a:pPr>
            <a:r>
              <a:rPr lang="en-GB" sz="2400" dirty="0"/>
              <a:t>People are increasingly encouraged or expected to use the internet/digital tools to facilitate diagnosis, treatment and services</a:t>
            </a:r>
          </a:p>
          <a:p>
            <a:pPr>
              <a:spcBef>
                <a:spcPts val="600"/>
              </a:spcBef>
              <a:spcAft>
                <a:spcPts val="600"/>
              </a:spcAft>
            </a:pPr>
            <a:r>
              <a:rPr lang="en-US" sz="2400" dirty="0"/>
              <a:t>Using semi-structured interviews and an online survey they created a </a:t>
            </a:r>
            <a:r>
              <a:rPr lang="en-US" sz="2400" b="1" dirty="0"/>
              <a:t>typology</a:t>
            </a:r>
            <a:r>
              <a:rPr lang="en-US" sz="2400" dirty="0"/>
              <a:t> of different people perceptions and use of the internet for health issues</a:t>
            </a:r>
          </a:p>
          <a:p>
            <a:pPr>
              <a:spcBef>
                <a:spcPts val="600"/>
              </a:spcBef>
              <a:spcAft>
                <a:spcPts val="600"/>
              </a:spcAft>
            </a:pPr>
            <a:r>
              <a:rPr lang="en-GB" sz="2400" dirty="0"/>
              <a:t>They identified 6 types of responses to the digitalisation of health care:</a:t>
            </a:r>
          </a:p>
          <a:p>
            <a:pPr>
              <a:spcBef>
                <a:spcPts val="600"/>
              </a:spcBef>
              <a:spcAft>
                <a:spcPts val="600"/>
              </a:spcAft>
            </a:pPr>
            <a:endParaRPr lang="en-US" sz="2400" dirty="0"/>
          </a:p>
          <a:p>
            <a:pPr marL="3600450" lvl="8" indent="0" algn="r">
              <a:spcBef>
                <a:spcPts val="600"/>
              </a:spcBef>
              <a:spcAft>
                <a:spcPts val="600"/>
              </a:spcAft>
              <a:buNone/>
            </a:pPr>
            <a:r>
              <a:rPr lang="en-GB" sz="2400" dirty="0"/>
              <a:t>(Powell &amp; </a:t>
            </a:r>
            <a:r>
              <a:rPr lang="en-GB" sz="2400" dirty="0" err="1"/>
              <a:t>Deetjen</a:t>
            </a:r>
            <a:r>
              <a:rPr lang="en-GB" sz="2400" dirty="0"/>
              <a:t>, 2019)</a:t>
            </a:r>
          </a:p>
        </p:txBody>
      </p:sp>
    </p:spTree>
    <p:extLst>
      <p:ext uri="{BB962C8B-B14F-4D97-AF65-F5344CB8AC3E}">
        <p14:creationId xmlns:p14="http://schemas.microsoft.com/office/powerpoint/2010/main" val="2880004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9D86A-E2D6-4C99-B9D8-F4437F41F25D}"/>
              </a:ext>
            </a:extLst>
          </p:cNvPr>
          <p:cNvSpPr>
            <a:spLocks noGrp="1"/>
          </p:cNvSpPr>
          <p:nvPr>
            <p:ph type="title"/>
          </p:nvPr>
        </p:nvSpPr>
        <p:spPr>
          <a:xfrm>
            <a:off x="609600" y="274638"/>
            <a:ext cx="10972800" cy="1143000"/>
          </a:xfrm>
          <a:noFill/>
        </p:spPr>
        <p:txBody>
          <a:bodyPr anchor="t">
            <a:normAutofit fontScale="90000"/>
          </a:bodyPr>
          <a:lstStyle/>
          <a:p>
            <a:r>
              <a:rPr lang="en-GB" dirty="0"/>
              <a:t>Digital Health Citizens</a:t>
            </a:r>
            <a:br>
              <a:rPr lang="en-GB" dirty="0"/>
            </a:br>
            <a:endParaRPr lang="en-GB" dirty="0"/>
          </a:p>
        </p:txBody>
      </p:sp>
      <p:sp>
        <p:nvSpPr>
          <p:cNvPr id="26" name="Content Placeholder 2">
            <a:extLst>
              <a:ext uri="{FF2B5EF4-FFF2-40B4-BE49-F238E27FC236}">
                <a16:creationId xmlns:a16="http://schemas.microsoft.com/office/drawing/2014/main" id="{73E6CAB0-0A73-4BE5-8B8E-C26A534E63AB}"/>
              </a:ext>
            </a:extLst>
          </p:cNvPr>
          <p:cNvSpPr>
            <a:spLocks noGrp="1"/>
          </p:cNvSpPr>
          <p:nvPr>
            <p:ph idx="1"/>
          </p:nvPr>
        </p:nvSpPr>
        <p:spPr>
          <a:xfrm>
            <a:off x="263352" y="1251094"/>
            <a:ext cx="10972800" cy="936104"/>
          </a:xfrm>
        </p:spPr>
        <p:txBody>
          <a:bodyPr>
            <a:noAutofit/>
          </a:bodyPr>
          <a:lstStyle/>
          <a:p>
            <a:pPr>
              <a:spcBef>
                <a:spcPts val="600"/>
              </a:spcBef>
              <a:spcAft>
                <a:spcPts val="600"/>
              </a:spcAft>
            </a:pPr>
            <a:r>
              <a:rPr lang="en-GB" sz="2800" dirty="0"/>
              <a:t> ‘</a:t>
            </a:r>
            <a:r>
              <a:rPr lang="en-GB" sz="2800" b="1" dirty="0"/>
              <a:t>Learners</a:t>
            </a:r>
            <a:r>
              <a:rPr lang="en-GB" sz="2800" dirty="0"/>
              <a:t> had a strong desire to understand health better. They used the internet to make decisions about whether they needed to see a professional and to learn about their and others’ health’.</a:t>
            </a:r>
          </a:p>
          <a:p>
            <a:pPr>
              <a:spcBef>
                <a:spcPts val="600"/>
              </a:spcBef>
              <a:spcAft>
                <a:spcPts val="600"/>
              </a:spcAft>
            </a:pPr>
            <a:r>
              <a:rPr lang="en-GB" sz="2800" b="1" dirty="0"/>
              <a:t>‘Pragmatists</a:t>
            </a:r>
            <a:r>
              <a:rPr lang="en-GB" sz="2800" dirty="0"/>
              <a:t> primarily used the internet to decide whether seeing a doctor was worthwhile’.</a:t>
            </a:r>
          </a:p>
          <a:p>
            <a:pPr>
              <a:spcBef>
                <a:spcPts val="600"/>
              </a:spcBef>
              <a:spcAft>
                <a:spcPts val="600"/>
              </a:spcAft>
            </a:pPr>
            <a:r>
              <a:rPr lang="en-GB" sz="2800" dirty="0"/>
              <a:t>‘</a:t>
            </a:r>
            <a:r>
              <a:rPr lang="en-GB" sz="2800" b="1" dirty="0" err="1"/>
              <a:t>Skeptics</a:t>
            </a:r>
            <a:r>
              <a:rPr lang="en-GB" sz="2800" b="1" dirty="0"/>
              <a:t> </a:t>
            </a:r>
            <a:r>
              <a:rPr lang="en-GB" sz="2800" dirty="0"/>
              <a:t>(sic) were </a:t>
            </a:r>
            <a:r>
              <a:rPr lang="en-GB" sz="2800" dirty="0" err="1"/>
              <a:t>skeptical</a:t>
            </a:r>
            <a:r>
              <a:rPr lang="en-GB" sz="2800" dirty="0"/>
              <a:t> (sic) of physicians and the medical system and valued the internet for solving health problems that doctors may not be able to deal with’. </a:t>
            </a:r>
          </a:p>
          <a:p>
            <a:pPr>
              <a:spcBef>
                <a:spcPts val="600"/>
              </a:spcBef>
              <a:spcAft>
                <a:spcPts val="600"/>
              </a:spcAft>
            </a:pPr>
            <a:endParaRPr lang="en-GB" sz="2800" dirty="0"/>
          </a:p>
        </p:txBody>
      </p:sp>
      <p:sp>
        <p:nvSpPr>
          <p:cNvPr id="3" name="TextBox 2">
            <a:extLst>
              <a:ext uri="{FF2B5EF4-FFF2-40B4-BE49-F238E27FC236}">
                <a16:creationId xmlns:a16="http://schemas.microsoft.com/office/drawing/2014/main" id="{81BDF231-B493-ECE0-0DD5-CB82FB3ED5CF}"/>
              </a:ext>
            </a:extLst>
          </p:cNvPr>
          <p:cNvSpPr txBox="1"/>
          <p:nvPr/>
        </p:nvSpPr>
        <p:spPr>
          <a:xfrm>
            <a:off x="9120336" y="5229752"/>
            <a:ext cx="2808312" cy="369332"/>
          </a:xfrm>
          <a:prstGeom prst="rect">
            <a:avLst/>
          </a:prstGeom>
          <a:noFill/>
        </p:spPr>
        <p:txBody>
          <a:bodyPr wrap="square" rtlCol="0">
            <a:spAutoFit/>
          </a:bodyPr>
          <a:lstStyle/>
          <a:p>
            <a:r>
              <a:rPr lang="en-GB" dirty="0"/>
              <a:t>(Powell &amp; </a:t>
            </a:r>
            <a:r>
              <a:rPr lang="en-GB" dirty="0" err="1"/>
              <a:t>Deetjen</a:t>
            </a:r>
            <a:r>
              <a:rPr lang="en-GB" dirty="0"/>
              <a:t>, 2019)</a:t>
            </a:r>
          </a:p>
        </p:txBody>
      </p:sp>
    </p:spTree>
    <p:extLst>
      <p:ext uri="{BB962C8B-B14F-4D97-AF65-F5344CB8AC3E}">
        <p14:creationId xmlns:p14="http://schemas.microsoft.com/office/powerpoint/2010/main" val="3766419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9D86A-E2D6-4C99-B9D8-F4437F41F25D}"/>
              </a:ext>
            </a:extLst>
          </p:cNvPr>
          <p:cNvSpPr>
            <a:spLocks noGrp="1"/>
          </p:cNvSpPr>
          <p:nvPr>
            <p:ph type="title"/>
          </p:nvPr>
        </p:nvSpPr>
        <p:spPr>
          <a:xfrm>
            <a:off x="609600" y="274638"/>
            <a:ext cx="10972800" cy="1143000"/>
          </a:xfrm>
          <a:noFill/>
        </p:spPr>
        <p:txBody>
          <a:bodyPr anchor="t">
            <a:normAutofit fontScale="90000"/>
          </a:bodyPr>
          <a:lstStyle/>
          <a:p>
            <a:r>
              <a:rPr lang="en-GB" dirty="0"/>
              <a:t>Digital Health Citizens</a:t>
            </a:r>
            <a:br>
              <a:rPr lang="en-GB" dirty="0"/>
            </a:br>
            <a:endParaRPr lang="en-GB" dirty="0"/>
          </a:p>
        </p:txBody>
      </p:sp>
      <p:sp>
        <p:nvSpPr>
          <p:cNvPr id="26" name="Content Placeholder 2">
            <a:extLst>
              <a:ext uri="{FF2B5EF4-FFF2-40B4-BE49-F238E27FC236}">
                <a16:creationId xmlns:a16="http://schemas.microsoft.com/office/drawing/2014/main" id="{73E6CAB0-0A73-4BE5-8B8E-C26A534E63AB}"/>
              </a:ext>
            </a:extLst>
          </p:cNvPr>
          <p:cNvSpPr>
            <a:spLocks noGrp="1"/>
          </p:cNvSpPr>
          <p:nvPr>
            <p:ph idx="1"/>
          </p:nvPr>
        </p:nvSpPr>
        <p:spPr>
          <a:xfrm>
            <a:off x="263352" y="1052736"/>
            <a:ext cx="10972800" cy="936104"/>
          </a:xfrm>
        </p:spPr>
        <p:txBody>
          <a:bodyPr>
            <a:noAutofit/>
          </a:bodyPr>
          <a:lstStyle/>
          <a:p>
            <a:pPr>
              <a:spcBef>
                <a:spcPts val="600"/>
              </a:spcBef>
              <a:spcAft>
                <a:spcPts val="600"/>
              </a:spcAft>
            </a:pPr>
            <a:r>
              <a:rPr lang="en-GB" sz="2800" dirty="0"/>
              <a:t>‘</a:t>
            </a:r>
            <a:r>
              <a:rPr lang="en-GB" sz="2800" b="1" dirty="0"/>
              <a:t>Worriers</a:t>
            </a:r>
            <a:r>
              <a:rPr lang="en-GB" sz="2800" dirty="0"/>
              <a:t> found it difficult to interpret health information online, described health information seeking online as frightening, and reported a critical attitude toward online health information despite seeking it frequently’. </a:t>
            </a:r>
          </a:p>
          <a:p>
            <a:pPr>
              <a:spcBef>
                <a:spcPts val="600"/>
              </a:spcBef>
              <a:spcAft>
                <a:spcPts val="600"/>
              </a:spcAft>
            </a:pPr>
            <a:r>
              <a:rPr lang="en-GB" sz="2800" b="1" dirty="0"/>
              <a:t>‘Delegators</a:t>
            </a:r>
            <a:r>
              <a:rPr lang="en-GB" sz="2800" dirty="0"/>
              <a:t> comprised nonusers and users valuing the internet as an information source, but not necessarily wanting or being able to use the internet themselves’. </a:t>
            </a:r>
          </a:p>
          <a:p>
            <a:pPr>
              <a:spcBef>
                <a:spcPts val="600"/>
              </a:spcBef>
              <a:spcAft>
                <a:spcPts val="600"/>
              </a:spcAft>
            </a:pPr>
            <a:r>
              <a:rPr lang="en-GB" sz="2800" dirty="0"/>
              <a:t>‘</a:t>
            </a:r>
            <a:r>
              <a:rPr lang="en-GB" sz="2800" b="1" dirty="0" err="1"/>
              <a:t>Adigitals</a:t>
            </a:r>
            <a:r>
              <a:rPr lang="en-GB" sz="2800" dirty="0"/>
              <a:t> comprised many nonusers, but also users, who did not see the internet as a useful information tool and presented strong views on its low suitability for health care’.</a:t>
            </a:r>
          </a:p>
        </p:txBody>
      </p:sp>
      <p:sp>
        <p:nvSpPr>
          <p:cNvPr id="3" name="TextBox 2">
            <a:extLst>
              <a:ext uri="{FF2B5EF4-FFF2-40B4-BE49-F238E27FC236}">
                <a16:creationId xmlns:a16="http://schemas.microsoft.com/office/drawing/2014/main" id="{81BDF231-B493-ECE0-0DD5-CB82FB3ED5CF}"/>
              </a:ext>
            </a:extLst>
          </p:cNvPr>
          <p:cNvSpPr txBox="1"/>
          <p:nvPr/>
        </p:nvSpPr>
        <p:spPr>
          <a:xfrm>
            <a:off x="9264352" y="5301208"/>
            <a:ext cx="2808312" cy="369332"/>
          </a:xfrm>
          <a:prstGeom prst="rect">
            <a:avLst/>
          </a:prstGeom>
          <a:noFill/>
        </p:spPr>
        <p:txBody>
          <a:bodyPr wrap="square" rtlCol="0">
            <a:spAutoFit/>
          </a:bodyPr>
          <a:lstStyle/>
          <a:p>
            <a:r>
              <a:rPr lang="en-GB" dirty="0"/>
              <a:t>(Powell &amp; </a:t>
            </a:r>
            <a:r>
              <a:rPr lang="en-GB" dirty="0" err="1"/>
              <a:t>Deetjen</a:t>
            </a:r>
            <a:r>
              <a:rPr lang="en-GB" dirty="0"/>
              <a:t>, 2019)</a:t>
            </a:r>
          </a:p>
        </p:txBody>
      </p:sp>
    </p:spTree>
    <p:extLst>
      <p:ext uri="{BB962C8B-B14F-4D97-AF65-F5344CB8AC3E}">
        <p14:creationId xmlns:p14="http://schemas.microsoft.com/office/powerpoint/2010/main" val="3650263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9D86A-E2D6-4C99-B9D8-F4437F41F25D}"/>
              </a:ext>
            </a:extLst>
          </p:cNvPr>
          <p:cNvSpPr>
            <a:spLocks noGrp="1"/>
          </p:cNvSpPr>
          <p:nvPr>
            <p:ph type="title"/>
          </p:nvPr>
        </p:nvSpPr>
        <p:spPr>
          <a:xfrm>
            <a:off x="609600" y="274638"/>
            <a:ext cx="10972800" cy="1143000"/>
          </a:xfrm>
          <a:noFill/>
        </p:spPr>
        <p:txBody>
          <a:bodyPr anchor="t">
            <a:normAutofit fontScale="90000"/>
          </a:bodyPr>
          <a:lstStyle/>
          <a:p>
            <a:r>
              <a:rPr lang="en-GB" dirty="0"/>
              <a:t>Digital Health Citizens</a:t>
            </a:r>
            <a:br>
              <a:rPr lang="en-GB" dirty="0"/>
            </a:br>
            <a:endParaRPr lang="en-GB" dirty="0"/>
          </a:p>
        </p:txBody>
      </p:sp>
      <p:sp>
        <p:nvSpPr>
          <p:cNvPr id="26" name="Content Placeholder 2">
            <a:extLst>
              <a:ext uri="{FF2B5EF4-FFF2-40B4-BE49-F238E27FC236}">
                <a16:creationId xmlns:a16="http://schemas.microsoft.com/office/drawing/2014/main" id="{73E6CAB0-0A73-4BE5-8B8E-C26A534E63AB}"/>
              </a:ext>
            </a:extLst>
          </p:cNvPr>
          <p:cNvSpPr>
            <a:spLocks noGrp="1"/>
          </p:cNvSpPr>
          <p:nvPr>
            <p:ph idx="1"/>
          </p:nvPr>
        </p:nvSpPr>
        <p:spPr>
          <a:xfrm>
            <a:off x="263352" y="1052736"/>
            <a:ext cx="10972800" cy="936104"/>
          </a:xfrm>
        </p:spPr>
        <p:txBody>
          <a:bodyPr>
            <a:noAutofit/>
          </a:bodyPr>
          <a:lstStyle/>
          <a:p>
            <a:pPr>
              <a:spcBef>
                <a:spcPts val="600"/>
              </a:spcBef>
              <a:spcAft>
                <a:spcPts val="600"/>
              </a:spcAft>
            </a:pPr>
            <a:r>
              <a:rPr lang="en-GB" sz="2800" dirty="0"/>
              <a:t>It can be seen that the first three types of user are engaging pro-actively, albeit for different reasons, with digital healthcare.</a:t>
            </a:r>
          </a:p>
          <a:p>
            <a:pPr>
              <a:spcBef>
                <a:spcPts val="600"/>
              </a:spcBef>
              <a:spcAft>
                <a:spcPts val="600"/>
              </a:spcAft>
            </a:pPr>
            <a:r>
              <a:rPr lang="en-GB" sz="2800" dirty="0"/>
              <a:t>The second three types are all excluded or self-excluding from digital healthcare</a:t>
            </a:r>
          </a:p>
          <a:p>
            <a:pPr>
              <a:spcBef>
                <a:spcPts val="600"/>
              </a:spcBef>
              <a:spcAft>
                <a:spcPts val="600"/>
              </a:spcAft>
            </a:pPr>
            <a:r>
              <a:rPr lang="en-GB" sz="2800" dirty="0"/>
              <a:t>Thus, not only do we have groups who may not be able to use digital healthcare because of access issue but also,</a:t>
            </a:r>
          </a:p>
          <a:p>
            <a:pPr>
              <a:spcBef>
                <a:spcPts val="600"/>
              </a:spcBef>
              <a:spcAft>
                <a:spcPts val="600"/>
              </a:spcAft>
            </a:pPr>
            <a:r>
              <a:rPr lang="en-GB" sz="2800" dirty="0"/>
              <a:t>The development of ‘different types of health </a:t>
            </a:r>
            <a:r>
              <a:rPr lang="en-GB" sz="2800" dirty="0" err="1"/>
              <a:t>behavior</a:t>
            </a:r>
            <a:r>
              <a:rPr lang="en-GB" sz="2800" dirty="0"/>
              <a:t> result[</a:t>
            </a:r>
            <a:r>
              <a:rPr lang="en-GB" sz="2800" dirty="0" err="1"/>
              <a:t>ing</a:t>
            </a:r>
            <a:r>
              <a:rPr lang="en-GB" sz="2800" dirty="0"/>
              <a:t>] from the differing orientations of internet users accessing online health information’</a:t>
            </a:r>
          </a:p>
        </p:txBody>
      </p:sp>
      <p:sp>
        <p:nvSpPr>
          <p:cNvPr id="3" name="TextBox 2">
            <a:extLst>
              <a:ext uri="{FF2B5EF4-FFF2-40B4-BE49-F238E27FC236}">
                <a16:creationId xmlns:a16="http://schemas.microsoft.com/office/drawing/2014/main" id="{81BDF231-B493-ECE0-0DD5-CB82FB3ED5CF}"/>
              </a:ext>
            </a:extLst>
          </p:cNvPr>
          <p:cNvSpPr txBox="1"/>
          <p:nvPr/>
        </p:nvSpPr>
        <p:spPr>
          <a:xfrm>
            <a:off x="9264352" y="5301208"/>
            <a:ext cx="2808312" cy="369332"/>
          </a:xfrm>
          <a:prstGeom prst="rect">
            <a:avLst/>
          </a:prstGeom>
          <a:noFill/>
        </p:spPr>
        <p:txBody>
          <a:bodyPr wrap="square" rtlCol="0">
            <a:spAutoFit/>
          </a:bodyPr>
          <a:lstStyle/>
          <a:p>
            <a:r>
              <a:rPr lang="en-GB" dirty="0"/>
              <a:t>(Powell &amp; </a:t>
            </a:r>
            <a:r>
              <a:rPr lang="en-GB" dirty="0" err="1"/>
              <a:t>Deetjen</a:t>
            </a:r>
            <a:r>
              <a:rPr lang="en-GB" dirty="0"/>
              <a:t>, 2019)</a:t>
            </a:r>
          </a:p>
        </p:txBody>
      </p:sp>
    </p:spTree>
    <p:extLst>
      <p:ext uri="{BB962C8B-B14F-4D97-AF65-F5344CB8AC3E}">
        <p14:creationId xmlns:p14="http://schemas.microsoft.com/office/powerpoint/2010/main" val="2250271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248128" y="758952"/>
            <a:ext cx="3872156" cy="4041648"/>
          </a:xfrm>
        </p:spPr>
        <p:txBody>
          <a:bodyPr vert="horz" lIns="91440" tIns="45720" rIns="91440" bIns="45720" rtlCol="0" anchor="b">
            <a:normAutofit/>
          </a:bodyPr>
          <a:lstStyle/>
          <a:p>
            <a:pPr algn="ctr"/>
            <a:r>
              <a:rPr lang="en-US" sz="3100" b="1" i="0" dirty="0"/>
              <a:t>What does this last point mean?</a:t>
            </a:r>
            <a:br>
              <a:rPr lang="en-US" sz="3100" b="1" i="0" dirty="0">
                <a:effectLst>
                  <a:outerShdw blurRad="38100" dist="38100" dir="2700000" algn="tl">
                    <a:srgbClr val="000000">
                      <a:alpha val="43137"/>
                    </a:srgbClr>
                  </a:outerShdw>
                </a:effectLst>
              </a:rPr>
            </a:br>
            <a:br>
              <a:rPr lang="en-US" sz="3100" b="0" i="0" dirty="0">
                <a:effectLst>
                  <a:outerShdw blurRad="38100" dist="38100" dir="2700000" algn="tl">
                    <a:srgbClr val="000000">
                      <a:alpha val="43137"/>
                    </a:srgbClr>
                  </a:outerShdw>
                </a:effectLst>
              </a:rPr>
            </a:br>
            <a:endParaRPr lang="en-US" sz="3100" b="0" i="0" dirty="0">
              <a:effectLst>
                <a:outerShdw blurRad="38100" dist="38100" dir="2700000" algn="tl">
                  <a:srgbClr val="000000">
                    <a:alpha val="43137"/>
                  </a:srgbClr>
                </a:outerShdw>
              </a:effectLst>
            </a:endParaRPr>
          </a:p>
        </p:txBody>
      </p:sp>
      <p:pic>
        <p:nvPicPr>
          <p:cNvPr id="5" name="Picture 4" descr="Icon&#10;&#10;Description automatically generated">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1169705" y="476672"/>
            <a:ext cx="4926295" cy="4963522"/>
          </a:xfrm>
          <a:prstGeom prst="rect">
            <a:avLst/>
          </a:prstGeom>
        </p:spPr>
      </p:pic>
    </p:spTree>
    <p:extLst>
      <p:ext uri="{BB962C8B-B14F-4D97-AF65-F5344CB8AC3E}">
        <p14:creationId xmlns:p14="http://schemas.microsoft.com/office/powerpoint/2010/main" val="34216229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59AD4-0776-E485-75A5-1BABAB45C373}"/>
              </a:ext>
            </a:extLst>
          </p:cNvPr>
          <p:cNvSpPr>
            <a:spLocks noGrp="1"/>
          </p:cNvSpPr>
          <p:nvPr>
            <p:ph type="title"/>
          </p:nvPr>
        </p:nvSpPr>
        <p:spPr>
          <a:xfrm>
            <a:off x="609600" y="332656"/>
            <a:ext cx="10972800" cy="864096"/>
          </a:xfrm>
        </p:spPr>
        <p:txBody>
          <a:bodyPr>
            <a:normAutofit/>
          </a:bodyPr>
          <a:lstStyle/>
          <a:p>
            <a:r>
              <a:rPr lang="en-GB" dirty="0"/>
              <a:t>The trend towards Digital Healthcare</a:t>
            </a:r>
          </a:p>
        </p:txBody>
      </p:sp>
      <p:sp>
        <p:nvSpPr>
          <p:cNvPr id="3" name="Content Placeholder 2">
            <a:extLst>
              <a:ext uri="{FF2B5EF4-FFF2-40B4-BE49-F238E27FC236}">
                <a16:creationId xmlns:a16="http://schemas.microsoft.com/office/drawing/2014/main" id="{FEF022CF-DCB3-6E61-9323-F0E89C4A5522}"/>
              </a:ext>
            </a:extLst>
          </p:cNvPr>
          <p:cNvSpPr txBox="1">
            <a:spLocks/>
          </p:cNvSpPr>
          <p:nvPr/>
        </p:nvSpPr>
        <p:spPr>
          <a:xfrm>
            <a:off x="119336" y="1484784"/>
            <a:ext cx="11737304" cy="936104"/>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600"/>
              </a:spcBef>
              <a:spcAft>
                <a:spcPts val="600"/>
              </a:spcAft>
            </a:pPr>
            <a:r>
              <a:rPr lang="en-GB" sz="2200" dirty="0"/>
              <a:t>Despite the issues raised in the research above, there is an obvious trend towards digital healthcare</a:t>
            </a:r>
          </a:p>
          <a:p>
            <a:pPr>
              <a:spcBef>
                <a:spcPts val="600"/>
              </a:spcBef>
              <a:spcAft>
                <a:spcPts val="600"/>
              </a:spcAft>
            </a:pPr>
            <a:r>
              <a:rPr lang="en-GB" sz="2200" dirty="0"/>
              <a:t>This has been acknowledged by the World Health Organisation (WHO) which has produced a </a:t>
            </a:r>
            <a:r>
              <a:rPr lang="en-GB" sz="2200" dirty="0">
                <a:hlinkClick r:id="rId2"/>
              </a:rPr>
              <a:t>Global strategy on digital health 2020-2025</a:t>
            </a:r>
            <a:endParaRPr lang="en-GB" sz="2200" dirty="0"/>
          </a:p>
          <a:p>
            <a:pPr>
              <a:spcBef>
                <a:spcPts val="600"/>
              </a:spcBef>
              <a:spcAft>
                <a:spcPts val="600"/>
              </a:spcAft>
            </a:pPr>
            <a:r>
              <a:rPr lang="en-GB" sz="2200" dirty="0"/>
              <a:t>‘Digital health will be valued and adopted if it: </a:t>
            </a:r>
          </a:p>
          <a:p>
            <a:pPr>
              <a:spcBef>
                <a:spcPts val="600"/>
              </a:spcBef>
              <a:spcAft>
                <a:spcPts val="600"/>
              </a:spcAft>
            </a:pPr>
            <a:r>
              <a:rPr lang="en-GB" sz="2200" dirty="0"/>
              <a:t>is accessible and supports equitable and universal access to quality health services; </a:t>
            </a:r>
          </a:p>
          <a:p>
            <a:pPr>
              <a:spcBef>
                <a:spcPts val="600"/>
              </a:spcBef>
              <a:spcAft>
                <a:spcPts val="600"/>
              </a:spcAft>
            </a:pPr>
            <a:r>
              <a:rPr lang="en-GB" sz="2200" dirty="0"/>
              <a:t>enhances the efficiency and sustainability of health systems in delivering quality, affordable and equitable care; </a:t>
            </a:r>
          </a:p>
          <a:p>
            <a:pPr>
              <a:spcBef>
                <a:spcPts val="600"/>
              </a:spcBef>
              <a:spcAft>
                <a:spcPts val="600"/>
              </a:spcAft>
            </a:pPr>
            <a:r>
              <a:rPr lang="en-GB" sz="2200" dirty="0"/>
              <a:t>and strengthens and scales up health promotion, , disease prevention, diagnosis etc’. </a:t>
            </a:r>
          </a:p>
          <a:p>
            <a:pPr marL="457200" lvl="1" indent="0" algn="r">
              <a:spcBef>
                <a:spcPts val="600"/>
              </a:spcBef>
              <a:spcAft>
                <a:spcPts val="600"/>
              </a:spcAft>
              <a:buNone/>
            </a:pPr>
            <a:r>
              <a:rPr lang="en-GB" sz="1600" dirty="0"/>
              <a:t>(WHO, 2021 p. 10)  </a:t>
            </a:r>
          </a:p>
        </p:txBody>
      </p:sp>
    </p:spTree>
    <p:extLst>
      <p:ext uri="{BB962C8B-B14F-4D97-AF65-F5344CB8AC3E}">
        <p14:creationId xmlns:p14="http://schemas.microsoft.com/office/powerpoint/2010/main" val="3368343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59AD4-0776-E485-75A5-1BABAB45C373}"/>
              </a:ext>
            </a:extLst>
          </p:cNvPr>
          <p:cNvSpPr>
            <a:spLocks noGrp="1"/>
          </p:cNvSpPr>
          <p:nvPr>
            <p:ph type="title"/>
          </p:nvPr>
        </p:nvSpPr>
        <p:spPr>
          <a:xfrm>
            <a:off x="777150" y="44624"/>
            <a:ext cx="10972800" cy="1143000"/>
          </a:xfrm>
        </p:spPr>
        <p:txBody>
          <a:bodyPr/>
          <a:lstStyle/>
          <a:p>
            <a:r>
              <a:rPr lang="en-GB" dirty="0"/>
              <a:t>Drivers for the move to digital healthcare</a:t>
            </a:r>
          </a:p>
        </p:txBody>
      </p:sp>
      <p:sp>
        <p:nvSpPr>
          <p:cNvPr id="3" name="TextBox 2">
            <a:extLst>
              <a:ext uri="{FF2B5EF4-FFF2-40B4-BE49-F238E27FC236}">
                <a16:creationId xmlns:a16="http://schemas.microsoft.com/office/drawing/2014/main" id="{87E1CEEA-FA2A-F92E-9D54-F8EC56C3E1DC}"/>
              </a:ext>
            </a:extLst>
          </p:cNvPr>
          <p:cNvSpPr txBox="1"/>
          <p:nvPr/>
        </p:nvSpPr>
        <p:spPr>
          <a:xfrm>
            <a:off x="119336" y="1268760"/>
            <a:ext cx="11809312" cy="446276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b="1" dirty="0"/>
              <a:t>Technological Advancements</a:t>
            </a:r>
            <a:r>
              <a:rPr lang="en-GB" dirty="0"/>
              <a:t>: Innovations in AI, big data, robotics, and telemedicine are transforming healthcare delivery. These technologies enable remote patient monitoring, predictive analytics, and personalized treatment plans.</a:t>
            </a:r>
          </a:p>
          <a:p>
            <a:pPr marL="285750" indent="-285750">
              <a:spcBef>
                <a:spcPts val="600"/>
              </a:spcBef>
              <a:spcAft>
                <a:spcPts val="600"/>
              </a:spcAft>
              <a:buFont typeface="Arial" panose="020B0604020202020204" pitchFamily="34" charset="0"/>
              <a:buChar char="•"/>
            </a:pPr>
            <a:r>
              <a:rPr lang="en-GB" b="1" dirty="0"/>
              <a:t>Patient Expectations</a:t>
            </a:r>
            <a:r>
              <a:rPr lang="en-GB" dirty="0"/>
              <a:t>: Patients now expect more convenient and accessible healthcare services. Digital tools like telehealth, online scheduling, and mobile health apps meet these demands by providing care anytime and anywhere.</a:t>
            </a:r>
          </a:p>
          <a:p>
            <a:pPr marL="285750" indent="-285750">
              <a:spcBef>
                <a:spcPts val="600"/>
              </a:spcBef>
              <a:spcAft>
                <a:spcPts val="600"/>
              </a:spcAft>
              <a:buFont typeface="Arial" panose="020B0604020202020204" pitchFamily="34" charset="0"/>
              <a:buChar char="•"/>
            </a:pPr>
            <a:r>
              <a:rPr lang="en-GB" b="1" dirty="0"/>
              <a:t>Cost Efficiency</a:t>
            </a:r>
            <a:r>
              <a:rPr lang="en-GB" dirty="0"/>
              <a:t>: Digital healthcare solutions can reduce operational costs by streamlining processes and improving resource management. This is crucial as healthcare systems face rising costs and workforce shortages.</a:t>
            </a:r>
          </a:p>
          <a:p>
            <a:pPr marL="285750" indent="-285750">
              <a:spcBef>
                <a:spcPts val="600"/>
              </a:spcBef>
              <a:spcAft>
                <a:spcPts val="600"/>
              </a:spcAft>
              <a:buFont typeface="Arial" panose="020B0604020202020204" pitchFamily="34" charset="0"/>
              <a:buChar char="•"/>
            </a:pPr>
            <a:r>
              <a:rPr lang="en-GB" b="1" dirty="0"/>
              <a:t>Data Utilization</a:t>
            </a:r>
            <a:r>
              <a:rPr lang="en-GB" dirty="0"/>
              <a:t>: The ability to collect and analyse vast amounts of health data helps in making informed decisions, improving patient outcomes, and advancing medical research.</a:t>
            </a:r>
          </a:p>
          <a:p>
            <a:pPr marL="285750" indent="-285750">
              <a:spcBef>
                <a:spcPts val="600"/>
              </a:spcBef>
              <a:spcAft>
                <a:spcPts val="600"/>
              </a:spcAft>
              <a:buFont typeface="Arial" panose="020B0604020202020204" pitchFamily="34" charset="0"/>
              <a:buChar char="•"/>
            </a:pPr>
            <a:r>
              <a:rPr lang="en-GB" b="1" dirty="0"/>
              <a:t>Pandemic Impact</a:t>
            </a:r>
            <a:r>
              <a:rPr lang="en-GB" dirty="0"/>
              <a:t>: The COVID-19 pandemic accelerated the adoption of digital healthcare as it highlighted the need for remote care solutions and robust health data systems.</a:t>
            </a:r>
          </a:p>
          <a:p>
            <a:pPr marL="285750" indent="-285750" algn="r">
              <a:spcBef>
                <a:spcPts val="600"/>
              </a:spcBef>
              <a:spcAft>
                <a:spcPts val="600"/>
              </a:spcAft>
              <a:buFont typeface="Arial" panose="020B0604020202020204" pitchFamily="34" charset="0"/>
              <a:buChar char="•"/>
            </a:pPr>
            <a:r>
              <a:rPr lang="en-GB" dirty="0"/>
              <a:t>(Subramanian,2023)</a:t>
            </a:r>
          </a:p>
        </p:txBody>
      </p:sp>
    </p:spTree>
    <p:extLst>
      <p:ext uri="{BB962C8B-B14F-4D97-AF65-F5344CB8AC3E}">
        <p14:creationId xmlns:p14="http://schemas.microsoft.com/office/powerpoint/2010/main" val="3500256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59AD4-0776-E485-75A5-1BABAB45C373}"/>
              </a:ext>
            </a:extLst>
          </p:cNvPr>
          <p:cNvSpPr>
            <a:spLocks noGrp="1"/>
          </p:cNvSpPr>
          <p:nvPr>
            <p:ph type="title"/>
          </p:nvPr>
        </p:nvSpPr>
        <p:spPr>
          <a:xfrm>
            <a:off x="777150" y="44624"/>
            <a:ext cx="10972800" cy="1143000"/>
          </a:xfrm>
        </p:spPr>
        <p:txBody>
          <a:bodyPr/>
          <a:lstStyle/>
          <a:p>
            <a:r>
              <a:rPr lang="en-GB" dirty="0"/>
              <a:t>Drivers for the move to digital healthcare</a:t>
            </a:r>
          </a:p>
        </p:txBody>
      </p:sp>
      <p:sp>
        <p:nvSpPr>
          <p:cNvPr id="3" name="TextBox 2">
            <a:extLst>
              <a:ext uri="{FF2B5EF4-FFF2-40B4-BE49-F238E27FC236}">
                <a16:creationId xmlns:a16="http://schemas.microsoft.com/office/drawing/2014/main" id="{87E1CEEA-FA2A-F92E-9D54-F8EC56C3E1DC}"/>
              </a:ext>
            </a:extLst>
          </p:cNvPr>
          <p:cNvSpPr txBox="1"/>
          <p:nvPr/>
        </p:nvSpPr>
        <p:spPr>
          <a:xfrm>
            <a:off x="119336" y="1268760"/>
            <a:ext cx="11809312" cy="637097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dirty="0"/>
              <a:t>Subramanian’s assertions are support by UK research carried out by the National Centre for Social Research (NCSR, 2019) which found that: </a:t>
            </a:r>
          </a:p>
          <a:p>
            <a:pPr marL="285750" indent="-285750">
              <a:spcBef>
                <a:spcPts val="600"/>
              </a:spcBef>
              <a:spcAft>
                <a:spcPts val="600"/>
              </a:spcAft>
              <a:buFont typeface="Arial" panose="020B0604020202020204" pitchFamily="34" charset="0"/>
              <a:buChar char="•"/>
            </a:pPr>
            <a:r>
              <a:rPr lang="en-GB" dirty="0"/>
              <a:t>There is considerable scope to increase public use of online tools to help tackle demand</a:t>
            </a:r>
          </a:p>
          <a:p>
            <a:pPr marL="285750" indent="-285750">
              <a:spcBef>
                <a:spcPts val="600"/>
              </a:spcBef>
              <a:spcAft>
                <a:spcPts val="600"/>
              </a:spcAft>
              <a:buFont typeface="Arial" panose="020B0604020202020204" pitchFamily="34" charset="0"/>
              <a:buChar char="•"/>
            </a:pPr>
            <a:r>
              <a:rPr lang="en-GB" dirty="0"/>
              <a:t>But awareness of services could be improved in certain groups.</a:t>
            </a:r>
          </a:p>
          <a:p>
            <a:pPr marL="285750" indent="-285750">
              <a:spcBef>
                <a:spcPts val="600"/>
              </a:spcBef>
              <a:spcAft>
                <a:spcPts val="600"/>
              </a:spcAft>
              <a:buFont typeface="Arial" panose="020B0604020202020204" pitchFamily="34" charset="0"/>
              <a:buChar char="•"/>
            </a:pPr>
            <a:r>
              <a:rPr lang="en-GB" dirty="0"/>
              <a:t>58% of those with internet access say they would look online to help understand a health problem 47% would use the internet to decide what to do about it.</a:t>
            </a:r>
          </a:p>
          <a:p>
            <a:pPr marL="285750" indent="-285750">
              <a:spcBef>
                <a:spcPts val="600"/>
              </a:spcBef>
              <a:spcAft>
                <a:spcPts val="600"/>
              </a:spcAft>
              <a:buFont typeface="Arial" panose="020B0604020202020204" pitchFamily="34" charset="0"/>
              <a:buChar char="•"/>
            </a:pPr>
            <a:r>
              <a:rPr lang="en-GB" dirty="0"/>
              <a:t>18-24: 62% likely research a health problem online and 47% likely to use the internet to decide what to about it </a:t>
            </a:r>
            <a:endParaRPr lang="en-US" dirty="0"/>
          </a:p>
          <a:p>
            <a:pPr marL="285750" indent="-285750">
              <a:spcBef>
                <a:spcPts val="600"/>
              </a:spcBef>
              <a:spcAft>
                <a:spcPts val="600"/>
              </a:spcAft>
              <a:buFont typeface="Arial" panose="020B0604020202020204" pitchFamily="34" charset="0"/>
              <a:buChar char="•"/>
            </a:pPr>
            <a:r>
              <a:rPr lang="en-GB" dirty="0"/>
              <a:t>75+: 30% likely to research a health problem online and 23% use the internet to decide what to do</a:t>
            </a:r>
          </a:p>
          <a:p>
            <a:pPr marL="285750" indent="-285750">
              <a:spcBef>
                <a:spcPts val="600"/>
              </a:spcBef>
              <a:spcAft>
                <a:spcPts val="600"/>
              </a:spcAft>
              <a:buFont typeface="Arial" panose="020B0604020202020204" pitchFamily="34" charset="0"/>
              <a:buChar char="•"/>
            </a:pPr>
            <a:r>
              <a:rPr lang="en-GB" dirty="0"/>
              <a:t>Women, parents of children aged under 5, those with higher educational qualifications and those living in urban areas are all more likely to use the internet for both purposes </a:t>
            </a:r>
          </a:p>
          <a:p>
            <a:pPr algn="r">
              <a:spcBef>
                <a:spcPts val="600"/>
              </a:spcBef>
              <a:spcAft>
                <a:spcPts val="600"/>
              </a:spcAft>
            </a:pPr>
            <a:r>
              <a:rPr lang="en-GB" dirty="0"/>
              <a:t>(NCSR, 2019, pp. 14-18)</a:t>
            </a:r>
          </a:p>
          <a:p>
            <a:pPr>
              <a:spcBef>
                <a:spcPts val="600"/>
              </a:spcBef>
              <a:spcAft>
                <a:spcPts val="600"/>
              </a:spcAft>
            </a:pPr>
            <a:endParaRPr lang="en-US" dirty="0"/>
          </a:p>
          <a:p>
            <a:pPr marL="285750" indent="-285750">
              <a:spcBef>
                <a:spcPts val="600"/>
              </a:spcBef>
              <a:spcAft>
                <a:spcPts val="600"/>
              </a:spcAft>
              <a:buFont typeface="Arial" panose="020B0604020202020204" pitchFamily="34" charset="0"/>
              <a:buChar char="•"/>
            </a:pPr>
            <a:endParaRPr lang="en-US" dirty="0"/>
          </a:p>
          <a:p>
            <a:pPr marL="285750" indent="-285750">
              <a:spcBef>
                <a:spcPts val="600"/>
              </a:spcBef>
              <a:spcAft>
                <a:spcPts val="600"/>
              </a:spcAft>
              <a:buFont typeface="Arial" panose="020B0604020202020204" pitchFamily="34" charset="0"/>
              <a:buChar char="•"/>
            </a:pPr>
            <a:endParaRPr lang="en-US" dirty="0"/>
          </a:p>
          <a:p>
            <a:pPr marL="285750" indent="-285750">
              <a:spcBef>
                <a:spcPts val="600"/>
              </a:spcBef>
              <a:spcAft>
                <a:spcPts val="600"/>
              </a:spcAft>
              <a:buFont typeface="Arial" panose="020B0604020202020204" pitchFamily="34" charset="0"/>
              <a:buChar char="•"/>
            </a:pPr>
            <a:endParaRPr lang="en-US" dirty="0"/>
          </a:p>
          <a:p>
            <a:pPr marL="285750" indent="-285750">
              <a:spcBef>
                <a:spcPts val="600"/>
              </a:spcBef>
              <a:spcAft>
                <a:spcPts val="600"/>
              </a:spcAft>
              <a:buFont typeface="Arial" panose="020B0604020202020204" pitchFamily="34" charset="0"/>
              <a:buChar char="•"/>
            </a:pPr>
            <a:endParaRPr lang="en-GB" dirty="0"/>
          </a:p>
        </p:txBody>
      </p:sp>
    </p:spTree>
    <p:extLst>
      <p:ext uri="{BB962C8B-B14F-4D97-AF65-F5344CB8AC3E}">
        <p14:creationId xmlns:p14="http://schemas.microsoft.com/office/powerpoint/2010/main" val="428579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59AD4-0776-E485-75A5-1BABAB45C373}"/>
              </a:ext>
            </a:extLst>
          </p:cNvPr>
          <p:cNvSpPr>
            <a:spLocks noGrp="1"/>
          </p:cNvSpPr>
          <p:nvPr>
            <p:ph type="title"/>
          </p:nvPr>
        </p:nvSpPr>
        <p:spPr>
          <a:xfrm>
            <a:off x="609600" y="-99392"/>
            <a:ext cx="10972800" cy="936104"/>
          </a:xfrm>
        </p:spPr>
        <p:txBody>
          <a:bodyPr/>
          <a:lstStyle/>
          <a:p>
            <a:r>
              <a:rPr lang="en-GB" dirty="0"/>
              <a:t>Digital Exclusion</a:t>
            </a:r>
          </a:p>
        </p:txBody>
      </p:sp>
      <p:sp>
        <p:nvSpPr>
          <p:cNvPr id="3" name="TextBox 2">
            <a:extLst>
              <a:ext uri="{FF2B5EF4-FFF2-40B4-BE49-F238E27FC236}">
                <a16:creationId xmlns:a16="http://schemas.microsoft.com/office/drawing/2014/main" id="{87E1CEEA-FA2A-F92E-9D54-F8EC56C3E1DC}"/>
              </a:ext>
            </a:extLst>
          </p:cNvPr>
          <p:cNvSpPr txBox="1"/>
          <p:nvPr/>
        </p:nvSpPr>
        <p:spPr>
          <a:xfrm>
            <a:off x="47328" y="908720"/>
            <a:ext cx="11809312" cy="670952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dirty="0"/>
              <a:t>Both Powell &amp; Deetjen’s research and the NCSR survey indicate that those who are </a:t>
            </a:r>
            <a:r>
              <a:rPr lang="en-GB" sz="2000" dirty="0">
                <a:hlinkClick r:id="rId2"/>
              </a:rPr>
              <a:t>digitally excluded</a:t>
            </a:r>
            <a:r>
              <a:rPr lang="en-GB" sz="2000" dirty="0"/>
              <a:t>, for whatever reason may be doubly disadvantaged by the move towards digital health.</a:t>
            </a:r>
          </a:p>
          <a:p>
            <a:pPr marL="285750" indent="-285750">
              <a:spcBef>
                <a:spcPts val="600"/>
              </a:spcBef>
              <a:spcAft>
                <a:spcPts val="600"/>
              </a:spcAft>
              <a:buFont typeface="Arial" panose="020B0604020202020204" pitchFamily="34" charset="0"/>
              <a:buChar char="•"/>
            </a:pPr>
            <a:r>
              <a:rPr lang="en-GB" sz="2000" dirty="0"/>
              <a:t>This is also highlighted in a paper published in the </a:t>
            </a:r>
            <a:r>
              <a:rPr lang="en-GB" sz="2000" i="1" dirty="0"/>
              <a:t>Journal of Telemedicine and Telecare </a:t>
            </a:r>
            <a:r>
              <a:rPr lang="en-GB" sz="2000" dirty="0"/>
              <a:t>which states that;</a:t>
            </a:r>
          </a:p>
          <a:p>
            <a:pPr marL="285750" indent="-285750">
              <a:spcBef>
                <a:spcPts val="600"/>
              </a:spcBef>
              <a:spcAft>
                <a:spcPts val="600"/>
              </a:spcAft>
              <a:buFont typeface="Arial" panose="020B0604020202020204" pitchFamily="34" charset="0"/>
              <a:buChar char="•"/>
            </a:pPr>
            <a:r>
              <a:rPr lang="en-GB" sz="2000" dirty="0"/>
              <a:t>‘There is a need for consumers (sic) to have the physical resources (i.e. a suitable device, reliable internet connection, adequate data) and how this was influenced by age, socio-economic status and geographic location’. </a:t>
            </a:r>
          </a:p>
          <a:p>
            <a:pPr marL="285750" indent="-285750">
              <a:spcBef>
                <a:spcPts val="600"/>
              </a:spcBef>
              <a:spcAft>
                <a:spcPts val="600"/>
              </a:spcAft>
              <a:buFont typeface="Arial" panose="020B0604020202020204" pitchFamily="34" charset="0"/>
              <a:buChar char="•"/>
            </a:pPr>
            <a:r>
              <a:rPr lang="en-GB" sz="2000" dirty="0"/>
              <a:t>‘Related to this were a consumer's personal skill, comfort and confidence with technology, which many noted improved with exposure’. </a:t>
            </a:r>
          </a:p>
          <a:p>
            <a:pPr marL="285750" indent="-285750">
              <a:spcBef>
                <a:spcPts val="600"/>
              </a:spcBef>
              <a:spcAft>
                <a:spcPts val="600"/>
              </a:spcAft>
              <a:buFont typeface="Arial" panose="020B0604020202020204" pitchFamily="34" charset="0"/>
              <a:buChar char="•"/>
            </a:pPr>
            <a:r>
              <a:rPr lang="en-GB" sz="2000" dirty="0"/>
              <a:t>‘The amount of technology training or education provided to the consumer, and extent of any local/family support to navigate videoconferencing platforms and health services via telehealth, also influenced the success of video consultations.</a:t>
            </a:r>
            <a:endParaRPr lang="en-US" sz="2000" dirty="0"/>
          </a:p>
          <a:p>
            <a:pPr algn="r">
              <a:spcBef>
                <a:spcPts val="600"/>
              </a:spcBef>
              <a:spcAft>
                <a:spcPts val="600"/>
              </a:spcAft>
            </a:pPr>
            <a:r>
              <a:rPr lang="es-ES" sz="1600" dirty="0"/>
              <a:t>(Cook R, Haydon HM, Thomas EE, </a:t>
            </a:r>
            <a:r>
              <a:rPr lang="es-ES" sz="1600" i="1" dirty="0"/>
              <a:t>et al</a:t>
            </a:r>
            <a:r>
              <a:rPr lang="es-ES" sz="1600" dirty="0"/>
              <a:t>., 2023, no page) </a:t>
            </a:r>
            <a:endParaRPr lang="en-US" sz="1600" dirty="0"/>
          </a:p>
          <a:p>
            <a:pPr marL="285750" indent="-285750">
              <a:spcBef>
                <a:spcPts val="600"/>
              </a:spcBef>
              <a:spcAft>
                <a:spcPts val="600"/>
              </a:spcAft>
              <a:buFont typeface="Arial" panose="020B0604020202020204" pitchFamily="34" charset="0"/>
              <a:buChar char="•"/>
            </a:pPr>
            <a:endParaRPr lang="en-US" sz="1600" dirty="0"/>
          </a:p>
          <a:p>
            <a:pPr marL="285750" indent="-285750">
              <a:spcBef>
                <a:spcPts val="600"/>
              </a:spcBef>
              <a:spcAft>
                <a:spcPts val="600"/>
              </a:spcAft>
              <a:buFont typeface="Arial" panose="020B0604020202020204" pitchFamily="34" charset="0"/>
              <a:buChar char="•"/>
            </a:pPr>
            <a:endParaRPr lang="en-US" sz="2000" dirty="0"/>
          </a:p>
          <a:p>
            <a:pPr marL="285750" indent="-285750">
              <a:spcBef>
                <a:spcPts val="600"/>
              </a:spcBef>
              <a:spcAft>
                <a:spcPts val="600"/>
              </a:spcAft>
              <a:buFont typeface="Arial" panose="020B0604020202020204" pitchFamily="34" charset="0"/>
              <a:buChar char="•"/>
            </a:pPr>
            <a:endParaRPr lang="en-US" sz="2000" dirty="0"/>
          </a:p>
          <a:p>
            <a:pPr marL="285750" indent="-285750">
              <a:spcBef>
                <a:spcPts val="600"/>
              </a:spcBef>
              <a:spcAft>
                <a:spcPts val="600"/>
              </a:spcAft>
              <a:buFont typeface="Arial" panose="020B0604020202020204" pitchFamily="34" charset="0"/>
              <a:buChar char="•"/>
            </a:pPr>
            <a:endParaRPr lang="en-GB" sz="2000" dirty="0"/>
          </a:p>
        </p:txBody>
      </p:sp>
    </p:spTree>
    <p:extLst>
      <p:ext uri="{BB962C8B-B14F-4D97-AF65-F5344CB8AC3E}">
        <p14:creationId xmlns:p14="http://schemas.microsoft.com/office/powerpoint/2010/main" val="2832174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C1E9FA9-7842-4D33-B689-C631D26A0C87}"/>
              </a:ext>
            </a:extLst>
          </p:cNvPr>
          <p:cNvPicPr>
            <a:picLocks noChangeAspect="1"/>
          </p:cNvPicPr>
          <p:nvPr/>
        </p:nvPicPr>
        <p:blipFill rotWithShape="1">
          <a:blip r:embed="rId2"/>
          <a:srcRect l="4734" r="8995" b="1"/>
          <a:stretch/>
        </p:blipFill>
        <p:spPr>
          <a:xfrm>
            <a:off x="479376" y="862528"/>
            <a:ext cx="5724187" cy="4661128"/>
          </a:xfrm>
          <a:prstGeom prst="rect">
            <a:avLst/>
          </a:prstGeom>
        </p:spPr>
      </p:pic>
      <p:sp>
        <p:nvSpPr>
          <p:cNvPr id="3" name="Content Placeholder 2">
            <a:extLst>
              <a:ext uri="{FF2B5EF4-FFF2-40B4-BE49-F238E27FC236}">
                <a16:creationId xmlns:a16="http://schemas.microsoft.com/office/drawing/2014/main" id="{B72145EB-5406-4372-A937-0530466C1489}"/>
              </a:ext>
            </a:extLst>
          </p:cNvPr>
          <p:cNvSpPr>
            <a:spLocks noGrp="1"/>
          </p:cNvSpPr>
          <p:nvPr>
            <p:ph idx="1"/>
          </p:nvPr>
        </p:nvSpPr>
        <p:spPr>
          <a:xfrm>
            <a:off x="6426176" y="1052737"/>
            <a:ext cx="5616624" cy="2520280"/>
          </a:xfrm>
        </p:spPr>
        <p:txBody>
          <a:bodyPr>
            <a:normAutofit lnSpcReduction="10000"/>
          </a:bodyPr>
          <a:lstStyle/>
          <a:p>
            <a:r>
              <a:rPr lang="en-GB" sz="2000" dirty="0"/>
              <a:t>Digital-first primary care is a model of general practice where patients use smartphone and desktop apps to book and conduct their consultations remotely</a:t>
            </a:r>
          </a:p>
          <a:p>
            <a:pPr marL="0" indent="0">
              <a:buNone/>
            </a:pPr>
            <a:r>
              <a:rPr lang="en-GB" sz="2000" dirty="0"/>
              <a:t> </a:t>
            </a:r>
          </a:p>
          <a:p>
            <a:r>
              <a:rPr lang="en-GB" sz="2000" dirty="0"/>
              <a:t>In 2018 The King’s Fund found that there are 5 core attributes of general practice which are:</a:t>
            </a:r>
          </a:p>
        </p:txBody>
      </p:sp>
      <p:sp>
        <p:nvSpPr>
          <p:cNvPr id="2" name="TextBox 1">
            <a:extLst>
              <a:ext uri="{FF2B5EF4-FFF2-40B4-BE49-F238E27FC236}">
                <a16:creationId xmlns:a16="http://schemas.microsoft.com/office/drawing/2014/main" id="{32CE8237-0B41-C2D0-F677-070211A8E80B}"/>
              </a:ext>
            </a:extLst>
          </p:cNvPr>
          <p:cNvSpPr txBox="1"/>
          <p:nvPr/>
        </p:nvSpPr>
        <p:spPr>
          <a:xfrm>
            <a:off x="3575720" y="5234556"/>
            <a:ext cx="3619500" cy="369332"/>
          </a:xfrm>
          <a:prstGeom prst="rect">
            <a:avLst/>
          </a:prstGeom>
          <a:noFill/>
        </p:spPr>
        <p:txBody>
          <a:bodyPr wrap="square">
            <a:spAutoFit/>
          </a:bodyPr>
          <a:lstStyle/>
          <a:p>
            <a:r>
              <a:rPr lang="en-GB" dirty="0"/>
              <a:t>King’s Fund (2018, p. 13)</a:t>
            </a:r>
          </a:p>
        </p:txBody>
      </p:sp>
      <p:sp>
        <p:nvSpPr>
          <p:cNvPr id="5" name="Title 1">
            <a:extLst>
              <a:ext uri="{FF2B5EF4-FFF2-40B4-BE49-F238E27FC236}">
                <a16:creationId xmlns:a16="http://schemas.microsoft.com/office/drawing/2014/main" id="{FEE71CAA-01D1-6E02-C30C-9839EF84C4F8}"/>
              </a:ext>
            </a:extLst>
          </p:cNvPr>
          <p:cNvSpPr>
            <a:spLocks noGrp="1"/>
          </p:cNvSpPr>
          <p:nvPr>
            <p:ph type="title"/>
          </p:nvPr>
        </p:nvSpPr>
        <p:spPr>
          <a:xfrm>
            <a:off x="609600" y="-99392"/>
            <a:ext cx="10972800" cy="936104"/>
          </a:xfrm>
        </p:spPr>
        <p:txBody>
          <a:bodyPr/>
          <a:lstStyle/>
          <a:p>
            <a:r>
              <a:rPr lang="en-GB" dirty="0"/>
              <a:t>Digital Exclusion</a:t>
            </a:r>
          </a:p>
        </p:txBody>
      </p:sp>
      <p:sp>
        <p:nvSpPr>
          <p:cNvPr id="6" name="TextBox 5">
            <a:extLst>
              <a:ext uri="{FF2B5EF4-FFF2-40B4-BE49-F238E27FC236}">
                <a16:creationId xmlns:a16="http://schemas.microsoft.com/office/drawing/2014/main" id="{BA963F9C-9A71-6F75-B36E-75D0694780C6}"/>
              </a:ext>
            </a:extLst>
          </p:cNvPr>
          <p:cNvSpPr txBox="1"/>
          <p:nvPr/>
        </p:nvSpPr>
        <p:spPr>
          <a:xfrm>
            <a:off x="6384032" y="3789040"/>
            <a:ext cx="5724187"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t>However, researchers have warned that digital care can improve access but at the expense of the other attributes (Baird, 2019)</a:t>
            </a:r>
          </a:p>
        </p:txBody>
      </p:sp>
    </p:spTree>
    <p:extLst>
      <p:ext uri="{BB962C8B-B14F-4D97-AF65-F5344CB8AC3E}">
        <p14:creationId xmlns:p14="http://schemas.microsoft.com/office/powerpoint/2010/main" val="11224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6"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830E1CF-7A9E-0067-C801-E80D0C1FDFDA}"/>
              </a:ext>
            </a:extLst>
          </p:cNvPr>
          <p:cNvSpPr>
            <a:spLocks noGrp="1"/>
          </p:cNvSpPr>
          <p:nvPr>
            <p:ph type="title"/>
          </p:nvPr>
        </p:nvSpPr>
        <p:spPr>
          <a:xfrm>
            <a:off x="609600" y="-99392"/>
            <a:ext cx="10972800" cy="936104"/>
          </a:xfrm>
        </p:spPr>
        <p:txBody>
          <a:bodyPr/>
          <a:lstStyle/>
          <a:p>
            <a:r>
              <a:rPr lang="en-GB" dirty="0"/>
              <a:t>Digital Exclusion &amp; Telehealth</a:t>
            </a:r>
          </a:p>
        </p:txBody>
      </p:sp>
      <p:sp>
        <p:nvSpPr>
          <p:cNvPr id="7" name="TextBox 6">
            <a:extLst>
              <a:ext uri="{FF2B5EF4-FFF2-40B4-BE49-F238E27FC236}">
                <a16:creationId xmlns:a16="http://schemas.microsoft.com/office/drawing/2014/main" id="{ACA91816-B3F7-FE6A-46DE-DD5F16D1B2C8}"/>
              </a:ext>
            </a:extLst>
          </p:cNvPr>
          <p:cNvSpPr txBox="1"/>
          <p:nvPr/>
        </p:nvSpPr>
        <p:spPr>
          <a:xfrm>
            <a:off x="191344" y="836712"/>
            <a:ext cx="11737304" cy="443198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The US National Institute of Ageing (NIA) state that:</a:t>
            </a:r>
          </a:p>
          <a:p>
            <a:pPr marL="285750" indent="-285750">
              <a:spcBef>
                <a:spcPts val="600"/>
              </a:spcBef>
              <a:spcAft>
                <a:spcPts val="600"/>
              </a:spcAft>
              <a:buFont typeface="Arial" panose="020B0604020202020204" pitchFamily="34" charset="0"/>
              <a:buChar char="•"/>
            </a:pPr>
            <a:r>
              <a:rPr lang="en-GB" sz="2200" dirty="0"/>
              <a:t>‘Telehealth is a service that uses video calling and other technologies to help you see your doctor or other health care provider from home instead of at a medical facility’. </a:t>
            </a:r>
          </a:p>
          <a:p>
            <a:pPr marL="285750" indent="-285750">
              <a:spcBef>
                <a:spcPts val="600"/>
              </a:spcBef>
              <a:spcAft>
                <a:spcPts val="600"/>
              </a:spcAft>
              <a:buFont typeface="Arial" panose="020B0604020202020204" pitchFamily="34" charset="0"/>
              <a:buChar char="•"/>
            </a:pPr>
            <a:r>
              <a:rPr lang="en-GB" sz="2200" dirty="0"/>
              <a:t>‘Telehealth may be particularly helpful for older adults with limited mobility and for those living in rural areas, as they will have the opportunity to see and talk with their doctor from their home’. </a:t>
            </a:r>
          </a:p>
          <a:p>
            <a:pPr marL="285750" indent="-285750">
              <a:spcBef>
                <a:spcPts val="600"/>
              </a:spcBef>
              <a:spcAft>
                <a:spcPts val="600"/>
              </a:spcAft>
              <a:buFont typeface="Arial" panose="020B0604020202020204" pitchFamily="34" charset="0"/>
              <a:buChar char="•"/>
            </a:pPr>
            <a:r>
              <a:rPr lang="en-GB" sz="2200" dirty="0"/>
              <a:t>‘For older adults, talking with their doctor online, through a phone, tablet, or other electronic device, can often be easier, faster, and less expensive than making a trip to an office’. (NIA, No date)</a:t>
            </a:r>
          </a:p>
          <a:p>
            <a:pPr marL="285750" indent="-285750">
              <a:spcBef>
                <a:spcPts val="600"/>
              </a:spcBef>
              <a:spcAft>
                <a:spcPts val="600"/>
              </a:spcAft>
              <a:buFont typeface="Arial" panose="020B0604020202020204" pitchFamily="34" charset="0"/>
              <a:buChar char="•"/>
            </a:pPr>
            <a:r>
              <a:rPr lang="en-GB" sz="2200" dirty="0"/>
              <a:t>The website goes on to give tips and advice on accessing telehealth services for older people, however, if they are digitally excluded how will they be able to access the site?</a:t>
            </a:r>
          </a:p>
        </p:txBody>
      </p:sp>
    </p:spTree>
    <p:extLst>
      <p:ext uri="{BB962C8B-B14F-4D97-AF65-F5344CB8AC3E}">
        <p14:creationId xmlns:p14="http://schemas.microsoft.com/office/powerpoint/2010/main" val="365511715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176120" y="899520"/>
            <a:ext cx="4320480" cy="3537592"/>
          </a:xfrm>
        </p:spPr>
        <p:txBody>
          <a:bodyPr vert="horz" lIns="91440" tIns="45720" rIns="91440" bIns="45720" rtlCol="0" anchor="b">
            <a:normAutofit/>
          </a:bodyPr>
          <a:lstStyle/>
          <a:p>
            <a:pPr algn="ctr"/>
            <a:r>
              <a:rPr lang="en-US" sz="2800" b="1" i="0" dirty="0"/>
              <a:t>What do you think are the advantages and disadvantages of digital healthcare?</a:t>
            </a:r>
            <a:endParaRPr lang="en-US" sz="2800" b="0" i="0" dirty="0"/>
          </a:p>
        </p:txBody>
      </p:sp>
      <p:pic>
        <p:nvPicPr>
          <p:cNvPr id="5" name="Picture 4" descr="Icon&#10;&#10;Description automatically generated">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1313722" y="484632"/>
            <a:ext cx="4423112" cy="4456536"/>
          </a:xfrm>
          <a:prstGeom prst="rect">
            <a:avLst/>
          </a:prstGeom>
        </p:spPr>
      </p:pic>
    </p:spTree>
    <p:extLst>
      <p:ext uri="{BB962C8B-B14F-4D97-AF65-F5344CB8AC3E}">
        <p14:creationId xmlns:p14="http://schemas.microsoft.com/office/powerpoint/2010/main" val="49567098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0C2C5-9F38-4A05-8A8F-0C333B755979}"/>
              </a:ext>
            </a:extLst>
          </p:cNvPr>
          <p:cNvSpPr>
            <a:spLocks noGrp="1"/>
          </p:cNvSpPr>
          <p:nvPr>
            <p:ph type="title"/>
          </p:nvPr>
        </p:nvSpPr>
        <p:spPr>
          <a:xfrm>
            <a:off x="609600" y="0"/>
            <a:ext cx="10972800" cy="576064"/>
          </a:xfrm>
        </p:spPr>
        <p:txBody>
          <a:bodyPr>
            <a:normAutofit fontScale="90000"/>
          </a:bodyPr>
          <a:lstStyle/>
          <a:p>
            <a:pPr algn="ctr"/>
            <a:r>
              <a:rPr lang="en-GB" dirty="0"/>
              <a:t>References </a:t>
            </a:r>
          </a:p>
        </p:txBody>
      </p:sp>
      <p:sp>
        <p:nvSpPr>
          <p:cNvPr id="3" name="Content Placeholder 2">
            <a:extLst>
              <a:ext uri="{FF2B5EF4-FFF2-40B4-BE49-F238E27FC236}">
                <a16:creationId xmlns:a16="http://schemas.microsoft.com/office/drawing/2014/main" id="{7D21883C-0CBD-47BC-8211-4CCDDF553EFB}"/>
              </a:ext>
            </a:extLst>
          </p:cNvPr>
          <p:cNvSpPr>
            <a:spLocks noGrp="1"/>
          </p:cNvSpPr>
          <p:nvPr>
            <p:ph idx="1"/>
          </p:nvPr>
        </p:nvSpPr>
        <p:spPr>
          <a:xfrm>
            <a:off x="479376" y="836712"/>
            <a:ext cx="10972800" cy="3917032"/>
          </a:xfrm>
        </p:spPr>
        <p:txBody>
          <a:bodyPr>
            <a:noAutofit/>
          </a:bodyPr>
          <a:lstStyle/>
          <a:p>
            <a:pPr marL="0" indent="0">
              <a:spcBef>
                <a:spcPts val="600"/>
              </a:spcBef>
              <a:spcAft>
                <a:spcPts val="600"/>
              </a:spcAft>
              <a:buNone/>
            </a:pPr>
            <a:r>
              <a:rPr lang="en-GB" sz="1100" dirty="0"/>
              <a:t>Baird, B. (2019) </a:t>
            </a:r>
            <a:r>
              <a:rPr lang="en-GB" sz="1100" i="1" dirty="0"/>
              <a:t>Digital-first primary care: helpful disruptor or unnecessary disruption? </a:t>
            </a:r>
            <a:r>
              <a:rPr lang="en-GB" sz="1100" dirty="0"/>
              <a:t>Available at:</a:t>
            </a:r>
            <a:r>
              <a:rPr lang="en-GB" sz="1100" i="1" dirty="0"/>
              <a:t> </a:t>
            </a:r>
            <a:r>
              <a:rPr lang="en-GB" sz="1100" dirty="0">
                <a:hlinkClick r:id="rId2"/>
              </a:rPr>
              <a:t>Digital-first Primary Care: Helpful Disruptor Or Unnecessary Disruption? | The King's Fund (kingsfund.org.uk)</a:t>
            </a:r>
            <a:r>
              <a:rPr lang="en-GB" sz="1100" dirty="0"/>
              <a:t> [Accessed 12/10/2024]</a:t>
            </a:r>
          </a:p>
          <a:p>
            <a:pPr marL="0" indent="0">
              <a:spcBef>
                <a:spcPts val="600"/>
              </a:spcBef>
              <a:spcAft>
                <a:spcPts val="600"/>
              </a:spcAft>
              <a:buNone/>
            </a:pPr>
            <a:r>
              <a:rPr lang="en-GB" sz="1100" dirty="0"/>
              <a:t>Bevan Commission, The (2020a) </a:t>
            </a:r>
            <a:r>
              <a:rPr lang="en-GB" sz="1100" i="1" dirty="0"/>
              <a:t>The Prudent Health and Care Principles</a:t>
            </a:r>
            <a:r>
              <a:rPr lang="en-GB" sz="1100" dirty="0"/>
              <a:t>. Available at: </a:t>
            </a:r>
            <a:r>
              <a:rPr lang="en-GB" sz="1100" dirty="0">
                <a:hlinkClick r:id="rId3"/>
              </a:rPr>
              <a:t>Prudent Health and Care principles - Bevan Commission </a:t>
            </a:r>
            <a:r>
              <a:rPr lang="en-GB" sz="1100" dirty="0"/>
              <a:t> [Accessed 10/10/2024]</a:t>
            </a:r>
          </a:p>
          <a:p>
            <a:pPr marL="0" indent="0">
              <a:spcBef>
                <a:spcPts val="600"/>
              </a:spcBef>
              <a:spcAft>
                <a:spcPts val="600"/>
              </a:spcAft>
              <a:buNone/>
            </a:pPr>
            <a:r>
              <a:rPr lang="en-GB" sz="1100" dirty="0"/>
              <a:t>Bevan Commission, The (2020b) </a:t>
            </a:r>
            <a:r>
              <a:rPr lang="en-GB" sz="1100" i="1" dirty="0"/>
              <a:t>Delivering a Prudent Approach to Primary Care in Wales: A joint report between the Bevan Commission and the Royal College of General Practitioners</a:t>
            </a:r>
            <a:r>
              <a:rPr lang="en-GB" sz="1100" dirty="0"/>
              <a:t> (Wales). Available at: </a:t>
            </a:r>
            <a:r>
              <a:rPr lang="en-GB" sz="1100" dirty="0">
                <a:hlinkClick r:id="rId4"/>
              </a:rPr>
              <a:t>Delivering a Prudent Approach to Primary Care in Wales</a:t>
            </a:r>
            <a:r>
              <a:rPr lang="en-GB" sz="1100" dirty="0"/>
              <a:t>  [Accessed 10/10/2024]</a:t>
            </a:r>
          </a:p>
          <a:p>
            <a:pPr marL="0" indent="0">
              <a:spcBef>
                <a:spcPts val="600"/>
              </a:spcBef>
              <a:spcAft>
                <a:spcPts val="600"/>
              </a:spcAft>
              <a:buNone/>
            </a:pPr>
            <a:r>
              <a:rPr lang="en-GB" sz="1100" dirty="0"/>
              <a:t>Bevan Foundation, The (2024) </a:t>
            </a:r>
            <a:r>
              <a:rPr lang="en-GB" sz="1100" i="1" dirty="0"/>
              <a:t>About Us</a:t>
            </a:r>
            <a:r>
              <a:rPr lang="en-GB" sz="1100" dirty="0"/>
              <a:t> Available at: </a:t>
            </a:r>
            <a:r>
              <a:rPr lang="en-GB" sz="1100" dirty="0">
                <a:hlinkClick r:id="rId5"/>
              </a:rPr>
              <a:t>About Us - Bevan Commission</a:t>
            </a:r>
            <a:r>
              <a:rPr lang="en-GB" sz="1100" dirty="0"/>
              <a:t> [Accessed 11/10/2024]</a:t>
            </a:r>
          </a:p>
          <a:p>
            <a:pPr marL="0" indent="0">
              <a:spcBef>
                <a:spcPts val="600"/>
              </a:spcBef>
              <a:spcAft>
                <a:spcPts val="600"/>
              </a:spcAft>
              <a:buNone/>
            </a:pPr>
            <a:r>
              <a:rPr lang="en-GB" sz="1100" dirty="0"/>
              <a:t>BMJ (2021) ‘Co-production of knowledge: the future’ </a:t>
            </a:r>
            <a:r>
              <a:rPr lang="en-GB" sz="1100" i="1" dirty="0"/>
              <a:t>British Medical Journal</a:t>
            </a:r>
            <a:r>
              <a:rPr lang="en-GB" sz="1100" dirty="0"/>
              <a:t>  Available at </a:t>
            </a:r>
            <a:r>
              <a:rPr lang="en-GB" sz="1100" dirty="0">
                <a:hlinkClick r:id="rId6"/>
              </a:rPr>
              <a:t>Co-production of knowledge: the future | The BMJ</a:t>
            </a:r>
            <a:r>
              <a:rPr lang="en-GB" sz="1100" dirty="0"/>
              <a:t> [Accessed 10/10/2024]</a:t>
            </a:r>
          </a:p>
          <a:p>
            <a:pPr marL="0" indent="0">
              <a:spcBef>
                <a:spcPts val="600"/>
              </a:spcBef>
              <a:spcAft>
                <a:spcPts val="600"/>
              </a:spcAft>
              <a:buNone/>
            </a:pPr>
            <a:r>
              <a:rPr lang="en-GB" sz="1100" dirty="0"/>
              <a:t>Cook R, Haydon HM, Thomas EE, et al.  (2023) Digital divide or digital exclusion? Do allied health professionals’ assumptions drive use of telehealth? Journal of Telemedicine and Telecare. ;0(0). Available at: </a:t>
            </a:r>
            <a:r>
              <a:rPr lang="en-GB" sz="1100" dirty="0">
                <a:hlinkClick r:id="rId7"/>
              </a:rPr>
              <a:t>Digital divide or digital exclusion? Do allied health professionals’ assumptions drive use of telehealth? - Renee Cook, Helen M Haydon, Emma E Thomas, Elizabeth C Ward, Julie-Anne Ross, Clare Webb, Michael Harris, Carina Hartley, Clare L Burns, Angela P </a:t>
            </a:r>
            <a:r>
              <a:rPr lang="en-GB" sz="1100" dirty="0" err="1">
                <a:hlinkClick r:id="rId7"/>
              </a:rPr>
              <a:t>Vivanti</a:t>
            </a:r>
            <a:r>
              <a:rPr lang="en-GB" sz="1100" dirty="0">
                <a:hlinkClick r:id="rId7"/>
              </a:rPr>
              <a:t>, Phillip Carswell, Liam J Caffery, 2023 (uwtsd.ac.uk)</a:t>
            </a:r>
            <a:r>
              <a:rPr lang="en-GB" sz="1100" dirty="0"/>
              <a:t> [Accessed 12/10/2024]</a:t>
            </a:r>
          </a:p>
          <a:p>
            <a:pPr marL="0" indent="0">
              <a:spcBef>
                <a:spcPts val="600"/>
              </a:spcBef>
              <a:spcAft>
                <a:spcPts val="600"/>
              </a:spcAft>
              <a:buNone/>
            </a:pPr>
            <a:r>
              <a:rPr lang="en-GB" sz="1100" dirty="0"/>
              <a:t>Drakeford, M (No Date) </a:t>
            </a:r>
            <a:r>
              <a:rPr lang="en-GB" sz="1100" i="1" dirty="0"/>
              <a:t>Prudent Healthcare </a:t>
            </a:r>
            <a:r>
              <a:rPr lang="en-GB" sz="1100" dirty="0"/>
              <a:t>Available at: </a:t>
            </a:r>
            <a:r>
              <a:rPr lang="en-GB" sz="1100" dirty="0">
                <a:hlinkClick r:id="rId8"/>
              </a:rPr>
              <a:t>https://www.youtube.com/watch?v=KAprzabBKuo</a:t>
            </a:r>
            <a:r>
              <a:rPr lang="en-GB" sz="1100" dirty="0"/>
              <a:t> [Accessed 11/10/2024]</a:t>
            </a:r>
          </a:p>
          <a:p>
            <a:pPr marL="0" indent="0">
              <a:spcBef>
                <a:spcPts val="600"/>
              </a:spcBef>
              <a:spcAft>
                <a:spcPts val="600"/>
              </a:spcAft>
              <a:buNone/>
            </a:pPr>
            <a:r>
              <a:rPr lang="en-GB" sz="1100" dirty="0"/>
              <a:t>HM Revenue &amp; Customs (2020) Assisted Digital and Digitally Excluded Support Needs Available at: </a:t>
            </a:r>
            <a:r>
              <a:rPr lang="en-GB" sz="1100" dirty="0">
                <a:hlinkClick r:id="rId9"/>
              </a:rPr>
              <a:t>Assisted digital and digitally excluded support needs - GOV.UK (www.gov.uk)</a:t>
            </a:r>
            <a:r>
              <a:rPr lang="en-GB" sz="1100" dirty="0"/>
              <a:t> [Accessed 12/10/2024]</a:t>
            </a:r>
          </a:p>
          <a:p>
            <a:pPr marL="0" indent="0">
              <a:spcBef>
                <a:spcPts val="600"/>
              </a:spcBef>
              <a:spcAft>
                <a:spcPts val="600"/>
              </a:spcAft>
              <a:buNone/>
            </a:pPr>
            <a:r>
              <a:rPr lang="en-GB" sz="1100" dirty="0"/>
              <a:t>Jones D.T., and Mitchell, A. (2006) </a:t>
            </a:r>
            <a:r>
              <a:rPr lang="en-GB" sz="1100" i="1" dirty="0"/>
              <a:t>Lean thinking for the NHS</a:t>
            </a:r>
            <a:r>
              <a:rPr lang="en-GB" sz="1100" dirty="0"/>
              <a:t>. Available at: </a:t>
            </a:r>
            <a:r>
              <a:rPr lang="en-GB" sz="1100" dirty="0">
                <a:hlinkClick r:id="rId10"/>
              </a:rPr>
              <a:t>https://www.nhsconfed.org/-/media/Confederation/Files/Publications/Documents/Lean-thinking-for-the-NHS.pdf</a:t>
            </a:r>
            <a:r>
              <a:rPr lang="en-GB" sz="1100" dirty="0"/>
              <a:t> (Accessed 16th February 2021)</a:t>
            </a:r>
          </a:p>
          <a:p>
            <a:pPr marL="0" indent="0">
              <a:spcBef>
                <a:spcPts val="600"/>
              </a:spcBef>
              <a:spcAft>
                <a:spcPts val="600"/>
              </a:spcAft>
              <a:buNone/>
            </a:pPr>
            <a:r>
              <a:rPr lang="en-GB" sz="1100" dirty="0"/>
              <a:t>Jones, D.T. (2021) </a:t>
            </a:r>
            <a:r>
              <a:rPr lang="en-GB" sz="1100" i="1" dirty="0"/>
              <a:t>What Lean Really Is. </a:t>
            </a:r>
            <a:r>
              <a:rPr lang="en-GB" sz="1100" dirty="0"/>
              <a:t>Available at: </a:t>
            </a:r>
            <a:r>
              <a:rPr lang="en-GB" sz="1100" dirty="0">
                <a:hlinkClick r:id="rId11"/>
              </a:rPr>
              <a:t>What Lean Really Is? - Lean Enterprise Academy (leanuk.org) </a:t>
            </a:r>
            <a:r>
              <a:rPr lang="en-GB" sz="1100" dirty="0"/>
              <a:t> [Accessed 11/10/2024]</a:t>
            </a:r>
          </a:p>
          <a:p>
            <a:pPr marL="0" indent="0">
              <a:spcBef>
                <a:spcPts val="600"/>
              </a:spcBef>
              <a:spcAft>
                <a:spcPts val="600"/>
              </a:spcAft>
              <a:buNone/>
            </a:pPr>
            <a:r>
              <a:rPr lang="en-GB" sz="1100" dirty="0"/>
              <a:t>King’s Fund, The (2018) </a:t>
            </a:r>
            <a:r>
              <a:rPr lang="en-GB" sz="1100" i="1" dirty="0"/>
              <a:t>Innovative models of general practice</a:t>
            </a:r>
            <a:r>
              <a:rPr lang="en-GB" sz="1100" dirty="0"/>
              <a:t>. Available at: </a:t>
            </a:r>
            <a:r>
              <a:rPr lang="en-GB" sz="1100" dirty="0">
                <a:hlinkClick r:id="rId12"/>
              </a:rPr>
              <a:t>Innovative Models Of General Practice | The King's Fund (kingsfund.org.uk)</a:t>
            </a:r>
            <a:r>
              <a:rPr lang="en-GB" sz="1100" dirty="0"/>
              <a:t> [Accessed 12/10/2024]</a:t>
            </a:r>
          </a:p>
        </p:txBody>
      </p:sp>
    </p:spTree>
    <p:extLst>
      <p:ext uri="{BB962C8B-B14F-4D97-AF65-F5344CB8AC3E}">
        <p14:creationId xmlns:p14="http://schemas.microsoft.com/office/powerpoint/2010/main" val="29399985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455BF-9F0D-4CF7-BCBE-A9D909360C03}"/>
              </a:ext>
            </a:extLst>
          </p:cNvPr>
          <p:cNvSpPr>
            <a:spLocks noGrp="1"/>
          </p:cNvSpPr>
          <p:nvPr>
            <p:ph type="title"/>
          </p:nvPr>
        </p:nvSpPr>
        <p:spPr>
          <a:xfrm>
            <a:off x="767408" y="188640"/>
            <a:ext cx="10972800" cy="634082"/>
          </a:xfrm>
        </p:spPr>
        <p:txBody>
          <a:bodyPr>
            <a:normAutofit fontScale="90000"/>
          </a:bodyPr>
          <a:lstStyle/>
          <a:p>
            <a:pPr algn="ctr"/>
            <a:r>
              <a:rPr lang="en-GB" dirty="0"/>
              <a:t>References </a:t>
            </a:r>
          </a:p>
        </p:txBody>
      </p:sp>
      <p:sp>
        <p:nvSpPr>
          <p:cNvPr id="3" name="Content Placeholder 2">
            <a:extLst>
              <a:ext uri="{FF2B5EF4-FFF2-40B4-BE49-F238E27FC236}">
                <a16:creationId xmlns:a16="http://schemas.microsoft.com/office/drawing/2014/main" id="{DD6F6518-61DE-40ED-8C09-31A877E287C8}"/>
              </a:ext>
            </a:extLst>
          </p:cNvPr>
          <p:cNvSpPr>
            <a:spLocks noGrp="1"/>
          </p:cNvSpPr>
          <p:nvPr>
            <p:ph idx="1"/>
          </p:nvPr>
        </p:nvSpPr>
        <p:spPr>
          <a:xfrm>
            <a:off x="479376" y="980728"/>
            <a:ext cx="10972800" cy="3917032"/>
          </a:xfrm>
        </p:spPr>
        <p:txBody>
          <a:bodyPr>
            <a:noAutofit/>
          </a:bodyPr>
          <a:lstStyle/>
          <a:p>
            <a:pPr marL="0" indent="0">
              <a:spcBef>
                <a:spcPts val="600"/>
              </a:spcBef>
              <a:spcAft>
                <a:spcPts val="600"/>
              </a:spcAft>
              <a:buNone/>
            </a:pPr>
            <a:r>
              <a:rPr lang="en-GB" sz="1100" dirty="0"/>
              <a:t>Mottram, A. (2011). ‘“Like a trip to McDonalds”: A grounded theory study of patient experiences of day surgery’ </a:t>
            </a:r>
            <a:r>
              <a:rPr lang="en-GB" sz="1100" i="1" dirty="0"/>
              <a:t>International Journal of Nursing Studies</a:t>
            </a:r>
            <a:r>
              <a:rPr lang="en-GB" sz="1100" dirty="0"/>
              <a:t>, 48(2), 1 pp. 65–174. </a:t>
            </a:r>
            <a:r>
              <a:rPr lang="en-GB" sz="1100" dirty="0">
                <a:hlinkClick r:id="rId2"/>
              </a:rPr>
              <a:t>https://doi.org/10.1016/j.ijnurstu.2010.07.007</a:t>
            </a:r>
            <a:r>
              <a:rPr lang="en-GB" sz="1100" dirty="0"/>
              <a:t> [Accessed 11/10/2024]</a:t>
            </a:r>
          </a:p>
          <a:p>
            <a:pPr marL="0" indent="0">
              <a:spcBef>
                <a:spcPts val="600"/>
              </a:spcBef>
              <a:spcAft>
                <a:spcPts val="600"/>
              </a:spcAft>
              <a:buNone/>
            </a:pPr>
            <a:r>
              <a:rPr lang="en-GB" sz="1100" dirty="0"/>
              <a:t>National Centre Social Research (2019)</a:t>
            </a:r>
            <a:r>
              <a:rPr lang="en-GB" sz="1100" i="1" dirty="0"/>
              <a:t> British Social Attitudes Survey 36</a:t>
            </a:r>
            <a:r>
              <a:rPr lang="en-GB" sz="1100" dirty="0"/>
              <a:t>. Available at: </a:t>
            </a:r>
            <a:r>
              <a:rPr lang="en-GB" sz="1100" dirty="0">
                <a:hlinkClick r:id="rId3"/>
              </a:rPr>
              <a:t>British Social Attitudes 36 | National Centre for Social Research (natcen.ac.uk)</a:t>
            </a:r>
            <a:r>
              <a:rPr lang="en-GB" sz="1100" dirty="0"/>
              <a:t> [Accessed 11/10/2024]</a:t>
            </a:r>
          </a:p>
          <a:p>
            <a:pPr marL="0" indent="0">
              <a:spcBef>
                <a:spcPts val="600"/>
              </a:spcBef>
              <a:spcAft>
                <a:spcPts val="600"/>
              </a:spcAft>
              <a:buNone/>
            </a:pPr>
            <a:r>
              <a:rPr lang="en-GB" sz="1100" dirty="0"/>
              <a:t>National Institute of Ageing (No Date) Telehealth: What Is It, How to Prepare, Is It Covered? Available at: </a:t>
            </a:r>
            <a:r>
              <a:rPr lang="en-GB" sz="1000" dirty="0">
                <a:hlinkClick r:id="rId4"/>
              </a:rPr>
              <a:t>Telehealth: What Is It, How to Prepare, Is It Covered? | National Institute on Aging (nih.gov)</a:t>
            </a:r>
            <a:r>
              <a:rPr lang="en-GB" sz="1000" dirty="0"/>
              <a:t> [Accessed 12/10/2024]</a:t>
            </a:r>
          </a:p>
          <a:p>
            <a:pPr marL="0" indent="0">
              <a:spcBef>
                <a:spcPts val="600"/>
              </a:spcBef>
              <a:spcAft>
                <a:spcPts val="600"/>
              </a:spcAft>
              <a:buNone/>
            </a:pPr>
            <a:r>
              <a:rPr lang="en-GB" sz="1100" dirty="0"/>
              <a:t>NHS England (No Date a) </a:t>
            </a:r>
            <a:r>
              <a:rPr lang="en-GB" sz="1100" i="1" dirty="0"/>
              <a:t>Co-production</a:t>
            </a:r>
            <a:r>
              <a:rPr lang="en-GB" sz="1100" dirty="0"/>
              <a:t> Available at: </a:t>
            </a:r>
            <a:r>
              <a:rPr lang="en-GB" sz="1100" dirty="0">
                <a:hlinkClick r:id="rId5"/>
              </a:rPr>
              <a:t>NHS England » Co-production</a:t>
            </a:r>
            <a:r>
              <a:rPr lang="en-GB" sz="1100" dirty="0"/>
              <a:t> [Accessed 11/10/2024]</a:t>
            </a:r>
          </a:p>
          <a:p>
            <a:pPr marL="0" indent="0">
              <a:spcBef>
                <a:spcPts val="600"/>
              </a:spcBef>
              <a:spcAft>
                <a:spcPts val="600"/>
              </a:spcAft>
              <a:buNone/>
            </a:pPr>
            <a:r>
              <a:rPr lang="en-GB" sz="1100" dirty="0"/>
              <a:t>NHS England (No Date b) </a:t>
            </a:r>
            <a:r>
              <a:rPr lang="en-GB" sz="1100" i="1" dirty="0"/>
              <a:t>Patient Reported Outcome Measures (PROMs) </a:t>
            </a:r>
            <a:r>
              <a:rPr lang="en-GB" sz="1100" dirty="0"/>
              <a:t>Available at: </a:t>
            </a:r>
            <a:r>
              <a:rPr lang="en-GB" sz="1100" dirty="0">
                <a:hlinkClick r:id="rId6"/>
              </a:rPr>
              <a:t>Patient Reported Outcome Measures (PROMs) - NHS England Digital</a:t>
            </a:r>
            <a:r>
              <a:rPr lang="en-GB" sz="1100" dirty="0"/>
              <a:t> [Accessed 11/10/2024]</a:t>
            </a:r>
          </a:p>
          <a:p>
            <a:pPr marL="0" indent="0">
              <a:spcBef>
                <a:spcPts val="600"/>
              </a:spcBef>
              <a:spcAft>
                <a:spcPts val="600"/>
              </a:spcAft>
              <a:buNone/>
            </a:pPr>
            <a:r>
              <a:rPr lang="en-GB" sz="1100" dirty="0"/>
              <a:t>Powell, J., &amp; </a:t>
            </a:r>
            <a:r>
              <a:rPr lang="en-GB" sz="1100" dirty="0" err="1"/>
              <a:t>Deetjen</a:t>
            </a:r>
            <a:r>
              <a:rPr lang="en-GB" sz="1100" dirty="0"/>
              <a:t>, U. (2019). ‘Characterizing the Digital Health Citizen: Mixed-Methods Study Deriving a New Typology’ </a:t>
            </a:r>
            <a:r>
              <a:rPr lang="en-GB" sz="1100" i="1" dirty="0"/>
              <a:t>Journal of medical Internet research</a:t>
            </a:r>
            <a:r>
              <a:rPr lang="en-GB" sz="1100" dirty="0"/>
              <a:t>, 21(3), e11279. </a:t>
            </a:r>
            <a:r>
              <a:rPr lang="en-GB" sz="1100" dirty="0">
                <a:hlinkClick r:id="rId7"/>
              </a:rPr>
              <a:t>https://doi.org/10.2196/11279</a:t>
            </a:r>
            <a:r>
              <a:rPr lang="en-GB" sz="1100" dirty="0"/>
              <a:t> [Accessed 11/10/2024]</a:t>
            </a:r>
          </a:p>
          <a:p>
            <a:pPr marL="0" indent="0">
              <a:spcBef>
                <a:spcPts val="600"/>
              </a:spcBef>
              <a:spcAft>
                <a:spcPts val="600"/>
              </a:spcAft>
              <a:buNone/>
            </a:pPr>
            <a:r>
              <a:rPr lang="en-GB" sz="1100" dirty="0"/>
              <a:t>Ritzer, G. (2020) </a:t>
            </a:r>
            <a:r>
              <a:rPr lang="en-GB" sz="1100" i="1" dirty="0"/>
              <a:t>The McDonaldization of Society</a:t>
            </a:r>
            <a:r>
              <a:rPr lang="en-GB" sz="1100" dirty="0"/>
              <a:t> London: Sage</a:t>
            </a:r>
            <a:endParaRPr lang="en-GB" sz="1100" i="1" dirty="0"/>
          </a:p>
          <a:p>
            <a:pPr marL="0" indent="0">
              <a:spcBef>
                <a:spcPts val="600"/>
              </a:spcBef>
              <a:spcAft>
                <a:spcPts val="600"/>
              </a:spcAft>
              <a:buNone/>
            </a:pPr>
            <a:r>
              <a:rPr lang="en-GB" sz="1100" dirty="0"/>
              <a:t>Royal College of General Practitioners (2024) </a:t>
            </a:r>
            <a:r>
              <a:rPr lang="en-GB" sz="1100" i="1" dirty="0"/>
              <a:t>About RCGP</a:t>
            </a:r>
            <a:r>
              <a:rPr lang="en-GB" sz="1100" dirty="0"/>
              <a:t> Available at: </a:t>
            </a:r>
            <a:r>
              <a:rPr lang="en-GB" sz="1100" dirty="0">
                <a:hlinkClick r:id="rId8"/>
              </a:rPr>
              <a:t>About RCGP</a:t>
            </a:r>
            <a:r>
              <a:rPr lang="en-GB" sz="1100" dirty="0"/>
              <a:t> [Accessed 11/10/2024]</a:t>
            </a:r>
          </a:p>
          <a:p>
            <a:pPr marL="0" indent="0">
              <a:spcBef>
                <a:spcPts val="600"/>
              </a:spcBef>
              <a:spcAft>
                <a:spcPts val="600"/>
              </a:spcAft>
              <a:buNone/>
            </a:pPr>
            <a:r>
              <a:rPr lang="en-GB" sz="1100" dirty="0"/>
              <a:t>Subramanian, S. (2023) </a:t>
            </a:r>
            <a:r>
              <a:rPr lang="en-GB" sz="1100" i="1" dirty="0"/>
              <a:t>Key drivers that are shaping the next generation of digital and data-driven healthcare </a:t>
            </a:r>
            <a:r>
              <a:rPr lang="en-GB" sz="1100" dirty="0"/>
              <a:t>Available at: </a:t>
            </a:r>
            <a:r>
              <a:rPr lang="en-GB" sz="1100" dirty="0">
                <a:hlinkClick r:id="rId9"/>
              </a:rPr>
              <a:t>Key drivers that are shaping the next generation of digital and data-driven healthcare | EY – India</a:t>
            </a:r>
            <a:r>
              <a:rPr lang="en-GB" sz="1100" dirty="0"/>
              <a:t> [Accessed 11/10/2024]</a:t>
            </a:r>
            <a:endParaRPr lang="en-GB" sz="1100" i="1" dirty="0"/>
          </a:p>
          <a:p>
            <a:pPr marL="0" indent="0">
              <a:spcBef>
                <a:spcPts val="600"/>
              </a:spcBef>
              <a:spcAft>
                <a:spcPts val="600"/>
              </a:spcAft>
              <a:buNone/>
            </a:pPr>
            <a:r>
              <a:rPr lang="en-GB" sz="1100" dirty="0"/>
              <a:t>Welsh Government (2021) </a:t>
            </a:r>
            <a:r>
              <a:rPr lang="en-GB" sz="1100" i="1" dirty="0"/>
              <a:t>A Healthier Wales: our Plan for Health and Social Care</a:t>
            </a:r>
            <a:r>
              <a:rPr lang="en-GB" sz="1100" dirty="0"/>
              <a:t>. Available at: </a:t>
            </a:r>
            <a:r>
              <a:rPr lang="en-GB" sz="1100" dirty="0">
                <a:hlinkClick r:id="rId10"/>
              </a:rPr>
              <a:t>A Healthier Wales: our Plan for Health and Social Care</a:t>
            </a:r>
            <a:r>
              <a:rPr lang="en-GB" sz="1100" dirty="0"/>
              <a:t> [Accessed 10/10/2024]</a:t>
            </a:r>
          </a:p>
          <a:p>
            <a:pPr marL="0" indent="0">
              <a:spcBef>
                <a:spcPts val="600"/>
              </a:spcBef>
              <a:spcAft>
                <a:spcPts val="600"/>
              </a:spcAft>
              <a:buNone/>
            </a:pPr>
            <a:r>
              <a:rPr lang="en-GB" sz="1100" dirty="0"/>
              <a:t>Welsh Government (2020) </a:t>
            </a:r>
            <a:r>
              <a:rPr lang="en-GB" sz="1100" i="1" dirty="0"/>
              <a:t>NHS Wales Annual Planning Framework 2021 – 2022</a:t>
            </a:r>
            <a:r>
              <a:rPr lang="en-GB" sz="1100" dirty="0"/>
              <a:t>. Available at: </a:t>
            </a:r>
            <a:r>
              <a:rPr lang="en-GB" sz="1100" dirty="0">
                <a:hlinkClick r:id="rId11"/>
              </a:rPr>
              <a:t>NHS Wales Annual Planning Framework</a:t>
            </a:r>
            <a:r>
              <a:rPr lang="en-GB" sz="1100" dirty="0"/>
              <a:t> [Accessed 11/10/2024]</a:t>
            </a:r>
          </a:p>
          <a:p>
            <a:pPr marL="0" indent="0">
              <a:spcBef>
                <a:spcPts val="600"/>
              </a:spcBef>
              <a:spcAft>
                <a:spcPts val="600"/>
              </a:spcAft>
              <a:buNone/>
            </a:pPr>
            <a:r>
              <a:rPr lang="en-GB" sz="1100" dirty="0"/>
              <a:t>Womack, J.P. and Jones, D.T. (1996) </a:t>
            </a:r>
            <a:r>
              <a:rPr lang="en-GB" sz="1100" i="1" dirty="0"/>
              <a:t>Lean Thinking</a:t>
            </a:r>
            <a:r>
              <a:rPr lang="en-GB" sz="1100" dirty="0"/>
              <a:t>. New York: Simon &amp; Schuster</a:t>
            </a:r>
          </a:p>
          <a:p>
            <a:pPr marL="0" indent="0">
              <a:spcBef>
                <a:spcPts val="600"/>
              </a:spcBef>
              <a:spcAft>
                <a:spcPts val="600"/>
              </a:spcAft>
              <a:buNone/>
            </a:pPr>
            <a:endParaRPr lang="en-GB" sz="1100" dirty="0"/>
          </a:p>
          <a:p>
            <a:pPr marL="0" indent="0">
              <a:spcBef>
                <a:spcPts val="600"/>
              </a:spcBef>
              <a:spcAft>
                <a:spcPts val="600"/>
              </a:spcAft>
              <a:buNone/>
            </a:pPr>
            <a:endParaRPr lang="en-GB" sz="1100" dirty="0"/>
          </a:p>
        </p:txBody>
      </p:sp>
    </p:spTree>
    <p:extLst>
      <p:ext uri="{BB962C8B-B14F-4D97-AF65-F5344CB8AC3E}">
        <p14:creationId xmlns:p14="http://schemas.microsoft.com/office/powerpoint/2010/main" val="7556722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43F8F29-28F6-4CBB-A008-3798FEBE5C02}">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954</TotalTime>
  <Words>4511</Words>
  <Application>Microsoft Office PowerPoint</Application>
  <PresentationFormat>Widescreen</PresentationFormat>
  <Paragraphs>267</Paragraphs>
  <Slides>54</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54</vt:i4>
      </vt:variant>
    </vt:vector>
  </HeadingPairs>
  <TitlesOfParts>
    <vt:vector size="60" baseType="lpstr">
      <vt:lpstr>Myriad Pro</vt:lpstr>
      <vt:lpstr>Aptos</vt:lpstr>
      <vt:lpstr>Arial</vt:lpstr>
      <vt:lpstr>Calibri</vt:lpstr>
      <vt:lpstr>Courier New</vt:lpstr>
      <vt:lpstr>20140311PresentationUWTSDTemplate</vt:lpstr>
      <vt:lpstr>ECAY5006 Health and Social Care: Disability and Wellbeing </vt:lpstr>
      <vt:lpstr>Prudent Healthcare</vt:lpstr>
      <vt:lpstr>What is Prudent Healthcare?</vt:lpstr>
      <vt:lpstr>Origins of Prudent Healthcare </vt:lpstr>
      <vt:lpstr>A Healthier Wales  (Welsh Government, 2021)</vt:lpstr>
      <vt:lpstr>A Healthier Wales</vt:lpstr>
      <vt:lpstr>NHS Wales core values</vt:lpstr>
      <vt:lpstr>PowerPoint Presentation</vt:lpstr>
      <vt:lpstr>What links between this Policy and the models of Health that we looked at in theme 1 can you identify?</vt:lpstr>
      <vt:lpstr>PowerPoint Presentation</vt:lpstr>
      <vt:lpstr>PowerPoint Presentation</vt:lpstr>
      <vt:lpstr>Using Prudent Healthcare to understand Primary Care in Wales</vt:lpstr>
      <vt:lpstr>Using Prudent Healthcare to understand Primary Care in Wales</vt:lpstr>
      <vt:lpstr>The Four Prudent Principles </vt:lpstr>
      <vt:lpstr>The Prudent Healthcare Paradigm has four principles and we will look at each of these in term.</vt:lpstr>
      <vt:lpstr>Prudent Healthcare Principle 1: </vt:lpstr>
      <vt:lpstr>Are you aware of the concept of Co-production?</vt:lpstr>
      <vt:lpstr>Prudent Healthcare Principle 1: </vt:lpstr>
      <vt:lpstr>Prudent Healthcare Principle 2: </vt:lpstr>
      <vt:lpstr>Prudent Healthcare Principle 2: </vt:lpstr>
      <vt:lpstr>Prudent Healthcare Principle 3: </vt:lpstr>
      <vt:lpstr>Prudent Healthcare Principle 3: </vt:lpstr>
      <vt:lpstr>Prudent Healthcare Principle 3: </vt:lpstr>
      <vt:lpstr>Prudent Healthcare Principle 4: </vt:lpstr>
      <vt:lpstr>Prudent Healthcare Principle 4: </vt:lpstr>
      <vt:lpstr>The plans to implement the Prudent healthcare paradigm have been delayed.   Why do you think this is?  </vt:lpstr>
      <vt:lpstr>NHS Wales Annual Planning Framework 2021 – 2022 (Welsh Government, 2020) </vt:lpstr>
      <vt:lpstr>What are your thoughts regarding Prudent Healthcare?  </vt:lpstr>
      <vt:lpstr>Lean Thinking</vt:lpstr>
      <vt:lpstr>Origins of Lean Thinking  </vt:lpstr>
      <vt:lpstr>PowerPoint Presentation</vt:lpstr>
      <vt:lpstr>Lean Thinking and the NHS  The Lean Enterprise Academy were asked by the NHS Confederation to apply lean thinking to the NHS  (Jones and Mitchell, 2006, p. 16) </vt:lpstr>
      <vt:lpstr>PowerPoint Presentation</vt:lpstr>
      <vt:lpstr>One critic of the way in which business thinking can affect society is George Ritzer and his concept of ‘Mcdonaldization’</vt:lpstr>
      <vt:lpstr>George Ritzer: The McDonaldization of Society</vt:lpstr>
      <vt:lpstr>McDonaldization</vt:lpstr>
      <vt:lpstr>McDonaldization of Healthcare </vt:lpstr>
      <vt:lpstr>McDonaldization of Healthcare</vt:lpstr>
      <vt:lpstr>What do you think of Lean Thinking being applied to healthcare?  </vt:lpstr>
      <vt:lpstr>Digital healthcare</vt:lpstr>
      <vt:lpstr>Digital Health Citizens </vt:lpstr>
      <vt:lpstr>Digital Health Citizens </vt:lpstr>
      <vt:lpstr>Digital Health Citizens </vt:lpstr>
      <vt:lpstr>Digital Health Citizens </vt:lpstr>
      <vt:lpstr>What does this last point mean?  </vt:lpstr>
      <vt:lpstr>The trend towards Digital Healthcare</vt:lpstr>
      <vt:lpstr>Drivers for the move to digital healthcare</vt:lpstr>
      <vt:lpstr>Drivers for the move to digital healthcare</vt:lpstr>
      <vt:lpstr>Digital Exclusion</vt:lpstr>
      <vt:lpstr>Digital Exclusion</vt:lpstr>
      <vt:lpstr>Digital Exclusion &amp; Telehealth</vt:lpstr>
      <vt:lpstr>What do you think are the advantages and disadvantages of digital healthcare?</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Ken Dicks</cp:lastModifiedBy>
  <cp:revision>21</cp:revision>
  <dcterms:created xsi:type="dcterms:W3CDTF">2023-12-14T12:32:35Z</dcterms:created>
  <dcterms:modified xsi:type="dcterms:W3CDTF">2024-10-12T13:30:08Z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