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1" r:id="rId1"/>
  </p:sldMasterIdLst>
  <p:sldIdLst>
    <p:sldId id="256" r:id="rId2"/>
    <p:sldId id="257" r:id="rId3"/>
    <p:sldId id="258" r:id="rId4"/>
    <p:sldId id="259" r:id="rId5"/>
    <p:sldId id="260" r:id="rId6"/>
    <p:sldId id="262"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65B8C8-C3E2-2FD3-1185-45A72D0BC788}" v="329" dt="2022-03-10T12:35:04.902"/>
    <p1510:client id="{32EA7711-9E30-4E28-B595-27E59648ADBF}" v="560" dt="2022-03-03T19:26:00.206"/>
    <p1510:client id="{3F07F3C2-D738-C9C7-AB4C-DA1A2904DC45}" v="12" dt="2022-03-09T14:17:05.830"/>
    <p1510:client id="{8AFE56BA-888C-5283-A18E-8F1BB7DF858F}" v="700" dt="2022-03-05T16:07:50.984"/>
    <p1510:client id="{EBE5239A-CC8B-8010-63CF-C5AE3624E9C0}" v="1902" dt="2022-03-11T17:00:44.5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FE4160-7EE5-41B5-89B6-F3A614C2A9F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406B483-B6E8-4D80-B0BC-B62230BDBAA2}">
      <dgm:prSet/>
      <dgm:spPr/>
      <dgm:t>
        <a:bodyPr/>
        <a:lstStyle/>
        <a:p>
          <a:r>
            <a:rPr lang="en-GB"/>
            <a:t>I am Clare &amp; I am the human resource specialist</a:t>
          </a:r>
          <a:endParaRPr lang="en-US"/>
        </a:p>
      </dgm:t>
    </dgm:pt>
    <dgm:pt modelId="{D4B95CB0-CCC9-4172-930D-7AACF9AC6270}" type="parTrans" cxnId="{504EF1F1-ADC8-456F-A5DB-4E29F428A880}">
      <dgm:prSet/>
      <dgm:spPr/>
      <dgm:t>
        <a:bodyPr/>
        <a:lstStyle/>
        <a:p>
          <a:endParaRPr lang="en-US"/>
        </a:p>
      </dgm:t>
    </dgm:pt>
    <dgm:pt modelId="{C177ADF7-B7E9-462E-B219-C15A6DB63191}" type="sibTrans" cxnId="{504EF1F1-ADC8-456F-A5DB-4E29F428A880}">
      <dgm:prSet/>
      <dgm:spPr/>
      <dgm:t>
        <a:bodyPr/>
        <a:lstStyle/>
        <a:p>
          <a:endParaRPr lang="en-US"/>
        </a:p>
      </dgm:t>
    </dgm:pt>
    <dgm:pt modelId="{03405611-EA0C-43C6-A37F-C5A04ED0EC3A}">
      <dgm:prSet/>
      <dgm:spPr/>
      <dgm:t>
        <a:bodyPr/>
        <a:lstStyle/>
        <a:p>
          <a:r>
            <a:rPr lang="en-GB"/>
            <a:t>I'm here to present the staff absenteeism is a problem and I am working towards this to resolve the problem</a:t>
          </a:r>
          <a:endParaRPr lang="en-US"/>
        </a:p>
      </dgm:t>
    </dgm:pt>
    <dgm:pt modelId="{2835D5B8-1E4E-412C-A0BC-7A671C56CF26}" type="parTrans" cxnId="{B478DD20-C702-4C06-9735-F45C1178B04D}">
      <dgm:prSet/>
      <dgm:spPr/>
      <dgm:t>
        <a:bodyPr/>
        <a:lstStyle/>
        <a:p>
          <a:endParaRPr lang="en-US"/>
        </a:p>
      </dgm:t>
    </dgm:pt>
    <dgm:pt modelId="{4A4B74E6-6A65-473B-9FD3-C96F6B1724BE}" type="sibTrans" cxnId="{B478DD20-C702-4C06-9735-F45C1178B04D}">
      <dgm:prSet/>
      <dgm:spPr/>
      <dgm:t>
        <a:bodyPr/>
        <a:lstStyle/>
        <a:p>
          <a:endParaRPr lang="en-US"/>
        </a:p>
      </dgm:t>
    </dgm:pt>
    <dgm:pt modelId="{19ECECF8-FB14-462A-BFFE-6E4F20873322}">
      <dgm:prSet/>
      <dgm:spPr/>
      <dgm:t>
        <a:bodyPr/>
        <a:lstStyle/>
        <a:p>
          <a:r>
            <a:rPr lang="en-GB"/>
            <a:t>The main problem over the past year has solely been staff absenteeism </a:t>
          </a:r>
          <a:endParaRPr lang="en-US"/>
        </a:p>
      </dgm:t>
    </dgm:pt>
    <dgm:pt modelId="{93F7353B-A597-4441-A135-EB2E7E5573E2}" type="parTrans" cxnId="{84C84C7C-28B1-4AA5-B1E3-9A3DC79EF3F8}">
      <dgm:prSet/>
      <dgm:spPr/>
      <dgm:t>
        <a:bodyPr/>
        <a:lstStyle/>
        <a:p>
          <a:endParaRPr lang="en-US"/>
        </a:p>
      </dgm:t>
    </dgm:pt>
    <dgm:pt modelId="{2885B0F8-64B3-45A8-B8A6-5A700C07CF76}" type="sibTrans" cxnId="{84C84C7C-28B1-4AA5-B1E3-9A3DC79EF3F8}">
      <dgm:prSet/>
      <dgm:spPr/>
      <dgm:t>
        <a:bodyPr/>
        <a:lstStyle/>
        <a:p>
          <a:endParaRPr lang="en-US"/>
        </a:p>
      </dgm:t>
    </dgm:pt>
    <dgm:pt modelId="{40B5A241-A8DA-40A3-AC12-E13244ED8CDC}">
      <dgm:prSet/>
      <dgm:spPr/>
      <dgm:t>
        <a:bodyPr/>
        <a:lstStyle/>
        <a:p>
          <a:r>
            <a:rPr lang="en-GB"/>
            <a:t>This absenteeism is affecting our trust it puts pressure on the teams, are disruptive &amp; costly.</a:t>
          </a:r>
          <a:endParaRPr lang="en-US"/>
        </a:p>
      </dgm:t>
    </dgm:pt>
    <dgm:pt modelId="{92FE513A-D15C-4FD5-B7CD-0DD942B5E1A7}" type="parTrans" cxnId="{445328F2-7443-4A36-8505-5808454E9019}">
      <dgm:prSet/>
      <dgm:spPr/>
      <dgm:t>
        <a:bodyPr/>
        <a:lstStyle/>
        <a:p>
          <a:endParaRPr lang="en-US"/>
        </a:p>
      </dgm:t>
    </dgm:pt>
    <dgm:pt modelId="{C1707539-BDB9-4558-9B19-6BFD93F72DE0}" type="sibTrans" cxnId="{445328F2-7443-4A36-8505-5808454E9019}">
      <dgm:prSet/>
      <dgm:spPr/>
      <dgm:t>
        <a:bodyPr/>
        <a:lstStyle/>
        <a:p>
          <a:endParaRPr lang="en-US"/>
        </a:p>
      </dgm:t>
    </dgm:pt>
    <dgm:pt modelId="{794B9F17-DFCA-423F-8077-78A00F90FD4C}" type="pres">
      <dgm:prSet presAssocID="{19FE4160-7EE5-41B5-89B6-F3A614C2A9FB}" presName="linear" presStyleCnt="0">
        <dgm:presLayoutVars>
          <dgm:animLvl val="lvl"/>
          <dgm:resizeHandles val="exact"/>
        </dgm:presLayoutVars>
      </dgm:prSet>
      <dgm:spPr/>
    </dgm:pt>
    <dgm:pt modelId="{273D877E-40D0-4D58-87B1-C7680C8D0523}" type="pres">
      <dgm:prSet presAssocID="{6406B483-B6E8-4D80-B0BC-B62230BDBAA2}" presName="parentText" presStyleLbl="node1" presStyleIdx="0" presStyleCnt="4">
        <dgm:presLayoutVars>
          <dgm:chMax val="0"/>
          <dgm:bulletEnabled val="1"/>
        </dgm:presLayoutVars>
      </dgm:prSet>
      <dgm:spPr/>
    </dgm:pt>
    <dgm:pt modelId="{BB6B6131-817F-4DA8-A5EC-8CF6754887F8}" type="pres">
      <dgm:prSet presAssocID="{C177ADF7-B7E9-462E-B219-C15A6DB63191}" presName="spacer" presStyleCnt="0"/>
      <dgm:spPr/>
    </dgm:pt>
    <dgm:pt modelId="{476F7031-E5B8-4430-9E4E-8D94050D4075}" type="pres">
      <dgm:prSet presAssocID="{03405611-EA0C-43C6-A37F-C5A04ED0EC3A}" presName="parentText" presStyleLbl="node1" presStyleIdx="1" presStyleCnt="4">
        <dgm:presLayoutVars>
          <dgm:chMax val="0"/>
          <dgm:bulletEnabled val="1"/>
        </dgm:presLayoutVars>
      </dgm:prSet>
      <dgm:spPr/>
    </dgm:pt>
    <dgm:pt modelId="{FC54C28C-03A9-4179-A844-5B201A926E23}" type="pres">
      <dgm:prSet presAssocID="{4A4B74E6-6A65-473B-9FD3-C96F6B1724BE}" presName="spacer" presStyleCnt="0"/>
      <dgm:spPr/>
    </dgm:pt>
    <dgm:pt modelId="{027EBB56-A6AD-4F5B-8603-7BFAE4DB9FFF}" type="pres">
      <dgm:prSet presAssocID="{19ECECF8-FB14-462A-BFFE-6E4F20873322}" presName="parentText" presStyleLbl="node1" presStyleIdx="2" presStyleCnt="4">
        <dgm:presLayoutVars>
          <dgm:chMax val="0"/>
          <dgm:bulletEnabled val="1"/>
        </dgm:presLayoutVars>
      </dgm:prSet>
      <dgm:spPr/>
    </dgm:pt>
    <dgm:pt modelId="{8AEC3F34-1199-4A16-B11B-9C40DC79B4CF}" type="pres">
      <dgm:prSet presAssocID="{2885B0F8-64B3-45A8-B8A6-5A700C07CF76}" presName="spacer" presStyleCnt="0"/>
      <dgm:spPr/>
    </dgm:pt>
    <dgm:pt modelId="{1134FD19-751E-4404-A6F2-71F8212F0282}" type="pres">
      <dgm:prSet presAssocID="{40B5A241-A8DA-40A3-AC12-E13244ED8CDC}" presName="parentText" presStyleLbl="node1" presStyleIdx="3" presStyleCnt="4">
        <dgm:presLayoutVars>
          <dgm:chMax val="0"/>
          <dgm:bulletEnabled val="1"/>
        </dgm:presLayoutVars>
      </dgm:prSet>
      <dgm:spPr/>
    </dgm:pt>
  </dgm:ptLst>
  <dgm:cxnLst>
    <dgm:cxn modelId="{0EBC9314-6663-46FE-9432-F9203C83630F}" type="presOf" srcId="{03405611-EA0C-43C6-A37F-C5A04ED0EC3A}" destId="{476F7031-E5B8-4430-9E4E-8D94050D4075}" srcOrd="0" destOrd="0" presId="urn:microsoft.com/office/officeart/2005/8/layout/vList2"/>
    <dgm:cxn modelId="{B478DD20-C702-4C06-9735-F45C1178B04D}" srcId="{19FE4160-7EE5-41B5-89B6-F3A614C2A9FB}" destId="{03405611-EA0C-43C6-A37F-C5A04ED0EC3A}" srcOrd="1" destOrd="0" parTransId="{2835D5B8-1E4E-412C-A0BC-7A671C56CF26}" sibTransId="{4A4B74E6-6A65-473B-9FD3-C96F6B1724BE}"/>
    <dgm:cxn modelId="{8D61FD30-6F0B-4081-A9B2-12FEDBE0E13A}" type="presOf" srcId="{40B5A241-A8DA-40A3-AC12-E13244ED8CDC}" destId="{1134FD19-751E-4404-A6F2-71F8212F0282}" srcOrd="0" destOrd="0" presId="urn:microsoft.com/office/officeart/2005/8/layout/vList2"/>
    <dgm:cxn modelId="{84C84C7C-28B1-4AA5-B1E3-9A3DC79EF3F8}" srcId="{19FE4160-7EE5-41B5-89B6-F3A614C2A9FB}" destId="{19ECECF8-FB14-462A-BFFE-6E4F20873322}" srcOrd="2" destOrd="0" parTransId="{93F7353B-A597-4441-A135-EB2E7E5573E2}" sibTransId="{2885B0F8-64B3-45A8-B8A6-5A700C07CF76}"/>
    <dgm:cxn modelId="{C1E2727E-E9B5-4B8D-B4AE-81164E944687}" type="presOf" srcId="{6406B483-B6E8-4D80-B0BC-B62230BDBAA2}" destId="{273D877E-40D0-4D58-87B1-C7680C8D0523}" srcOrd="0" destOrd="0" presId="urn:microsoft.com/office/officeart/2005/8/layout/vList2"/>
    <dgm:cxn modelId="{1372EDD1-E13A-4FBC-91BB-08C7EBA2B47D}" type="presOf" srcId="{19FE4160-7EE5-41B5-89B6-F3A614C2A9FB}" destId="{794B9F17-DFCA-423F-8077-78A00F90FD4C}" srcOrd="0" destOrd="0" presId="urn:microsoft.com/office/officeart/2005/8/layout/vList2"/>
    <dgm:cxn modelId="{46D8E9E0-773A-487C-8941-FCF7E38B80FE}" type="presOf" srcId="{19ECECF8-FB14-462A-BFFE-6E4F20873322}" destId="{027EBB56-A6AD-4F5B-8603-7BFAE4DB9FFF}" srcOrd="0" destOrd="0" presId="urn:microsoft.com/office/officeart/2005/8/layout/vList2"/>
    <dgm:cxn modelId="{504EF1F1-ADC8-456F-A5DB-4E29F428A880}" srcId="{19FE4160-7EE5-41B5-89B6-F3A614C2A9FB}" destId="{6406B483-B6E8-4D80-B0BC-B62230BDBAA2}" srcOrd="0" destOrd="0" parTransId="{D4B95CB0-CCC9-4172-930D-7AACF9AC6270}" sibTransId="{C177ADF7-B7E9-462E-B219-C15A6DB63191}"/>
    <dgm:cxn modelId="{445328F2-7443-4A36-8505-5808454E9019}" srcId="{19FE4160-7EE5-41B5-89B6-F3A614C2A9FB}" destId="{40B5A241-A8DA-40A3-AC12-E13244ED8CDC}" srcOrd="3" destOrd="0" parTransId="{92FE513A-D15C-4FD5-B7CD-0DD942B5E1A7}" sibTransId="{C1707539-BDB9-4558-9B19-6BFD93F72DE0}"/>
    <dgm:cxn modelId="{E6345670-902F-4341-A8CB-924FB08C0E8D}" type="presParOf" srcId="{794B9F17-DFCA-423F-8077-78A00F90FD4C}" destId="{273D877E-40D0-4D58-87B1-C7680C8D0523}" srcOrd="0" destOrd="0" presId="urn:microsoft.com/office/officeart/2005/8/layout/vList2"/>
    <dgm:cxn modelId="{C1A17A86-8595-47E2-82F1-D6F13F8604D7}" type="presParOf" srcId="{794B9F17-DFCA-423F-8077-78A00F90FD4C}" destId="{BB6B6131-817F-4DA8-A5EC-8CF6754887F8}" srcOrd="1" destOrd="0" presId="urn:microsoft.com/office/officeart/2005/8/layout/vList2"/>
    <dgm:cxn modelId="{ADCF621B-584B-42FB-A9FD-5BBCD8BB62C7}" type="presParOf" srcId="{794B9F17-DFCA-423F-8077-78A00F90FD4C}" destId="{476F7031-E5B8-4430-9E4E-8D94050D4075}" srcOrd="2" destOrd="0" presId="urn:microsoft.com/office/officeart/2005/8/layout/vList2"/>
    <dgm:cxn modelId="{A0B5F3DD-E640-4CE6-BFA5-7D1D48A005A8}" type="presParOf" srcId="{794B9F17-DFCA-423F-8077-78A00F90FD4C}" destId="{FC54C28C-03A9-4179-A844-5B201A926E23}" srcOrd="3" destOrd="0" presId="urn:microsoft.com/office/officeart/2005/8/layout/vList2"/>
    <dgm:cxn modelId="{9CD42BBA-1114-4936-B101-AC36CAA5CFC1}" type="presParOf" srcId="{794B9F17-DFCA-423F-8077-78A00F90FD4C}" destId="{027EBB56-A6AD-4F5B-8603-7BFAE4DB9FFF}" srcOrd="4" destOrd="0" presId="urn:microsoft.com/office/officeart/2005/8/layout/vList2"/>
    <dgm:cxn modelId="{1D87F2E3-8685-42BE-B6D0-12253D88F7BF}" type="presParOf" srcId="{794B9F17-DFCA-423F-8077-78A00F90FD4C}" destId="{8AEC3F34-1199-4A16-B11B-9C40DC79B4CF}" srcOrd="5" destOrd="0" presId="urn:microsoft.com/office/officeart/2005/8/layout/vList2"/>
    <dgm:cxn modelId="{6DCEDAAA-586B-4E7E-B639-41A1B999EF18}" type="presParOf" srcId="{794B9F17-DFCA-423F-8077-78A00F90FD4C}" destId="{1134FD19-751E-4404-A6F2-71F8212F028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D877E-40D0-4D58-87B1-C7680C8D0523}">
      <dsp:nvSpPr>
        <dsp:cNvPr id="0" name=""/>
        <dsp:cNvSpPr/>
      </dsp:nvSpPr>
      <dsp:spPr>
        <a:xfrm>
          <a:off x="0" y="102506"/>
          <a:ext cx="5821767" cy="1221041"/>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 am Clare &amp; I am the human resource specialist</a:t>
          </a:r>
          <a:endParaRPr lang="en-US" sz="2300" kern="1200"/>
        </a:p>
      </dsp:txBody>
      <dsp:txXfrm>
        <a:off x="59606" y="162112"/>
        <a:ext cx="5702555" cy="1101829"/>
      </dsp:txXfrm>
    </dsp:sp>
    <dsp:sp modelId="{476F7031-E5B8-4430-9E4E-8D94050D4075}">
      <dsp:nvSpPr>
        <dsp:cNvPr id="0" name=""/>
        <dsp:cNvSpPr/>
      </dsp:nvSpPr>
      <dsp:spPr>
        <a:xfrm>
          <a:off x="0" y="1389787"/>
          <a:ext cx="5821767" cy="1221041"/>
        </a:xfrm>
        <a:prstGeom prst="roundRect">
          <a:avLst/>
        </a:prstGeom>
        <a:solidFill>
          <a:schemeClr val="accent2">
            <a:hueOff val="843311"/>
            <a:satOff val="-15954"/>
            <a:lumOff val="-11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I'm here to present the staff absenteeism is a problem and I am working towards this to resolve the problem</a:t>
          </a:r>
          <a:endParaRPr lang="en-US" sz="2300" kern="1200"/>
        </a:p>
      </dsp:txBody>
      <dsp:txXfrm>
        <a:off x="59606" y="1449393"/>
        <a:ext cx="5702555" cy="1101829"/>
      </dsp:txXfrm>
    </dsp:sp>
    <dsp:sp modelId="{027EBB56-A6AD-4F5B-8603-7BFAE4DB9FFF}">
      <dsp:nvSpPr>
        <dsp:cNvPr id="0" name=""/>
        <dsp:cNvSpPr/>
      </dsp:nvSpPr>
      <dsp:spPr>
        <a:xfrm>
          <a:off x="0" y="2677069"/>
          <a:ext cx="5821767" cy="1221041"/>
        </a:xfrm>
        <a:prstGeom prst="roundRect">
          <a:avLst/>
        </a:prstGeom>
        <a:solidFill>
          <a:schemeClr val="accent2">
            <a:hueOff val="1686623"/>
            <a:satOff val="-31908"/>
            <a:lumOff val="-22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main problem over the past year has solely been staff absenteeism </a:t>
          </a:r>
          <a:endParaRPr lang="en-US" sz="2300" kern="1200"/>
        </a:p>
      </dsp:txBody>
      <dsp:txXfrm>
        <a:off x="59606" y="2736675"/>
        <a:ext cx="5702555" cy="1101829"/>
      </dsp:txXfrm>
    </dsp:sp>
    <dsp:sp modelId="{1134FD19-751E-4404-A6F2-71F8212F0282}">
      <dsp:nvSpPr>
        <dsp:cNvPr id="0" name=""/>
        <dsp:cNvSpPr/>
      </dsp:nvSpPr>
      <dsp:spPr>
        <a:xfrm>
          <a:off x="0" y="3964350"/>
          <a:ext cx="5821767" cy="1221041"/>
        </a:xfrm>
        <a:prstGeom prst="roundRect">
          <a:avLst/>
        </a:prstGeom>
        <a:solidFill>
          <a:schemeClr val="accent2">
            <a:hueOff val="2529934"/>
            <a:satOff val="-47862"/>
            <a:lumOff val="-333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absenteeism is affecting our trust it puts pressure on the teams, are disruptive &amp; costly.</a:t>
          </a:r>
          <a:endParaRPr lang="en-US" sz="2300" kern="1200"/>
        </a:p>
      </dsp:txBody>
      <dsp:txXfrm>
        <a:off x="59606" y="4023956"/>
        <a:ext cx="5702555" cy="11018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4736 2619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4392 3810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3/11/2022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93644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8863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3/11/2022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76444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3/11/2022</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39260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3/11/2022</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41209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3/11/2022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66050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3/11/2022</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5299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30032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3/11/2022</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50579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848260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3/11/2022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95252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3/11/2022</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959718785"/>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45" r:id="rId4"/>
    <p:sldLayoutId id="2147483846" r:id="rId5"/>
    <p:sldLayoutId id="2147483847" r:id="rId6"/>
    <p:sldLayoutId id="2147483848" r:id="rId7"/>
    <p:sldLayoutId id="2147483849" r:id="rId8"/>
    <p:sldLayoutId id="2147483850" r:id="rId9"/>
    <p:sldLayoutId id="2147483851" r:id="rId10"/>
    <p:sldLayoutId id="2147483852"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8825306" y="1477651"/>
            <a:ext cx="2929372" cy="2468207"/>
          </a:xfrm>
        </p:spPr>
        <p:txBody>
          <a:bodyPr>
            <a:normAutofit/>
          </a:bodyPr>
          <a:lstStyle/>
          <a:p>
            <a:pPr algn="l"/>
            <a:r>
              <a:rPr lang="en-GB" sz="4000">
                <a:solidFill>
                  <a:schemeClr val="tx2"/>
                </a:solidFill>
                <a:cs typeface="Calibri Light"/>
              </a:rPr>
              <a:t>Clare galvin </a:t>
            </a:r>
            <a:br>
              <a:rPr lang="en-US" sz="4000">
                <a:solidFill>
                  <a:schemeClr val="tx2"/>
                </a:solidFill>
              </a:rPr>
            </a:br>
            <a:r>
              <a:rPr lang="en-GB" sz="4000">
                <a:solidFill>
                  <a:schemeClr val="tx2"/>
                </a:solidFill>
                <a:cs typeface="Calibri Light"/>
              </a:rPr>
              <a:t>Problem solving </a:t>
            </a:r>
            <a:endParaRPr lang="en-GB" sz="4000">
              <a:solidFill>
                <a:schemeClr val="tx2"/>
              </a:solidFill>
            </a:endParaRPr>
          </a:p>
        </p:txBody>
      </p:sp>
      <p:sp>
        <p:nvSpPr>
          <p:cNvPr id="3" name="Subtitle 2"/>
          <p:cNvSpPr>
            <a:spLocks noGrp="1"/>
          </p:cNvSpPr>
          <p:nvPr>
            <p:ph type="subTitle" idx="1"/>
          </p:nvPr>
        </p:nvSpPr>
        <p:spPr>
          <a:xfrm>
            <a:off x="8839725" y="4073959"/>
            <a:ext cx="2951163" cy="1306389"/>
          </a:xfrm>
        </p:spPr>
        <p:txBody>
          <a:bodyPr vert="horz" lIns="91440" tIns="45720" rIns="91440" bIns="45720" rtlCol="0">
            <a:normAutofit/>
          </a:bodyPr>
          <a:lstStyle/>
          <a:p>
            <a:pPr algn="l"/>
            <a:r>
              <a:rPr lang="en-GB" sz="1600">
                <a:solidFill>
                  <a:schemeClr val="tx2"/>
                </a:solidFill>
                <a:cs typeface="Calibri"/>
              </a:rPr>
              <a:t>Bmsw4004</a:t>
            </a:r>
          </a:p>
          <a:p>
            <a:pPr algn="l"/>
            <a:endParaRPr lang="en-GB" sz="1600">
              <a:solidFill>
                <a:schemeClr val="tx2"/>
              </a:solidFill>
              <a:cs typeface="Calibri"/>
            </a:endParaRPr>
          </a:p>
        </p:txBody>
      </p:sp>
      <p:sp>
        <p:nvSpPr>
          <p:cNvPr id="46"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Shape 49">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7" name="Picture 3">
            <a:extLst>
              <a:ext uri="{FF2B5EF4-FFF2-40B4-BE49-F238E27FC236}">
                <a16:creationId xmlns:a16="http://schemas.microsoft.com/office/drawing/2014/main" id="{DC4038EE-B605-41A5-A998-F34965979776}"/>
              </a:ext>
            </a:extLst>
          </p:cNvPr>
          <p:cNvPicPr>
            <a:picLocks noChangeAspect="1"/>
          </p:cNvPicPr>
          <p:nvPr/>
        </p:nvPicPr>
        <p:blipFill rotWithShape="1">
          <a:blip r:embed="rId2"/>
          <a:srcRect r="3029" b="-2"/>
          <a:stretch/>
        </p:blipFill>
        <p:spPr>
          <a:xfrm>
            <a:off x="932740" y="46140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A9FF1-4565-4974-8335-EA614F2A0E3E}"/>
              </a:ext>
            </a:extLst>
          </p:cNvPr>
          <p:cNvSpPr>
            <a:spLocks noGrp="1"/>
          </p:cNvSpPr>
          <p:nvPr>
            <p:ph type="title"/>
          </p:nvPr>
        </p:nvSpPr>
        <p:spPr>
          <a:xfrm>
            <a:off x="888631" y="2349925"/>
            <a:ext cx="3498979" cy="2456442"/>
          </a:xfrm>
        </p:spPr>
        <p:txBody>
          <a:bodyPr>
            <a:normAutofit/>
          </a:bodyPr>
          <a:lstStyle/>
          <a:p>
            <a:r>
              <a:rPr lang="en-GB" dirty="0"/>
              <a:t>Introduction... </a:t>
            </a:r>
          </a:p>
        </p:txBody>
      </p:sp>
      <p:graphicFrame>
        <p:nvGraphicFramePr>
          <p:cNvPr id="6" name="Content Placeholder 2">
            <a:extLst>
              <a:ext uri="{FF2B5EF4-FFF2-40B4-BE49-F238E27FC236}">
                <a16:creationId xmlns:a16="http://schemas.microsoft.com/office/drawing/2014/main" id="{ECD2B5D9-5BC9-4F51-BF94-9EC51F5083DA}"/>
              </a:ext>
            </a:extLst>
          </p:cNvPr>
          <p:cNvGraphicFramePr>
            <a:graphicFrameLocks noGrp="1"/>
          </p:cNvGraphicFramePr>
          <p:nvPr>
            <p:ph idx="1"/>
            <p:extLst>
              <p:ext uri="{D42A27DB-BD31-4B8C-83A1-F6EECF244321}">
                <p14:modId xmlns:p14="http://schemas.microsoft.com/office/powerpoint/2010/main" val="925722416"/>
              </p:ext>
            </p:extLst>
          </p:nvPr>
        </p:nvGraphicFramePr>
        <p:xfrm>
          <a:off x="5574890" y="803186"/>
          <a:ext cx="5821767" cy="5287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FFEFE4E-3CA5-4A8E-98B6-C5A23A0D516E}"/>
              </a:ext>
            </a:extLst>
          </p:cNvPr>
          <p:cNvSpPr txBox="1"/>
          <p:nvPr/>
        </p:nvSpPr>
        <p:spPr>
          <a:xfrm>
            <a:off x="14199079" y="1920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spcAft>
                <a:spcPts val="600"/>
              </a:spcAft>
              <a:buFont typeface="Arial" panose="020B0604020202020204" pitchFamily="34" charset="0"/>
              <a:buChar char="•"/>
            </a:pPr>
            <a:r>
              <a:rPr lang="en-GB" dirty="0"/>
              <a:t>Click to add text</a:t>
            </a:r>
            <a:endParaRPr lang="en-US"/>
          </a:p>
        </p:txBody>
      </p:sp>
    </p:spTree>
    <p:extLst>
      <p:ext uri="{BB962C8B-B14F-4D97-AF65-F5344CB8AC3E}">
        <p14:creationId xmlns:p14="http://schemas.microsoft.com/office/powerpoint/2010/main" val="11497065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4000"/>
                <a:lumMod val="116000"/>
              </a:schemeClr>
            </a:gs>
            <a:gs pos="100000">
              <a:schemeClr val="bg2">
                <a:tint val="98000"/>
                <a:shade val="86000"/>
                <a:satMod val="90000"/>
                <a:lumMod val="88000"/>
              </a:schemeClr>
            </a:gs>
          </a:gsLst>
          <a:path path="circle">
            <a:fillToRect l="50000" t="15000" r="50000" b="169000"/>
          </a:path>
        </a:gra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101C59-CA31-4C29-A06A-13FD1692881B}"/>
              </a:ext>
            </a:extLst>
          </p:cNvPr>
          <p:cNvSpPr>
            <a:spLocks noGrp="1"/>
          </p:cNvSpPr>
          <p:nvPr>
            <p:ph type="title"/>
          </p:nvPr>
        </p:nvSpPr>
        <p:spPr>
          <a:xfrm>
            <a:off x="807720" y="2349925"/>
            <a:ext cx="2441894" cy="2456442"/>
          </a:xfrm>
        </p:spPr>
        <p:txBody>
          <a:bodyPr>
            <a:normAutofit/>
          </a:bodyPr>
          <a:lstStyle/>
          <a:p>
            <a:pPr algn="l"/>
            <a:endParaRPr lang="en-GB" sz="3200"/>
          </a:p>
        </p:txBody>
      </p:sp>
      <p:sp>
        <p:nvSpPr>
          <p:cNvPr id="3" name="Content Placeholder 2">
            <a:extLst>
              <a:ext uri="{FF2B5EF4-FFF2-40B4-BE49-F238E27FC236}">
                <a16:creationId xmlns:a16="http://schemas.microsoft.com/office/drawing/2014/main" id="{6D891DE8-43A6-4255-BF03-67EEC48F34CD}"/>
              </a:ext>
            </a:extLst>
          </p:cNvPr>
          <p:cNvSpPr>
            <a:spLocks noGrp="1"/>
          </p:cNvSpPr>
          <p:nvPr>
            <p:ph idx="1"/>
          </p:nvPr>
        </p:nvSpPr>
        <p:spPr>
          <a:xfrm>
            <a:off x="4846319" y="1111249"/>
            <a:ext cx="6554001" cy="4635503"/>
          </a:xfrm>
        </p:spPr>
        <p:txBody>
          <a:bodyPr>
            <a:normAutofit/>
          </a:bodyPr>
          <a:lstStyle/>
          <a:p>
            <a:r>
              <a:rPr lang="en-GB" dirty="0"/>
              <a:t>The longer staff are absent the more likely they will be absent for a longer time risking loss of pay and loss of employment – we need to intervene earlier and actively manage absentees</a:t>
            </a:r>
          </a:p>
          <a:p>
            <a:endParaRPr lang="en-GB" dirty="0"/>
          </a:p>
          <a:p>
            <a:endParaRPr lang="en-GB" dirty="0"/>
          </a:p>
        </p:txBody>
      </p:sp>
      <p:pic>
        <p:nvPicPr>
          <p:cNvPr id="4" name="Picture 4" descr="Nurse in uniform in hospital">
            <a:extLst>
              <a:ext uri="{FF2B5EF4-FFF2-40B4-BE49-F238E27FC236}">
                <a16:creationId xmlns:a16="http://schemas.microsoft.com/office/drawing/2014/main" id="{8AE3E6B5-6C58-4253-AF0E-DCF14F6D65B4}"/>
              </a:ext>
            </a:extLst>
          </p:cNvPr>
          <p:cNvPicPr>
            <a:picLocks noChangeAspect="1"/>
          </p:cNvPicPr>
          <p:nvPr/>
        </p:nvPicPr>
        <p:blipFill>
          <a:blip r:embed="rId2"/>
          <a:stretch>
            <a:fillRect/>
          </a:stretch>
        </p:blipFill>
        <p:spPr>
          <a:xfrm>
            <a:off x="813758" y="2356018"/>
            <a:ext cx="2455652" cy="2447888"/>
          </a:xfrm>
          <a:prstGeom prst="rect">
            <a:avLst/>
          </a:prstGeom>
        </p:spPr>
      </p:pic>
    </p:spTree>
    <p:extLst>
      <p:ext uri="{BB962C8B-B14F-4D97-AF65-F5344CB8AC3E}">
        <p14:creationId xmlns:p14="http://schemas.microsoft.com/office/powerpoint/2010/main" val="253717307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65"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9"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0"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1"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82"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87" name="Rectangle 86">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0EC74-536B-498B-9C61-49B207DE3E9F}"/>
              </a:ext>
            </a:extLst>
          </p:cNvPr>
          <p:cNvSpPr>
            <a:spLocks noGrp="1"/>
          </p:cNvSpPr>
          <p:nvPr>
            <p:ph type="title"/>
          </p:nvPr>
        </p:nvSpPr>
        <p:spPr>
          <a:xfrm flipV="1">
            <a:off x="12887126" y="605456"/>
            <a:ext cx="6230857" cy="77768"/>
          </a:xfrm>
        </p:spPr>
        <p:txBody>
          <a:bodyPr vert="horz" lIns="228600" tIns="228600" rIns="228600" bIns="228600" rtlCol="0" anchor="t">
            <a:normAutofit fontScale="90000"/>
          </a:bodyPr>
          <a:lstStyle/>
          <a:p>
            <a:pPr algn="l"/>
            <a:endParaRPr lang="en-US" sz="3600" dirty="0">
              <a:solidFill>
                <a:schemeClr val="accent1"/>
              </a:solidFill>
              <a:cs typeface="Calibri Light"/>
            </a:endParaRPr>
          </a:p>
        </p:txBody>
      </p:sp>
      <p:sp>
        <p:nvSpPr>
          <p:cNvPr id="89" name="Isosceles Triangle 88">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TextBox 3">
            <a:extLst>
              <a:ext uri="{FF2B5EF4-FFF2-40B4-BE49-F238E27FC236}">
                <a16:creationId xmlns:a16="http://schemas.microsoft.com/office/drawing/2014/main" id="{3E55B14C-6209-415E-A8B8-7B58F67DC266}"/>
              </a:ext>
            </a:extLst>
          </p:cNvPr>
          <p:cNvSpPr txBox="1"/>
          <p:nvPr/>
        </p:nvSpPr>
        <p:spPr>
          <a:xfrm>
            <a:off x="2880487" y="1501424"/>
            <a:ext cx="6123783" cy="47947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20000"/>
              </a:lnSpc>
              <a:spcAft>
                <a:spcPts val="600"/>
              </a:spcAft>
              <a:buClr>
                <a:schemeClr val="accent1"/>
              </a:buClr>
              <a:buSzPct val="110000"/>
            </a:pPr>
            <a:r>
              <a:rPr lang="en-US" sz="1600" dirty="0"/>
              <a:t>In 2020 the average level of absence in the united kingdom was 5.8 days per employee.</a:t>
            </a:r>
          </a:p>
          <a:p>
            <a:pPr>
              <a:lnSpc>
                <a:spcPct val="120000"/>
              </a:lnSpc>
              <a:spcAft>
                <a:spcPts val="600"/>
              </a:spcAft>
            </a:pPr>
            <a:r>
              <a:rPr lang="en-US" sz="1600" dirty="0"/>
              <a:t>The NHS overall sickness absence rate for England was 4.6%. This is slightly higher than May 2021 4.3% and higher than June 2020 4.0%. </a:t>
            </a:r>
          </a:p>
          <a:p>
            <a:pPr>
              <a:lnSpc>
                <a:spcPct val="120000"/>
              </a:lnSpc>
              <a:spcAft>
                <a:spcPts val="600"/>
              </a:spcAft>
            </a:pPr>
            <a:r>
              <a:rPr lang="en-US" sz="1600" dirty="0"/>
              <a:t>The North West region reported the highest sickness absence rate in June 2021 at 5.7% this is slightly higher than their rate in May 2021 5.3%. </a:t>
            </a:r>
          </a:p>
          <a:p>
            <a:pPr>
              <a:lnSpc>
                <a:spcPct val="120000"/>
              </a:lnSpc>
              <a:spcAft>
                <a:spcPts val="600"/>
              </a:spcAft>
            </a:pPr>
            <a:r>
              <a:rPr lang="en-US" sz="1600" dirty="0"/>
              <a:t>In the week to 2 January the most recent covered by the data, there was an average of eight staff absent daily per 100 employees, which is as high as at any point since the first wave of the pandemic in spring 2020, having just surpassed levels from January the following year.</a:t>
            </a:r>
          </a:p>
        </p:txBody>
      </p:sp>
      <p:sp>
        <p:nvSpPr>
          <p:cNvPr id="5" name="TextBox 4">
            <a:extLst>
              <a:ext uri="{FF2B5EF4-FFF2-40B4-BE49-F238E27FC236}">
                <a16:creationId xmlns:a16="http://schemas.microsoft.com/office/drawing/2014/main" id="{AC571C79-3521-4AA3-8BA4-5936F1949BF6}"/>
              </a:ext>
            </a:extLst>
          </p:cNvPr>
          <p:cNvSpPr txBox="1"/>
          <p:nvPr/>
        </p:nvSpPr>
        <p:spPr>
          <a:xfrm>
            <a:off x="12889841" y="24375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73151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71">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73">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97" name="Rectangle 96">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Isosceles Triangle 98">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3A5A3EE-52C7-47D3-A217-F8982E807920}"/>
              </a:ext>
            </a:extLst>
          </p:cNvPr>
          <p:cNvSpPr>
            <a:spLocks noGrp="1"/>
          </p:cNvSpPr>
          <p:nvPr>
            <p:ph idx="1"/>
          </p:nvPr>
        </p:nvSpPr>
        <p:spPr>
          <a:xfrm>
            <a:off x="2880487" y="2249046"/>
            <a:ext cx="6123783" cy="3802762"/>
          </a:xfrm>
        </p:spPr>
        <p:txBody>
          <a:bodyPr anchor="t">
            <a:normAutofit/>
          </a:bodyPr>
          <a:lstStyle/>
          <a:p>
            <a:pPr marL="0" indent="0">
              <a:buNone/>
            </a:pPr>
            <a:r>
              <a:rPr lang="en-GB" sz="1600" dirty="0"/>
              <a:t>Earlier in the pandemic, higher absences may have resulted from challenges in obtaining sufficient PPE and fewer staff having immunity from vaccination  or prior infection </a:t>
            </a:r>
            <a:endParaRPr lang="en-US" sz="1600" dirty="0"/>
          </a:p>
          <a:p>
            <a:pPr marL="0" indent="0">
              <a:buNone/>
            </a:pPr>
            <a:r>
              <a:rPr lang="en-GB" sz="1600" dirty="0"/>
              <a:t>As ever, the experience vary between organisations and regions. For example, London saw an early rise before an apparent plateau, whereas numbers were still accelerating in the North West from a level far above that seen last January. </a:t>
            </a:r>
            <a:endParaRPr lang="en-US" sz="1600" dirty="0"/>
          </a:p>
          <a:p>
            <a:pPr marL="0" indent="0">
              <a:buNone/>
            </a:pPr>
            <a:endParaRPr lang="en-GB" sz="1600" dirty="0"/>
          </a:p>
          <a:p>
            <a:pPr marL="0" indent="0">
              <a:buNone/>
            </a:pPr>
            <a:r>
              <a:rPr lang="en-GB" sz="1600" dirty="0"/>
              <a:t>Ref. Nuffield Trust analysis of NHS England and NHS Digital data</a:t>
            </a:r>
          </a:p>
        </p:txBody>
      </p:sp>
      <p:sp>
        <p:nvSpPr>
          <p:cNvPr id="2" name="Title 1">
            <a:extLst>
              <a:ext uri="{FF2B5EF4-FFF2-40B4-BE49-F238E27FC236}">
                <a16:creationId xmlns:a16="http://schemas.microsoft.com/office/drawing/2014/main" id="{D06E763B-24C1-4D80-913E-78B03B725102}"/>
              </a:ext>
            </a:extLst>
          </p:cNvPr>
          <p:cNvSpPr>
            <a:spLocks noGrp="1"/>
          </p:cNvSpPr>
          <p:nvPr>
            <p:ph type="title"/>
          </p:nvPr>
        </p:nvSpPr>
        <p:spPr>
          <a:xfrm>
            <a:off x="9379051" y="-2494171"/>
            <a:ext cx="6230857" cy="296042"/>
          </a:xfrm>
        </p:spPr>
        <p:txBody>
          <a:bodyPr anchor="t">
            <a:normAutofit fontScale="90000"/>
          </a:bodyPr>
          <a:lstStyle/>
          <a:p>
            <a:pPr algn="l"/>
            <a:endParaRPr lang="en-GB" sz="3600">
              <a:solidFill>
                <a:schemeClr val="accent1"/>
              </a:solidFill>
            </a:endParaRPr>
          </a:p>
        </p:txBody>
      </p:sp>
    </p:spTree>
    <p:extLst>
      <p:ext uri="{BB962C8B-B14F-4D97-AF65-F5344CB8AC3E}">
        <p14:creationId xmlns:p14="http://schemas.microsoft.com/office/powerpoint/2010/main" val="2260063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Bevelled 1">
            <a:extLst>
              <a:ext uri="{FF2B5EF4-FFF2-40B4-BE49-F238E27FC236}">
                <a16:creationId xmlns:a16="http://schemas.microsoft.com/office/drawing/2014/main" id="{3D016C2E-F1E0-4398-BDC2-342EE46CD3C3}"/>
              </a:ext>
            </a:extLst>
          </p:cNvPr>
          <p:cNvSpPr/>
          <p:nvPr/>
        </p:nvSpPr>
        <p:spPr>
          <a:xfrm>
            <a:off x="528339" y="89829"/>
            <a:ext cx="1365848" cy="104954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P</a:t>
            </a:r>
            <a:endParaRPr lang="en-GB" sz="2800" b="1" dirty="0"/>
          </a:p>
        </p:txBody>
      </p:sp>
      <p:sp>
        <p:nvSpPr>
          <p:cNvPr id="3" name="Rectangle: Bevelled 2">
            <a:extLst>
              <a:ext uri="{FF2B5EF4-FFF2-40B4-BE49-F238E27FC236}">
                <a16:creationId xmlns:a16="http://schemas.microsoft.com/office/drawing/2014/main" id="{A7FC1E22-1F46-4176-83E4-B7F20A4A7406}"/>
              </a:ext>
            </a:extLst>
          </p:cNvPr>
          <p:cNvSpPr/>
          <p:nvPr/>
        </p:nvSpPr>
        <p:spPr>
          <a:xfrm>
            <a:off x="527439" y="1138477"/>
            <a:ext cx="1365848" cy="104954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E</a:t>
            </a:r>
            <a:endParaRPr lang="en-GB" sz="3200" dirty="0"/>
          </a:p>
        </p:txBody>
      </p:sp>
      <p:sp>
        <p:nvSpPr>
          <p:cNvPr id="4" name="Rectangle: Bevelled 3">
            <a:extLst>
              <a:ext uri="{FF2B5EF4-FFF2-40B4-BE49-F238E27FC236}">
                <a16:creationId xmlns:a16="http://schemas.microsoft.com/office/drawing/2014/main" id="{D78C99D2-C48F-450D-8FA8-99019C6CA106}"/>
              </a:ext>
            </a:extLst>
          </p:cNvPr>
          <p:cNvSpPr/>
          <p:nvPr/>
        </p:nvSpPr>
        <p:spPr>
          <a:xfrm>
            <a:off x="526541" y="2187125"/>
            <a:ext cx="1365848" cy="104954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S</a:t>
            </a:r>
            <a:endParaRPr lang="en-GB" dirty="0"/>
          </a:p>
        </p:txBody>
      </p:sp>
      <p:sp>
        <p:nvSpPr>
          <p:cNvPr id="9" name="Rectangle: Bevelled 8">
            <a:extLst>
              <a:ext uri="{FF2B5EF4-FFF2-40B4-BE49-F238E27FC236}">
                <a16:creationId xmlns:a16="http://schemas.microsoft.com/office/drawing/2014/main" id="{15749AC2-E3ED-46FB-B8C1-8C5B83B615D1}"/>
              </a:ext>
            </a:extLst>
          </p:cNvPr>
          <p:cNvSpPr/>
          <p:nvPr/>
        </p:nvSpPr>
        <p:spPr>
          <a:xfrm>
            <a:off x="522048" y="3232179"/>
            <a:ext cx="1365848" cy="104954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T</a:t>
            </a:r>
            <a:endParaRPr lang="en-GB" dirty="0"/>
          </a:p>
        </p:txBody>
      </p:sp>
      <p:sp>
        <p:nvSpPr>
          <p:cNvPr id="10" name="Rectangle: Bevelled 9">
            <a:extLst>
              <a:ext uri="{FF2B5EF4-FFF2-40B4-BE49-F238E27FC236}">
                <a16:creationId xmlns:a16="http://schemas.microsoft.com/office/drawing/2014/main" id="{D254E358-5007-4C18-8BE6-96371999A0CF}"/>
              </a:ext>
            </a:extLst>
          </p:cNvPr>
          <p:cNvSpPr/>
          <p:nvPr/>
        </p:nvSpPr>
        <p:spPr>
          <a:xfrm>
            <a:off x="521149" y="5330376"/>
            <a:ext cx="1452113" cy="104954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E</a:t>
            </a:r>
            <a:endParaRPr lang="en-GB" dirty="0"/>
          </a:p>
        </p:txBody>
      </p:sp>
      <p:sp>
        <p:nvSpPr>
          <p:cNvPr id="13" name="Rectangle: Bevelled 12">
            <a:extLst>
              <a:ext uri="{FF2B5EF4-FFF2-40B4-BE49-F238E27FC236}">
                <a16:creationId xmlns:a16="http://schemas.microsoft.com/office/drawing/2014/main" id="{739E6197-ECB3-461C-862B-EA1F8DD6E63B}"/>
              </a:ext>
            </a:extLst>
          </p:cNvPr>
          <p:cNvSpPr/>
          <p:nvPr/>
        </p:nvSpPr>
        <p:spPr>
          <a:xfrm>
            <a:off x="532831" y="4278133"/>
            <a:ext cx="1365848" cy="1049547"/>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L</a:t>
            </a:r>
            <a:endParaRPr lang="en-GB" dirty="0"/>
          </a:p>
        </p:txBody>
      </p:sp>
      <p:sp>
        <p:nvSpPr>
          <p:cNvPr id="5" name="TextBox 4">
            <a:extLst>
              <a:ext uri="{FF2B5EF4-FFF2-40B4-BE49-F238E27FC236}">
                <a16:creationId xmlns:a16="http://schemas.microsoft.com/office/drawing/2014/main" id="{54CAB977-3995-42E7-84EE-D57F13093066}"/>
              </a:ext>
            </a:extLst>
          </p:cNvPr>
          <p:cNvSpPr txBox="1"/>
          <p:nvPr/>
        </p:nvSpPr>
        <p:spPr>
          <a:xfrm>
            <a:off x="310551" y="153262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6" name="TextBox 5">
            <a:extLst>
              <a:ext uri="{FF2B5EF4-FFF2-40B4-BE49-F238E27FC236}">
                <a16:creationId xmlns:a16="http://schemas.microsoft.com/office/drawing/2014/main" id="{F6F34373-6ED2-4E46-A57E-DDBE37315B09}"/>
              </a:ext>
            </a:extLst>
          </p:cNvPr>
          <p:cNvSpPr txBox="1"/>
          <p:nvPr/>
        </p:nvSpPr>
        <p:spPr>
          <a:xfrm>
            <a:off x="3444815" y="439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Brexit uncertainties</a:t>
            </a:r>
          </a:p>
        </p:txBody>
      </p:sp>
      <p:sp>
        <p:nvSpPr>
          <p:cNvPr id="7" name="Arrow: Right 6">
            <a:extLst>
              <a:ext uri="{FF2B5EF4-FFF2-40B4-BE49-F238E27FC236}">
                <a16:creationId xmlns:a16="http://schemas.microsoft.com/office/drawing/2014/main" id="{492482F7-93FF-4030-BC4C-CF1CF3168474}"/>
              </a:ext>
            </a:extLst>
          </p:cNvPr>
          <p:cNvSpPr/>
          <p:nvPr/>
        </p:nvSpPr>
        <p:spPr>
          <a:xfrm>
            <a:off x="2112199" y="36782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8933F66B-8F60-4798-B171-7F7BC70640C1}"/>
              </a:ext>
            </a:extLst>
          </p:cNvPr>
          <p:cNvSpPr/>
          <p:nvPr/>
        </p:nvSpPr>
        <p:spPr>
          <a:xfrm>
            <a:off x="3451644" y="94531"/>
            <a:ext cx="7591243"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Brexit uncertainties</a:t>
            </a:r>
          </a:p>
          <a:p>
            <a:pPr algn="ctr"/>
            <a:r>
              <a:rPr lang="en-GB" sz="2800" dirty="0"/>
              <a:t>Funding grants </a:t>
            </a:r>
          </a:p>
        </p:txBody>
      </p:sp>
      <p:sp>
        <p:nvSpPr>
          <p:cNvPr id="11" name="Arrow: Right 10">
            <a:extLst>
              <a:ext uri="{FF2B5EF4-FFF2-40B4-BE49-F238E27FC236}">
                <a16:creationId xmlns:a16="http://schemas.microsoft.com/office/drawing/2014/main" id="{314D41BD-C2BF-4538-A20B-CD9EA5C3574F}"/>
              </a:ext>
            </a:extLst>
          </p:cNvPr>
          <p:cNvSpPr/>
          <p:nvPr/>
        </p:nvSpPr>
        <p:spPr>
          <a:xfrm>
            <a:off x="2110402" y="141557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0192B61E-D264-407A-A53A-34C698AC06EB}"/>
              </a:ext>
            </a:extLst>
          </p:cNvPr>
          <p:cNvSpPr/>
          <p:nvPr/>
        </p:nvSpPr>
        <p:spPr>
          <a:xfrm>
            <a:off x="3449847" y="1199791"/>
            <a:ext cx="7591243" cy="9920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Economic downturn  Austerity measures</a:t>
            </a:r>
            <a:endParaRPr lang="en-GB" dirty="0"/>
          </a:p>
        </p:txBody>
      </p:sp>
      <p:sp>
        <p:nvSpPr>
          <p:cNvPr id="14" name="Arrow: Right 13">
            <a:extLst>
              <a:ext uri="{FF2B5EF4-FFF2-40B4-BE49-F238E27FC236}">
                <a16:creationId xmlns:a16="http://schemas.microsoft.com/office/drawing/2014/main" id="{B45142D0-62EA-4F73-9AEA-42DC9C3B53EF}"/>
              </a:ext>
            </a:extLst>
          </p:cNvPr>
          <p:cNvSpPr/>
          <p:nvPr/>
        </p:nvSpPr>
        <p:spPr>
          <a:xfrm>
            <a:off x="2065473" y="246332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4FFC03EB-E00B-4A2F-8DCC-29977AD3D778}"/>
              </a:ext>
            </a:extLst>
          </p:cNvPr>
          <p:cNvSpPr/>
          <p:nvPr/>
        </p:nvSpPr>
        <p:spPr>
          <a:xfrm>
            <a:off x="3448050" y="2247541"/>
            <a:ext cx="7591243"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Aging population </a:t>
            </a:r>
          </a:p>
          <a:p>
            <a:pPr algn="ctr"/>
            <a:r>
              <a:rPr lang="en-GB" sz="2400" dirty="0"/>
              <a:t>High patient expectations </a:t>
            </a:r>
          </a:p>
        </p:txBody>
      </p:sp>
      <p:sp>
        <p:nvSpPr>
          <p:cNvPr id="16" name="Arrow: Right 15">
            <a:extLst>
              <a:ext uri="{FF2B5EF4-FFF2-40B4-BE49-F238E27FC236}">
                <a16:creationId xmlns:a16="http://schemas.microsoft.com/office/drawing/2014/main" id="{2E5FBD63-C70A-4E6D-8496-C619BCC59645}"/>
              </a:ext>
            </a:extLst>
          </p:cNvPr>
          <p:cNvSpPr/>
          <p:nvPr/>
        </p:nvSpPr>
        <p:spPr>
          <a:xfrm>
            <a:off x="2063676" y="356858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0F662E73-824F-4FAD-BC9D-B53508E03261}"/>
              </a:ext>
            </a:extLst>
          </p:cNvPr>
          <p:cNvSpPr/>
          <p:nvPr/>
        </p:nvSpPr>
        <p:spPr>
          <a:xfrm>
            <a:off x="3446253" y="3295291"/>
            <a:ext cx="7591243" cy="9201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Improved healthcare </a:t>
            </a:r>
          </a:p>
          <a:p>
            <a:pPr algn="ctr"/>
            <a:r>
              <a:rPr lang="en-GB" sz="2400" dirty="0"/>
              <a:t>Better education</a:t>
            </a:r>
          </a:p>
        </p:txBody>
      </p:sp>
      <p:sp>
        <p:nvSpPr>
          <p:cNvPr id="18" name="Arrow: Right 17">
            <a:extLst>
              <a:ext uri="{FF2B5EF4-FFF2-40B4-BE49-F238E27FC236}">
                <a16:creationId xmlns:a16="http://schemas.microsoft.com/office/drawing/2014/main" id="{54042E47-4DB3-4CD7-AD51-D57FC25E9351}"/>
              </a:ext>
            </a:extLst>
          </p:cNvPr>
          <p:cNvSpPr/>
          <p:nvPr/>
        </p:nvSpPr>
        <p:spPr>
          <a:xfrm>
            <a:off x="2061879" y="461633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E5232B71-F6AC-4130-B7D6-F3AFC59B3714}"/>
              </a:ext>
            </a:extLst>
          </p:cNvPr>
          <p:cNvSpPr/>
          <p:nvPr/>
        </p:nvSpPr>
        <p:spPr>
          <a:xfrm>
            <a:off x="3444456" y="4285532"/>
            <a:ext cx="7591243" cy="10495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Litigation </a:t>
            </a:r>
            <a:endParaRPr lang="en-GB" dirty="0"/>
          </a:p>
          <a:p>
            <a:pPr algn="ctr"/>
            <a:r>
              <a:rPr lang="en-GB" sz="2400" dirty="0"/>
              <a:t>Employment Laws </a:t>
            </a:r>
          </a:p>
          <a:p>
            <a:pPr algn="ctr"/>
            <a:r>
              <a:rPr lang="en-GB" sz="2400" dirty="0"/>
              <a:t>Tax </a:t>
            </a:r>
            <a:r>
              <a:rPr lang="en-GB" sz="2400" dirty="0" err="1"/>
              <a:t>policys</a:t>
            </a:r>
            <a:r>
              <a:rPr lang="en-GB" sz="2400" dirty="0"/>
              <a:t> </a:t>
            </a:r>
          </a:p>
        </p:txBody>
      </p:sp>
      <p:sp>
        <p:nvSpPr>
          <p:cNvPr id="20" name="Arrow: Right 19">
            <a:extLst>
              <a:ext uri="{FF2B5EF4-FFF2-40B4-BE49-F238E27FC236}">
                <a16:creationId xmlns:a16="http://schemas.microsoft.com/office/drawing/2014/main" id="{55598E08-C9AB-4EE0-8BAD-B88B0AD47234}"/>
              </a:ext>
            </a:extLst>
          </p:cNvPr>
          <p:cNvSpPr/>
          <p:nvPr/>
        </p:nvSpPr>
        <p:spPr>
          <a:xfrm>
            <a:off x="2074459" y="5606573"/>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0D59920D-AA50-4224-9C62-7CC5D71FF327}"/>
              </a:ext>
            </a:extLst>
          </p:cNvPr>
          <p:cNvSpPr/>
          <p:nvPr/>
        </p:nvSpPr>
        <p:spPr>
          <a:xfrm>
            <a:off x="3457036" y="5462677"/>
            <a:ext cx="7591243" cy="10495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Corporate </a:t>
            </a:r>
          </a:p>
          <a:p>
            <a:pPr algn="ctr"/>
            <a:r>
              <a:rPr lang="en-GB" sz="2400" dirty="0"/>
              <a:t>Social </a:t>
            </a:r>
            <a:r>
              <a:rPr lang="en-GB" sz="2400" dirty="0" err="1"/>
              <a:t>Responsibilty</a:t>
            </a:r>
            <a:r>
              <a:rPr lang="en-GB" sz="2400" dirty="0"/>
              <a:t> </a:t>
            </a:r>
          </a:p>
          <a:p>
            <a:pPr algn="ctr"/>
            <a:r>
              <a:rPr lang="en-GB" sz="2400" dirty="0"/>
              <a:t>Availability of inputs </a:t>
            </a:r>
          </a:p>
        </p:txBody>
      </p:sp>
    </p:spTree>
    <p:extLst>
      <p:ext uri="{BB962C8B-B14F-4D97-AF65-F5344CB8AC3E}">
        <p14:creationId xmlns:p14="http://schemas.microsoft.com/office/powerpoint/2010/main" val="3823010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D61E7B-9B83-4ABE-9ACE-B2A7929118C8}"/>
              </a:ext>
            </a:extLst>
          </p:cNvPr>
          <p:cNvSpPr txBox="1"/>
          <p:nvPr/>
        </p:nvSpPr>
        <p:spPr>
          <a:xfrm>
            <a:off x="1086928" y="1000664"/>
            <a:ext cx="10406331"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Mid Cheshire Hospitals NHS Foundation Trust (MCHT), like many similar medium-sized district general hospital trusts, has had a problem with staff absenteeism. The trust's rolling average, despite being well within the target of 4.5%, which was previously set by clinical commissioning groups (CCGs) and NHS North West, steadily increased from 2007 to 2012. Absence was costing the Trust more than £1 million each year per percentage point and a high level of absenteeism was also leading to poorer quality of service, due to a resultant increase in the use of temporary and agency staff recognising the importance of this, the trusts head of human resources (HR) specialist to spearhead the implementation of several measures designed to reduce staff absenteeism. It was agreed that long-term absence should be the main priority for the Trust to </a:t>
            </a:r>
            <a:r>
              <a:rPr lang="en-GB" sz="2000" dirty="0" err="1"/>
              <a:t>addres</a:t>
            </a:r>
            <a:r>
              <a:rPr lang="en-GB" sz="2000" dirty="0"/>
              <a:t>, and its Managing Attendance Policy was updated to reflect this. </a:t>
            </a:r>
          </a:p>
        </p:txBody>
      </p:sp>
      <mc:AlternateContent xmlns:mc="http://schemas.openxmlformats.org/markup-compatibility/2006">
        <mc:Choice xmlns:p14="http://schemas.microsoft.com/office/powerpoint/2010/main" Requires="p14">
          <p:contentPart p14:bwMode="auto" r:id="rId2">
            <p14:nvContentPartPr>
              <p14:cNvPr id="3" name="Ink 2">
                <a:extLst>
                  <a:ext uri="{FF2B5EF4-FFF2-40B4-BE49-F238E27FC236}">
                    <a16:creationId xmlns:a16="http://schemas.microsoft.com/office/drawing/2014/main" id="{F89F7CE6-E257-404F-812F-4CF261FEED82}"/>
                  </a:ext>
                </a:extLst>
              </p14:cNvPr>
              <p14:cNvContentPartPr/>
              <p14:nvPr/>
            </p14:nvContentPartPr>
            <p14:xfrm>
              <a:off x="704490" y="1265207"/>
              <a:ext cx="19050" cy="19050"/>
            </p14:xfrm>
          </p:contentPart>
        </mc:Choice>
        <mc:Fallback>
          <p:pic>
            <p:nvPicPr>
              <p:cNvPr id="3" name="Ink 2">
                <a:extLst>
                  <a:ext uri="{FF2B5EF4-FFF2-40B4-BE49-F238E27FC236}">
                    <a16:creationId xmlns:a16="http://schemas.microsoft.com/office/drawing/2014/main" id="{F89F7CE6-E257-404F-812F-4CF261FEED82}"/>
                  </a:ext>
                </a:extLst>
              </p:cNvPr>
              <p:cNvPicPr/>
              <p:nvPr/>
            </p:nvPicPr>
            <p:blipFill>
              <a:blip r:embed="rId3"/>
              <a:stretch>
                <a:fillRect/>
              </a:stretch>
            </p:blipFill>
            <p:spPr>
              <a:xfrm>
                <a:off x="-2153010" y="-4449793"/>
                <a:ext cx="5715000" cy="11430000"/>
              </a:xfrm>
              <a:prstGeom prst="rect">
                <a:avLst/>
              </a:prstGeom>
            </p:spPr>
          </p:pic>
        </mc:Fallback>
      </mc:AlternateContent>
    </p:spTree>
    <p:extLst>
      <p:ext uri="{BB962C8B-B14F-4D97-AF65-F5344CB8AC3E}">
        <p14:creationId xmlns:p14="http://schemas.microsoft.com/office/powerpoint/2010/main" val="3508302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5B44ED-B312-43DA-9F15-F9AC6F9F2813}"/>
              </a:ext>
            </a:extLst>
          </p:cNvPr>
          <p:cNvSpPr txBox="1"/>
          <p:nvPr/>
        </p:nvSpPr>
        <p:spPr>
          <a:xfrm>
            <a:off x="856891" y="1618890"/>
            <a:ext cx="8551652"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A training programme was developed to assist with the management of long-term sickness absence, which was undertaken by 210 managers. A voluntary health improvement assessment (HIA) was also introduced for staff who had suffered a long-term health issue in the past, and a case management approach is now undertaken, which involves closer working between managers, HR and occupational health staff. This has led to significant decrease in the Trust's long-term sickness absence figures. When the project began, Mid Cheshire was ranked sixteenth out of twenty eight against other similar trusts in the North West for sickness absence performance, however by </a:t>
            </a:r>
            <a:r>
              <a:rPr lang="en-GB" sz="2000" dirty="0" err="1"/>
              <a:t>september</a:t>
            </a:r>
            <a:r>
              <a:rPr lang="en-GB" sz="2000" dirty="0"/>
              <a:t> 2013 it had risen to third place. </a:t>
            </a:r>
          </a:p>
        </p:txBody>
      </p:sp>
      <p:sp>
        <p:nvSpPr>
          <p:cNvPr id="3" name="TextBox 2">
            <a:extLst>
              <a:ext uri="{FF2B5EF4-FFF2-40B4-BE49-F238E27FC236}">
                <a16:creationId xmlns:a16="http://schemas.microsoft.com/office/drawing/2014/main" id="{EE315754-4F1A-43A1-A727-67B0BFF156B8}"/>
              </a:ext>
            </a:extLst>
          </p:cNvPr>
          <p:cNvSpPr txBox="1"/>
          <p:nvPr/>
        </p:nvSpPr>
        <p:spPr>
          <a:xfrm>
            <a:off x="1862407" y="5873690"/>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Ref. Mid Cheshire Hospitals NHS Foundation</a:t>
            </a:r>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E31AEDB7-6E33-47DA-AE10-19F3DA7B6E90}"/>
                  </a:ext>
                </a:extLst>
              </p14:cNvPr>
              <p14:cNvContentPartPr/>
              <p14:nvPr/>
            </p14:nvContentPartPr>
            <p14:xfrm>
              <a:off x="517584" y="1912188"/>
              <a:ext cx="19050" cy="19050"/>
            </p14:xfrm>
          </p:contentPart>
        </mc:Choice>
        <mc:Fallback>
          <p:pic>
            <p:nvPicPr>
              <p:cNvPr id="4" name="Ink 3">
                <a:extLst>
                  <a:ext uri="{FF2B5EF4-FFF2-40B4-BE49-F238E27FC236}">
                    <a16:creationId xmlns:a16="http://schemas.microsoft.com/office/drawing/2014/main" id="{E31AEDB7-6E33-47DA-AE10-19F3DA7B6E90}"/>
                  </a:ext>
                </a:extLst>
              </p:cNvPr>
              <p:cNvPicPr/>
              <p:nvPr/>
            </p:nvPicPr>
            <p:blipFill>
              <a:blip r:embed="rId3"/>
              <a:stretch>
                <a:fillRect/>
              </a:stretch>
            </p:blipFill>
            <p:spPr>
              <a:xfrm>
                <a:off x="-2339916" y="-3802812"/>
                <a:ext cx="5715000" cy="11430000"/>
              </a:xfrm>
              <a:prstGeom prst="rect">
                <a:avLst/>
              </a:prstGeom>
            </p:spPr>
          </p:pic>
        </mc:Fallback>
      </mc:AlternateContent>
    </p:spTree>
    <p:extLst>
      <p:ext uri="{BB962C8B-B14F-4D97-AF65-F5344CB8AC3E}">
        <p14:creationId xmlns:p14="http://schemas.microsoft.com/office/powerpoint/2010/main" val="3734897230"/>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Atlas</vt:lpstr>
      <vt:lpstr>Clare galvin  Problem solving </vt:lpstr>
      <vt:lpstr>Introduction...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672</cp:revision>
  <dcterms:created xsi:type="dcterms:W3CDTF">2022-03-03T18:09:39Z</dcterms:created>
  <dcterms:modified xsi:type="dcterms:W3CDTF">2022-03-11T17:04:58Z</dcterms:modified>
</cp:coreProperties>
</file>