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9" r:id="rId1"/>
    <p:sldMasterId id="2147483650" r:id="rId2"/>
    <p:sldMasterId id="2147483800" r:id="rId3"/>
    <p:sldMasterId id="2147483926" r:id="rId4"/>
  </p:sldMasterIdLst>
  <p:notesMasterIdLst>
    <p:notesMasterId r:id="rId13"/>
  </p:notesMasterIdLst>
  <p:sldIdLst>
    <p:sldId id="256" r:id="rId5"/>
    <p:sldId id="263" r:id="rId6"/>
    <p:sldId id="257" r:id="rId7"/>
    <p:sldId id="264" r:id="rId8"/>
    <p:sldId id="259" r:id="rId9"/>
    <p:sldId id="260" r:id="rId10"/>
    <p:sldId id="261" r:id="rId11"/>
    <p:sldId id="262" r:id="rId12"/>
  </p:sldIdLst>
  <p:sldSz cx="9144000" cy="6858000" type="screen4x3"/>
  <p:notesSz cx="7099300" cy="10234613"/>
  <p:defaultTextStyle>
    <a:defPPr>
      <a:defRPr lang="en-US"/>
    </a:defPPr>
    <a:lvl1pPr algn="l" rtl="0" fontAlgn="base">
      <a:spcBef>
        <a:spcPct val="0"/>
      </a:spcBef>
      <a:spcAft>
        <a:spcPct val="50000"/>
      </a:spcAft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fontAlgn="base">
      <a:spcBef>
        <a:spcPct val="0"/>
      </a:spcBef>
      <a:spcAft>
        <a:spcPct val="50000"/>
      </a:spcAft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l" rtl="0" fontAlgn="base">
      <a:spcBef>
        <a:spcPct val="0"/>
      </a:spcBef>
      <a:spcAft>
        <a:spcPct val="50000"/>
      </a:spcAft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l" rtl="0" fontAlgn="base">
      <a:spcBef>
        <a:spcPct val="0"/>
      </a:spcBef>
      <a:spcAft>
        <a:spcPct val="50000"/>
      </a:spcAft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l" rtl="0" fontAlgn="base">
      <a:spcBef>
        <a:spcPct val="0"/>
      </a:spcBef>
      <a:spcAft>
        <a:spcPct val="50000"/>
      </a:spcAft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8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75986" autoAdjust="0"/>
  </p:normalViewPr>
  <p:slideViewPr>
    <p:cSldViewPr snapToGrid="0" snapToObjects="1">
      <p:cViewPr varScale="1">
        <p:scale>
          <a:sx n="65" d="100"/>
          <a:sy n="65" d="100"/>
        </p:scale>
        <p:origin x="195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slava Angelova" userId="d5e51e0c7655a373" providerId="LiveId" clId="{3B06D3BB-F435-4026-97B5-0307A8ACE8E4}"/>
    <pc:docChg chg="modSld">
      <pc:chgData name="Desislava Angelova" userId="d5e51e0c7655a373" providerId="LiveId" clId="{3B06D3BB-F435-4026-97B5-0307A8ACE8E4}" dt="2021-04-15T08:51:38.505" v="3" actId="1076"/>
      <pc:docMkLst>
        <pc:docMk/>
      </pc:docMkLst>
      <pc:sldChg chg="modSp mod">
        <pc:chgData name="Desislava Angelova" userId="d5e51e0c7655a373" providerId="LiveId" clId="{3B06D3BB-F435-4026-97B5-0307A8ACE8E4}" dt="2021-04-15T08:18:59.783" v="2" actId="14100"/>
        <pc:sldMkLst>
          <pc:docMk/>
          <pc:sldMk cId="2123648349" sldId="257"/>
        </pc:sldMkLst>
        <pc:picChg chg="mod">
          <ac:chgData name="Desislava Angelova" userId="d5e51e0c7655a373" providerId="LiveId" clId="{3B06D3BB-F435-4026-97B5-0307A8ACE8E4}" dt="2021-04-15T08:18:59.783" v="2" actId="14100"/>
          <ac:picMkLst>
            <pc:docMk/>
            <pc:sldMk cId="2123648349" sldId="257"/>
            <ac:picMk id="5" creationId="{8A51BD98-D3AC-446B-BF82-03252A0FAB0A}"/>
          </ac:picMkLst>
        </pc:picChg>
      </pc:sldChg>
      <pc:sldChg chg="modSp mod">
        <pc:chgData name="Desislava Angelova" userId="d5e51e0c7655a373" providerId="LiveId" clId="{3B06D3BB-F435-4026-97B5-0307A8ACE8E4}" dt="2021-04-15T08:51:38.505" v="3" actId="1076"/>
        <pc:sldMkLst>
          <pc:docMk/>
          <pc:sldMk cId="1614318778" sldId="264"/>
        </pc:sldMkLst>
        <pc:picChg chg="mod">
          <ac:chgData name="Desislava Angelova" userId="d5e51e0c7655a373" providerId="LiveId" clId="{3B06D3BB-F435-4026-97B5-0307A8ACE8E4}" dt="2021-04-15T08:51:38.505" v="3" actId="1076"/>
          <ac:picMkLst>
            <pc:docMk/>
            <pc:sldMk cId="1614318778" sldId="264"/>
            <ac:picMk id="4" creationId="{E6EB0E39-B85B-4210-829D-21CCF7300BC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952013-8DE1-45BE-89C1-01CD5206BDA8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176BB2-ADD9-4548-85E5-E5D02C6D57D7}">
      <dgm:prSet custT="1"/>
      <dgm:spPr/>
      <dgm:t>
        <a:bodyPr/>
        <a:lstStyle/>
        <a:p>
          <a:r>
            <a:rPr lang="en-GB" sz="1600" dirty="0"/>
            <a:t>Interpersonal skills play an important role.  </a:t>
          </a:r>
          <a:endParaRPr lang="en-US" sz="1600" dirty="0"/>
        </a:p>
      </dgm:t>
    </dgm:pt>
    <dgm:pt modelId="{C03E1141-1AD0-4807-A6DD-4722D92D38F2}" type="parTrans" cxnId="{DDC9C070-40F9-4666-93F8-5EB0861BFE3A}">
      <dgm:prSet/>
      <dgm:spPr/>
      <dgm:t>
        <a:bodyPr/>
        <a:lstStyle/>
        <a:p>
          <a:endParaRPr lang="en-US"/>
        </a:p>
      </dgm:t>
    </dgm:pt>
    <dgm:pt modelId="{03B9A509-B6D6-498C-9719-2E197C4CA602}" type="sibTrans" cxnId="{DDC9C070-40F9-4666-93F8-5EB0861BFE3A}">
      <dgm:prSet/>
      <dgm:spPr/>
      <dgm:t>
        <a:bodyPr/>
        <a:lstStyle/>
        <a:p>
          <a:endParaRPr lang="en-US"/>
        </a:p>
      </dgm:t>
    </dgm:pt>
    <dgm:pt modelId="{E854C984-653F-4261-BAAD-D2A738119856}">
      <dgm:prSet custT="1"/>
      <dgm:spPr/>
      <dgm:t>
        <a:bodyPr/>
        <a:lstStyle/>
        <a:p>
          <a:r>
            <a:rPr lang="en-GB" sz="1600" dirty="0"/>
            <a:t>Organisational and time management skills are important for improving abilities and prioritising workload.</a:t>
          </a:r>
          <a:endParaRPr lang="en-US" sz="1600" dirty="0"/>
        </a:p>
      </dgm:t>
    </dgm:pt>
    <dgm:pt modelId="{C28CF4ED-FA0B-4511-8FC0-5EAD733E38DC}" type="parTrans" cxnId="{EEB206CD-7A8B-4042-8B17-3A149C0E71D5}">
      <dgm:prSet/>
      <dgm:spPr/>
      <dgm:t>
        <a:bodyPr/>
        <a:lstStyle/>
        <a:p>
          <a:endParaRPr lang="en-US"/>
        </a:p>
      </dgm:t>
    </dgm:pt>
    <dgm:pt modelId="{4B5A5867-0622-4FCF-B248-CCDD9512A1F5}" type="sibTrans" cxnId="{EEB206CD-7A8B-4042-8B17-3A149C0E71D5}">
      <dgm:prSet/>
      <dgm:spPr/>
      <dgm:t>
        <a:bodyPr/>
        <a:lstStyle/>
        <a:p>
          <a:endParaRPr lang="en-US"/>
        </a:p>
      </dgm:t>
    </dgm:pt>
    <dgm:pt modelId="{EB14DF98-91B5-4D84-95AF-D38CD23BFF4F}">
      <dgm:prSet custT="1"/>
      <dgm:spPr/>
      <dgm:t>
        <a:bodyPr/>
        <a:lstStyle/>
        <a:p>
          <a:r>
            <a:rPr lang="en-GB" sz="1600" dirty="0"/>
            <a:t>Team management skill is defined as the ability of an individual for administering and coordinating group.</a:t>
          </a:r>
          <a:endParaRPr lang="en-US" sz="1600" dirty="0"/>
        </a:p>
      </dgm:t>
    </dgm:pt>
    <dgm:pt modelId="{7FC12342-DACB-4E26-A8DB-E13BD73872FC}" type="parTrans" cxnId="{B69AE5D4-FA4C-4AEA-8937-12CBFDE17DD5}">
      <dgm:prSet/>
      <dgm:spPr/>
      <dgm:t>
        <a:bodyPr/>
        <a:lstStyle/>
        <a:p>
          <a:endParaRPr lang="en-US"/>
        </a:p>
      </dgm:t>
    </dgm:pt>
    <dgm:pt modelId="{6AF1A36D-F64A-4839-973C-CCD1493D33B9}" type="sibTrans" cxnId="{B69AE5D4-FA4C-4AEA-8937-12CBFDE17DD5}">
      <dgm:prSet/>
      <dgm:spPr/>
      <dgm:t>
        <a:bodyPr/>
        <a:lstStyle/>
        <a:p>
          <a:endParaRPr lang="en-US"/>
        </a:p>
      </dgm:t>
    </dgm:pt>
    <dgm:pt modelId="{05F90632-04D2-4034-B944-AD1ACABE420A}">
      <dgm:prSet/>
      <dgm:spPr/>
      <dgm:t>
        <a:bodyPr/>
        <a:lstStyle/>
        <a:p>
          <a:r>
            <a:rPr lang="en-GB" dirty="0"/>
            <a:t>Customer service skill is the ability of communicating well with the customers.</a:t>
          </a:r>
          <a:endParaRPr lang="en-US" dirty="0"/>
        </a:p>
      </dgm:t>
    </dgm:pt>
    <dgm:pt modelId="{52902056-90ED-4656-8813-973DBEA63C83}" type="parTrans" cxnId="{793B5A07-9CAF-44BB-AAD3-DD3F49F41C69}">
      <dgm:prSet/>
      <dgm:spPr/>
      <dgm:t>
        <a:bodyPr/>
        <a:lstStyle/>
        <a:p>
          <a:endParaRPr lang="en-US"/>
        </a:p>
      </dgm:t>
    </dgm:pt>
    <dgm:pt modelId="{ADB8B1E2-CB90-44F9-8298-A00C79DCE60D}" type="sibTrans" cxnId="{793B5A07-9CAF-44BB-AAD3-DD3F49F41C69}">
      <dgm:prSet/>
      <dgm:spPr/>
      <dgm:t>
        <a:bodyPr/>
        <a:lstStyle/>
        <a:p>
          <a:endParaRPr lang="en-US"/>
        </a:p>
      </dgm:t>
    </dgm:pt>
    <dgm:pt modelId="{AC42E98C-4497-4478-BBE6-05AEA8DC1485}">
      <dgm:prSet/>
      <dgm:spPr/>
      <dgm:t>
        <a:bodyPr/>
        <a:lstStyle/>
        <a:p>
          <a:r>
            <a:rPr lang="en-GB" dirty="0"/>
            <a:t>Communication skill is important</a:t>
          </a:r>
          <a:r>
            <a:rPr lang="en-IN" dirty="0"/>
            <a:t> </a:t>
          </a:r>
          <a:r>
            <a:rPr lang="en-GB" dirty="0"/>
            <a:t>as it brings ability of providing and receiving various types of information. </a:t>
          </a:r>
          <a:endParaRPr lang="en-US" dirty="0"/>
        </a:p>
      </dgm:t>
    </dgm:pt>
    <dgm:pt modelId="{14E5B506-05BD-4218-BC81-1FDB886AC58A}" type="parTrans" cxnId="{9EDE7153-E362-4191-9D59-0F051ED86713}">
      <dgm:prSet/>
      <dgm:spPr/>
      <dgm:t>
        <a:bodyPr/>
        <a:lstStyle/>
        <a:p>
          <a:endParaRPr lang="en-US"/>
        </a:p>
      </dgm:t>
    </dgm:pt>
    <dgm:pt modelId="{C66FC099-AC1B-4A3D-B0CF-9D3DEB2956B1}" type="sibTrans" cxnId="{9EDE7153-E362-4191-9D59-0F051ED86713}">
      <dgm:prSet/>
      <dgm:spPr/>
      <dgm:t>
        <a:bodyPr/>
        <a:lstStyle/>
        <a:p>
          <a:endParaRPr lang="en-US"/>
        </a:p>
      </dgm:t>
    </dgm:pt>
    <dgm:pt modelId="{BCF3778B-A444-40BE-A41E-02BBAF18D7FF}" type="pres">
      <dgm:prSet presAssocID="{34952013-8DE1-45BE-89C1-01CD5206BDA8}" presName="diagram" presStyleCnt="0">
        <dgm:presLayoutVars>
          <dgm:dir/>
          <dgm:resizeHandles val="exact"/>
        </dgm:presLayoutVars>
      </dgm:prSet>
      <dgm:spPr/>
    </dgm:pt>
    <dgm:pt modelId="{2A3E91EF-A1F1-4540-A9F9-16BCEE04275A}" type="pres">
      <dgm:prSet presAssocID="{35176BB2-ADD9-4548-85E5-E5D02C6D57D7}" presName="node" presStyleLbl="node1" presStyleIdx="0" presStyleCnt="5">
        <dgm:presLayoutVars>
          <dgm:bulletEnabled val="1"/>
        </dgm:presLayoutVars>
      </dgm:prSet>
      <dgm:spPr/>
    </dgm:pt>
    <dgm:pt modelId="{779BAF64-C6F8-4356-85B4-537D34E2914F}" type="pres">
      <dgm:prSet presAssocID="{03B9A509-B6D6-498C-9719-2E197C4CA602}" presName="sibTrans" presStyleCnt="0"/>
      <dgm:spPr/>
    </dgm:pt>
    <dgm:pt modelId="{8A447BBE-E692-4837-8C35-C59E91A3D0B4}" type="pres">
      <dgm:prSet presAssocID="{E854C984-653F-4261-BAAD-D2A738119856}" presName="node" presStyleLbl="node1" presStyleIdx="1" presStyleCnt="5" custScaleX="122388">
        <dgm:presLayoutVars>
          <dgm:bulletEnabled val="1"/>
        </dgm:presLayoutVars>
      </dgm:prSet>
      <dgm:spPr/>
    </dgm:pt>
    <dgm:pt modelId="{3AA2547E-0E62-4195-8E65-3817337FD03A}" type="pres">
      <dgm:prSet presAssocID="{4B5A5867-0622-4FCF-B248-CCDD9512A1F5}" presName="sibTrans" presStyleCnt="0"/>
      <dgm:spPr/>
    </dgm:pt>
    <dgm:pt modelId="{2DE95EAA-909B-428C-8B3A-125F83F0A637}" type="pres">
      <dgm:prSet presAssocID="{EB14DF98-91B5-4D84-95AF-D38CD23BFF4F}" presName="node" presStyleLbl="node1" presStyleIdx="2" presStyleCnt="5" custScaleX="143238" custScaleY="119027">
        <dgm:presLayoutVars>
          <dgm:bulletEnabled val="1"/>
        </dgm:presLayoutVars>
      </dgm:prSet>
      <dgm:spPr/>
    </dgm:pt>
    <dgm:pt modelId="{1337F212-24EA-4B97-BDE9-C4D75D58E19C}" type="pres">
      <dgm:prSet presAssocID="{6AF1A36D-F64A-4839-973C-CCD1493D33B9}" presName="sibTrans" presStyleCnt="0"/>
      <dgm:spPr/>
    </dgm:pt>
    <dgm:pt modelId="{B7580E3B-7715-40B4-A17D-E41D9D807BB4}" type="pres">
      <dgm:prSet presAssocID="{05F90632-04D2-4034-B944-AD1ACABE420A}" presName="node" presStyleLbl="node1" presStyleIdx="3" presStyleCnt="5">
        <dgm:presLayoutVars>
          <dgm:bulletEnabled val="1"/>
        </dgm:presLayoutVars>
      </dgm:prSet>
      <dgm:spPr/>
    </dgm:pt>
    <dgm:pt modelId="{B096EB58-C0DD-4CCB-BEC5-3CD9AC96B35F}" type="pres">
      <dgm:prSet presAssocID="{ADB8B1E2-CB90-44F9-8298-A00C79DCE60D}" presName="sibTrans" presStyleCnt="0"/>
      <dgm:spPr/>
    </dgm:pt>
    <dgm:pt modelId="{68E34A9E-D139-419E-908A-4531FB6836AC}" type="pres">
      <dgm:prSet presAssocID="{AC42E98C-4497-4478-BBE6-05AEA8DC1485}" presName="node" presStyleLbl="node1" presStyleIdx="4" presStyleCnt="5">
        <dgm:presLayoutVars>
          <dgm:bulletEnabled val="1"/>
        </dgm:presLayoutVars>
      </dgm:prSet>
      <dgm:spPr/>
    </dgm:pt>
  </dgm:ptLst>
  <dgm:cxnLst>
    <dgm:cxn modelId="{793B5A07-9CAF-44BB-AAD3-DD3F49F41C69}" srcId="{34952013-8DE1-45BE-89C1-01CD5206BDA8}" destId="{05F90632-04D2-4034-B944-AD1ACABE420A}" srcOrd="3" destOrd="0" parTransId="{52902056-90ED-4656-8813-973DBEA63C83}" sibTransId="{ADB8B1E2-CB90-44F9-8298-A00C79DCE60D}"/>
    <dgm:cxn modelId="{20FC770C-6219-440A-B54A-C2983A3FB12E}" type="presOf" srcId="{34952013-8DE1-45BE-89C1-01CD5206BDA8}" destId="{BCF3778B-A444-40BE-A41E-02BBAF18D7FF}" srcOrd="0" destOrd="0" presId="urn:microsoft.com/office/officeart/2005/8/layout/default"/>
    <dgm:cxn modelId="{5069884E-8B8F-4B6A-8A32-A32E873F11DA}" type="presOf" srcId="{05F90632-04D2-4034-B944-AD1ACABE420A}" destId="{B7580E3B-7715-40B4-A17D-E41D9D807BB4}" srcOrd="0" destOrd="0" presId="urn:microsoft.com/office/officeart/2005/8/layout/default"/>
    <dgm:cxn modelId="{DDC9C070-40F9-4666-93F8-5EB0861BFE3A}" srcId="{34952013-8DE1-45BE-89C1-01CD5206BDA8}" destId="{35176BB2-ADD9-4548-85E5-E5D02C6D57D7}" srcOrd="0" destOrd="0" parTransId="{C03E1141-1AD0-4807-A6DD-4722D92D38F2}" sibTransId="{03B9A509-B6D6-498C-9719-2E197C4CA602}"/>
    <dgm:cxn modelId="{A587AB52-F2B2-45DB-9B98-9A10D325CE86}" type="presOf" srcId="{EB14DF98-91B5-4D84-95AF-D38CD23BFF4F}" destId="{2DE95EAA-909B-428C-8B3A-125F83F0A637}" srcOrd="0" destOrd="0" presId="urn:microsoft.com/office/officeart/2005/8/layout/default"/>
    <dgm:cxn modelId="{9EDE7153-E362-4191-9D59-0F051ED86713}" srcId="{34952013-8DE1-45BE-89C1-01CD5206BDA8}" destId="{AC42E98C-4497-4478-BBE6-05AEA8DC1485}" srcOrd="4" destOrd="0" parTransId="{14E5B506-05BD-4218-BC81-1FDB886AC58A}" sibTransId="{C66FC099-AC1B-4A3D-B0CF-9D3DEB2956B1}"/>
    <dgm:cxn modelId="{608CA68E-3626-44AA-A597-503748100493}" type="presOf" srcId="{AC42E98C-4497-4478-BBE6-05AEA8DC1485}" destId="{68E34A9E-D139-419E-908A-4531FB6836AC}" srcOrd="0" destOrd="0" presId="urn:microsoft.com/office/officeart/2005/8/layout/default"/>
    <dgm:cxn modelId="{EEB206CD-7A8B-4042-8B17-3A149C0E71D5}" srcId="{34952013-8DE1-45BE-89C1-01CD5206BDA8}" destId="{E854C984-653F-4261-BAAD-D2A738119856}" srcOrd="1" destOrd="0" parTransId="{C28CF4ED-FA0B-4511-8FC0-5EAD733E38DC}" sibTransId="{4B5A5867-0622-4FCF-B248-CCDD9512A1F5}"/>
    <dgm:cxn modelId="{B69AE5D4-FA4C-4AEA-8937-12CBFDE17DD5}" srcId="{34952013-8DE1-45BE-89C1-01CD5206BDA8}" destId="{EB14DF98-91B5-4D84-95AF-D38CD23BFF4F}" srcOrd="2" destOrd="0" parTransId="{7FC12342-DACB-4E26-A8DB-E13BD73872FC}" sibTransId="{6AF1A36D-F64A-4839-973C-CCD1493D33B9}"/>
    <dgm:cxn modelId="{A90CE7DA-6D29-48CA-BCC1-A8000DD1ABCE}" type="presOf" srcId="{35176BB2-ADD9-4548-85E5-E5D02C6D57D7}" destId="{2A3E91EF-A1F1-4540-A9F9-16BCEE04275A}" srcOrd="0" destOrd="0" presId="urn:microsoft.com/office/officeart/2005/8/layout/default"/>
    <dgm:cxn modelId="{4568F4F7-B9E0-447E-99EE-07C27D6F7544}" type="presOf" srcId="{E854C984-653F-4261-BAAD-D2A738119856}" destId="{8A447BBE-E692-4837-8C35-C59E91A3D0B4}" srcOrd="0" destOrd="0" presId="urn:microsoft.com/office/officeart/2005/8/layout/default"/>
    <dgm:cxn modelId="{05DA190A-FB97-42F9-971A-04823F4118C1}" type="presParOf" srcId="{BCF3778B-A444-40BE-A41E-02BBAF18D7FF}" destId="{2A3E91EF-A1F1-4540-A9F9-16BCEE04275A}" srcOrd="0" destOrd="0" presId="urn:microsoft.com/office/officeart/2005/8/layout/default"/>
    <dgm:cxn modelId="{DA003636-8A75-4029-BA7D-D8B38D7DAD4B}" type="presParOf" srcId="{BCF3778B-A444-40BE-A41E-02BBAF18D7FF}" destId="{779BAF64-C6F8-4356-85B4-537D34E2914F}" srcOrd="1" destOrd="0" presId="urn:microsoft.com/office/officeart/2005/8/layout/default"/>
    <dgm:cxn modelId="{51BC74CD-49D4-4093-8701-FCC123EE0962}" type="presParOf" srcId="{BCF3778B-A444-40BE-A41E-02BBAF18D7FF}" destId="{8A447BBE-E692-4837-8C35-C59E91A3D0B4}" srcOrd="2" destOrd="0" presId="urn:microsoft.com/office/officeart/2005/8/layout/default"/>
    <dgm:cxn modelId="{5D974C84-1695-44DA-8B55-63156ABE263F}" type="presParOf" srcId="{BCF3778B-A444-40BE-A41E-02BBAF18D7FF}" destId="{3AA2547E-0E62-4195-8E65-3817337FD03A}" srcOrd="3" destOrd="0" presId="urn:microsoft.com/office/officeart/2005/8/layout/default"/>
    <dgm:cxn modelId="{30A3CC02-FE6B-4488-90F6-97CE90DAA40F}" type="presParOf" srcId="{BCF3778B-A444-40BE-A41E-02BBAF18D7FF}" destId="{2DE95EAA-909B-428C-8B3A-125F83F0A637}" srcOrd="4" destOrd="0" presId="urn:microsoft.com/office/officeart/2005/8/layout/default"/>
    <dgm:cxn modelId="{91F8228C-548C-4127-8FF4-B3C97D350139}" type="presParOf" srcId="{BCF3778B-A444-40BE-A41E-02BBAF18D7FF}" destId="{1337F212-24EA-4B97-BDE9-C4D75D58E19C}" srcOrd="5" destOrd="0" presId="urn:microsoft.com/office/officeart/2005/8/layout/default"/>
    <dgm:cxn modelId="{3BDD9664-2494-43DD-B452-78840A248785}" type="presParOf" srcId="{BCF3778B-A444-40BE-A41E-02BBAF18D7FF}" destId="{B7580E3B-7715-40B4-A17D-E41D9D807BB4}" srcOrd="6" destOrd="0" presId="urn:microsoft.com/office/officeart/2005/8/layout/default"/>
    <dgm:cxn modelId="{F14220C2-1C84-4D70-ADBA-8EA255A7488B}" type="presParOf" srcId="{BCF3778B-A444-40BE-A41E-02BBAF18D7FF}" destId="{B096EB58-C0DD-4CCB-BEC5-3CD9AC96B35F}" srcOrd="7" destOrd="0" presId="urn:microsoft.com/office/officeart/2005/8/layout/default"/>
    <dgm:cxn modelId="{78366651-5A65-4830-8586-95CB7D44BA3D}" type="presParOf" srcId="{BCF3778B-A444-40BE-A41E-02BBAF18D7FF}" destId="{68E34A9E-D139-419E-908A-4531FB6836A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738863-5F9F-4317-A426-B3B4B8C4E85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897E073-D9C6-4CCA-9653-DA26108D26B5}">
      <dgm:prSet/>
      <dgm:spPr/>
      <dgm:t>
        <a:bodyPr/>
        <a:lstStyle/>
        <a:p>
          <a:r>
            <a:rPr lang="en-GB" b="1" dirty="0"/>
            <a:t>Team management:</a:t>
          </a:r>
          <a:r>
            <a:rPr lang="en-GB" dirty="0"/>
            <a:t> This skill provides the ability of administering and coordinating with all the team members. </a:t>
          </a:r>
          <a:endParaRPr lang="en-US" dirty="0"/>
        </a:p>
      </dgm:t>
    </dgm:pt>
    <dgm:pt modelId="{DA6374A9-42DC-43C8-9366-F9E381FA8EC9}" type="parTrans" cxnId="{6900E658-BCAB-447D-8478-7BDF7DEF53C6}">
      <dgm:prSet/>
      <dgm:spPr/>
      <dgm:t>
        <a:bodyPr/>
        <a:lstStyle/>
        <a:p>
          <a:endParaRPr lang="en-US"/>
        </a:p>
      </dgm:t>
    </dgm:pt>
    <dgm:pt modelId="{6231471B-2B29-47CA-B31C-0096A38765FC}" type="sibTrans" cxnId="{6900E658-BCAB-447D-8478-7BDF7DEF53C6}">
      <dgm:prSet/>
      <dgm:spPr/>
      <dgm:t>
        <a:bodyPr/>
        <a:lstStyle/>
        <a:p>
          <a:endParaRPr lang="en-US"/>
        </a:p>
      </dgm:t>
    </dgm:pt>
    <dgm:pt modelId="{7B22AA0E-C475-480C-AC4F-7E12EF96EBE7}">
      <dgm:prSet/>
      <dgm:spPr/>
      <dgm:t>
        <a:bodyPr/>
        <a:lstStyle/>
        <a:p>
          <a:r>
            <a:rPr lang="en-GB" b="1" dirty="0"/>
            <a:t>Management and leadership: </a:t>
          </a:r>
          <a:r>
            <a:rPr lang="en-GB" dirty="0"/>
            <a:t>This skill is the foundation of some basic skills such as decision-making, problem solving, planning, delegation, and managing. </a:t>
          </a:r>
          <a:endParaRPr lang="en-US" dirty="0"/>
        </a:p>
      </dgm:t>
    </dgm:pt>
    <dgm:pt modelId="{ADA726CF-8878-41CD-92CE-E26221A5E4C3}" type="parTrans" cxnId="{4D0DE331-F073-4CA3-8402-C5EE9E995686}">
      <dgm:prSet/>
      <dgm:spPr/>
      <dgm:t>
        <a:bodyPr/>
        <a:lstStyle/>
        <a:p>
          <a:endParaRPr lang="en-US"/>
        </a:p>
      </dgm:t>
    </dgm:pt>
    <dgm:pt modelId="{E9ADD32E-1769-4BE8-BE84-3CA6E7A8DDDA}" type="sibTrans" cxnId="{4D0DE331-F073-4CA3-8402-C5EE9E995686}">
      <dgm:prSet/>
      <dgm:spPr/>
      <dgm:t>
        <a:bodyPr/>
        <a:lstStyle/>
        <a:p>
          <a:endParaRPr lang="en-US"/>
        </a:p>
      </dgm:t>
    </dgm:pt>
    <dgm:pt modelId="{E9F5FACB-1D3A-40F2-916B-1039E68B0B35}">
      <dgm:prSet/>
      <dgm:spPr/>
      <dgm:t>
        <a:bodyPr/>
        <a:lstStyle/>
        <a:p>
          <a:r>
            <a:rPr lang="en-GB" b="1" dirty="0"/>
            <a:t>Customer service: </a:t>
          </a:r>
          <a:r>
            <a:rPr lang="en-GB" dirty="0"/>
            <a:t>It mainly includes the capability of communicating with clients and service users.</a:t>
          </a:r>
          <a:r>
            <a:rPr lang="en-US" dirty="0"/>
            <a:t> </a:t>
          </a:r>
        </a:p>
      </dgm:t>
    </dgm:pt>
    <dgm:pt modelId="{31D1982E-D040-42DE-AAAE-02B5E66FF40A}" type="parTrans" cxnId="{BAADEAA4-8C9E-48AF-A56F-7C4E1EBAA340}">
      <dgm:prSet/>
      <dgm:spPr/>
      <dgm:t>
        <a:bodyPr/>
        <a:lstStyle/>
        <a:p>
          <a:endParaRPr lang="en-US"/>
        </a:p>
      </dgm:t>
    </dgm:pt>
    <dgm:pt modelId="{DC69C45A-D36A-44CA-BC98-1585E3DBBA8F}" type="sibTrans" cxnId="{BAADEAA4-8C9E-48AF-A56F-7C4E1EBAA340}">
      <dgm:prSet/>
      <dgm:spPr/>
      <dgm:t>
        <a:bodyPr/>
        <a:lstStyle/>
        <a:p>
          <a:endParaRPr lang="en-US"/>
        </a:p>
      </dgm:t>
    </dgm:pt>
    <dgm:pt modelId="{C3477B2E-9AC8-4A83-A9EA-2311FEDD43E2}" type="pres">
      <dgm:prSet presAssocID="{BF738863-5F9F-4317-A426-B3B4B8C4E857}" presName="root" presStyleCnt="0">
        <dgm:presLayoutVars>
          <dgm:dir/>
          <dgm:resizeHandles val="exact"/>
        </dgm:presLayoutVars>
      </dgm:prSet>
      <dgm:spPr/>
    </dgm:pt>
    <dgm:pt modelId="{5D913B80-5626-4572-99EE-89E4DF7C885A}" type="pres">
      <dgm:prSet presAssocID="{5897E073-D9C6-4CCA-9653-DA26108D26B5}" presName="compNode" presStyleCnt="0"/>
      <dgm:spPr/>
    </dgm:pt>
    <dgm:pt modelId="{FF6E52FC-0823-4187-8C63-3A7215027CED}" type="pres">
      <dgm:prSet presAssocID="{5897E073-D9C6-4CCA-9653-DA26108D26B5}" presName="bgRect" presStyleLbl="bgShp" presStyleIdx="0" presStyleCnt="3"/>
      <dgm:spPr/>
    </dgm:pt>
    <dgm:pt modelId="{92AB582C-DDB7-4621-BB00-B6BFCEB1E51C}" type="pres">
      <dgm:prSet presAssocID="{5897E073-D9C6-4CCA-9653-DA26108D26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D5A450E-167E-4EB0-BE38-E04E9EA86507}" type="pres">
      <dgm:prSet presAssocID="{5897E073-D9C6-4CCA-9653-DA26108D26B5}" presName="spaceRect" presStyleCnt="0"/>
      <dgm:spPr/>
    </dgm:pt>
    <dgm:pt modelId="{861DA6F2-469D-4C08-A077-EBD8CCB0CBCB}" type="pres">
      <dgm:prSet presAssocID="{5897E073-D9C6-4CCA-9653-DA26108D26B5}" presName="parTx" presStyleLbl="revTx" presStyleIdx="0" presStyleCnt="3">
        <dgm:presLayoutVars>
          <dgm:chMax val="0"/>
          <dgm:chPref val="0"/>
        </dgm:presLayoutVars>
      </dgm:prSet>
      <dgm:spPr/>
    </dgm:pt>
    <dgm:pt modelId="{8A1F3CCB-EFCB-4192-8397-B80C0AF1AEA1}" type="pres">
      <dgm:prSet presAssocID="{6231471B-2B29-47CA-B31C-0096A38765FC}" presName="sibTrans" presStyleCnt="0"/>
      <dgm:spPr/>
    </dgm:pt>
    <dgm:pt modelId="{38E483F9-3987-470D-A25E-FBCD47DAA8E4}" type="pres">
      <dgm:prSet presAssocID="{7B22AA0E-C475-480C-AC4F-7E12EF96EBE7}" presName="compNode" presStyleCnt="0"/>
      <dgm:spPr/>
    </dgm:pt>
    <dgm:pt modelId="{F8E0B139-E274-478B-92D7-029D9B9E1CBE}" type="pres">
      <dgm:prSet presAssocID="{7B22AA0E-C475-480C-AC4F-7E12EF96EBE7}" presName="bgRect" presStyleLbl="bgShp" presStyleIdx="1" presStyleCnt="3"/>
      <dgm:spPr/>
    </dgm:pt>
    <dgm:pt modelId="{9D50876E-1DDF-437C-B6F2-50F8D47BB162}" type="pres">
      <dgm:prSet presAssocID="{7B22AA0E-C475-480C-AC4F-7E12EF96EB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B87776E-2186-4F2A-B178-6156F049A258}" type="pres">
      <dgm:prSet presAssocID="{7B22AA0E-C475-480C-AC4F-7E12EF96EBE7}" presName="spaceRect" presStyleCnt="0"/>
      <dgm:spPr/>
    </dgm:pt>
    <dgm:pt modelId="{E58C9A60-F99C-4727-B355-778F5BCEC8A4}" type="pres">
      <dgm:prSet presAssocID="{7B22AA0E-C475-480C-AC4F-7E12EF96EBE7}" presName="parTx" presStyleLbl="revTx" presStyleIdx="1" presStyleCnt="3">
        <dgm:presLayoutVars>
          <dgm:chMax val="0"/>
          <dgm:chPref val="0"/>
        </dgm:presLayoutVars>
      </dgm:prSet>
      <dgm:spPr/>
    </dgm:pt>
    <dgm:pt modelId="{3CE9687F-F3EB-4015-B6C9-985F2A400D3C}" type="pres">
      <dgm:prSet presAssocID="{E9ADD32E-1769-4BE8-BE84-3CA6E7A8DDDA}" presName="sibTrans" presStyleCnt="0"/>
      <dgm:spPr/>
    </dgm:pt>
    <dgm:pt modelId="{D04A843B-DC0F-475E-B62F-45A29B27212D}" type="pres">
      <dgm:prSet presAssocID="{E9F5FACB-1D3A-40F2-916B-1039E68B0B35}" presName="compNode" presStyleCnt="0"/>
      <dgm:spPr/>
    </dgm:pt>
    <dgm:pt modelId="{00C8FB27-D8DE-40E2-943C-251694455C5B}" type="pres">
      <dgm:prSet presAssocID="{E9F5FACB-1D3A-40F2-916B-1039E68B0B35}" presName="bgRect" presStyleLbl="bgShp" presStyleIdx="2" presStyleCnt="3"/>
      <dgm:spPr/>
    </dgm:pt>
    <dgm:pt modelId="{9991F235-7855-4E42-8750-D43050AF1E9E}" type="pres">
      <dgm:prSet presAssocID="{E9F5FACB-1D3A-40F2-916B-1039E68B0B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F0C6543-499D-4042-B882-653EDA9DA187}" type="pres">
      <dgm:prSet presAssocID="{E9F5FACB-1D3A-40F2-916B-1039E68B0B35}" presName="spaceRect" presStyleCnt="0"/>
      <dgm:spPr/>
    </dgm:pt>
    <dgm:pt modelId="{DA90EF85-0D16-4B93-BCE1-0C089035883B}" type="pres">
      <dgm:prSet presAssocID="{E9F5FACB-1D3A-40F2-916B-1039E68B0B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D14732E-3F08-4F19-B3EC-AA1E63592A26}" type="presOf" srcId="{5897E073-D9C6-4CCA-9653-DA26108D26B5}" destId="{861DA6F2-469D-4C08-A077-EBD8CCB0CBCB}" srcOrd="0" destOrd="0" presId="urn:microsoft.com/office/officeart/2018/2/layout/IconVerticalSolidList"/>
    <dgm:cxn modelId="{4D0DE331-F073-4CA3-8402-C5EE9E995686}" srcId="{BF738863-5F9F-4317-A426-B3B4B8C4E857}" destId="{7B22AA0E-C475-480C-AC4F-7E12EF96EBE7}" srcOrd="1" destOrd="0" parTransId="{ADA726CF-8878-41CD-92CE-E26221A5E4C3}" sibTransId="{E9ADD32E-1769-4BE8-BE84-3CA6E7A8DDDA}"/>
    <dgm:cxn modelId="{9872A46F-A2E9-486E-9F70-D364BA493DCA}" type="presOf" srcId="{E9F5FACB-1D3A-40F2-916B-1039E68B0B35}" destId="{DA90EF85-0D16-4B93-BCE1-0C089035883B}" srcOrd="0" destOrd="0" presId="urn:microsoft.com/office/officeart/2018/2/layout/IconVerticalSolidList"/>
    <dgm:cxn modelId="{6900E658-BCAB-447D-8478-7BDF7DEF53C6}" srcId="{BF738863-5F9F-4317-A426-B3B4B8C4E857}" destId="{5897E073-D9C6-4CCA-9653-DA26108D26B5}" srcOrd="0" destOrd="0" parTransId="{DA6374A9-42DC-43C8-9366-F9E381FA8EC9}" sibTransId="{6231471B-2B29-47CA-B31C-0096A38765FC}"/>
    <dgm:cxn modelId="{7401FF7C-673B-4CE4-8512-FD2A85AC868D}" type="presOf" srcId="{7B22AA0E-C475-480C-AC4F-7E12EF96EBE7}" destId="{E58C9A60-F99C-4727-B355-778F5BCEC8A4}" srcOrd="0" destOrd="0" presId="urn:microsoft.com/office/officeart/2018/2/layout/IconVerticalSolidList"/>
    <dgm:cxn modelId="{BAADEAA4-8C9E-48AF-A56F-7C4E1EBAA340}" srcId="{BF738863-5F9F-4317-A426-B3B4B8C4E857}" destId="{E9F5FACB-1D3A-40F2-916B-1039E68B0B35}" srcOrd="2" destOrd="0" parTransId="{31D1982E-D040-42DE-AAAE-02B5E66FF40A}" sibTransId="{DC69C45A-D36A-44CA-BC98-1585E3DBBA8F}"/>
    <dgm:cxn modelId="{999CDEB1-9511-4C05-9571-D3B5712896FE}" type="presOf" srcId="{BF738863-5F9F-4317-A426-B3B4B8C4E857}" destId="{C3477B2E-9AC8-4A83-A9EA-2311FEDD43E2}" srcOrd="0" destOrd="0" presId="urn:microsoft.com/office/officeart/2018/2/layout/IconVerticalSolidList"/>
    <dgm:cxn modelId="{46E35376-086F-44E3-93BB-D2380DA2D9E7}" type="presParOf" srcId="{C3477B2E-9AC8-4A83-A9EA-2311FEDD43E2}" destId="{5D913B80-5626-4572-99EE-89E4DF7C885A}" srcOrd="0" destOrd="0" presId="urn:microsoft.com/office/officeart/2018/2/layout/IconVerticalSolidList"/>
    <dgm:cxn modelId="{14331288-282A-49BF-A887-1B046E505CAD}" type="presParOf" srcId="{5D913B80-5626-4572-99EE-89E4DF7C885A}" destId="{FF6E52FC-0823-4187-8C63-3A7215027CED}" srcOrd="0" destOrd="0" presId="urn:microsoft.com/office/officeart/2018/2/layout/IconVerticalSolidList"/>
    <dgm:cxn modelId="{8E200B0C-8172-47EC-9EE9-C67A1B7F9053}" type="presParOf" srcId="{5D913B80-5626-4572-99EE-89E4DF7C885A}" destId="{92AB582C-DDB7-4621-BB00-B6BFCEB1E51C}" srcOrd="1" destOrd="0" presId="urn:microsoft.com/office/officeart/2018/2/layout/IconVerticalSolidList"/>
    <dgm:cxn modelId="{DB362A08-E3EA-4871-9C3D-E9FFFD68E841}" type="presParOf" srcId="{5D913B80-5626-4572-99EE-89E4DF7C885A}" destId="{DD5A450E-167E-4EB0-BE38-E04E9EA86507}" srcOrd="2" destOrd="0" presId="urn:microsoft.com/office/officeart/2018/2/layout/IconVerticalSolidList"/>
    <dgm:cxn modelId="{AF97084C-B78F-433F-874B-A067F84D42EB}" type="presParOf" srcId="{5D913B80-5626-4572-99EE-89E4DF7C885A}" destId="{861DA6F2-469D-4C08-A077-EBD8CCB0CBCB}" srcOrd="3" destOrd="0" presId="urn:microsoft.com/office/officeart/2018/2/layout/IconVerticalSolidList"/>
    <dgm:cxn modelId="{253D928B-D881-4814-8CC0-1A1F96916776}" type="presParOf" srcId="{C3477B2E-9AC8-4A83-A9EA-2311FEDD43E2}" destId="{8A1F3CCB-EFCB-4192-8397-B80C0AF1AEA1}" srcOrd="1" destOrd="0" presId="urn:microsoft.com/office/officeart/2018/2/layout/IconVerticalSolidList"/>
    <dgm:cxn modelId="{BEFE8905-B4BA-40F7-BCC0-0193B3DD05FE}" type="presParOf" srcId="{C3477B2E-9AC8-4A83-A9EA-2311FEDD43E2}" destId="{38E483F9-3987-470D-A25E-FBCD47DAA8E4}" srcOrd="2" destOrd="0" presId="urn:microsoft.com/office/officeart/2018/2/layout/IconVerticalSolidList"/>
    <dgm:cxn modelId="{217BB010-AC54-41B3-9C10-DCA19E2A1D14}" type="presParOf" srcId="{38E483F9-3987-470D-A25E-FBCD47DAA8E4}" destId="{F8E0B139-E274-478B-92D7-029D9B9E1CBE}" srcOrd="0" destOrd="0" presId="urn:microsoft.com/office/officeart/2018/2/layout/IconVerticalSolidList"/>
    <dgm:cxn modelId="{D7630F66-3334-489D-9F62-C0F3DD30DFA1}" type="presParOf" srcId="{38E483F9-3987-470D-A25E-FBCD47DAA8E4}" destId="{9D50876E-1DDF-437C-B6F2-50F8D47BB162}" srcOrd="1" destOrd="0" presId="urn:microsoft.com/office/officeart/2018/2/layout/IconVerticalSolidList"/>
    <dgm:cxn modelId="{F7CD53C4-BDEC-4F86-BB81-A01D47E44636}" type="presParOf" srcId="{38E483F9-3987-470D-A25E-FBCD47DAA8E4}" destId="{FB87776E-2186-4F2A-B178-6156F049A258}" srcOrd="2" destOrd="0" presId="urn:microsoft.com/office/officeart/2018/2/layout/IconVerticalSolidList"/>
    <dgm:cxn modelId="{6AD21D21-FBA2-4AF3-9496-63304C36BF59}" type="presParOf" srcId="{38E483F9-3987-470D-A25E-FBCD47DAA8E4}" destId="{E58C9A60-F99C-4727-B355-778F5BCEC8A4}" srcOrd="3" destOrd="0" presId="urn:microsoft.com/office/officeart/2018/2/layout/IconVerticalSolidList"/>
    <dgm:cxn modelId="{533EF48D-0D70-4243-8B85-6583BA5E3400}" type="presParOf" srcId="{C3477B2E-9AC8-4A83-A9EA-2311FEDD43E2}" destId="{3CE9687F-F3EB-4015-B6C9-985F2A400D3C}" srcOrd="3" destOrd="0" presId="urn:microsoft.com/office/officeart/2018/2/layout/IconVerticalSolidList"/>
    <dgm:cxn modelId="{30A34C8E-B5BB-4A40-8680-FE276FC78C83}" type="presParOf" srcId="{C3477B2E-9AC8-4A83-A9EA-2311FEDD43E2}" destId="{D04A843B-DC0F-475E-B62F-45A29B27212D}" srcOrd="4" destOrd="0" presId="urn:microsoft.com/office/officeart/2018/2/layout/IconVerticalSolidList"/>
    <dgm:cxn modelId="{87B662C7-701F-4BDA-9C53-67DF974DA562}" type="presParOf" srcId="{D04A843B-DC0F-475E-B62F-45A29B27212D}" destId="{00C8FB27-D8DE-40E2-943C-251694455C5B}" srcOrd="0" destOrd="0" presId="urn:microsoft.com/office/officeart/2018/2/layout/IconVerticalSolidList"/>
    <dgm:cxn modelId="{677B9C88-403A-4C0E-B793-28323B2F73C0}" type="presParOf" srcId="{D04A843B-DC0F-475E-B62F-45A29B27212D}" destId="{9991F235-7855-4E42-8750-D43050AF1E9E}" srcOrd="1" destOrd="0" presId="urn:microsoft.com/office/officeart/2018/2/layout/IconVerticalSolidList"/>
    <dgm:cxn modelId="{904088D2-C71B-4F81-985F-8F9FEE819976}" type="presParOf" srcId="{D04A843B-DC0F-475E-B62F-45A29B27212D}" destId="{4F0C6543-499D-4042-B882-653EDA9DA187}" srcOrd="2" destOrd="0" presId="urn:microsoft.com/office/officeart/2018/2/layout/IconVerticalSolidList"/>
    <dgm:cxn modelId="{82F15D5B-96F9-458B-AEB9-9332942F0022}" type="presParOf" srcId="{D04A843B-DC0F-475E-B62F-45A29B27212D}" destId="{DA90EF85-0D16-4B93-BCE1-0C08903588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E91EF-A1F1-4540-A9F9-16BCEE04275A}">
      <dsp:nvSpPr>
        <dsp:cNvPr id="0" name=""/>
        <dsp:cNvSpPr/>
      </dsp:nvSpPr>
      <dsp:spPr>
        <a:xfrm>
          <a:off x="791" y="180397"/>
          <a:ext cx="2108348" cy="126500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Interpersonal skills play an important role.  </a:t>
          </a:r>
          <a:endParaRPr lang="en-US" sz="1600" kern="1200" dirty="0"/>
        </a:p>
      </dsp:txBody>
      <dsp:txXfrm>
        <a:off x="791" y="180397"/>
        <a:ext cx="2108348" cy="1265008"/>
      </dsp:txXfrm>
    </dsp:sp>
    <dsp:sp modelId="{8A447BBE-E692-4837-8C35-C59E91A3D0B4}">
      <dsp:nvSpPr>
        <dsp:cNvPr id="0" name=""/>
        <dsp:cNvSpPr/>
      </dsp:nvSpPr>
      <dsp:spPr>
        <a:xfrm>
          <a:off x="2319974" y="180397"/>
          <a:ext cx="2580365" cy="1265008"/>
        </a:xfrm>
        <a:prstGeom prst="rect">
          <a:avLst/>
        </a:prstGeom>
        <a:gradFill rotWithShape="0">
          <a:gsLst>
            <a:gs pos="0">
              <a:schemeClr val="accent5">
                <a:hueOff val="-653972"/>
                <a:satOff val="3891"/>
                <a:lumOff val="1568"/>
                <a:alphaOff val="0"/>
                <a:tint val="96000"/>
                <a:lumMod val="100000"/>
              </a:schemeClr>
            </a:gs>
            <a:gs pos="78000">
              <a:schemeClr val="accent5">
                <a:hueOff val="-653972"/>
                <a:satOff val="3891"/>
                <a:lumOff val="156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Organisational and time management skills are important for improving abilities and prioritising workload.</a:t>
          </a:r>
          <a:endParaRPr lang="en-US" sz="1600" kern="1200" dirty="0"/>
        </a:p>
      </dsp:txBody>
      <dsp:txXfrm>
        <a:off x="2319974" y="180397"/>
        <a:ext cx="2580365" cy="1265008"/>
      </dsp:txXfrm>
    </dsp:sp>
    <dsp:sp modelId="{2DE95EAA-909B-428C-8B3A-125F83F0A637}">
      <dsp:nvSpPr>
        <dsp:cNvPr id="0" name=""/>
        <dsp:cNvSpPr/>
      </dsp:nvSpPr>
      <dsp:spPr>
        <a:xfrm>
          <a:off x="940588" y="1656241"/>
          <a:ext cx="3019955" cy="1505702"/>
        </a:xfrm>
        <a:prstGeom prst="rect">
          <a:avLst/>
        </a:prstGeom>
        <a:gradFill rotWithShape="0">
          <a:gsLst>
            <a:gs pos="0">
              <a:schemeClr val="accent5">
                <a:hueOff val="-1307943"/>
                <a:satOff val="7781"/>
                <a:lumOff val="3137"/>
                <a:alphaOff val="0"/>
                <a:tint val="96000"/>
                <a:lumMod val="100000"/>
              </a:schemeClr>
            </a:gs>
            <a:gs pos="78000">
              <a:schemeClr val="accent5">
                <a:hueOff val="-1307943"/>
                <a:satOff val="7781"/>
                <a:lumOff val="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management skill is defined as the ability of an individual for administering and coordinating group.</a:t>
          </a:r>
          <a:endParaRPr lang="en-US" sz="1600" kern="1200" dirty="0"/>
        </a:p>
      </dsp:txBody>
      <dsp:txXfrm>
        <a:off x="940588" y="1656241"/>
        <a:ext cx="3019955" cy="1505702"/>
      </dsp:txXfrm>
    </dsp:sp>
    <dsp:sp modelId="{B7580E3B-7715-40B4-A17D-E41D9D807BB4}">
      <dsp:nvSpPr>
        <dsp:cNvPr id="0" name=""/>
        <dsp:cNvSpPr/>
      </dsp:nvSpPr>
      <dsp:spPr>
        <a:xfrm>
          <a:off x="236800" y="3372778"/>
          <a:ext cx="2108348" cy="1265008"/>
        </a:xfrm>
        <a:prstGeom prst="rect">
          <a:avLst/>
        </a:prstGeom>
        <a:gradFill rotWithShape="0">
          <a:gsLst>
            <a:gs pos="0">
              <a:schemeClr val="accent5">
                <a:hueOff val="-1961915"/>
                <a:satOff val="11672"/>
                <a:lumOff val="4705"/>
                <a:alphaOff val="0"/>
                <a:tint val="96000"/>
                <a:lumMod val="100000"/>
              </a:schemeClr>
            </a:gs>
            <a:gs pos="78000">
              <a:schemeClr val="accent5">
                <a:hueOff val="-1961915"/>
                <a:satOff val="11672"/>
                <a:lumOff val="470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Customer service skill is the ability of communicating well with the customers.</a:t>
          </a:r>
          <a:endParaRPr lang="en-US" sz="1500" kern="1200" dirty="0"/>
        </a:p>
      </dsp:txBody>
      <dsp:txXfrm>
        <a:off x="236800" y="3372778"/>
        <a:ext cx="2108348" cy="1265008"/>
      </dsp:txXfrm>
    </dsp:sp>
    <dsp:sp modelId="{68E34A9E-D139-419E-908A-4531FB6836AC}">
      <dsp:nvSpPr>
        <dsp:cNvPr id="0" name=""/>
        <dsp:cNvSpPr/>
      </dsp:nvSpPr>
      <dsp:spPr>
        <a:xfrm>
          <a:off x="2555983" y="3372778"/>
          <a:ext cx="2108348" cy="1265008"/>
        </a:xfrm>
        <a:prstGeom prst="rect">
          <a:avLst/>
        </a:prstGeom>
        <a:gradFill rotWithShape="0">
          <a:gsLst>
            <a:gs pos="0">
              <a:schemeClr val="accent5">
                <a:hueOff val="-2615887"/>
                <a:satOff val="15563"/>
                <a:lumOff val="6274"/>
                <a:alphaOff val="0"/>
                <a:tint val="96000"/>
                <a:lumMod val="100000"/>
              </a:schemeClr>
            </a:gs>
            <a:gs pos="78000">
              <a:schemeClr val="accent5">
                <a:hueOff val="-2615887"/>
                <a:satOff val="15563"/>
                <a:lumOff val="627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Communication skill is important</a:t>
          </a:r>
          <a:r>
            <a:rPr lang="en-IN" sz="1500" kern="1200" dirty="0"/>
            <a:t> </a:t>
          </a:r>
          <a:r>
            <a:rPr lang="en-GB" sz="1500" kern="1200" dirty="0"/>
            <a:t>as it brings ability of providing and receiving various types of information. </a:t>
          </a:r>
          <a:endParaRPr lang="en-US" sz="1500" kern="1200" dirty="0"/>
        </a:p>
      </dsp:txBody>
      <dsp:txXfrm>
        <a:off x="2555983" y="3372778"/>
        <a:ext cx="2108348" cy="1265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E52FC-0823-4187-8C63-3A7215027CED}">
      <dsp:nvSpPr>
        <dsp:cNvPr id="0" name=""/>
        <dsp:cNvSpPr/>
      </dsp:nvSpPr>
      <dsp:spPr>
        <a:xfrm>
          <a:off x="0" y="473"/>
          <a:ext cx="6348413" cy="11087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B582C-DDB7-4621-BB00-B6BFCEB1E51C}">
      <dsp:nvSpPr>
        <dsp:cNvPr id="0" name=""/>
        <dsp:cNvSpPr/>
      </dsp:nvSpPr>
      <dsp:spPr>
        <a:xfrm>
          <a:off x="335385" y="249933"/>
          <a:ext cx="609791" cy="6097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DA6F2-469D-4C08-A077-EBD8CCB0CBCB}">
      <dsp:nvSpPr>
        <dsp:cNvPr id="0" name=""/>
        <dsp:cNvSpPr/>
      </dsp:nvSpPr>
      <dsp:spPr>
        <a:xfrm>
          <a:off x="1280561" y="473"/>
          <a:ext cx="5067851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Team management:</a:t>
          </a:r>
          <a:r>
            <a:rPr lang="en-GB" sz="1600" kern="1200" dirty="0"/>
            <a:t> This skill provides the ability of administering and coordinating with all the team members. </a:t>
          </a:r>
          <a:endParaRPr lang="en-US" sz="1600" kern="1200" dirty="0"/>
        </a:p>
      </dsp:txBody>
      <dsp:txXfrm>
        <a:off x="1280561" y="473"/>
        <a:ext cx="5067851" cy="1108711"/>
      </dsp:txXfrm>
    </dsp:sp>
    <dsp:sp modelId="{F8E0B139-E274-478B-92D7-029D9B9E1CBE}">
      <dsp:nvSpPr>
        <dsp:cNvPr id="0" name=""/>
        <dsp:cNvSpPr/>
      </dsp:nvSpPr>
      <dsp:spPr>
        <a:xfrm>
          <a:off x="0" y="1386362"/>
          <a:ext cx="6348413" cy="1108711"/>
        </a:xfrm>
        <a:prstGeom prst="roundRect">
          <a:avLst>
            <a:gd name="adj" fmla="val 10000"/>
          </a:avLst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50876E-1DDF-437C-B6F2-50F8D47BB162}">
      <dsp:nvSpPr>
        <dsp:cNvPr id="0" name=""/>
        <dsp:cNvSpPr/>
      </dsp:nvSpPr>
      <dsp:spPr>
        <a:xfrm>
          <a:off x="335385" y="1635822"/>
          <a:ext cx="609791" cy="6097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C9A60-F99C-4727-B355-778F5BCEC8A4}">
      <dsp:nvSpPr>
        <dsp:cNvPr id="0" name=""/>
        <dsp:cNvSpPr/>
      </dsp:nvSpPr>
      <dsp:spPr>
        <a:xfrm>
          <a:off x="1280561" y="1386362"/>
          <a:ext cx="5067851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Management and leadership: </a:t>
          </a:r>
          <a:r>
            <a:rPr lang="en-GB" sz="1600" kern="1200" dirty="0"/>
            <a:t>This skill is the foundation of some basic skills such as decision-making, problem solving, planning, delegation, and managing. </a:t>
          </a:r>
          <a:endParaRPr lang="en-US" sz="1600" kern="1200" dirty="0"/>
        </a:p>
      </dsp:txBody>
      <dsp:txXfrm>
        <a:off x="1280561" y="1386362"/>
        <a:ext cx="5067851" cy="1108711"/>
      </dsp:txXfrm>
    </dsp:sp>
    <dsp:sp modelId="{00C8FB27-D8DE-40E2-943C-251694455C5B}">
      <dsp:nvSpPr>
        <dsp:cNvPr id="0" name=""/>
        <dsp:cNvSpPr/>
      </dsp:nvSpPr>
      <dsp:spPr>
        <a:xfrm>
          <a:off x="0" y="2772251"/>
          <a:ext cx="6348413" cy="1108711"/>
        </a:xfrm>
        <a:prstGeom prst="roundRect">
          <a:avLst>
            <a:gd name="adj" fmla="val 10000"/>
          </a:avLst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91F235-7855-4E42-8750-D43050AF1E9E}">
      <dsp:nvSpPr>
        <dsp:cNvPr id="0" name=""/>
        <dsp:cNvSpPr/>
      </dsp:nvSpPr>
      <dsp:spPr>
        <a:xfrm>
          <a:off x="335385" y="3021711"/>
          <a:ext cx="609791" cy="6097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0EF85-0D16-4B93-BCE1-0C089035883B}">
      <dsp:nvSpPr>
        <dsp:cNvPr id="0" name=""/>
        <dsp:cNvSpPr/>
      </dsp:nvSpPr>
      <dsp:spPr>
        <a:xfrm>
          <a:off x="1280561" y="2772251"/>
          <a:ext cx="5067851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Customer service: </a:t>
          </a:r>
          <a:r>
            <a:rPr lang="en-GB" sz="1600" kern="1200" dirty="0"/>
            <a:t>It mainly includes the capability of communicating with clients and service users.</a:t>
          </a:r>
          <a:r>
            <a:rPr lang="en-US" sz="1600" kern="1200" dirty="0"/>
            <a:t> </a:t>
          </a:r>
        </a:p>
      </dsp:txBody>
      <dsp:txXfrm>
        <a:off x="1280561" y="2772251"/>
        <a:ext cx="5067851" cy="1108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F7E4E9-87D4-4564-8776-4C2295BEDD7A}" type="datetimeFigureOut">
              <a:rPr lang="en-US" smtClean="0"/>
              <a:t>4/15/2021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D0AF3C-5BDE-432B-BB9C-DF76E6A3571A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2</a:t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3</a:t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4</a:t>
            </a:fld>
            <a:endParaRPr lang="en-I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54612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6</a:t>
            </a:fld>
            <a:endParaRPr lang="en-I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0AF3C-5BDE-432B-BB9C-DF76E6A3571A}" type="slidenum">
              <a:rPr lang="en-IN" smtClean="0"/>
              <a:t>7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353616"/>
      </p:ext>
    </p:extLst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40254"/>
      </p:ext>
    </p:extLst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5700120"/>
      </p:ext>
    </p:extLst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634633"/>
      </p:ext>
    </p:extLst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89528"/>
      </p:ext>
    </p:extLst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8051"/>
      </p:ext>
    </p:extLst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8704591"/>
      </p:ext>
    </p:extLst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6699668"/>
      </p:ext>
    </p:extLst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Click icon to add picture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3438972"/>
      </p:ext>
    </p:extLst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902824"/>
      </p:ext>
    </p:extLst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38925" y="304800"/>
            <a:ext cx="2058988" cy="58499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29325" cy="58499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65125"/>
      </p:ext>
    </p:extLst>
  </p:cSld>
  <p:clrMapOvr>
    <a:masterClrMapping/>
  </p:clrMapOvr>
  <p:transition spd="slow"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699608"/>
      </p:ext>
    </p:extLst>
  </p:cSld>
  <p:clrMapOvr>
    <a:masterClrMapping/>
  </p:clrMapOvr>
  <p:transition spd="slow"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412735"/>
      </p:ext>
    </p:extLst>
  </p:cSld>
  <p:clrMapOvr>
    <a:masterClrMapping/>
  </p:clrMapOvr>
  <p:transition spd="slow"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016257"/>
      </p:ext>
    </p:extLst>
  </p:cSld>
  <p:clrMapOvr>
    <a:masterClrMapping/>
  </p:clrMapOvr>
  <p:transition spd="slow"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448869"/>
      </p:ext>
    </p:extLst>
  </p:cSld>
  <p:clrMapOvr>
    <a:masterClrMapping/>
  </p:clrMapOvr>
  <p:transition spd="slow"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7789"/>
      </p:ext>
    </p:extLst>
  </p:cSld>
  <p:clrMapOvr>
    <a:masterClrMapping/>
  </p:clrMapOvr>
  <p:transition spd="slow">
    <p:zo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243841"/>
      </p:ext>
    </p:extLst>
  </p:cSld>
  <p:clrMapOvr>
    <a:masterClrMapping/>
  </p:clrMapOvr>
  <p:transition spd="slow">
    <p:zo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3045910"/>
      </p:ext>
    </p:extLst>
  </p:cSld>
  <p:clrMapOvr>
    <a:masterClrMapping/>
  </p:clrMapOvr>
  <p:transition spd="slow">
    <p:zo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1807742"/>
      </p:ext>
    </p:extLst>
  </p:cSld>
  <p:clrMapOvr>
    <a:masterClrMapping/>
  </p:clrMapOvr>
  <p:transition spd="slow">
    <p:zo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9007953"/>
      </p:ext>
    </p:extLst>
  </p:cSld>
  <p:clrMapOvr>
    <a:masterClrMapping/>
  </p:clrMapOvr>
  <p:transition spd="slow">
    <p:zo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719077"/>
      </p:ext>
    </p:extLst>
  </p:cSld>
  <p:clrMapOvr>
    <a:masterClrMapping/>
  </p:clrMapOvr>
  <p:transition spd="slow">
    <p:zo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304800"/>
            <a:ext cx="2057400" cy="582136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2136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819033"/>
      </p:ext>
    </p:extLst>
  </p:cSld>
  <p:clrMapOvr>
    <a:masterClrMapping/>
  </p:clrMapOvr>
  <p:transition spd="slow">
    <p:zoom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357416"/>
      </p:ext>
    </p:extLst>
  </p:cSld>
  <p:clrMapOvr>
    <a:masterClrMapping/>
  </p:clrMapOvr>
  <p:transition spd="slow">
    <p:zoom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685604"/>
      </p:ext>
    </p:extLst>
  </p:cSld>
  <p:clrMapOvr>
    <a:masterClrMapping/>
  </p:clrMapOvr>
  <p:transition spd="slow">
    <p:zoom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985270"/>
      </p:ext>
    </p:extLst>
  </p:cSld>
  <p:clrMapOvr>
    <a:masterClrMapping/>
  </p:clrMapOvr>
  <p:transition spd="slow">
    <p:zoom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18136"/>
      </p:ext>
    </p:extLst>
  </p:cSld>
  <p:clrMapOvr>
    <a:masterClrMapping/>
  </p:clrMapOvr>
  <p:transition spd="slow">
    <p:zoom/>
  </p:transition>
  <p:extLst>
    <p:ext uri="{DCECCB84-F9BA-43D5-87BE-67443E8EF086}">
      <p15:sldGuideLst xmlns:p15="http://schemas.microsoft.com/office/powerpoint/2012/main"/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085071"/>
      </p:ext>
    </p:extLst>
  </p:cSld>
  <p:clrMapOvr>
    <a:masterClrMapping/>
  </p:clrMapOvr>
  <p:transition spd="slow">
    <p:zoom/>
  </p:transition>
  <p:extLst>
    <p:ext uri="{DCECCB84-F9BA-43D5-87BE-67443E8EF086}">
      <p15:sldGuideLst xmlns:p15="http://schemas.microsoft.com/office/powerpoint/2012/main"/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47865"/>
      </p:ext>
    </p:extLst>
  </p:cSld>
  <p:clrMapOvr>
    <a:masterClrMapping/>
  </p:clrMapOvr>
  <p:transition spd="slow">
    <p:zoom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276669"/>
      </p:ext>
    </p:extLst>
  </p:cSld>
  <p:clrMapOvr>
    <a:masterClrMapping/>
  </p:clrMapOvr>
  <p:transition spd="slow">
    <p:zoom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184323"/>
      </p:ext>
    </p:extLst>
  </p:cSld>
  <p:clrMapOvr>
    <a:masterClrMapping/>
  </p:clrMapOvr>
  <p:transition spd="slow">
    <p:zoom/>
  </p:transition>
  <p:extLst>
    <p:ext uri="{DCECCB84-F9BA-43D5-87BE-67443E8EF086}">
      <p15:sldGuideLst xmlns:p15="http://schemas.microsoft.com/office/powerpoint/2012/main"/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35976"/>
      </p:ext>
    </p:extLst>
  </p:cSld>
  <p:clrMapOvr>
    <a:masterClrMapping/>
  </p:clrMapOvr>
  <p:transition spd="slow">
    <p:zoom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8371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29409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28951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670402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39637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954151"/>
      </p:ext>
    </p:extLst>
  </p:cSld>
  <p:clrMapOvr>
    <a:masterClrMapping/>
  </p:clrMapOvr>
  <p:transition spd="slow">
    <p:zoom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546491"/>
      </p:ext>
    </p:extLst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25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44.xml"/><Relationship Id="rId16" Type="http://schemas.openxmlformats.org/officeDocument/2006/relationships/slideLayout" Target="../slideLayouts/slideLayout58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slideLayout" Target="../slideLayouts/slideLayout5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048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028" name="Picture 4" descr="B&amp;W logo"/>
          <p:cNvPicPr>
            <a:picLocks noChangeAspect="1" noChangeArrowheads="1"/>
          </p:cNvPicPr>
          <p:nvPr/>
        </p:nvPicPr>
        <p:blipFill>
          <a:blip r:embed="rId1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51050" cy="74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634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6349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 build="p">
        <p:tmplLst>
          <p:tmpl lvl="1">
            <p:tnLst>
              <p:par>
                <p:cTn presetID="2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349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2000" fill="hold"/>
                        <p:tgtEl>
                          <p:spTgt spid="63490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2000" fill="hold"/>
                        <p:tgtEl>
                          <p:spTgt spid="63490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63491" grpId="0"/>
      <p:bldP spid="63491" grpId="1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+mj-lt"/>
          <a:ea typeface="+mj-ea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600" b="1">
          <a:solidFill>
            <a:srgbClr val="FF3300"/>
          </a:solidFill>
          <a:latin typeface="Arial" charset="0"/>
          <a:ea typeface="ＭＳ Ｐゴシック" charset="0"/>
        </a:defRPr>
      </a:lvl9pPr>
    </p:titleStyle>
    <p:bodyStyle>
      <a:lvl1pPr marL="342900" indent="-342900" algn="ctr" rtl="0" eaLnBrk="1" fontAlgn="base" hangingPunct="1">
        <a:spcBef>
          <a:spcPct val="0"/>
        </a:spcBef>
        <a:spcAft>
          <a:spcPct val="50000"/>
        </a:spcAft>
        <a:defRPr sz="28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048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pic>
        <p:nvPicPr>
          <p:cNvPr id="2052" name="Picture 4" descr="B&amp;W logo"/>
          <p:cNvPicPr>
            <a:picLocks noChangeAspect="1" noChangeArrowheads="1"/>
          </p:cNvPicPr>
          <p:nvPr/>
        </p:nvPicPr>
        <p:blipFill>
          <a:blip r:embed="rId1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51050" cy="74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686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686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8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8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build="p">
        <p:tmplLst>
          <p:tmpl lvl="1">
            <p:tnLst>
              <p:par>
                <p:cTn presetID="2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86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2000" fill="hold"/>
                        <p:tgtEl>
                          <p:spTgt spid="68610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2000" fill="hold"/>
                        <p:tgtEl>
                          <p:spTgt spid="68610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68611" grpId="0"/>
      <p:bldP spid="68611" grpId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200" b="1">
          <a:solidFill>
            <a:srgbClr val="FF3300"/>
          </a:solidFill>
          <a:latin typeface="Arial" charset="0"/>
          <a:ea typeface="ＭＳ Ｐゴシック" charset="0"/>
        </a:defRPr>
      </a:lvl9pPr>
    </p:titleStyle>
    <p:bodyStyle>
      <a:lvl1pPr marL="342900" indent="-342900" algn="ctr" rtl="0" eaLnBrk="0" fontAlgn="base" hangingPunct="0">
        <a:spcBef>
          <a:spcPct val="0"/>
        </a:spcBef>
        <a:spcAft>
          <a:spcPct val="50000"/>
        </a:spcAft>
        <a:defRPr sz="28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pPr/>
              <a:t>4/15/2021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  <p:sldLayoutId id="2147483818" r:id="rId18"/>
    <p:sldLayoutId id="2147483819" r:id="rId19"/>
    <p:sldLayoutId id="214748382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821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  <p:sldLayoutId id="2147483938" r:id="rId12"/>
    <p:sldLayoutId id="2147483939" r:id="rId13"/>
    <p:sldLayoutId id="2147483940" r:id="rId14"/>
    <p:sldLayoutId id="2147483941" r:id="rId15"/>
    <p:sldLayoutId id="2147483942" r:id="rId16"/>
  </p:sldLayoutIdLst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4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697C6-C870-C547-976E-027EB7E6AA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36509" y="3429000"/>
            <a:ext cx="7600649" cy="1857901"/>
          </a:xfrm>
        </p:spPr>
        <p:txBody>
          <a:bodyPr anchor="t">
            <a:normAutofit/>
          </a:bodyPr>
          <a:lstStyle/>
          <a:p>
            <a:r>
              <a:rPr lang="en-US" sz="4900" dirty="0"/>
              <a:t>Presentation on Employability Skills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1B1948E-8367-4B63-BAD0-A7FD70368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016" y="5135508"/>
            <a:ext cx="6034030" cy="660679"/>
          </a:xfrm>
        </p:spPr>
        <p:txBody>
          <a:bodyPr>
            <a:noAutofit/>
          </a:bodyPr>
          <a:lstStyle/>
          <a:p>
            <a:r>
              <a:rPr lang="en-GB" sz="3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Biser Emilov Kolev</a:t>
            </a:r>
          </a:p>
          <a:p>
            <a:r>
              <a:rPr lang="en-GB" sz="3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2022842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5381B2D-1BC3-4ED6-832A-51F343DA982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5493" y="1061813"/>
            <a:ext cx="6793014" cy="2246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38224938"/>
      </p:ext>
    </p:extLst>
  </p:cSld>
  <p:clrMapOvr>
    <a:masterClrMapping/>
  </p:clrMapOvr>
  <p:transition spd="slow">
    <p:zo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/>
                    </a14:imgEffect>
                  </a14:imgLayer>
                </a14:imgProps>
              </a:ext>
            </a:extLst>
          </a:blip>
          <a:srcRect l="9245" r="11764"/>
          <a:stretch/>
        </p:blipFill>
        <p:spPr>
          <a:xfrm>
            <a:off x="773723" y="3323492"/>
            <a:ext cx="6611815" cy="35345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505883-0439-BB44-B029-1DEC9176E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Oval 3"/>
          <p:cNvSpPr/>
          <p:nvPr/>
        </p:nvSpPr>
        <p:spPr>
          <a:xfrm>
            <a:off x="3804139" y="1260231"/>
            <a:ext cx="4941277" cy="216876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In this presentation I am going to discuss the skills I require to apply for the position of a Care Home Manager. </a:t>
            </a:r>
          </a:p>
        </p:txBody>
      </p:sp>
    </p:spTree>
    <p:extLst>
      <p:ext uri="{BB962C8B-B14F-4D97-AF65-F5344CB8AC3E}">
        <p14:creationId xmlns:p14="http://schemas.microsoft.com/office/powerpoint/2010/main" val="3624830799"/>
      </p:ext>
    </p:extLst>
  </p:cSld>
  <p:clrMapOvr>
    <a:masterClrMapping/>
  </p:clrMapOvr>
  <p:transition spd="slow"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D9340-1AFF-DF43-9CDA-D57B5EAD4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8" y="370662"/>
            <a:ext cx="7633742" cy="1492132"/>
          </a:xfrm>
        </p:spPr>
        <p:txBody>
          <a:bodyPr/>
          <a:lstStyle/>
          <a:p>
            <a:r>
              <a:rPr lang="en-US"/>
              <a:t>Desired position </a:t>
            </a:r>
            <a:br>
              <a:rPr lang="en-US"/>
            </a:br>
            <a:r>
              <a:rPr lang="en-US"/>
              <a:t> </a:t>
            </a:r>
            <a:endParaRPr lang="en-US" dirty="0"/>
          </a:p>
        </p:txBody>
      </p:sp>
      <p:sp>
        <p:nvSpPr>
          <p:cNvPr id="6" name="Oval Callout 5"/>
          <p:cNvSpPr/>
          <p:nvPr/>
        </p:nvSpPr>
        <p:spPr>
          <a:xfrm>
            <a:off x="6380282" y="1260230"/>
            <a:ext cx="2433452" cy="1492132"/>
          </a:xfrm>
          <a:prstGeom prst="wedgeEllipseCallout">
            <a:avLst>
              <a:gd name="adj1" fmla="val -79227"/>
              <a:gd name="adj2" fmla="val 255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Care Home Manager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51BD98-D3AC-446B-BF82-03252A0FA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24" y="914401"/>
            <a:ext cx="4964721" cy="544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648349"/>
      </p:ext>
    </p:extLst>
  </p:cSld>
  <p:clrMapOvr>
    <a:masterClrMapping/>
  </p:clrMapOvr>
  <p:transition spd="slow"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9E8A6-46C4-1C49-AD77-40764E946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Skills defined…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B5DF1C-6ABA-4A35-9F2C-72528DE75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230889"/>
              </p:ext>
            </p:extLst>
          </p:nvPr>
        </p:nvGraphicFramePr>
        <p:xfrm>
          <a:off x="3880338" y="1383323"/>
          <a:ext cx="4901132" cy="4818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Diagram, icon&#10;&#10;Description automatically generated">
            <a:extLst>
              <a:ext uri="{FF2B5EF4-FFF2-40B4-BE49-F238E27FC236}">
                <a16:creationId xmlns:a16="http://schemas.microsoft.com/office/drawing/2014/main" id="{E6EB0E39-B85B-4210-829D-21CCF7300BC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8839" r="22103"/>
          <a:stretch/>
        </p:blipFill>
        <p:spPr>
          <a:xfrm>
            <a:off x="362530" y="2250833"/>
            <a:ext cx="3200399" cy="296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318778"/>
      </p:ext>
    </p:extLst>
  </p:cSld>
  <p:clrMapOvr>
    <a:masterClrMapping/>
  </p:clrMapOvr>
  <p:transition spd="slow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ADDB0-A0BF-F448-99F4-596BCB26F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Skills to discuss	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0B23C14-4751-40E2-AA10-7B9CF040F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35795"/>
              </p:ext>
            </p:extLst>
          </p:nvPr>
        </p:nvGraphicFramePr>
        <p:xfrm>
          <a:off x="609600" y="2160588"/>
          <a:ext cx="6348413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9096305"/>
      </p:ext>
    </p:extLst>
  </p:cSld>
  <p:clrMapOvr>
    <a:masterClrMapping/>
  </p:clrMapOvr>
  <p:transition spd="slow"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8347"/>
          <a:stretch/>
        </p:blipFill>
        <p:spPr>
          <a:xfrm>
            <a:off x="190447" y="2067723"/>
            <a:ext cx="8144712" cy="45212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AF0D03-5446-8042-9AAD-93B7CE29E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to discuss cont..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69121" y="2208183"/>
            <a:ext cx="37660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rgbClr val="0070C0"/>
                </a:solidFill>
              </a:rPr>
              <a:t>Effective communication skill:</a:t>
            </a:r>
            <a:r>
              <a:rPr lang="en-GB" sz="2000" dirty="0">
                <a:solidFill>
                  <a:srgbClr val="0070C0"/>
                </a:solidFill>
              </a:rPr>
              <a:t> This skill is about talking and listening with others. </a:t>
            </a:r>
            <a:endParaRPr lang="en-IN" sz="2000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86536D-530F-4E80-A1E7-CE12B28947E0}"/>
              </a:ext>
            </a:extLst>
          </p:cNvPr>
          <p:cNvSpPr txBox="1"/>
          <p:nvPr/>
        </p:nvSpPr>
        <p:spPr>
          <a:xfrm>
            <a:off x="4572000" y="3223846"/>
            <a:ext cx="363415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70C0"/>
                </a:solidFill>
              </a:rPr>
              <a:t>Time Management: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GB" sz="2000" dirty="0">
                <a:solidFill>
                  <a:srgbClr val="0070C0"/>
                </a:solidFill>
              </a:rPr>
              <a:t>Time management refers to the way one organises and plan time for spending on activities.</a:t>
            </a:r>
          </a:p>
        </p:txBody>
      </p:sp>
    </p:spTree>
    <p:extLst>
      <p:ext uri="{BB962C8B-B14F-4D97-AF65-F5344CB8AC3E}">
        <p14:creationId xmlns:p14="http://schemas.microsoft.com/office/powerpoint/2010/main" val="3033219559"/>
      </p:ext>
    </p:extLst>
  </p:cSld>
  <p:clrMapOvr>
    <a:masterClrMapping/>
  </p:clrMapOvr>
  <p:transition spd="slow"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7CBDD-1209-2549-8827-B3B656FEB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469629" y="5061476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dirty="0">
                <a:solidFill>
                  <a:srgbClr val="002060"/>
                </a:solidFill>
              </a:rPr>
              <a:t>The slides of presentation have discussed about the skills, which I am planning to develop. 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973589"/>
      </p:ext>
    </p:extLst>
  </p:cSld>
  <p:clrMapOvr>
    <a:masterClrMapping/>
  </p:clrMapOvr>
  <p:transition spd="slow"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4C034-612D-8348-A3C7-A7238A2B9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DF6AE-3F8E-9D47-A200-A4E242BB4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58" y="1874518"/>
            <a:ext cx="7633742" cy="400507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Anderson, T. and Perlman, M.R., 2019. Therapeutic interpersonal skills for facilitating the working alliance. </a:t>
            </a:r>
            <a:r>
              <a:rPr lang="en-GB" i="1" dirty="0"/>
              <a:t>Working alliance skills for mental health professionals</a:t>
            </a:r>
            <a:r>
              <a:rPr lang="en-GB" dirty="0"/>
              <a:t>, pp.43-68.</a:t>
            </a:r>
            <a:endParaRPr lang="en-IN" dirty="0"/>
          </a:p>
          <a:p>
            <a:r>
              <a:rPr lang="en-GB" dirty="0"/>
              <a:t>Dewar, B. and MacBride, T., 2017. Developing caring conversations in care homes: An appreciative inquiry. </a:t>
            </a:r>
            <a:r>
              <a:rPr lang="en-GB" i="1" dirty="0"/>
              <a:t>Health &amp; social care in the community</a:t>
            </a:r>
            <a:r>
              <a:rPr lang="en-GB" dirty="0"/>
              <a:t>, </a:t>
            </a:r>
            <a:r>
              <a:rPr lang="en-GB" i="1" dirty="0"/>
              <a:t>25</a:t>
            </a:r>
            <a:r>
              <a:rPr lang="en-GB" dirty="0"/>
              <a:t>(4), pp.1375-1386.</a:t>
            </a:r>
            <a:endParaRPr lang="en-IN" dirty="0"/>
          </a:p>
          <a:p>
            <a:r>
              <a:rPr lang="en-GB" dirty="0"/>
              <a:t>Grant, A. and Goodman, B., 2018. </a:t>
            </a:r>
            <a:r>
              <a:rPr lang="en-GB" i="1" dirty="0"/>
              <a:t>Communication and Interpersonal Skills in Nursing</a:t>
            </a:r>
            <a:r>
              <a:rPr lang="en-GB" dirty="0"/>
              <a:t>. Learning Matters.</a:t>
            </a:r>
            <a:endParaRPr lang="en-IN" dirty="0"/>
          </a:p>
          <a:p>
            <a:r>
              <a:rPr lang="en-GB" dirty="0" err="1"/>
              <a:t>Kaplonyi</a:t>
            </a:r>
            <a:r>
              <a:rPr lang="en-GB" dirty="0"/>
              <a:t>, J., Bowles, K.A., </a:t>
            </a:r>
            <a:r>
              <a:rPr lang="en-GB" dirty="0" err="1"/>
              <a:t>Nestel</a:t>
            </a:r>
            <a:r>
              <a:rPr lang="en-GB" dirty="0"/>
              <a:t>, D., </a:t>
            </a:r>
            <a:r>
              <a:rPr lang="en-GB" dirty="0" err="1"/>
              <a:t>Kiegaldie</a:t>
            </a:r>
            <a:r>
              <a:rPr lang="en-GB" dirty="0"/>
              <a:t>, D., Maloney, S., Haines, T. and Williams, C., 2017. Understanding the impact of simulated patients on health care learners’ communication skills: a systematic review. </a:t>
            </a:r>
            <a:r>
              <a:rPr lang="en-IN" i="1" dirty="0"/>
              <a:t>Medical education</a:t>
            </a:r>
            <a:r>
              <a:rPr lang="en-IN" dirty="0"/>
              <a:t>, </a:t>
            </a:r>
            <a:r>
              <a:rPr lang="en-IN" i="1" dirty="0"/>
              <a:t>51</a:t>
            </a:r>
            <a:r>
              <a:rPr lang="en-IN" dirty="0"/>
              <a:t>(12), pp.1209-1219.</a:t>
            </a:r>
          </a:p>
          <a:p>
            <a:r>
              <a:rPr lang="en-IN" dirty="0" err="1"/>
              <a:t>Nieuwboer</a:t>
            </a:r>
            <a:r>
              <a:rPr lang="en-IN" dirty="0"/>
              <a:t>, M.S., van </a:t>
            </a:r>
            <a:r>
              <a:rPr lang="en-IN" dirty="0" err="1"/>
              <a:t>der</a:t>
            </a:r>
            <a:r>
              <a:rPr lang="en-IN" dirty="0"/>
              <a:t> </a:t>
            </a:r>
            <a:r>
              <a:rPr lang="en-IN" dirty="0" err="1"/>
              <a:t>Sande</a:t>
            </a:r>
            <a:r>
              <a:rPr lang="en-IN" dirty="0"/>
              <a:t>, R., van </a:t>
            </a:r>
            <a:r>
              <a:rPr lang="en-IN" dirty="0" err="1"/>
              <a:t>der</a:t>
            </a:r>
            <a:r>
              <a:rPr lang="en-IN" dirty="0"/>
              <a:t> </a:t>
            </a:r>
            <a:r>
              <a:rPr lang="en-IN" dirty="0" err="1"/>
              <a:t>Marck</a:t>
            </a:r>
            <a:r>
              <a:rPr lang="en-IN" dirty="0"/>
              <a:t>, M.A., </a:t>
            </a:r>
            <a:r>
              <a:rPr lang="en-IN" dirty="0" err="1"/>
              <a:t>Olde</a:t>
            </a:r>
            <a:r>
              <a:rPr lang="en-IN" dirty="0"/>
              <a:t> </a:t>
            </a:r>
            <a:r>
              <a:rPr lang="en-IN" dirty="0" err="1"/>
              <a:t>Rikkert</a:t>
            </a:r>
            <a:r>
              <a:rPr lang="en-IN" dirty="0"/>
              <a:t>, M.G. and Perry, M., 2019. </a:t>
            </a:r>
            <a:r>
              <a:rPr lang="en-GB" dirty="0"/>
              <a:t>Clinical leadership and integrated primary care: a systematic literature review. </a:t>
            </a:r>
            <a:r>
              <a:rPr lang="en-GB" i="1" dirty="0"/>
              <a:t>European Journal of General Practice</a:t>
            </a:r>
            <a:r>
              <a:rPr lang="en-GB" dirty="0"/>
              <a:t>, </a:t>
            </a:r>
            <a:r>
              <a:rPr lang="en-GB" i="1" dirty="0"/>
              <a:t>25</a:t>
            </a:r>
            <a:r>
              <a:rPr lang="en-GB" dirty="0"/>
              <a:t>(1), pp.7-18.</a:t>
            </a:r>
            <a:endParaRPr lang="en-IN" dirty="0"/>
          </a:p>
          <a:p>
            <a:r>
              <a:rPr lang="en-GB" dirty="0"/>
              <a:t>O'Toole, G., 2020. </a:t>
            </a:r>
            <a:r>
              <a:rPr lang="en-GB" i="1" dirty="0"/>
              <a:t>Communication-eBook: Core Interpersonal Skills for Healthcare Professionals</a:t>
            </a:r>
            <a:r>
              <a:rPr lang="en-GB" dirty="0"/>
              <a:t>. Elsevier Health Sciences.</a:t>
            </a:r>
            <a:endParaRPr lang="en-IN" dirty="0"/>
          </a:p>
          <a:p>
            <a:r>
              <a:rPr lang="en-IN" dirty="0"/>
              <a:t>prospects.ac.uk 2021.</a:t>
            </a:r>
            <a:r>
              <a:rPr lang="en-IN" i="1" dirty="0"/>
              <a:t> Care manager job profile | Prospects.ac.uk</a:t>
            </a:r>
            <a:r>
              <a:rPr lang="en-IN" dirty="0"/>
              <a:t>. Available at: https://www.prospects.ac.uk/job-profiles/care-manager (Accessed: 5 April 2021).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112917"/>
      </p:ext>
    </p:extLst>
  </p:cSld>
  <p:clrMapOvr>
    <a:masterClrMapping/>
  </p:clrMapOvr>
  <p:transition spd="slow">
    <p:zoom/>
  </p:transition>
</p:sld>
</file>

<file path=ppt/theme/theme1.xml><?xml version="1.0" encoding="utf-8"?>
<a:theme xmlns:a="http://schemas.openxmlformats.org/drawingml/2006/main" name="Default Theme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50000"/>
          </a:spcAft>
          <a:buClrTx/>
          <a:buSzTx/>
          <a:buFontTx/>
          <a:buNone/>
          <a:tabLst/>
          <a:defRPr kumimoji="0" lang="en-US" sz="2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50000"/>
          </a:spcAft>
          <a:buClrTx/>
          <a:buSzTx/>
          <a:buFontTx/>
          <a:buNone/>
          <a:tabLst/>
          <a:defRPr kumimoji="0" lang="en-US" sz="2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stom Design">
  <a:themeElements>
    <a:clrScheme name="1_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Custom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50000"/>
          </a:spcAft>
          <a:buClrTx/>
          <a:buSzTx/>
          <a:buFontTx/>
          <a:buNone/>
          <a:tabLst/>
          <a:defRPr kumimoji="0" lang="en-US" sz="2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50000"/>
          </a:spcAft>
          <a:buClrTx/>
          <a:buSzTx/>
          <a:buFontTx/>
          <a:buNone/>
          <a:tabLst/>
          <a:defRPr kumimoji="0" lang="en-US" sz="2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460</TotalTime>
  <Words>507</Words>
  <Application>Microsoft Office PowerPoint</Application>
  <PresentationFormat>On-screen Show (4:3)</PresentationFormat>
  <Paragraphs>36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Arial</vt:lpstr>
      <vt:lpstr>Calibri</vt:lpstr>
      <vt:lpstr>Rockwell</vt:lpstr>
      <vt:lpstr>Times New Roman</vt:lpstr>
      <vt:lpstr>Trebuchet MS</vt:lpstr>
      <vt:lpstr>Wingdings</vt:lpstr>
      <vt:lpstr>Wingdings 3</vt:lpstr>
      <vt:lpstr>Default Theme</vt:lpstr>
      <vt:lpstr>1_Custom Design</vt:lpstr>
      <vt:lpstr>Advantage</vt:lpstr>
      <vt:lpstr>Facet</vt:lpstr>
      <vt:lpstr>Presentation on Employability Skills </vt:lpstr>
      <vt:lpstr>Introduction</vt:lpstr>
      <vt:lpstr>Desired position   </vt:lpstr>
      <vt:lpstr>Skills defined…</vt:lpstr>
      <vt:lpstr>Skills to discuss </vt:lpstr>
      <vt:lpstr>Skills to discuss cont..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Employability Skills</dc:title>
  <dc:creator>Biser Kolev</dc:creator>
  <cp:lastModifiedBy>Desislava Angelova</cp:lastModifiedBy>
  <cp:revision>22</cp:revision>
  <dcterms:created xsi:type="dcterms:W3CDTF">2021-03-22T16:09:13Z</dcterms:created>
  <dcterms:modified xsi:type="dcterms:W3CDTF">2021-04-15T08:51:42Z</dcterms:modified>
</cp:coreProperties>
</file>