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notesMasterIdLst>
    <p:notesMasterId r:id="rId21"/>
  </p:notesMasterIdLst>
  <p:sldIdLst>
    <p:sldId id="256" r:id="rId2"/>
    <p:sldId id="257" r:id="rId3"/>
    <p:sldId id="258" r:id="rId4"/>
    <p:sldId id="259" r:id="rId5"/>
    <p:sldId id="260" r:id="rId6"/>
    <p:sldId id="273" r:id="rId7"/>
    <p:sldId id="275" r:id="rId8"/>
    <p:sldId id="276" r:id="rId9"/>
    <p:sldId id="262" r:id="rId10"/>
    <p:sldId id="263" r:id="rId11"/>
    <p:sldId id="264" r:id="rId12"/>
    <p:sldId id="261" r:id="rId13"/>
    <p:sldId id="265" r:id="rId14"/>
    <p:sldId id="272" r:id="rId15"/>
    <p:sldId id="266" r:id="rId16"/>
    <p:sldId id="268" r:id="rId17"/>
    <p:sldId id="271" r:id="rId18"/>
    <p:sldId id="269" r:id="rId19"/>
    <p:sldId id="270" r:id="rId20"/>
  </p:sldIdLst>
  <p:sldSz cx="18288000" cy="10287000"/>
  <p:notesSz cx="6858000" cy="9144000"/>
  <p:embeddedFontLst>
    <p:embeddedFont>
      <p:font typeface="Aileron" panose="020B0604020202020204" charset="0"/>
      <p:regular r:id="rId22"/>
    </p:embeddedFont>
    <p:embeddedFont>
      <p:font typeface="Aileron Bold" panose="020B0604020202020204" charset="0"/>
      <p:regular r:id="rId23"/>
    </p:embeddedFont>
    <p:embeddedFont>
      <p:font typeface="Aileron Light" panose="020B0604020202020204" charset="0"/>
      <p:regular r:id="rId24"/>
    </p:embeddedFont>
    <p:embeddedFont>
      <p:font typeface="Canva Sans" panose="020B0604020202020204" charset="0"/>
      <p:regular r:id="rId25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1565C0"/>
    <a:srgbClr val="FFC43A"/>
    <a:srgbClr val="FEFDFD"/>
    <a:srgbClr val="FFFFFF"/>
    <a:srgbClr val="20487F"/>
    <a:srgbClr val="8197B1"/>
    <a:srgbClr val="FEFEFE"/>
    <a:srgbClr val="FFDB8B"/>
    <a:srgbClr val="FFF0CD"/>
    <a:srgbClr val="FCFCF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5033" autoAdjust="0"/>
  </p:normalViewPr>
  <p:slideViewPr>
    <p:cSldViewPr>
      <p:cViewPr>
        <p:scale>
          <a:sx n="50" d="100"/>
          <a:sy n="50" d="100"/>
        </p:scale>
        <p:origin x="226" y="125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font" Target="fonts/font4.fntdata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3.fntdata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font" Target="fonts/font2.fntdata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font" Target="fonts/font1.fntdata"/><Relationship Id="rId27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3FAC3CE-1BC6-4899-8BF7-E1AC83781A4D}" type="datetimeFigureOut">
              <a:rPr lang="en-GB" smtClean="0"/>
              <a:t>03/07/2026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C92C2D0-6090-4765-8228-26957CB3C7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318457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C92C2D0-6090-4765-8228-26957CB3C7EE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045359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C92C2D0-6090-4765-8228-26957CB3C7EE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095040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7/3/2026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7/3/2026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7/3/2026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7/3/2026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sv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svg"/><Relationship Id="rId5" Type="http://schemas.openxmlformats.org/officeDocument/2006/relationships/image" Target="../media/image13.svg"/><Relationship Id="rId4" Type="http://schemas.openxmlformats.org/officeDocument/2006/relationships/image" Target="../media/image12.sv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7" Type="http://schemas.openxmlformats.org/officeDocument/2006/relationships/image" Target="../media/image21.sv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.png"/><Relationship Id="rId5" Type="http://schemas.openxmlformats.org/officeDocument/2006/relationships/image" Target="../media/image19.svg"/><Relationship Id="rId4" Type="http://schemas.openxmlformats.org/officeDocument/2006/relationships/image" Target="../media/image18.sv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1.svg"/><Relationship Id="rId4" Type="http://schemas.openxmlformats.org/officeDocument/2006/relationships/image" Target="../media/image26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1.svg"/><Relationship Id="rId4" Type="http://schemas.openxmlformats.org/officeDocument/2006/relationships/image" Target="../media/image26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1.svg"/><Relationship Id="rId4" Type="http://schemas.openxmlformats.org/officeDocument/2006/relationships/image" Target="../media/image26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1.svg"/><Relationship Id="rId5" Type="http://schemas.openxmlformats.org/officeDocument/2006/relationships/image" Target="../media/image26.png"/><Relationship Id="rId4" Type="http://schemas.openxmlformats.org/officeDocument/2006/relationships/image" Target="../media/image30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sv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1.png"/><Relationship Id="rId4" Type="http://schemas.openxmlformats.org/officeDocument/2006/relationships/image" Target="../media/image26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1.svg"/><Relationship Id="rId4" Type="http://schemas.openxmlformats.org/officeDocument/2006/relationships/image" Target="../media/image26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1.svg"/><Relationship Id="rId4" Type="http://schemas.openxmlformats.org/officeDocument/2006/relationships/image" Target="../media/image26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1.svg"/><Relationship Id="rId4" Type="http://schemas.openxmlformats.org/officeDocument/2006/relationships/image" Target="../media/image26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5.pn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67703" cy="10287000"/>
          </a:xfrm>
          <a:custGeom>
            <a:avLst/>
            <a:gdLst/>
            <a:ahLst/>
            <a:cxnLst/>
            <a:rect l="l" t="t" r="r" b="b"/>
            <a:pathLst>
              <a:path w="18267703" h="10287000">
                <a:moveTo>
                  <a:pt x="0" y="0"/>
                </a:moveTo>
                <a:lnTo>
                  <a:pt x="18267703" y="0"/>
                </a:lnTo>
                <a:lnTo>
                  <a:pt x="18267703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152400" y="1408663"/>
            <a:ext cx="11761740" cy="8878337"/>
            <a:chOff x="0" y="0"/>
            <a:chExt cx="15682320" cy="11837782"/>
          </a:xfrm>
        </p:grpSpPr>
        <p:grpSp>
          <p:nvGrpSpPr>
            <p:cNvPr id="4" name="Group 4"/>
            <p:cNvGrpSpPr/>
            <p:nvPr/>
          </p:nvGrpSpPr>
          <p:grpSpPr>
            <a:xfrm>
              <a:off x="1435100" y="4268582"/>
              <a:ext cx="10553700" cy="143786"/>
              <a:chOff x="0" y="0"/>
              <a:chExt cx="2084681" cy="28402"/>
            </a:xfrm>
          </p:grpSpPr>
          <p:sp>
            <p:nvSpPr>
              <p:cNvPr id="5" name="Freeform 5"/>
              <p:cNvSpPr/>
              <p:nvPr/>
            </p:nvSpPr>
            <p:spPr>
              <a:xfrm>
                <a:off x="0" y="0"/>
                <a:ext cx="2084681" cy="28402"/>
              </a:xfrm>
              <a:custGeom>
                <a:avLst/>
                <a:gdLst/>
                <a:ahLst/>
                <a:cxnLst/>
                <a:rect l="l" t="t" r="r" b="b"/>
                <a:pathLst>
                  <a:path w="2084681" h="28402">
                    <a:moveTo>
                      <a:pt x="0" y="0"/>
                    </a:moveTo>
                    <a:lnTo>
                      <a:pt x="2084681" y="0"/>
                    </a:lnTo>
                    <a:lnTo>
                      <a:pt x="2084681" y="28402"/>
                    </a:lnTo>
                    <a:lnTo>
                      <a:pt x="0" y="28402"/>
                    </a:lnTo>
                    <a:close/>
                  </a:path>
                </a:pathLst>
              </a:custGeom>
              <a:solidFill>
                <a:srgbClr val="FFC43A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" name="TextBox 6"/>
              <p:cNvSpPr txBox="1"/>
              <p:nvPr/>
            </p:nvSpPr>
            <p:spPr>
              <a:xfrm>
                <a:off x="0" y="-47625"/>
                <a:ext cx="2084681" cy="76027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3359"/>
                  </a:lnSpc>
                </a:pPr>
                <a:endParaRPr/>
              </a:p>
            </p:txBody>
          </p:sp>
        </p:grpSp>
        <p:sp>
          <p:nvSpPr>
            <p:cNvPr id="7" name="Freeform 7"/>
            <p:cNvSpPr/>
            <p:nvPr/>
          </p:nvSpPr>
          <p:spPr>
            <a:xfrm>
              <a:off x="0" y="10348833"/>
              <a:ext cx="3733596" cy="1488949"/>
            </a:xfrm>
            <a:custGeom>
              <a:avLst/>
              <a:gdLst/>
              <a:ahLst/>
              <a:cxnLst/>
              <a:rect l="l" t="t" r="r" b="b"/>
              <a:pathLst>
                <a:path w="3733596" h="1488949">
                  <a:moveTo>
                    <a:pt x="0" y="0"/>
                  </a:moveTo>
                  <a:lnTo>
                    <a:pt x="3733596" y="0"/>
                  </a:lnTo>
                  <a:lnTo>
                    <a:pt x="3733596" y="1488949"/>
                  </a:lnTo>
                  <a:lnTo>
                    <a:pt x="0" y="1488949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/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1435100" y="4922632"/>
              <a:ext cx="10095869" cy="537810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3640"/>
                </a:lnSpc>
              </a:pPr>
              <a:r>
                <a:rPr lang="en-US" sz="2600" b="1" dirty="0">
                  <a:solidFill>
                    <a:srgbClr val="000000"/>
                  </a:solidFill>
                  <a:latin typeface="Aileron Bold"/>
                  <a:ea typeface="Aileron Bold"/>
                  <a:cs typeface="Aileron Bold"/>
                  <a:sym typeface="Aileron Bold"/>
                </a:rPr>
                <a:t>ACCA7015 –</a:t>
              </a:r>
              <a:r>
                <a:rPr lang="en-US" sz="2600" b="1" u="none" strike="noStrike" dirty="0">
                  <a:solidFill>
                    <a:srgbClr val="000000"/>
                  </a:solidFill>
                  <a:latin typeface="Aileron Bold"/>
                  <a:ea typeface="Aileron Bold"/>
                  <a:cs typeface="Aileron Bold"/>
                  <a:sym typeface="Aileron Bold"/>
                </a:rPr>
                <a:t> L7 - Data Mining and </a:t>
              </a:r>
              <a:r>
                <a:rPr lang="en-US" sz="2600" b="1" u="none" strike="noStrike" dirty="0" err="1">
                  <a:solidFill>
                    <a:srgbClr val="000000"/>
                  </a:solidFill>
                  <a:latin typeface="Aileron Bold"/>
                  <a:ea typeface="Aileron Bold"/>
                  <a:cs typeface="Aileron Bold"/>
                  <a:sym typeface="Aileron Bold"/>
                </a:rPr>
                <a:t>Visualisation</a:t>
              </a:r>
              <a:endParaRPr lang="en-US" sz="2600" b="1" u="none" strike="noStrike" dirty="0">
                <a:solidFill>
                  <a:srgbClr val="000000"/>
                </a:solidFill>
                <a:latin typeface="Aileron Bold"/>
                <a:ea typeface="Aileron Bold"/>
                <a:cs typeface="Aileron Bold"/>
                <a:sym typeface="Aileron Bold"/>
              </a:endParaRPr>
            </a:p>
            <a:p>
              <a:pPr marL="0" lvl="0" indent="0" algn="l">
                <a:lnSpc>
                  <a:spcPts val="3640"/>
                </a:lnSpc>
              </a:pPr>
              <a:r>
                <a:rPr lang="en-US" sz="2600" b="1" u="none" strike="noStrike" dirty="0">
                  <a:solidFill>
                    <a:srgbClr val="000000"/>
                  </a:solidFill>
                  <a:latin typeface="Aileron Bold"/>
                  <a:ea typeface="Aileron Bold"/>
                  <a:cs typeface="Aileron Bold"/>
                  <a:sym typeface="Aileron Bold"/>
                </a:rPr>
                <a:t>Lecturer: </a:t>
              </a:r>
              <a:r>
                <a:rPr lang="en-US" sz="2600" u="none" strike="noStrike" dirty="0">
                  <a:solidFill>
                    <a:srgbClr val="000000"/>
                  </a:solidFill>
                  <a:latin typeface="Aileron"/>
                  <a:ea typeface="Aileron"/>
                  <a:cs typeface="Aileron"/>
                  <a:sym typeface="Aileron"/>
                </a:rPr>
                <a:t>Dr Nouh </a:t>
              </a:r>
              <a:r>
                <a:rPr lang="en-US" sz="2600" u="none" strike="noStrike" dirty="0" err="1">
                  <a:solidFill>
                    <a:srgbClr val="000000"/>
                  </a:solidFill>
                  <a:latin typeface="Aileron"/>
                  <a:ea typeface="Aileron"/>
                  <a:cs typeface="Aileron"/>
                  <a:sym typeface="Aileron"/>
                </a:rPr>
                <a:t>Elmitwally</a:t>
              </a:r>
              <a:endParaRPr lang="en-US" sz="2600" u="none" strike="noStrike" dirty="0">
                <a:solidFill>
                  <a:srgbClr val="000000"/>
                </a:solidFill>
                <a:latin typeface="Aileron"/>
                <a:ea typeface="Aileron"/>
                <a:cs typeface="Aileron"/>
                <a:sym typeface="Aileron"/>
              </a:endParaRPr>
            </a:p>
            <a:p>
              <a:pPr marL="0" lvl="0" indent="0" algn="l">
                <a:lnSpc>
                  <a:spcPts val="3640"/>
                </a:lnSpc>
              </a:pPr>
              <a:endParaRPr lang="en-US" sz="2600" u="none" strike="noStrike" dirty="0">
                <a:solidFill>
                  <a:srgbClr val="000000"/>
                </a:solidFill>
                <a:latin typeface="Aileron"/>
                <a:ea typeface="Aileron"/>
                <a:cs typeface="Aileron"/>
                <a:sym typeface="Aileron"/>
              </a:endParaRPr>
            </a:p>
            <a:p>
              <a:pPr marL="0" lvl="0" indent="0" algn="l">
                <a:lnSpc>
                  <a:spcPts val="3640"/>
                </a:lnSpc>
              </a:pPr>
              <a:r>
                <a:rPr lang="en-US" sz="2600" b="1" u="none" strike="noStrike" dirty="0">
                  <a:solidFill>
                    <a:srgbClr val="000000"/>
                  </a:solidFill>
                  <a:latin typeface="Aileron Bold"/>
                  <a:ea typeface="Aileron Bold"/>
                  <a:cs typeface="Aileron Bold"/>
                  <a:sym typeface="Aileron Bold"/>
                </a:rPr>
                <a:t>Student name:</a:t>
              </a:r>
              <a:r>
                <a:rPr lang="en-US" sz="2600" u="none" strike="noStrike" dirty="0">
                  <a:solidFill>
                    <a:srgbClr val="000000"/>
                  </a:solidFill>
                  <a:latin typeface="Aileron"/>
                  <a:ea typeface="Aileron"/>
                  <a:cs typeface="Aileron"/>
                  <a:sym typeface="Aileron"/>
                </a:rPr>
                <a:t> Nadejda Toma</a:t>
              </a:r>
            </a:p>
            <a:p>
              <a:pPr marL="0" lvl="0" indent="0" algn="l">
                <a:lnSpc>
                  <a:spcPts val="3640"/>
                </a:lnSpc>
              </a:pPr>
              <a:r>
                <a:rPr lang="en-US" sz="2600" b="1" u="none" strike="noStrike" dirty="0">
                  <a:solidFill>
                    <a:srgbClr val="000000"/>
                  </a:solidFill>
                  <a:latin typeface="Aileron Bold"/>
                  <a:ea typeface="Aileron Bold"/>
                  <a:cs typeface="Aileron Bold"/>
                  <a:sym typeface="Aileron Bold"/>
                </a:rPr>
                <a:t>Student ID number: </a:t>
              </a:r>
              <a:r>
                <a:rPr lang="en-US" sz="2600" u="none" strike="noStrike" dirty="0">
                  <a:solidFill>
                    <a:srgbClr val="000000"/>
                  </a:solidFill>
                  <a:latin typeface="Aileron"/>
                  <a:ea typeface="Aileron"/>
                  <a:cs typeface="Aileron"/>
                  <a:sym typeface="Aileron"/>
                </a:rPr>
                <a:t>2232920</a:t>
              </a:r>
            </a:p>
            <a:p>
              <a:pPr marL="0" lvl="0" indent="0" algn="l">
                <a:lnSpc>
                  <a:spcPts val="3640"/>
                </a:lnSpc>
              </a:pPr>
              <a:endParaRPr lang="en-US" sz="2600" u="none" strike="noStrike" dirty="0">
                <a:solidFill>
                  <a:srgbClr val="000000"/>
                </a:solidFill>
                <a:latin typeface="Aileron"/>
                <a:ea typeface="Aileron"/>
                <a:cs typeface="Aileron"/>
                <a:sym typeface="Aileron"/>
              </a:endParaRPr>
            </a:p>
            <a:p>
              <a:pPr marL="0" lvl="0" indent="0" algn="l">
                <a:lnSpc>
                  <a:spcPts val="3640"/>
                </a:lnSpc>
              </a:pPr>
              <a:r>
                <a:rPr lang="en-US" sz="2600" b="1" u="none" strike="noStrike" dirty="0">
                  <a:solidFill>
                    <a:srgbClr val="000000"/>
                  </a:solidFill>
                  <a:latin typeface="Aileron Bold"/>
                  <a:ea typeface="Aileron Bold"/>
                  <a:cs typeface="Aileron Bold"/>
                  <a:sym typeface="Aileron Bold"/>
                </a:rPr>
                <a:t>Submission deadline:</a:t>
              </a:r>
              <a:r>
                <a:rPr lang="en-US" sz="2600" u="none" strike="noStrike" dirty="0">
                  <a:solidFill>
                    <a:srgbClr val="000000"/>
                  </a:solidFill>
                  <a:latin typeface="Aileron"/>
                  <a:ea typeface="Aileron"/>
                  <a:cs typeface="Aileron"/>
                  <a:sym typeface="Aileron"/>
                </a:rPr>
                <a:t> 03 July 2026</a:t>
              </a:r>
            </a:p>
            <a:p>
              <a:pPr marL="0" lvl="0" indent="0" algn="l">
                <a:lnSpc>
                  <a:spcPts val="3354"/>
                </a:lnSpc>
              </a:pPr>
              <a:endParaRPr lang="en-US" sz="2600" u="none" strike="noStrike" dirty="0">
                <a:solidFill>
                  <a:srgbClr val="000000"/>
                </a:solidFill>
                <a:latin typeface="Aileron"/>
                <a:ea typeface="Aileron"/>
                <a:cs typeface="Aileron"/>
                <a:sym typeface="Aileron"/>
              </a:endParaRPr>
            </a:p>
            <a:p>
              <a:pPr marL="0" lvl="0" indent="0" algn="l">
                <a:lnSpc>
                  <a:spcPts val="3354"/>
                </a:lnSpc>
              </a:pPr>
              <a:endParaRPr lang="en-US" sz="2600" u="none" strike="noStrike" dirty="0">
                <a:solidFill>
                  <a:srgbClr val="000000"/>
                </a:solidFill>
                <a:latin typeface="Aileron"/>
                <a:ea typeface="Aileron"/>
                <a:cs typeface="Aileron"/>
                <a:sym typeface="Aileron"/>
              </a:endParaRPr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1435100" y="1232435"/>
              <a:ext cx="11129643" cy="289644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8320"/>
                </a:lnSpc>
              </a:pPr>
              <a:r>
                <a:rPr lang="en-US" sz="8000" b="1" dirty="0">
                  <a:solidFill>
                    <a:srgbClr val="1969C2"/>
                  </a:solidFill>
                  <a:latin typeface="Aileron Bold"/>
                  <a:ea typeface="Aileron Bold"/>
                  <a:cs typeface="Aileron Bold"/>
                  <a:sym typeface="Aileron Bold"/>
                </a:rPr>
                <a:t>Telecom Customer Churn</a:t>
              </a:r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1435100" y="-114300"/>
              <a:ext cx="14247220" cy="1223432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7700"/>
                </a:lnSpc>
                <a:spcBef>
                  <a:spcPct val="0"/>
                </a:spcBef>
              </a:pPr>
              <a:r>
                <a:rPr lang="en-US" sz="5500" b="1" u="none" strike="noStrike" dirty="0">
                  <a:solidFill>
                    <a:srgbClr val="000000"/>
                  </a:solidFill>
                  <a:latin typeface="Aileron Bold"/>
                  <a:ea typeface="Aileron Bold"/>
                  <a:cs typeface="Aileron Bold"/>
                  <a:sym typeface="Aileron Bold"/>
                </a:rPr>
                <a:t>Exploratory Data Analysis of </a:t>
              </a:r>
            </a:p>
          </p:txBody>
        </p:sp>
      </p:grp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617150" y="1028700"/>
            <a:ext cx="15043938" cy="7742211"/>
            <a:chOff x="0" y="0"/>
            <a:chExt cx="20058584" cy="10322949"/>
          </a:xfrm>
        </p:grpSpPr>
        <p:sp>
          <p:nvSpPr>
            <p:cNvPr id="3" name="Freeform 3"/>
            <p:cNvSpPr/>
            <p:nvPr/>
          </p:nvSpPr>
          <p:spPr>
            <a:xfrm>
              <a:off x="10011648" y="8117245"/>
              <a:ext cx="1121684" cy="1126377"/>
            </a:xfrm>
            <a:custGeom>
              <a:avLst/>
              <a:gdLst/>
              <a:ahLst/>
              <a:cxnLst/>
              <a:rect l="l" t="t" r="r" b="b"/>
              <a:pathLst>
                <a:path w="1121684" h="1126377">
                  <a:moveTo>
                    <a:pt x="0" y="0"/>
                  </a:moveTo>
                  <a:lnTo>
                    <a:pt x="1121684" y="0"/>
                  </a:lnTo>
                  <a:lnTo>
                    <a:pt x="1121684" y="1126378"/>
                  </a:lnTo>
                  <a:lnTo>
                    <a:pt x="0" y="112637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2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9969366" y="9569123"/>
              <a:ext cx="1206248" cy="75382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ctr">
                <a:lnSpc>
                  <a:spcPts val="2306"/>
                </a:lnSpc>
                <a:spcBef>
                  <a:spcPct val="0"/>
                </a:spcBef>
              </a:pPr>
              <a:r>
                <a:rPr lang="en-US" sz="1647" b="1" u="none" strike="noStrike">
                  <a:solidFill>
                    <a:srgbClr val="1969C2"/>
                  </a:solidFill>
                  <a:latin typeface="Aileron Bold"/>
                  <a:ea typeface="Aileron Bold"/>
                  <a:cs typeface="Aileron Bold"/>
                  <a:sym typeface="Aileron Bold"/>
                </a:rPr>
                <a:t>Identify</a:t>
              </a:r>
            </a:p>
            <a:p>
              <a:pPr marL="0" lvl="0" indent="0" algn="ctr">
                <a:lnSpc>
                  <a:spcPts val="2306"/>
                </a:lnSpc>
                <a:spcBef>
                  <a:spcPct val="0"/>
                </a:spcBef>
              </a:pPr>
              <a:r>
                <a:rPr lang="en-US" sz="1647" b="1" u="none" strike="noStrike">
                  <a:solidFill>
                    <a:srgbClr val="1969C2"/>
                  </a:solidFill>
                  <a:latin typeface="Aileron Bold"/>
                  <a:ea typeface="Aileron Bold"/>
                  <a:cs typeface="Aileron Bold"/>
                  <a:sym typeface="Aileron Bold"/>
                </a:rPr>
                <a:t>Patterns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5542989" y="8117245"/>
              <a:ext cx="1117272" cy="1126377"/>
            </a:xfrm>
            <a:custGeom>
              <a:avLst/>
              <a:gdLst/>
              <a:ahLst/>
              <a:cxnLst/>
              <a:rect l="l" t="t" r="r" b="b"/>
              <a:pathLst>
                <a:path w="1117272" h="1126377">
                  <a:moveTo>
                    <a:pt x="0" y="0"/>
                  </a:moveTo>
                  <a:lnTo>
                    <a:pt x="1117272" y="0"/>
                  </a:lnTo>
                  <a:lnTo>
                    <a:pt x="1117272" y="1126378"/>
                  </a:lnTo>
                  <a:lnTo>
                    <a:pt x="0" y="112637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15050452" y="9569123"/>
              <a:ext cx="2102346" cy="75382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ctr">
                <a:lnSpc>
                  <a:spcPts val="2306"/>
                </a:lnSpc>
                <a:spcBef>
                  <a:spcPct val="0"/>
                </a:spcBef>
              </a:pPr>
              <a:r>
                <a:rPr lang="en-US" sz="1647" b="1" u="none" strike="noStrike">
                  <a:solidFill>
                    <a:srgbClr val="1969C2"/>
                  </a:solidFill>
                  <a:latin typeface="Aileron Bold"/>
                  <a:ea typeface="Aileron Bold"/>
                  <a:cs typeface="Aileron Bold"/>
                  <a:sym typeface="Aileron Bold"/>
                </a:rPr>
                <a:t>Discover</a:t>
              </a:r>
            </a:p>
            <a:p>
              <a:pPr marL="0" lvl="0" indent="0" algn="ctr">
                <a:lnSpc>
                  <a:spcPts val="2306"/>
                </a:lnSpc>
                <a:spcBef>
                  <a:spcPct val="0"/>
                </a:spcBef>
              </a:pPr>
              <a:r>
                <a:rPr lang="en-US" sz="1647" b="1" u="none" strike="noStrike">
                  <a:solidFill>
                    <a:srgbClr val="1969C2"/>
                  </a:solidFill>
                  <a:latin typeface="Aileron Bold"/>
                  <a:ea typeface="Aileron Bold"/>
                  <a:cs typeface="Aileron Bold"/>
                  <a:sym typeface="Aileron Bold"/>
                </a:rPr>
                <a:t>Risk Factors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18511197" y="8117245"/>
              <a:ext cx="1126377" cy="1126377"/>
            </a:xfrm>
            <a:custGeom>
              <a:avLst/>
              <a:gdLst/>
              <a:ahLst/>
              <a:cxnLst/>
              <a:rect l="l" t="t" r="r" b="b"/>
              <a:pathLst>
                <a:path w="1126377" h="1126377">
                  <a:moveTo>
                    <a:pt x="0" y="0"/>
                  </a:moveTo>
                  <a:lnTo>
                    <a:pt x="1126377" y="0"/>
                  </a:lnTo>
                  <a:lnTo>
                    <a:pt x="1126377" y="1126378"/>
                  </a:lnTo>
                  <a:lnTo>
                    <a:pt x="0" y="112637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4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18090188" y="9569123"/>
              <a:ext cx="1968396" cy="75382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2306"/>
                </a:lnSpc>
                <a:spcBef>
                  <a:spcPct val="0"/>
                </a:spcBef>
              </a:pPr>
              <a:r>
                <a:rPr lang="en-US" sz="1647" b="1">
                  <a:solidFill>
                    <a:srgbClr val="1969C2"/>
                  </a:solidFill>
                  <a:latin typeface="Aileron Bold"/>
                  <a:ea typeface="Aileron Bold"/>
                  <a:cs typeface="Aileron Bold"/>
                  <a:sym typeface="Aileron Bold"/>
                </a:rPr>
                <a:t>Support Better Decisions</a:t>
              </a:r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12237594" y="9503058"/>
              <a:ext cx="2106478" cy="75382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ctr">
                <a:lnSpc>
                  <a:spcPts val="2306"/>
                </a:lnSpc>
                <a:spcBef>
                  <a:spcPct val="0"/>
                </a:spcBef>
              </a:pPr>
              <a:r>
                <a:rPr lang="en-US" sz="1647" b="1" u="none" strike="noStrike">
                  <a:solidFill>
                    <a:srgbClr val="1969C2"/>
                  </a:solidFill>
                  <a:latin typeface="Aileron Bold"/>
                  <a:ea typeface="Aileron Bold"/>
                  <a:cs typeface="Aileron Bold"/>
                  <a:sym typeface="Aileron Bold"/>
                </a:rPr>
                <a:t>Understand</a:t>
              </a:r>
            </a:p>
            <a:p>
              <a:pPr marL="0" lvl="0" indent="0" algn="ctr">
                <a:lnSpc>
                  <a:spcPts val="2306"/>
                </a:lnSpc>
                <a:spcBef>
                  <a:spcPct val="0"/>
                </a:spcBef>
              </a:pPr>
              <a:r>
                <a:rPr lang="en-US" sz="1647" b="1" u="none" strike="noStrike">
                  <a:solidFill>
                    <a:srgbClr val="1969C2"/>
                  </a:solidFill>
                  <a:latin typeface="Aileron Bold"/>
                  <a:ea typeface="Aileron Bold"/>
                  <a:cs typeface="Aileron Bold"/>
                  <a:sym typeface="Aileron Bold"/>
                </a:rPr>
                <a:t>Customers </a:t>
              </a:r>
            </a:p>
          </p:txBody>
        </p:sp>
        <p:grpSp>
          <p:nvGrpSpPr>
            <p:cNvPr id="10" name="Group 10"/>
            <p:cNvGrpSpPr/>
            <p:nvPr/>
          </p:nvGrpSpPr>
          <p:grpSpPr>
            <a:xfrm>
              <a:off x="13573066" y="8673842"/>
              <a:ext cx="206095" cy="206095"/>
              <a:chOff x="0" y="0"/>
              <a:chExt cx="812800" cy="812800"/>
            </a:xfrm>
          </p:grpSpPr>
          <p:sp>
            <p:nvSpPr>
              <p:cNvPr id="11" name="Freeform 11"/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solidFill>
                <a:srgbClr val="FAFCFE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2" name="TextBox 12"/>
              <p:cNvSpPr txBox="1"/>
              <p:nvPr/>
            </p:nvSpPr>
            <p:spPr>
              <a:xfrm>
                <a:off x="76200" y="28575"/>
                <a:ext cx="660400" cy="708025"/>
              </a:xfrm>
              <a:prstGeom prst="rect">
                <a:avLst/>
              </a:prstGeom>
            </p:spPr>
            <p:txBody>
              <a:bodyPr lIns="37123" tIns="37123" rIns="37123" bIns="37123" rtlCol="0" anchor="ctr"/>
              <a:lstStyle/>
              <a:p>
                <a:pPr algn="ctr">
                  <a:lnSpc>
                    <a:spcPts val="3360"/>
                  </a:lnSpc>
                </a:pPr>
                <a:endParaRPr/>
              </a:p>
            </p:txBody>
          </p:sp>
        </p:grpSp>
        <p:sp>
          <p:nvSpPr>
            <p:cNvPr id="13" name="Freeform 13"/>
            <p:cNvSpPr/>
            <p:nvPr/>
          </p:nvSpPr>
          <p:spPr>
            <a:xfrm>
              <a:off x="13097532" y="8183310"/>
              <a:ext cx="1061947" cy="994248"/>
            </a:xfrm>
            <a:custGeom>
              <a:avLst/>
              <a:gdLst/>
              <a:ahLst/>
              <a:cxnLst/>
              <a:rect l="l" t="t" r="r" b="b"/>
              <a:pathLst>
                <a:path w="1061947" h="994248">
                  <a:moveTo>
                    <a:pt x="0" y="0"/>
                  </a:moveTo>
                  <a:lnTo>
                    <a:pt x="1061947" y="0"/>
                  </a:lnTo>
                  <a:lnTo>
                    <a:pt x="1061947" y="994248"/>
                  </a:lnTo>
                  <a:lnTo>
                    <a:pt x="0" y="99424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5"/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14"/>
            <p:cNvSpPr/>
            <p:nvPr/>
          </p:nvSpPr>
          <p:spPr>
            <a:xfrm>
              <a:off x="12694649" y="8327178"/>
              <a:ext cx="878417" cy="816196"/>
            </a:xfrm>
            <a:custGeom>
              <a:avLst/>
              <a:gdLst/>
              <a:ahLst/>
              <a:cxnLst/>
              <a:rect l="l" t="t" r="r" b="b"/>
              <a:pathLst>
                <a:path w="878417" h="816196">
                  <a:moveTo>
                    <a:pt x="0" y="0"/>
                  </a:moveTo>
                  <a:lnTo>
                    <a:pt x="878417" y="0"/>
                  </a:lnTo>
                  <a:lnTo>
                    <a:pt x="878417" y="816196"/>
                  </a:lnTo>
                  <a:lnTo>
                    <a:pt x="0" y="81619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6"/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15"/>
            <p:cNvSpPr/>
            <p:nvPr/>
          </p:nvSpPr>
          <p:spPr>
            <a:xfrm>
              <a:off x="12422186" y="8462795"/>
              <a:ext cx="606482" cy="563523"/>
            </a:xfrm>
            <a:custGeom>
              <a:avLst/>
              <a:gdLst/>
              <a:ahLst/>
              <a:cxnLst/>
              <a:rect l="l" t="t" r="r" b="b"/>
              <a:pathLst>
                <a:path w="606482" h="563523">
                  <a:moveTo>
                    <a:pt x="0" y="0"/>
                  </a:moveTo>
                  <a:lnTo>
                    <a:pt x="606483" y="0"/>
                  </a:lnTo>
                  <a:lnTo>
                    <a:pt x="606483" y="563523"/>
                  </a:lnTo>
                  <a:lnTo>
                    <a:pt x="0" y="563523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7"/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AutoShape 16"/>
            <p:cNvSpPr/>
            <p:nvPr/>
          </p:nvSpPr>
          <p:spPr>
            <a:xfrm flipH="1">
              <a:off x="11831194" y="8183310"/>
              <a:ext cx="0" cy="2139638"/>
            </a:xfrm>
            <a:prstGeom prst="line">
              <a:avLst/>
            </a:prstGeom>
            <a:ln w="50800" cap="flat">
              <a:solidFill>
                <a:srgbClr val="C0DAF8"/>
              </a:solidFill>
              <a:prstDash val="solid"/>
              <a:headEnd type="none" w="sm" len="sm"/>
              <a:tailEnd type="none" w="sm" len="sm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14750472" y="8117245"/>
              <a:ext cx="0" cy="2139638"/>
            </a:xfrm>
            <a:prstGeom prst="line">
              <a:avLst/>
            </a:prstGeom>
            <a:ln w="50800" cap="flat">
              <a:solidFill>
                <a:srgbClr val="C0DAF8"/>
              </a:solidFill>
              <a:prstDash val="solid"/>
              <a:headEnd type="none" w="sm" len="sm"/>
              <a:tailEnd type="none" w="sm" len="sm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17569488" y="8183310"/>
              <a:ext cx="0" cy="2139638"/>
            </a:xfrm>
            <a:prstGeom prst="line">
              <a:avLst/>
            </a:prstGeom>
            <a:ln w="50800" cap="flat">
              <a:solidFill>
                <a:srgbClr val="C0DAF8"/>
              </a:solidFill>
              <a:prstDash val="solid"/>
              <a:headEnd type="none" w="sm" len="sm"/>
              <a:tailEnd type="none" w="sm" len="sm"/>
            </a:ln>
          </p:spPr>
          <p:txBody>
            <a:bodyPr/>
            <a:lstStyle/>
            <a:p>
              <a:endParaRPr lang="en-GB"/>
            </a:p>
          </p:txBody>
        </p:sp>
        <p:grpSp>
          <p:nvGrpSpPr>
            <p:cNvPr id="19" name="Group 19"/>
            <p:cNvGrpSpPr/>
            <p:nvPr/>
          </p:nvGrpSpPr>
          <p:grpSpPr>
            <a:xfrm>
              <a:off x="0" y="1328564"/>
              <a:ext cx="20058584" cy="63500"/>
              <a:chOff x="0" y="0"/>
              <a:chExt cx="3962189" cy="12543"/>
            </a:xfrm>
          </p:grpSpPr>
          <p:sp>
            <p:nvSpPr>
              <p:cNvPr id="20" name="Freeform 20"/>
              <p:cNvSpPr/>
              <p:nvPr/>
            </p:nvSpPr>
            <p:spPr>
              <a:xfrm>
                <a:off x="0" y="0"/>
                <a:ext cx="3962190" cy="12543"/>
              </a:xfrm>
              <a:custGeom>
                <a:avLst/>
                <a:gdLst/>
                <a:ahLst/>
                <a:cxnLst/>
                <a:rect l="l" t="t" r="r" b="b"/>
                <a:pathLst>
                  <a:path w="3962190" h="12543">
                    <a:moveTo>
                      <a:pt x="0" y="0"/>
                    </a:moveTo>
                    <a:lnTo>
                      <a:pt x="3962190" y="0"/>
                    </a:lnTo>
                    <a:lnTo>
                      <a:pt x="3962190" y="12543"/>
                    </a:lnTo>
                    <a:lnTo>
                      <a:pt x="0" y="12543"/>
                    </a:lnTo>
                    <a:close/>
                  </a:path>
                </a:pathLst>
              </a:custGeom>
              <a:solidFill>
                <a:srgbClr val="FFC43A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1" name="TextBox 21"/>
              <p:cNvSpPr txBox="1"/>
              <p:nvPr/>
            </p:nvSpPr>
            <p:spPr>
              <a:xfrm>
                <a:off x="0" y="-47625"/>
                <a:ext cx="3962189" cy="60168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3359"/>
                  </a:lnSpc>
                </a:pPr>
                <a:endParaRPr/>
              </a:p>
            </p:txBody>
          </p:sp>
        </p:grpSp>
        <p:sp>
          <p:nvSpPr>
            <p:cNvPr id="22" name="TextBox 22"/>
            <p:cNvSpPr txBox="1"/>
            <p:nvPr/>
          </p:nvSpPr>
          <p:spPr>
            <a:xfrm>
              <a:off x="9969366" y="2256271"/>
              <a:ext cx="10036008" cy="557241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just">
                <a:lnSpc>
                  <a:spcPts val="3006"/>
                </a:lnSpc>
                <a:spcBef>
                  <a:spcPct val="0"/>
                </a:spcBef>
              </a:pPr>
              <a:r>
                <a:rPr lang="en-US" sz="2147" dirty="0">
                  <a:solidFill>
                    <a:srgbClr val="000000"/>
                  </a:solidFill>
                  <a:latin typeface="Aileron Light"/>
                  <a:ea typeface="Aileron Light"/>
                  <a:cs typeface="Aileron Light"/>
                  <a:sym typeface="Aileron Light"/>
                </a:rPr>
                <a:t>Customer churn is one of the biggest challenges faced by telecommunication companies because retaining existing customers is often more cost-effective than acquiring new ones. </a:t>
              </a:r>
            </a:p>
            <a:p>
              <a:pPr algn="just">
                <a:lnSpc>
                  <a:spcPts val="3006"/>
                </a:lnSpc>
                <a:spcBef>
                  <a:spcPct val="0"/>
                </a:spcBef>
              </a:pPr>
              <a:endParaRPr lang="en-US" sz="2147" dirty="0">
                <a:solidFill>
                  <a:srgbClr val="000000"/>
                </a:solidFill>
                <a:latin typeface="Aileron Light"/>
                <a:ea typeface="Aileron Light"/>
                <a:cs typeface="Aileron Light"/>
                <a:sym typeface="Aileron Light"/>
              </a:endParaRPr>
            </a:p>
            <a:p>
              <a:pPr algn="just">
                <a:lnSpc>
                  <a:spcPts val="3006"/>
                </a:lnSpc>
                <a:spcBef>
                  <a:spcPct val="0"/>
                </a:spcBef>
              </a:pPr>
              <a:r>
                <a:rPr lang="en-US" sz="2147" b="1" dirty="0">
                  <a:solidFill>
                    <a:srgbClr val="1969C2"/>
                  </a:solidFill>
                  <a:latin typeface="Aileron Bold"/>
                  <a:ea typeface="Aileron Bold"/>
                  <a:cs typeface="Aileron Bold"/>
                  <a:sym typeface="Aileron Bold"/>
                </a:rPr>
                <a:t>Exploratory Data Analysis (EDA)</a:t>
              </a:r>
              <a:r>
                <a:rPr lang="en-US" sz="2147" dirty="0">
                  <a:solidFill>
                    <a:srgbClr val="000000"/>
                  </a:solidFill>
                  <a:latin typeface="Aileron Light"/>
                  <a:ea typeface="Aileron Light"/>
                  <a:cs typeface="Aileron Light"/>
                  <a:sym typeface="Aileron Light"/>
                </a:rPr>
                <a:t> helps identify patterns, relationships and potential risk factors associated with customer churn before predictive models are developed. </a:t>
              </a:r>
            </a:p>
            <a:p>
              <a:pPr algn="just">
                <a:lnSpc>
                  <a:spcPts val="3006"/>
                </a:lnSpc>
                <a:spcBef>
                  <a:spcPct val="0"/>
                </a:spcBef>
              </a:pPr>
              <a:endParaRPr lang="en-US" sz="2147" dirty="0">
                <a:solidFill>
                  <a:srgbClr val="000000"/>
                </a:solidFill>
                <a:latin typeface="Aileron Light"/>
                <a:ea typeface="Aileron Light"/>
                <a:cs typeface="Aileron Light"/>
                <a:sym typeface="Aileron Light"/>
              </a:endParaRPr>
            </a:p>
            <a:p>
              <a:pPr algn="just">
                <a:lnSpc>
                  <a:spcPts val="3006"/>
                </a:lnSpc>
                <a:spcBef>
                  <a:spcPct val="0"/>
                </a:spcBef>
              </a:pPr>
              <a:r>
                <a:rPr lang="en-US" sz="2147" dirty="0">
                  <a:solidFill>
                    <a:srgbClr val="000000"/>
                  </a:solidFill>
                  <a:latin typeface="Aileron Light"/>
                  <a:ea typeface="Aileron Light"/>
                  <a:cs typeface="Aileron Light"/>
                  <a:sym typeface="Aileron Light"/>
                </a:rPr>
                <a:t>This analysis aims to understand customer </a:t>
              </a:r>
              <a:r>
                <a:rPr lang="en-US" sz="2147" dirty="0" err="1">
                  <a:solidFill>
                    <a:srgbClr val="000000"/>
                  </a:solidFill>
                  <a:latin typeface="Aileron Light"/>
                  <a:ea typeface="Aileron Light"/>
                  <a:cs typeface="Aileron Light"/>
                  <a:sym typeface="Aileron Light"/>
                </a:rPr>
                <a:t>behaviour</a:t>
              </a:r>
              <a:r>
                <a:rPr lang="en-US" sz="2147" dirty="0">
                  <a:solidFill>
                    <a:srgbClr val="000000"/>
                  </a:solidFill>
                  <a:latin typeface="Aileron Light"/>
                  <a:ea typeface="Aileron Light"/>
                  <a:cs typeface="Aileron Light"/>
                  <a:sym typeface="Aileron Light"/>
                </a:rPr>
                <a:t> and provide insights that support</a:t>
              </a:r>
              <a:r>
                <a:rPr lang="en-US" sz="2147" b="1" dirty="0">
                  <a:solidFill>
                    <a:srgbClr val="1969C2"/>
                  </a:solidFill>
                  <a:latin typeface="Aileron Bold"/>
                  <a:ea typeface="Aileron Bold"/>
                  <a:cs typeface="Aileron Bold"/>
                  <a:sym typeface="Aileron Bold"/>
                </a:rPr>
                <a:t> better business decisions</a:t>
              </a:r>
              <a:r>
                <a:rPr lang="en-US" sz="2147" dirty="0">
                  <a:solidFill>
                    <a:srgbClr val="000000"/>
                  </a:solidFill>
                  <a:latin typeface="Aileron Light"/>
                  <a:ea typeface="Aileron Light"/>
                  <a:cs typeface="Aileron Light"/>
                  <a:sym typeface="Aileron Light"/>
                </a:rPr>
                <a:t>.</a:t>
              </a:r>
            </a:p>
            <a:p>
              <a:pPr algn="just">
                <a:lnSpc>
                  <a:spcPts val="3006"/>
                </a:lnSpc>
                <a:spcBef>
                  <a:spcPct val="0"/>
                </a:spcBef>
              </a:pPr>
              <a:endParaRPr lang="en-US" sz="2147" dirty="0">
                <a:solidFill>
                  <a:srgbClr val="000000"/>
                </a:solidFill>
                <a:latin typeface="Aileron Light"/>
                <a:ea typeface="Aileron Light"/>
                <a:cs typeface="Aileron Light"/>
                <a:sym typeface="Aileron Light"/>
              </a:endParaRPr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7250226" y="-114300"/>
              <a:ext cx="5571149" cy="1223432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7700"/>
                </a:lnSpc>
              </a:pPr>
              <a:r>
                <a:rPr lang="en-US" sz="5500" b="1" dirty="0">
                  <a:solidFill>
                    <a:srgbClr val="20487F"/>
                  </a:solidFill>
                  <a:latin typeface="Aileron Bold"/>
                  <a:ea typeface="Aileron Bold"/>
                  <a:cs typeface="Aileron Bold"/>
                  <a:sym typeface="Aileron Bold"/>
                </a:rPr>
                <a:t>Introduction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1611825" y="2789231"/>
            <a:ext cx="7719929" cy="7440619"/>
            <a:chOff x="0" y="0"/>
            <a:chExt cx="10293239" cy="9920826"/>
          </a:xfrm>
        </p:grpSpPr>
        <p:grpSp>
          <p:nvGrpSpPr>
            <p:cNvPr id="25" name="Group 25"/>
            <p:cNvGrpSpPr/>
            <p:nvPr/>
          </p:nvGrpSpPr>
          <p:grpSpPr>
            <a:xfrm>
              <a:off x="0" y="0"/>
              <a:ext cx="9859025" cy="9408092"/>
              <a:chOff x="0" y="0"/>
              <a:chExt cx="893624" cy="852752"/>
            </a:xfrm>
          </p:grpSpPr>
          <p:sp>
            <p:nvSpPr>
              <p:cNvPr id="26" name="Freeform 26"/>
              <p:cNvSpPr/>
              <p:nvPr/>
            </p:nvSpPr>
            <p:spPr>
              <a:xfrm>
                <a:off x="0" y="0"/>
                <a:ext cx="893624" cy="852752"/>
              </a:xfrm>
              <a:custGeom>
                <a:avLst/>
                <a:gdLst/>
                <a:ahLst/>
                <a:cxnLst/>
                <a:rect l="l" t="t" r="r" b="b"/>
                <a:pathLst>
                  <a:path w="893624" h="852752">
                    <a:moveTo>
                      <a:pt x="0" y="0"/>
                    </a:moveTo>
                    <a:lnTo>
                      <a:pt x="893624" y="0"/>
                    </a:lnTo>
                    <a:lnTo>
                      <a:pt x="893624" y="852752"/>
                    </a:lnTo>
                    <a:lnTo>
                      <a:pt x="0" y="852752"/>
                    </a:lnTo>
                    <a:close/>
                  </a:path>
                </a:pathLst>
              </a:custGeom>
              <a:blipFill>
                <a:blip r:embed="rId8"/>
                <a:stretch>
                  <a:fillRect r="-72982" b="-2020"/>
                </a:stretch>
              </a:blipFill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27" name="Group 27"/>
            <p:cNvGrpSpPr/>
            <p:nvPr/>
          </p:nvGrpSpPr>
          <p:grpSpPr>
            <a:xfrm>
              <a:off x="983808" y="1438118"/>
              <a:ext cx="1028781" cy="1028781"/>
              <a:chOff x="0" y="0"/>
              <a:chExt cx="812800" cy="812800"/>
            </a:xfrm>
          </p:grpSpPr>
          <p:sp>
            <p:nvSpPr>
              <p:cNvPr id="28" name="Freeform 28"/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solidFill>
                <a:srgbClr val="F2F5FB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9" name="TextBox 29"/>
              <p:cNvSpPr txBox="1"/>
              <p:nvPr/>
            </p:nvSpPr>
            <p:spPr>
              <a:xfrm>
                <a:off x="76200" y="28575"/>
                <a:ext cx="660400" cy="708025"/>
              </a:xfrm>
              <a:prstGeom prst="rect">
                <a:avLst/>
              </a:prstGeom>
            </p:spPr>
            <p:txBody>
              <a:bodyPr lIns="32457" tIns="32457" rIns="32457" bIns="32457" rtlCol="0" anchor="ctr"/>
              <a:lstStyle/>
              <a:p>
                <a:pPr algn="ctr">
                  <a:lnSpc>
                    <a:spcPts val="3360"/>
                  </a:lnSpc>
                </a:pPr>
                <a:endParaRPr/>
              </a:p>
            </p:txBody>
          </p:sp>
        </p:grpSp>
        <p:grpSp>
          <p:nvGrpSpPr>
            <p:cNvPr id="30" name="Group 30"/>
            <p:cNvGrpSpPr/>
            <p:nvPr/>
          </p:nvGrpSpPr>
          <p:grpSpPr>
            <a:xfrm>
              <a:off x="6720537" y="2147210"/>
              <a:ext cx="1645250" cy="1645250"/>
              <a:chOff x="0" y="0"/>
              <a:chExt cx="812800" cy="812800"/>
            </a:xfrm>
          </p:grpSpPr>
          <p:sp>
            <p:nvSpPr>
              <p:cNvPr id="31" name="Freeform 31"/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solidFill>
                <a:srgbClr val="F2F4F9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2" name="TextBox 32"/>
              <p:cNvSpPr txBox="1"/>
              <p:nvPr/>
            </p:nvSpPr>
            <p:spPr>
              <a:xfrm>
                <a:off x="76200" y="28575"/>
                <a:ext cx="660400" cy="708025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3360"/>
                  </a:lnSpc>
                </a:pPr>
                <a:endParaRPr/>
              </a:p>
            </p:txBody>
          </p:sp>
        </p:grpSp>
        <p:sp>
          <p:nvSpPr>
            <p:cNvPr id="33" name="Freeform 33"/>
            <p:cNvSpPr/>
            <p:nvPr/>
          </p:nvSpPr>
          <p:spPr>
            <a:xfrm>
              <a:off x="6862764" y="2636786"/>
              <a:ext cx="828300" cy="835050"/>
            </a:xfrm>
            <a:custGeom>
              <a:avLst/>
              <a:gdLst/>
              <a:ahLst/>
              <a:cxnLst/>
              <a:rect l="l" t="t" r="r" b="b"/>
              <a:pathLst>
                <a:path w="828300" h="835050">
                  <a:moveTo>
                    <a:pt x="0" y="0"/>
                  </a:moveTo>
                  <a:lnTo>
                    <a:pt x="828300" y="0"/>
                  </a:lnTo>
                  <a:lnTo>
                    <a:pt x="828300" y="835049"/>
                  </a:lnTo>
                  <a:lnTo>
                    <a:pt x="0" y="835049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34"/>
            <p:cNvSpPr/>
            <p:nvPr/>
          </p:nvSpPr>
          <p:spPr>
            <a:xfrm>
              <a:off x="5586843" y="1083170"/>
              <a:ext cx="760696" cy="760696"/>
            </a:xfrm>
            <a:custGeom>
              <a:avLst/>
              <a:gdLst/>
              <a:ahLst/>
              <a:cxnLst/>
              <a:rect l="l" t="t" r="r" b="b"/>
              <a:pathLst>
                <a:path w="760696" h="760696">
                  <a:moveTo>
                    <a:pt x="0" y="0"/>
                  </a:moveTo>
                  <a:lnTo>
                    <a:pt x="760696" y="0"/>
                  </a:lnTo>
                  <a:lnTo>
                    <a:pt x="760696" y="760696"/>
                  </a:lnTo>
                  <a:lnTo>
                    <a:pt x="0" y="76069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4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grpSp>
          <p:nvGrpSpPr>
            <p:cNvPr id="35" name="Group 35"/>
            <p:cNvGrpSpPr/>
            <p:nvPr/>
          </p:nvGrpSpPr>
          <p:grpSpPr>
            <a:xfrm>
              <a:off x="1506940" y="5956603"/>
              <a:ext cx="1954308" cy="1870784"/>
              <a:chOff x="0" y="0"/>
              <a:chExt cx="849088" cy="812800"/>
            </a:xfrm>
          </p:grpSpPr>
          <p:sp>
            <p:nvSpPr>
              <p:cNvPr id="36" name="Freeform 36"/>
              <p:cNvSpPr/>
              <p:nvPr/>
            </p:nvSpPr>
            <p:spPr>
              <a:xfrm>
                <a:off x="0" y="0"/>
                <a:ext cx="849088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49088" h="812800">
                    <a:moveTo>
                      <a:pt x="424544" y="0"/>
                    </a:moveTo>
                    <a:cubicBezTo>
                      <a:pt x="190075" y="0"/>
                      <a:pt x="0" y="181951"/>
                      <a:pt x="0" y="406400"/>
                    </a:cubicBezTo>
                    <a:cubicBezTo>
                      <a:pt x="0" y="630849"/>
                      <a:pt x="190075" y="812800"/>
                      <a:pt x="424544" y="812800"/>
                    </a:cubicBezTo>
                    <a:cubicBezTo>
                      <a:pt x="659014" y="812800"/>
                      <a:pt x="849088" y="630849"/>
                      <a:pt x="849088" y="406400"/>
                    </a:cubicBezTo>
                    <a:cubicBezTo>
                      <a:pt x="849088" y="181951"/>
                      <a:pt x="659014" y="0"/>
                      <a:pt x="424544" y="0"/>
                    </a:cubicBezTo>
                    <a:close/>
                  </a:path>
                </a:pathLst>
              </a:custGeom>
              <a:solidFill>
                <a:srgbClr val="FEFDFD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7" name="TextBox 37"/>
              <p:cNvSpPr txBox="1"/>
              <p:nvPr/>
            </p:nvSpPr>
            <p:spPr>
              <a:xfrm>
                <a:off x="79602" y="28575"/>
                <a:ext cx="689884" cy="708025"/>
              </a:xfrm>
              <a:prstGeom prst="rect">
                <a:avLst/>
              </a:prstGeom>
            </p:spPr>
            <p:txBody>
              <a:bodyPr lIns="36663" tIns="36663" rIns="36663" bIns="36663" rtlCol="0" anchor="ctr"/>
              <a:lstStyle/>
              <a:p>
                <a:pPr algn="ctr">
                  <a:lnSpc>
                    <a:spcPts val="3359"/>
                  </a:lnSpc>
                </a:pPr>
                <a:endParaRPr/>
              </a:p>
            </p:txBody>
          </p:sp>
        </p:grpSp>
        <p:grpSp>
          <p:nvGrpSpPr>
            <p:cNvPr id="38" name="Group 38"/>
            <p:cNvGrpSpPr/>
            <p:nvPr/>
          </p:nvGrpSpPr>
          <p:grpSpPr>
            <a:xfrm>
              <a:off x="2775756" y="6885183"/>
              <a:ext cx="212980" cy="212980"/>
              <a:chOff x="0" y="0"/>
              <a:chExt cx="812800" cy="812800"/>
            </a:xfrm>
          </p:grpSpPr>
          <p:sp>
            <p:nvSpPr>
              <p:cNvPr id="39" name="Freeform 39"/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solidFill>
                <a:srgbClr val="FAFCFE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0" name="TextBox 40"/>
              <p:cNvSpPr txBox="1"/>
              <p:nvPr/>
            </p:nvSpPr>
            <p:spPr>
              <a:xfrm>
                <a:off x="76200" y="28575"/>
                <a:ext cx="660400" cy="708025"/>
              </a:xfrm>
              <a:prstGeom prst="rect">
                <a:avLst/>
              </a:prstGeom>
            </p:spPr>
            <p:txBody>
              <a:bodyPr lIns="22560" tIns="22560" rIns="22560" bIns="22560" rtlCol="0" anchor="ctr"/>
              <a:lstStyle/>
              <a:p>
                <a:pPr algn="ctr">
                  <a:lnSpc>
                    <a:spcPts val="3359"/>
                  </a:lnSpc>
                </a:pPr>
                <a:endParaRPr/>
              </a:p>
            </p:txBody>
          </p:sp>
        </p:grpSp>
        <p:sp>
          <p:nvSpPr>
            <p:cNvPr id="41" name="Freeform 41"/>
            <p:cNvSpPr/>
            <p:nvPr/>
          </p:nvSpPr>
          <p:spPr>
            <a:xfrm>
              <a:off x="2284336" y="6378265"/>
              <a:ext cx="1097422" cy="1027462"/>
            </a:xfrm>
            <a:custGeom>
              <a:avLst/>
              <a:gdLst/>
              <a:ahLst/>
              <a:cxnLst/>
              <a:rect l="l" t="t" r="r" b="b"/>
              <a:pathLst>
                <a:path w="1097422" h="1027462">
                  <a:moveTo>
                    <a:pt x="0" y="0"/>
                  </a:moveTo>
                  <a:lnTo>
                    <a:pt x="1097423" y="0"/>
                  </a:lnTo>
                  <a:lnTo>
                    <a:pt x="1097423" y="1027461"/>
                  </a:lnTo>
                  <a:lnTo>
                    <a:pt x="0" y="102746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5"/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42" name="Freeform 42"/>
            <p:cNvSpPr/>
            <p:nvPr/>
          </p:nvSpPr>
          <p:spPr>
            <a:xfrm>
              <a:off x="1867994" y="6526938"/>
              <a:ext cx="907762" cy="843462"/>
            </a:xfrm>
            <a:custGeom>
              <a:avLst/>
              <a:gdLst/>
              <a:ahLst/>
              <a:cxnLst/>
              <a:rect l="l" t="t" r="r" b="b"/>
              <a:pathLst>
                <a:path w="907762" h="843462">
                  <a:moveTo>
                    <a:pt x="0" y="0"/>
                  </a:moveTo>
                  <a:lnTo>
                    <a:pt x="907762" y="0"/>
                  </a:lnTo>
                  <a:lnTo>
                    <a:pt x="907762" y="843462"/>
                  </a:lnTo>
                  <a:lnTo>
                    <a:pt x="0" y="84346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6"/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43" name="Freeform 43"/>
            <p:cNvSpPr/>
            <p:nvPr/>
          </p:nvSpPr>
          <p:spPr>
            <a:xfrm>
              <a:off x="1586430" y="6667086"/>
              <a:ext cx="626743" cy="582348"/>
            </a:xfrm>
            <a:custGeom>
              <a:avLst/>
              <a:gdLst/>
              <a:ahLst/>
              <a:cxnLst/>
              <a:rect l="l" t="t" r="r" b="b"/>
              <a:pathLst>
                <a:path w="626743" h="582348">
                  <a:moveTo>
                    <a:pt x="0" y="0"/>
                  </a:moveTo>
                  <a:lnTo>
                    <a:pt x="626742" y="0"/>
                  </a:lnTo>
                  <a:lnTo>
                    <a:pt x="626742" y="582348"/>
                  </a:lnTo>
                  <a:lnTo>
                    <a:pt x="0" y="58234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7"/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grpSp>
          <p:nvGrpSpPr>
            <p:cNvPr id="44" name="Group 44"/>
            <p:cNvGrpSpPr/>
            <p:nvPr/>
          </p:nvGrpSpPr>
          <p:grpSpPr>
            <a:xfrm>
              <a:off x="983808" y="1057770"/>
              <a:ext cx="1409129" cy="1409129"/>
              <a:chOff x="0" y="0"/>
              <a:chExt cx="812800" cy="812800"/>
            </a:xfrm>
          </p:grpSpPr>
          <p:sp>
            <p:nvSpPr>
              <p:cNvPr id="45" name="Freeform 45"/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solidFill>
                <a:srgbClr val="F3F6FB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6" name="TextBox 46"/>
              <p:cNvSpPr txBox="1"/>
              <p:nvPr/>
            </p:nvSpPr>
            <p:spPr>
              <a:xfrm>
                <a:off x="76200" y="28575"/>
                <a:ext cx="660400" cy="708025"/>
              </a:xfrm>
              <a:prstGeom prst="rect">
                <a:avLst/>
              </a:prstGeom>
            </p:spPr>
            <p:txBody>
              <a:bodyPr lIns="43788" tIns="43788" rIns="43788" bIns="43788" rtlCol="0" anchor="ctr"/>
              <a:lstStyle/>
              <a:p>
                <a:pPr algn="ctr">
                  <a:lnSpc>
                    <a:spcPts val="3360"/>
                  </a:lnSpc>
                </a:pPr>
                <a:endParaRPr/>
              </a:p>
            </p:txBody>
          </p:sp>
        </p:grpSp>
        <p:sp>
          <p:nvSpPr>
            <p:cNvPr id="47" name="Freeform 47"/>
            <p:cNvSpPr/>
            <p:nvPr/>
          </p:nvSpPr>
          <p:spPr>
            <a:xfrm>
              <a:off x="1317494" y="1629613"/>
              <a:ext cx="741757" cy="744860"/>
            </a:xfrm>
            <a:custGeom>
              <a:avLst/>
              <a:gdLst/>
              <a:ahLst/>
              <a:cxnLst/>
              <a:rect l="l" t="t" r="r" b="b"/>
              <a:pathLst>
                <a:path w="741757" h="744860">
                  <a:moveTo>
                    <a:pt x="0" y="0"/>
                  </a:moveTo>
                  <a:lnTo>
                    <a:pt x="741757" y="0"/>
                  </a:lnTo>
                  <a:lnTo>
                    <a:pt x="741757" y="744861"/>
                  </a:lnTo>
                  <a:lnTo>
                    <a:pt x="0" y="74486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2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grpSp>
          <p:nvGrpSpPr>
            <p:cNvPr id="48" name="Group 48"/>
            <p:cNvGrpSpPr/>
            <p:nvPr/>
          </p:nvGrpSpPr>
          <p:grpSpPr>
            <a:xfrm>
              <a:off x="0" y="8679718"/>
              <a:ext cx="10293239" cy="1241107"/>
              <a:chOff x="0" y="0"/>
              <a:chExt cx="2033232" cy="245157"/>
            </a:xfrm>
          </p:grpSpPr>
          <p:sp>
            <p:nvSpPr>
              <p:cNvPr id="49" name="Freeform 49"/>
              <p:cNvSpPr/>
              <p:nvPr/>
            </p:nvSpPr>
            <p:spPr>
              <a:xfrm>
                <a:off x="0" y="0"/>
                <a:ext cx="2033232" cy="245157"/>
              </a:xfrm>
              <a:custGeom>
                <a:avLst/>
                <a:gdLst/>
                <a:ahLst/>
                <a:cxnLst/>
                <a:rect l="l" t="t" r="r" b="b"/>
                <a:pathLst>
                  <a:path w="2033232" h="245157">
                    <a:moveTo>
                      <a:pt x="0" y="0"/>
                    </a:moveTo>
                    <a:lnTo>
                      <a:pt x="2033232" y="0"/>
                    </a:lnTo>
                    <a:lnTo>
                      <a:pt x="2033232" y="245157"/>
                    </a:lnTo>
                    <a:lnTo>
                      <a:pt x="0" y="245157"/>
                    </a:lnTo>
                    <a:close/>
                  </a:path>
                </a:pathLst>
              </a:custGeom>
              <a:solidFill>
                <a:srgbClr val="FFFFFF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0" name="TextBox 50"/>
              <p:cNvSpPr txBox="1"/>
              <p:nvPr/>
            </p:nvSpPr>
            <p:spPr>
              <a:xfrm>
                <a:off x="0" y="-47625"/>
                <a:ext cx="2033232" cy="292782"/>
              </a:xfrm>
              <a:prstGeom prst="rect">
                <a:avLst/>
              </a:prstGeom>
            </p:spPr>
            <p:txBody>
              <a:bodyPr lIns="29874" tIns="29874" rIns="29874" bIns="29874" rtlCol="0" anchor="ctr"/>
              <a:lstStyle/>
              <a:p>
                <a:pPr algn="ctr">
                  <a:lnSpc>
                    <a:spcPts val="3360"/>
                  </a:lnSpc>
                </a:pPr>
                <a:endParaRPr/>
              </a:p>
            </p:txBody>
          </p:sp>
        </p:grpSp>
        <p:grpSp>
          <p:nvGrpSpPr>
            <p:cNvPr id="51" name="Group 51"/>
            <p:cNvGrpSpPr/>
            <p:nvPr/>
          </p:nvGrpSpPr>
          <p:grpSpPr>
            <a:xfrm>
              <a:off x="1352677" y="8115274"/>
              <a:ext cx="8506348" cy="1241107"/>
              <a:chOff x="0" y="0"/>
              <a:chExt cx="1680266" cy="245157"/>
            </a:xfrm>
          </p:grpSpPr>
          <p:sp>
            <p:nvSpPr>
              <p:cNvPr id="52" name="Freeform 52"/>
              <p:cNvSpPr/>
              <p:nvPr/>
            </p:nvSpPr>
            <p:spPr>
              <a:xfrm>
                <a:off x="0" y="0"/>
                <a:ext cx="1680266" cy="245157"/>
              </a:xfrm>
              <a:custGeom>
                <a:avLst/>
                <a:gdLst/>
                <a:ahLst/>
                <a:cxnLst/>
                <a:rect l="l" t="t" r="r" b="b"/>
                <a:pathLst>
                  <a:path w="1680266" h="245157">
                    <a:moveTo>
                      <a:pt x="0" y="0"/>
                    </a:moveTo>
                    <a:lnTo>
                      <a:pt x="1680266" y="0"/>
                    </a:lnTo>
                    <a:lnTo>
                      <a:pt x="1680266" y="245157"/>
                    </a:lnTo>
                    <a:lnTo>
                      <a:pt x="0" y="245157"/>
                    </a:lnTo>
                    <a:close/>
                  </a:path>
                </a:pathLst>
              </a:custGeom>
              <a:solidFill>
                <a:srgbClr val="FFFFFF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3" name="TextBox 53"/>
              <p:cNvSpPr txBox="1"/>
              <p:nvPr/>
            </p:nvSpPr>
            <p:spPr>
              <a:xfrm>
                <a:off x="0" y="-47625"/>
                <a:ext cx="1680266" cy="292782"/>
              </a:xfrm>
              <a:prstGeom prst="rect">
                <a:avLst/>
              </a:prstGeom>
            </p:spPr>
            <p:txBody>
              <a:bodyPr lIns="29874" tIns="29874" rIns="29874" bIns="29874" rtlCol="0" anchor="ctr"/>
              <a:lstStyle/>
              <a:p>
                <a:pPr algn="ctr">
                  <a:lnSpc>
                    <a:spcPts val="3360"/>
                  </a:lnSpc>
                </a:pPr>
                <a:endParaRPr/>
              </a:p>
            </p:txBody>
          </p:sp>
        </p:grpSp>
        <p:grpSp>
          <p:nvGrpSpPr>
            <p:cNvPr id="54" name="Group 54"/>
            <p:cNvGrpSpPr/>
            <p:nvPr/>
          </p:nvGrpSpPr>
          <p:grpSpPr>
            <a:xfrm>
              <a:off x="9099320" y="7743736"/>
              <a:ext cx="790483" cy="1241107"/>
              <a:chOff x="0" y="0"/>
              <a:chExt cx="156145" cy="245157"/>
            </a:xfrm>
          </p:grpSpPr>
          <p:sp>
            <p:nvSpPr>
              <p:cNvPr id="55" name="Freeform 55"/>
              <p:cNvSpPr/>
              <p:nvPr/>
            </p:nvSpPr>
            <p:spPr>
              <a:xfrm>
                <a:off x="0" y="0"/>
                <a:ext cx="156145" cy="245157"/>
              </a:xfrm>
              <a:custGeom>
                <a:avLst/>
                <a:gdLst/>
                <a:ahLst/>
                <a:cxnLst/>
                <a:rect l="l" t="t" r="r" b="b"/>
                <a:pathLst>
                  <a:path w="156145" h="245157">
                    <a:moveTo>
                      <a:pt x="0" y="0"/>
                    </a:moveTo>
                    <a:lnTo>
                      <a:pt x="156145" y="0"/>
                    </a:lnTo>
                    <a:lnTo>
                      <a:pt x="156145" y="245157"/>
                    </a:lnTo>
                    <a:lnTo>
                      <a:pt x="0" y="245157"/>
                    </a:lnTo>
                    <a:close/>
                  </a:path>
                </a:pathLst>
              </a:custGeom>
              <a:solidFill>
                <a:srgbClr val="FFFFFF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6" name="TextBox 56"/>
              <p:cNvSpPr txBox="1"/>
              <p:nvPr/>
            </p:nvSpPr>
            <p:spPr>
              <a:xfrm>
                <a:off x="0" y="-47625"/>
                <a:ext cx="156145" cy="292782"/>
              </a:xfrm>
              <a:prstGeom prst="rect">
                <a:avLst/>
              </a:prstGeom>
            </p:spPr>
            <p:txBody>
              <a:bodyPr lIns="29874" tIns="29874" rIns="29874" bIns="29874" rtlCol="0" anchor="ctr"/>
              <a:lstStyle/>
              <a:p>
                <a:pPr algn="ctr">
                  <a:lnSpc>
                    <a:spcPts val="3360"/>
                  </a:lnSpc>
                </a:pPr>
                <a:endParaRPr/>
              </a:p>
            </p:txBody>
          </p:sp>
        </p:grpSp>
      </p:grp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r="-7970" b="-8027"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2789381" y="942975"/>
            <a:ext cx="12709237" cy="8211297"/>
            <a:chOff x="0" y="-114300"/>
            <a:chExt cx="16945650" cy="10948395"/>
          </a:xfrm>
        </p:grpSpPr>
        <p:grpSp>
          <p:nvGrpSpPr>
            <p:cNvPr id="4" name="Group 4"/>
            <p:cNvGrpSpPr/>
            <p:nvPr/>
          </p:nvGrpSpPr>
          <p:grpSpPr>
            <a:xfrm>
              <a:off x="672090" y="5486400"/>
              <a:ext cx="3327002" cy="3327002"/>
              <a:chOff x="0" y="0"/>
              <a:chExt cx="812800" cy="812800"/>
            </a:xfrm>
          </p:grpSpPr>
          <p:sp>
            <p:nvSpPr>
              <p:cNvPr id="5" name="Freeform 5"/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ln w="19050" cap="sq">
                <a:solidFill>
                  <a:srgbClr val="3E87F3"/>
                </a:solidFill>
                <a:prstDash val="solid"/>
                <a:miter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" name="TextBox 6"/>
              <p:cNvSpPr txBox="1"/>
              <p:nvPr/>
            </p:nvSpPr>
            <p:spPr>
              <a:xfrm>
                <a:off x="76200" y="28575"/>
                <a:ext cx="660400" cy="708025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3359"/>
                  </a:lnSpc>
                </a:pPr>
                <a:endParaRPr/>
              </a:p>
            </p:txBody>
          </p:sp>
        </p:grpSp>
        <p:grpSp>
          <p:nvGrpSpPr>
            <p:cNvPr id="7" name="Group 7"/>
            <p:cNvGrpSpPr/>
            <p:nvPr/>
          </p:nvGrpSpPr>
          <p:grpSpPr>
            <a:xfrm>
              <a:off x="12946558" y="5486400"/>
              <a:ext cx="3327002" cy="3327002"/>
              <a:chOff x="0" y="0"/>
              <a:chExt cx="812800" cy="812800"/>
            </a:xfrm>
          </p:grpSpPr>
          <p:sp>
            <p:nvSpPr>
              <p:cNvPr id="8" name="Freeform 8"/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ln w="19050" cap="sq">
                <a:solidFill>
                  <a:srgbClr val="3E87F3"/>
                </a:solidFill>
                <a:prstDash val="solid"/>
                <a:miter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9" name="TextBox 9"/>
              <p:cNvSpPr txBox="1"/>
              <p:nvPr/>
            </p:nvSpPr>
            <p:spPr>
              <a:xfrm>
                <a:off x="76200" y="28575"/>
                <a:ext cx="660400" cy="708025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3359"/>
                  </a:lnSpc>
                </a:pPr>
                <a:endParaRPr/>
              </a:p>
            </p:txBody>
          </p:sp>
        </p:grpSp>
        <p:grpSp>
          <p:nvGrpSpPr>
            <p:cNvPr id="10" name="Group 10"/>
            <p:cNvGrpSpPr/>
            <p:nvPr/>
          </p:nvGrpSpPr>
          <p:grpSpPr>
            <a:xfrm>
              <a:off x="8855244" y="5486400"/>
              <a:ext cx="3327002" cy="3327002"/>
              <a:chOff x="0" y="0"/>
              <a:chExt cx="812800" cy="812800"/>
            </a:xfrm>
          </p:grpSpPr>
          <p:sp>
            <p:nvSpPr>
              <p:cNvPr id="11" name="Freeform 11"/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ln w="19050" cap="sq">
                <a:solidFill>
                  <a:srgbClr val="3E87F3"/>
                </a:solidFill>
                <a:prstDash val="solid"/>
                <a:miter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2" name="TextBox 12"/>
              <p:cNvSpPr txBox="1"/>
              <p:nvPr/>
            </p:nvSpPr>
            <p:spPr>
              <a:xfrm>
                <a:off x="76200" y="28575"/>
                <a:ext cx="660400" cy="708025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3359"/>
                  </a:lnSpc>
                </a:pPr>
                <a:endParaRPr/>
              </a:p>
            </p:txBody>
          </p:sp>
        </p:grpSp>
        <p:grpSp>
          <p:nvGrpSpPr>
            <p:cNvPr id="13" name="Group 13"/>
            <p:cNvGrpSpPr/>
            <p:nvPr/>
          </p:nvGrpSpPr>
          <p:grpSpPr>
            <a:xfrm>
              <a:off x="4763930" y="5486400"/>
              <a:ext cx="3327002" cy="3327002"/>
              <a:chOff x="0" y="0"/>
              <a:chExt cx="812800" cy="812800"/>
            </a:xfrm>
          </p:grpSpPr>
          <p:sp>
            <p:nvSpPr>
              <p:cNvPr id="14" name="Freeform 14"/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ln w="19050" cap="sq">
                <a:solidFill>
                  <a:srgbClr val="3E87F3"/>
                </a:solidFill>
                <a:prstDash val="solid"/>
                <a:miter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5" name="TextBox 15"/>
              <p:cNvSpPr txBox="1"/>
              <p:nvPr/>
            </p:nvSpPr>
            <p:spPr>
              <a:xfrm>
                <a:off x="76200" y="28575"/>
                <a:ext cx="660400" cy="708025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3359"/>
                  </a:lnSpc>
                </a:pPr>
                <a:endParaRPr/>
              </a:p>
            </p:txBody>
          </p:sp>
        </p:grpSp>
        <p:grpSp>
          <p:nvGrpSpPr>
            <p:cNvPr id="16" name="Group 16"/>
            <p:cNvGrpSpPr/>
            <p:nvPr/>
          </p:nvGrpSpPr>
          <p:grpSpPr>
            <a:xfrm>
              <a:off x="1108518" y="5922301"/>
              <a:ext cx="2455200" cy="2455200"/>
              <a:chOff x="0" y="0"/>
              <a:chExt cx="812800" cy="812800"/>
            </a:xfrm>
          </p:grpSpPr>
          <p:sp>
            <p:nvSpPr>
              <p:cNvPr id="17" name="Freeform 17"/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solidFill>
                <a:srgbClr val="3E87F3"/>
              </a:solidFill>
              <a:ln cap="sq">
                <a:noFill/>
                <a:prstDash val="solid"/>
                <a:miter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8" name="TextBox 18"/>
              <p:cNvSpPr txBox="1"/>
              <p:nvPr/>
            </p:nvSpPr>
            <p:spPr>
              <a:xfrm>
                <a:off x="76200" y="28575"/>
                <a:ext cx="660400" cy="708025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3359"/>
                  </a:lnSpc>
                </a:pPr>
                <a:endParaRPr/>
              </a:p>
            </p:txBody>
          </p:sp>
        </p:grpSp>
        <p:grpSp>
          <p:nvGrpSpPr>
            <p:cNvPr id="19" name="Group 19"/>
            <p:cNvGrpSpPr/>
            <p:nvPr/>
          </p:nvGrpSpPr>
          <p:grpSpPr>
            <a:xfrm>
              <a:off x="5199831" y="5922301"/>
              <a:ext cx="2455200" cy="2455200"/>
              <a:chOff x="0" y="0"/>
              <a:chExt cx="812800" cy="812800"/>
            </a:xfrm>
          </p:grpSpPr>
          <p:sp>
            <p:nvSpPr>
              <p:cNvPr id="20" name="Freeform 20"/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solidFill>
                <a:srgbClr val="35A854"/>
              </a:solidFill>
              <a:ln cap="sq">
                <a:noFill/>
                <a:prstDash val="solid"/>
                <a:miter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1" name="TextBox 21"/>
              <p:cNvSpPr txBox="1"/>
              <p:nvPr/>
            </p:nvSpPr>
            <p:spPr>
              <a:xfrm>
                <a:off x="76200" y="28575"/>
                <a:ext cx="660400" cy="708025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3359"/>
                  </a:lnSpc>
                </a:pPr>
                <a:endParaRPr/>
              </a:p>
            </p:txBody>
          </p:sp>
        </p:grpSp>
        <p:grpSp>
          <p:nvGrpSpPr>
            <p:cNvPr id="22" name="Group 22"/>
            <p:cNvGrpSpPr/>
            <p:nvPr/>
          </p:nvGrpSpPr>
          <p:grpSpPr>
            <a:xfrm>
              <a:off x="9291145" y="5922301"/>
              <a:ext cx="2455200" cy="2455200"/>
              <a:chOff x="0" y="0"/>
              <a:chExt cx="812800" cy="812800"/>
            </a:xfrm>
          </p:grpSpPr>
          <p:sp>
            <p:nvSpPr>
              <p:cNvPr id="23" name="Freeform 23"/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solidFill>
                <a:srgbClr val="B40426"/>
              </a:solidFill>
              <a:ln cap="sq">
                <a:noFill/>
                <a:prstDash val="solid"/>
                <a:miter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4" name="TextBox 24"/>
              <p:cNvSpPr txBox="1"/>
              <p:nvPr/>
            </p:nvSpPr>
            <p:spPr>
              <a:xfrm>
                <a:off x="76200" y="28575"/>
                <a:ext cx="660400" cy="708025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3359"/>
                  </a:lnSpc>
                </a:pPr>
                <a:endParaRPr/>
              </a:p>
            </p:txBody>
          </p:sp>
        </p:grpSp>
        <p:grpSp>
          <p:nvGrpSpPr>
            <p:cNvPr id="25" name="Group 25"/>
            <p:cNvGrpSpPr/>
            <p:nvPr/>
          </p:nvGrpSpPr>
          <p:grpSpPr>
            <a:xfrm>
              <a:off x="13382459" y="5922301"/>
              <a:ext cx="2455200" cy="2455200"/>
              <a:chOff x="0" y="0"/>
              <a:chExt cx="812800" cy="812800"/>
            </a:xfrm>
          </p:grpSpPr>
          <p:sp>
            <p:nvSpPr>
              <p:cNvPr id="26" name="Freeform 26"/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solidFill>
                <a:srgbClr val="F7A889"/>
              </a:solidFill>
              <a:ln cap="sq">
                <a:noFill/>
                <a:prstDash val="solid"/>
                <a:miter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7" name="TextBox 27"/>
              <p:cNvSpPr txBox="1"/>
              <p:nvPr/>
            </p:nvSpPr>
            <p:spPr>
              <a:xfrm>
                <a:off x="76200" y="28575"/>
                <a:ext cx="660400" cy="708025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3359"/>
                  </a:lnSpc>
                </a:pPr>
                <a:endParaRPr/>
              </a:p>
            </p:txBody>
          </p:sp>
        </p:grpSp>
        <p:sp>
          <p:nvSpPr>
            <p:cNvPr id="28" name="Freeform 28"/>
            <p:cNvSpPr/>
            <p:nvPr/>
          </p:nvSpPr>
          <p:spPr>
            <a:xfrm>
              <a:off x="1470683" y="6334192"/>
              <a:ext cx="1733246" cy="1631418"/>
            </a:xfrm>
            <a:custGeom>
              <a:avLst/>
              <a:gdLst/>
              <a:ahLst/>
              <a:cxnLst/>
              <a:rect l="l" t="t" r="r" b="b"/>
              <a:pathLst>
                <a:path w="1733246" h="1631418">
                  <a:moveTo>
                    <a:pt x="0" y="0"/>
                  </a:moveTo>
                  <a:lnTo>
                    <a:pt x="1733246" y="0"/>
                  </a:lnTo>
                  <a:lnTo>
                    <a:pt x="1733246" y="1631418"/>
                  </a:lnTo>
                  <a:lnTo>
                    <a:pt x="0" y="163141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29"/>
            <p:cNvSpPr/>
            <p:nvPr/>
          </p:nvSpPr>
          <p:spPr>
            <a:xfrm>
              <a:off x="5187060" y="6352558"/>
              <a:ext cx="2344156" cy="1614538"/>
            </a:xfrm>
            <a:custGeom>
              <a:avLst/>
              <a:gdLst/>
              <a:ahLst/>
              <a:cxnLst/>
              <a:rect l="l" t="t" r="r" b="b"/>
              <a:pathLst>
                <a:path w="2344156" h="1614538">
                  <a:moveTo>
                    <a:pt x="0" y="0"/>
                  </a:moveTo>
                  <a:lnTo>
                    <a:pt x="2344156" y="0"/>
                  </a:lnTo>
                  <a:lnTo>
                    <a:pt x="2344156" y="1614538"/>
                  </a:lnTo>
                  <a:lnTo>
                    <a:pt x="0" y="161453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4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30"/>
            <p:cNvSpPr/>
            <p:nvPr/>
          </p:nvSpPr>
          <p:spPr>
            <a:xfrm>
              <a:off x="9579501" y="6399906"/>
              <a:ext cx="1880866" cy="1499990"/>
            </a:xfrm>
            <a:custGeom>
              <a:avLst/>
              <a:gdLst/>
              <a:ahLst/>
              <a:cxnLst/>
              <a:rect l="l" t="t" r="r" b="b"/>
              <a:pathLst>
                <a:path w="1880866" h="1499990">
                  <a:moveTo>
                    <a:pt x="0" y="0"/>
                  </a:moveTo>
                  <a:lnTo>
                    <a:pt x="1880865" y="0"/>
                  </a:lnTo>
                  <a:lnTo>
                    <a:pt x="1880865" y="1499990"/>
                  </a:lnTo>
                  <a:lnTo>
                    <a:pt x="0" y="149999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31"/>
            <p:cNvSpPr/>
            <p:nvPr/>
          </p:nvSpPr>
          <p:spPr>
            <a:xfrm>
              <a:off x="13793369" y="6259944"/>
              <a:ext cx="1633380" cy="1649878"/>
            </a:xfrm>
            <a:custGeom>
              <a:avLst/>
              <a:gdLst/>
              <a:ahLst/>
              <a:cxnLst/>
              <a:rect l="l" t="t" r="r" b="b"/>
              <a:pathLst>
                <a:path w="1633380" h="1649878">
                  <a:moveTo>
                    <a:pt x="0" y="0"/>
                  </a:moveTo>
                  <a:lnTo>
                    <a:pt x="1633380" y="0"/>
                  </a:lnTo>
                  <a:lnTo>
                    <a:pt x="1633380" y="1649878"/>
                  </a:lnTo>
                  <a:lnTo>
                    <a:pt x="0" y="164987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6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grpSp>
          <p:nvGrpSpPr>
            <p:cNvPr id="32" name="Group 32"/>
            <p:cNvGrpSpPr/>
            <p:nvPr/>
          </p:nvGrpSpPr>
          <p:grpSpPr>
            <a:xfrm>
              <a:off x="453684" y="3158067"/>
              <a:ext cx="16038282" cy="63500"/>
              <a:chOff x="0" y="0"/>
              <a:chExt cx="3168056" cy="12543"/>
            </a:xfrm>
          </p:grpSpPr>
          <p:sp>
            <p:nvSpPr>
              <p:cNvPr id="33" name="Freeform 33"/>
              <p:cNvSpPr/>
              <p:nvPr/>
            </p:nvSpPr>
            <p:spPr>
              <a:xfrm>
                <a:off x="0" y="0"/>
                <a:ext cx="3168056" cy="12543"/>
              </a:xfrm>
              <a:custGeom>
                <a:avLst/>
                <a:gdLst/>
                <a:ahLst/>
                <a:cxnLst/>
                <a:rect l="l" t="t" r="r" b="b"/>
                <a:pathLst>
                  <a:path w="3168056" h="12543">
                    <a:moveTo>
                      <a:pt x="0" y="0"/>
                    </a:moveTo>
                    <a:lnTo>
                      <a:pt x="3168056" y="0"/>
                    </a:lnTo>
                    <a:lnTo>
                      <a:pt x="3168056" y="12543"/>
                    </a:lnTo>
                    <a:lnTo>
                      <a:pt x="0" y="12543"/>
                    </a:lnTo>
                    <a:close/>
                  </a:path>
                </a:pathLst>
              </a:custGeom>
              <a:solidFill>
                <a:srgbClr val="FFC43A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4" name="TextBox 34"/>
              <p:cNvSpPr txBox="1"/>
              <p:nvPr/>
            </p:nvSpPr>
            <p:spPr>
              <a:xfrm>
                <a:off x="0" y="-47625"/>
                <a:ext cx="3168056" cy="60168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3359"/>
                  </a:lnSpc>
                </a:pPr>
                <a:endParaRPr/>
              </a:p>
            </p:txBody>
          </p:sp>
        </p:grpSp>
        <p:sp>
          <p:nvSpPr>
            <p:cNvPr id="35" name="TextBox 35"/>
            <p:cNvSpPr txBox="1"/>
            <p:nvPr/>
          </p:nvSpPr>
          <p:spPr>
            <a:xfrm>
              <a:off x="6104900" y="3958167"/>
              <a:ext cx="4735850" cy="1223432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7700"/>
                </a:lnSpc>
              </a:pPr>
              <a:r>
                <a:rPr lang="en-US" sz="5500" b="1">
                  <a:solidFill>
                    <a:srgbClr val="20487F"/>
                  </a:solidFill>
                  <a:latin typeface="Aileron Bold"/>
                  <a:ea typeface="Aileron Bold"/>
                  <a:cs typeface="Aileron Bold"/>
                  <a:sym typeface="Aileron Bold"/>
                </a:rPr>
                <a:t>Objectives</a:t>
              </a:r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06673" y="9192621"/>
              <a:ext cx="2661265" cy="1641474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 marL="0" lvl="0" indent="0" algn="ctr">
                <a:lnSpc>
                  <a:spcPts val="2380"/>
                </a:lnSpc>
                <a:spcBef>
                  <a:spcPct val="0"/>
                </a:spcBef>
              </a:pPr>
              <a:r>
                <a:rPr lang="en-US" sz="2400" b="1" u="none" strike="noStrike" dirty="0">
                  <a:solidFill>
                    <a:srgbClr val="20487F"/>
                  </a:solidFill>
                  <a:latin typeface="Aileron Bold"/>
                  <a:ea typeface="Aileron Bold"/>
                  <a:cs typeface="Aileron Bold"/>
                  <a:sym typeface="Aileron Bold"/>
                </a:rPr>
                <a:t>CLEAN AND PREPARE THE DATASET</a:t>
              </a:r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4713626" y="9192620"/>
              <a:ext cx="3295800" cy="1231107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 marL="0" lvl="0" indent="0" algn="ctr">
                <a:lnSpc>
                  <a:spcPts val="2380"/>
                </a:lnSpc>
                <a:spcBef>
                  <a:spcPct val="0"/>
                </a:spcBef>
              </a:pPr>
              <a:r>
                <a:rPr lang="en-US" sz="2400" b="1" u="none" strike="noStrike" dirty="0">
                  <a:solidFill>
                    <a:srgbClr val="20487F"/>
                  </a:solidFill>
                  <a:latin typeface="Aileron Bold"/>
                  <a:ea typeface="Aileron Bold"/>
                  <a:cs typeface="Aileron Bold"/>
                  <a:sym typeface="Aileron Bold"/>
                </a:rPr>
                <a:t>EXPLORE KEY PATTERNS AND RELATIONSHIPS</a:t>
              </a:r>
            </a:p>
          </p:txBody>
        </p:sp>
        <p:sp>
          <p:nvSpPr>
            <p:cNvPr id="38" name="TextBox 38"/>
            <p:cNvSpPr txBox="1"/>
            <p:nvPr/>
          </p:nvSpPr>
          <p:spPr>
            <a:xfrm>
              <a:off x="8857620" y="9192620"/>
              <a:ext cx="3324625" cy="164147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2380"/>
                </a:lnSpc>
              </a:pPr>
              <a:r>
                <a:rPr lang="en-US" sz="2400" b="1" dirty="0">
                  <a:solidFill>
                    <a:srgbClr val="20487F"/>
                  </a:solidFill>
                  <a:latin typeface="Aileron Bold"/>
                  <a:ea typeface="Aileron Bold"/>
                  <a:cs typeface="Aileron Bold"/>
                  <a:sym typeface="Aileron Bold"/>
                </a:rPr>
                <a:t>IDENTIFY FACTORS ASSOCIATED WITH CHURN</a:t>
              </a:r>
            </a:p>
          </p:txBody>
        </p:sp>
        <p:sp>
          <p:nvSpPr>
            <p:cNvPr id="39" name="TextBox 39"/>
            <p:cNvSpPr txBox="1"/>
            <p:nvPr/>
          </p:nvSpPr>
          <p:spPr>
            <a:xfrm>
              <a:off x="13183955" y="9192620"/>
              <a:ext cx="2854583" cy="164147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ctr">
                <a:lnSpc>
                  <a:spcPts val="2380"/>
                </a:lnSpc>
                <a:spcBef>
                  <a:spcPct val="0"/>
                </a:spcBef>
              </a:pPr>
              <a:r>
                <a:rPr lang="en-US" sz="2400" b="1" u="none" strike="noStrike" dirty="0">
                  <a:solidFill>
                    <a:srgbClr val="20487F"/>
                  </a:solidFill>
                  <a:latin typeface="Aileron Bold"/>
                  <a:ea typeface="Aileron Bold"/>
                  <a:cs typeface="Aileron Bold"/>
                  <a:sym typeface="Aileron Bold"/>
                </a:rPr>
                <a:t>PROVIDE ACTIONABLE BUSINESS INSIGHTS</a:t>
              </a:r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7187144" y="-114300"/>
              <a:ext cx="2571361" cy="1223432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7700"/>
                </a:lnSpc>
              </a:pPr>
              <a:r>
                <a:rPr lang="en-US" sz="5500" b="1">
                  <a:solidFill>
                    <a:srgbClr val="1969C2"/>
                  </a:solidFill>
                  <a:latin typeface="Aileron Bold"/>
                  <a:ea typeface="Aileron Bold"/>
                  <a:cs typeface="Aileron Bold"/>
                  <a:sym typeface="Aileron Bold"/>
                </a:rPr>
                <a:t>Aim</a:t>
              </a:r>
            </a:p>
          </p:txBody>
        </p:sp>
        <p:sp>
          <p:nvSpPr>
            <p:cNvPr id="41" name="TextBox 41"/>
            <p:cNvSpPr txBox="1"/>
            <p:nvPr/>
          </p:nvSpPr>
          <p:spPr>
            <a:xfrm>
              <a:off x="0" y="1473009"/>
              <a:ext cx="16945650" cy="125675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3712"/>
                </a:lnSpc>
              </a:pPr>
              <a:r>
                <a:rPr lang="en-US" sz="3200" b="1">
                  <a:solidFill>
                    <a:srgbClr val="20487F"/>
                  </a:solidFill>
                  <a:latin typeface="Aileron Bold"/>
                  <a:ea typeface="Aileron Bold"/>
                  <a:cs typeface="Aileron Bold"/>
                  <a:sym typeface="Aileron Bold"/>
                </a:rPr>
                <a:t>To explore, clean and analyse the Telecom Customer Churn dataset using Exploratory Data Analysis (EDA).</a:t>
              </a:r>
            </a:p>
          </p:txBody>
        </p:sp>
      </p:grp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/>
          </p:cNvGrpSpPr>
          <p:nvPr/>
        </p:nvGrpSpPr>
        <p:grpSpPr>
          <a:xfrm rot="-10800000">
            <a:off x="7588" y="-18662"/>
            <a:ext cx="18280412" cy="10282732"/>
            <a:chOff x="0" y="0"/>
            <a:chExt cx="24373883" cy="13710309"/>
          </a:xfrm>
        </p:grpSpPr>
        <p:sp>
          <p:nvSpPr>
            <p:cNvPr id="3" name="Freeform 3"/>
            <p:cNvSpPr>
              <a:spLocks/>
            </p:cNvSpPr>
            <p:nvPr/>
          </p:nvSpPr>
          <p:spPr>
            <a:xfrm>
              <a:off x="0" y="0"/>
              <a:ext cx="24373883" cy="13710309"/>
            </a:xfrm>
            <a:custGeom>
              <a:avLst/>
              <a:gdLst/>
              <a:ahLst/>
              <a:cxnLst/>
              <a:rect l="l" t="t" r="r" b="b"/>
              <a:pathLst>
                <a:path w="24373883" h="13710309">
                  <a:moveTo>
                    <a:pt x="0" y="0"/>
                  </a:moveTo>
                  <a:lnTo>
                    <a:pt x="24373883" y="0"/>
                  </a:lnTo>
                  <a:lnTo>
                    <a:pt x="24373883" y="13710309"/>
                  </a:lnTo>
                  <a:lnTo>
                    <a:pt x="0" y="13710309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/>
              <a:stretch>
                <a:fillRect/>
              </a:stretch>
            </a:blipFill>
          </p:spPr>
          <p:txBody>
            <a:bodyPr/>
            <a:lstStyle/>
            <a:p>
              <a:endParaRPr lang="en-GB" dirty="0"/>
            </a:p>
          </p:txBody>
        </p:sp>
        <p:grpSp>
          <p:nvGrpSpPr>
            <p:cNvPr id="4" name="Group 4"/>
            <p:cNvGrpSpPr>
              <a:grpSpLocks/>
            </p:cNvGrpSpPr>
            <p:nvPr/>
          </p:nvGrpSpPr>
          <p:grpSpPr>
            <a:xfrm>
              <a:off x="20660294" y="1365909"/>
              <a:ext cx="1396271" cy="1396271"/>
              <a:chOff x="0" y="0"/>
              <a:chExt cx="812800" cy="812800"/>
            </a:xfrm>
          </p:grpSpPr>
          <p:sp>
            <p:nvSpPr>
              <p:cNvPr id="5" name="Freeform 5"/>
              <p:cNvSpPr>
                <a:spLocks/>
              </p:cNvSpPr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solidFill>
                <a:srgbClr val="F7F9FB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" name="TextBox 6"/>
              <p:cNvSpPr txBox="1">
                <a:spLocks/>
              </p:cNvSpPr>
              <p:nvPr/>
            </p:nvSpPr>
            <p:spPr>
              <a:xfrm>
                <a:off x="76200" y="28575"/>
                <a:ext cx="660400" cy="708025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3359"/>
                  </a:lnSpc>
                </a:pPr>
                <a:endParaRPr/>
              </a:p>
            </p:txBody>
          </p:sp>
        </p:grpSp>
      </p:grpSp>
      <p:sp>
        <p:nvSpPr>
          <p:cNvPr id="11" name="Freeform 51">
            <a:extLst>
              <a:ext uri="{FF2B5EF4-FFF2-40B4-BE49-F238E27FC236}">
                <a16:creationId xmlns:a16="http://schemas.microsoft.com/office/drawing/2014/main" id="{9086C843-D2D5-E9F1-0DE3-92406AA9F668}"/>
              </a:ext>
            </a:extLst>
          </p:cNvPr>
          <p:cNvSpPr/>
          <p:nvPr/>
        </p:nvSpPr>
        <p:spPr>
          <a:xfrm>
            <a:off x="-69828" y="2393656"/>
            <a:ext cx="5242266" cy="4308594"/>
          </a:xfrm>
          <a:custGeom>
            <a:avLst/>
            <a:gdLst/>
            <a:ahLst/>
            <a:cxnLst/>
            <a:rect l="l" t="t" r="r" b="b"/>
            <a:pathLst>
              <a:path w="3701621" h="250713">
                <a:moveTo>
                  <a:pt x="0" y="0"/>
                </a:moveTo>
                <a:lnTo>
                  <a:pt x="3701621" y="0"/>
                </a:lnTo>
                <a:lnTo>
                  <a:pt x="3701621" y="250713"/>
                </a:lnTo>
                <a:lnTo>
                  <a:pt x="0" y="250713"/>
                </a:lnTo>
                <a:close/>
              </a:path>
            </a:pathLst>
          </a:custGeom>
          <a:solidFill>
            <a:srgbClr val="FFF0CD"/>
          </a:solidFill>
        </p:spPr>
        <p:txBody>
          <a:bodyPr/>
          <a:lstStyle/>
          <a:p>
            <a:endParaRPr lang="en-GB"/>
          </a:p>
        </p:txBody>
      </p:sp>
      <p:grpSp>
        <p:nvGrpSpPr>
          <p:cNvPr id="7" name="Group 7"/>
          <p:cNvGrpSpPr/>
          <p:nvPr/>
        </p:nvGrpSpPr>
        <p:grpSpPr>
          <a:xfrm>
            <a:off x="2133600" y="1645027"/>
            <a:ext cx="3520081" cy="45719"/>
            <a:chOff x="0" y="0"/>
            <a:chExt cx="499697" cy="13296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499697" cy="13296"/>
            </a:xfrm>
            <a:custGeom>
              <a:avLst/>
              <a:gdLst/>
              <a:ahLst/>
              <a:cxnLst/>
              <a:rect l="l" t="t" r="r" b="b"/>
              <a:pathLst>
                <a:path w="499697" h="13296">
                  <a:moveTo>
                    <a:pt x="0" y="0"/>
                  </a:moveTo>
                  <a:lnTo>
                    <a:pt x="499697" y="0"/>
                  </a:lnTo>
                  <a:lnTo>
                    <a:pt x="499697" y="13296"/>
                  </a:lnTo>
                  <a:lnTo>
                    <a:pt x="0" y="13296"/>
                  </a:lnTo>
                  <a:close/>
                </a:path>
              </a:pathLst>
            </a:custGeom>
            <a:solidFill>
              <a:srgbClr val="FFC43A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0" y="-47625"/>
              <a:ext cx="499697" cy="6092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endParaRPr/>
            </a:p>
          </p:txBody>
        </p:sp>
      </p:grpSp>
      <p:grpSp>
        <p:nvGrpSpPr>
          <p:cNvPr id="15" name="Group 15"/>
          <p:cNvGrpSpPr/>
          <p:nvPr/>
        </p:nvGrpSpPr>
        <p:grpSpPr>
          <a:xfrm>
            <a:off x="1932210" y="7514799"/>
            <a:ext cx="14340915" cy="1583400"/>
            <a:chOff x="0" y="0"/>
            <a:chExt cx="3086222" cy="279471"/>
          </a:xfrm>
          <a:solidFill>
            <a:srgbClr val="FFDB8B"/>
          </a:solidFill>
          <a:effectLst>
            <a:outerShdw blurRad="63500" sx="101000" sy="101000" algn="ctr" rotWithShape="0">
              <a:schemeClr val="tx2">
                <a:alpha val="40000"/>
              </a:schemeClr>
            </a:outerShdw>
          </a:effectLst>
        </p:grpSpPr>
        <p:sp>
          <p:nvSpPr>
            <p:cNvPr id="16" name="Freeform 16"/>
            <p:cNvSpPr/>
            <p:nvPr/>
          </p:nvSpPr>
          <p:spPr>
            <a:xfrm>
              <a:off x="0" y="0"/>
              <a:ext cx="3086222" cy="279471"/>
            </a:xfrm>
            <a:custGeom>
              <a:avLst/>
              <a:gdLst/>
              <a:ahLst/>
              <a:cxnLst/>
              <a:rect l="l" t="t" r="r" b="b"/>
              <a:pathLst>
                <a:path w="3086222" h="279471">
                  <a:moveTo>
                    <a:pt x="18499" y="0"/>
                  </a:moveTo>
                  <a:lnTo>
                    <a:pt x="3067723" y="0"/>
                  </a:lnTo>
                  <a:cubicBezTo>
                    <a:pt x="3077939" y="0"/>
                    <a:pt x="3086222" y="8282"/>
                    <a:pt x="3086222" y="18499"/>
                  </a:cubicBezTo>
                  <a:lnTo>
                    <a:pt x="3086222" y="260972"/>
                  </a:lnTo>
                  <a:cubicBezTo>
                    <a:pt x="3086222" y="271189"/>
                    <a:pt x="3077939" y="279471"/>
                    <a:pt x="3067723" y="279471"/>
                  </a:cubicBezTo>
                  <a:lnTo>
                    <a:pt x="18499" y="279471"/>
                  </a:lnTo>
                  <a:cubicBezTo>
                    <a:pt x="8282" y="279471"/>
                    <a:pt x="0" y="271189"/>
                    <a:pt x="0" y="260972"/>
                  </a:cubicBezTo>
                  <a:lnTo>
                    <a:pt x="0" y="18499"/>
                  </a:lnTo>
                  <a:cubicBezTo>
                    <a:pt x="0" y="8282"/>
                    <a:pt x="8282" y="0"/>
                    <a:pt x="18499" y="0"/>
                  </a:cubicBezTo>
                  <a:close/>
                </a:path>
              </a:pathLst>
            </a:custGeom>
            <a:grpFill/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0" y="-47625"/>
              <a:ext cx="3086222" cy="327096"/>
            </a:xfrm>
            <a:prstGeom prst="rect">
              <a:avLst/>
            </a:prstGeom>
            <a:grpFill/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endParaRPr/>
            </a:p>
          </p:txBody>
        </p:sp>
      </p:grpSp>
      <p:sp>
        <p:nvSpPr>
          <p:cNvPr id="18" name="TextBox 18"/>
          <p:cNvSpPr txBox="1"/>
          <p:nvPr/>
        </p:nvSpPr>
        <p:spPr>
          <a:xfrm>
            <a:off x="5882124" y="875566"/>
            <a:ext cx="6385061" cy="103822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8400"/>
              </a:lnSpc>
            </a:pPr>
            <a:r>
              <a:rPr lang="en-US" sz="6000" b="1" dirty="0">
                <a:solidFill>
                  <a:srgbClr val="20487F"/>
                </a:solidFill>
                <a:latin typeface="Aileron Bold"/>
                <a:ea typeface="Aileron Bold"/>
                <a:cs typeface="Aileron Bold"/>
                <a:sym typeface="Aileron Bold"/>
              </a:rPr>
              <a:t>Dataset</a:t>
            </a:r>
            <a:r>
              <a:rPr lang="en-US" sz="6000" b="1" dirty="0">
                <a:solidFill>
                  <a:srgbClr val="1969C2"/>
                </a:solidFill>
                <a:latin typeface="Aileron Bold"/>
                <a:ea typeface="Aileron Bold"/>
                <a:cs typeface="Aileron Bold"/>
                <a:sym typeface="Aileron Bold"/>
              </a:rPr>
              <a:t> Overview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932210" y="2873899"/>
            <a:ext cx="2868390" cy="341260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r">
              <a:lnSpc>
                <a:spcPts val="4480"/>
              </a:lnSpc>
              <a:spcBef>
                <a:spcPct val="0"/>
              </a:spcBef>
            </a:pPr>
            <a:r>
              <a:rPr lang="en-GB" sz="3200" b="1" dirty="0">
                <a:solidFill>
                  <a:srgbClr val="20487F"/>
                </a:solidFill>
                <a:latin typeface="Aileron Bold"/>
                <a:ea typeface="Aileron Bold"/>
                <a:cs typeface="Aileron Bold"/>
                <a:sym typeface="Aileron Bold"/>
              </a:rPr>
              <a:t>What information is available to explore customer churn?</a:t>
            </a:r>
            <a:endParaRPr lang="en-US" sz="3200" b="1" dirty="0">
              <a:solidFill>
                <a:srgbClr val="20487F"/>
              </a:solidFill>
              <a:latin typeface="Aileron Bold"/>
              <a:ea typeface="Aileron Bold"/>
              <a:cs typeface="Aileron Bold"/>
              <a:sym typeface="Aileron Bold"/>
            </a:endParaRPr>
          </a:p>
        </p:txBody>
      </p:sp>
      <p:sp>
        <p:nvSpPr>
          <p:cNvPr id="20" name="TextBox 20"/>
          <p:cNvSpPr txBox="1"/>
          <p:nvPr/>
        </p:nvSpPr>
        <p:spPr>
          <a:xfrm>
            <a:off x="2965623" y="7542336"/>
            <a:ext cx="12580979" cy="127849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3359"/>
              </a:lnSpc>
              <a:spcBef>
                <a:spcPct val="0"/>
              </a:spcBef>
            </a:pPr>
            <a:r>
              <a:rPr lang="en-GB" sz="2400" b="1" dirty="0">
                <a:latin typeface="Canva Sans" panose="020B0604020202020204" charset="0"/>
                <a:ea typeface="Aileron Italics"/>
                <a:cs typeface="Aileron Italics"/>
                <a:sym typeface="Aileron Italics"/>
              </a:rPr>
              <a:t>This dataset </a:t>
            </a:r>
            <a:r>
              <a:rPr lang="en-GB" sz="2400" dirty="0">
                <a:latin typeface="Canva Sans" panose="020B0604020202020204" charset="0"/>
                <a:ea typeface="Aileron Italics"/>
                <a:cs typeface="Aileron Italics"/>
                <a:sym typeface="Aileron Italics"/>
              </a:rPr>
              <a:t>provides a comprehensive view of customer behaviour, service usage and device characteristics, forming the foundation for exploring the factors associated with customer churn.</a:t>
            </a:r>
            <a:endParaRPr lang="en-US" sz="2400" dirty="0">
              <a:latin typeface="Canva Sans" panose="020B0604020202020204" charset="0"/>
              <a:ea typeface="Aileron Italics"/>
              <a:cs typeface="Aileron Italics"/>
              <a:sym typeface="Aileron Italics"/>
            </a:endParaRP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53C54E4A-09BC-529E-2CDE-67C0E53C4C1B}"/>
              </a:ext>
            </a:extLst>
          </p:cNvPr>
          <p:cNvSpPr/>
          <p:nvPr/>
        </p:nvSpPr>
        <p:spPr>
          <a:xfrm>
            <a:off x="6495595" y="2415212"/>
            <a:ext cx="8602822" cy="97703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27000" sx="102000" sy="102000" algn="ctr" rotWithShape="0">
              <a:schemeClr val="tx2">
                <a:alpha val="42000"/>
              </a:schemeClr>
            </a:outerShdw>
          </a:effectLst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4" name="TextBox 19">
            <a:extLst>
              <a:ext uri="{FF2B5EF4-FFF2-40B4-BE49-F238E27FC236}">
                <a16:creationId xmlns:a16="http://schemas.microsoft.com/office/drawing/2014/main" id="{6E35D86D-8B82-3590-F783-6B3D428C5834}"/>
              </a:ext>
            </a:extLst>
          </p:cNvPr>
          <p:cNvSpPr txBox="1"/>
          <p:nvPr/>
        </p:nvSpPr>
        <p:spPr>
          <a:xfrm>
            <a:off x="7297808" y="2627916"/>
            <a:ext cx="1625407" cy="52719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4480"/>
              </a:lnSpc>
              <a:spcBef>
                <a:spcPct val="0"/>
              </a:spcBef>
            </a:pPr>
            <a:r>
              <a:rPr lang="en-GB" sz="3200" b="1" dirty="0">
                <a:solidFill>
                  <a:schemeClr val="tx2"/>
                </a:solidFill>
                <a:latin typeface="Aileron" panose="020B0604020202020204" charset="0"/>
              </a:rPr>
              <a:t>Dataset</a:t>
            </a:r>
          </a:p>
        </p:txBody>
      </p:sp>
      <p:sp>
        <p:nvSpPr>
          <p:cNvPr id="26" name="TextBox 20">
            <a:extLst>
              <a:ext uri="{FF2B5EF4-FFF2-40B4-BE49-F238E27FC236}">
                <a16:creationId xmlns:a16="http://schemas.microsoft.com/office/drawing/2014/main" id="{C4F9BB5D-FAF9-FAC0-0917-A1741AAE2D15}"/>
              </a:ext>
            </a:extLst>
          </p:cNvPr>
          <p:cNvSpPr txBox="1"/>
          <p:nvPr/>
        </p:nvSpPr>
        <p:spPr>
          <a:xfrm>
            <a:off x="8831761" y="2728236"/>
            <a:ext cx="5817234" cy="43601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3359"/>
              </a:lnSpc>
              <a:spcBef>
                <a:spcPct val="0"/>
              </a:spcBef>
            </a:pPr>
            <a:r>
              <a:rPr lang="en-GB" sz="3600" b="1" dirty="0">
                <a:solidFill>
                  <a:srgbClr val="1968C1"/>
                </a:solidFill>
                <a:latin typeface="Aileron" panose="020B0604020202020204" charset="0"/>
                <a:ea typeface="Aileron Italics"/>
                <a:cs typeface="Aileron Italics"/>
                <a:sym typeface="Aileron Italics"/>
              </a:rPr>
              <a:t>Telecom Customer Churn</a:t>
            </a:r>
            <a:endParaRPr lang="en-US" sz="3600" b="1" dirty="0">
              <a:solidFill>
                <a:srgbClr val="20487F"/>
              </a:solidFill>
              <a:latin typeface="Aileron" panose="020B0604020202020204" charset="0"/>
              <a:ea typeface="Aileron Italics"/>
              <a:cs typeface="Aileron Italics"/>
              <a:sym typeface="Aileron Italics"/>
            </a:endParaRP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EE0FF575-7087-D2B4-9762-10310D95709B}"/>
              </a:ext>
            </a:extLst>
          </p:cNvPr>
          <p:cNvSpPr/>
          <p:nvPr/>
        </p:nvSpPr>
        <p:spPr>
          <a:xfrm>
            <a:off x="5456318" y="3641152"/>
            <a:ext cx="2210349" cy="301742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27000" sx="102000" sy="102000" algn="ctr" rotWithShape="0">
              <a:schemeClr val="tx2">
                <a:alpha val="42000"/>
              </a:schemeClr>
            </a:outerShdw>
          </a:effectLst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8" name="TextBox 19">
            <a:extLst>
              <a:ext uri="{FF2B5EF4-FFF2-40B4-BE49-F238E27FC236}">
                <a16:creationId xmlns:a16="http://schemas.microsoft.com/office/drawing/2014/main" id="{DFCCE18F-8BF5-BB29-8FD0-7B76F92632F0}"/>
              </a:ext>
            </a:extLst>
          </p:cNvPr>
          <p:cNvSpPr txBox="1"/>
          <p:nvPr/>
        </p:nvSpPr>
        <p:spPr>
          <a:xfrm>
            <a:off x="5839288" y="4096869"/>
            <a:ext cx="1625407" cy="52719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4480"/>
              </a:lnSpc>
              <a:spcBef>
                <a:spcPct val="0"/>
              </a:spcBef>
            </a:pPr>
            <a:r>
              <a:rPr lang="en-GB" sz="3200" b="1" dirty="0">
                <a:solidFill>
                  <a:schemeClr val="tx2"/>
                </a:solidFill>
                <a:latin typeface="Aileron" panose="020B0604020202020204" charset="0"/>
              </a:rPr>
              <a:t>Records</a:t>
            </a:r>
          </a:p>
        </p:txBody>
      </p:sp>
      <p:sp>
        <p:nvSpPr>
          <p:cNvPr id="29" name="TextBox 20">
            <a:extLst>
              <a:ext uri="{FF2B5EF4-FFF2-40B4-BE49-F238E27FC236}">
                <a16:creationId xmlns:a16="http://schemas.microsoft.com/office/drawing/2014/main" id="{64DC6CE3-0453-0357-B930-E660ECE695D7}"/>
              </a:ext>
            </a:extLst>
          </p:cNvPr>
          <p:cNvSpPr txBox="1"/>
          <p:nvPr/>
        </p:nvSpPr>
        <p:spPr>
          <a:xfrm>
            <a:off x="5611128" y="5292746"/>
            <a:ext cx="1904443" cy="84247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3359"/>
              </a:lnSpc>
              <a:spcBef>
                <a:spcPct val="0"/>
              </a:spcBef>
            </a:pPr>
            <a:r>
              <a:rPr lang="en-GB" sz="2800" b="1" dirty="0">
                <a:solidFill>
                  <a:schemeClr val="tx2"/>
                </a:solidFill>
                <a:latin typeface="Canva Sans" panose="020B0604020202020204" charset="0"/>
                <a:ea typeface="Aileron Italics"/>
                <a:cs typeface="Aileron Italics"/>
                <a:sym typeface="Aileron Italics"/>
              </a:rPr>
              <a:t>~100,000 </a:t>
            </a:r>
            <a:r>
              <a:rPr lang="en-GB" sz="2400" dirty="0">
                <a:solidFill>
                  <a:srgbClr val="1968C1"/>
                </a:solidFill>
                <a:latin typeface="Canva Sans" panose="020B0604020202020204" charset="0"/>
                <a:ea typeface="Aileron Italics"/>
                <a:cs typeface="Aileron Italics"/>
                <a:sym typeface="Aileron Italics"/>
              </a:rPr>
              <a:t>customers</a:t>
            </a: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38A6898C-1E64-6622-6DE3-F57C201EA23B}"/>
              </a:ext>
            </a:extLst>
          </p:cNvPr>
          <p:cNvSpPr/>
          <p:nvPr/>
        </p:nvSpPr>
        <p:spPr>
          <a:xfrm>
            <a:off x="7961627" y="3613993"/>
            <a:ext cx="2210349" cy="301742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27000" sx="102000" sy="102000" algn="ctr" rotWithShape="0">
              <a:schemeClr val="tx2">
                <a:alpha val="42000"/>
              </a:schemeClr>
            </a:outerShdw>
          </a:effectLst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1" name="TextBox 19">
            <a:extLst>
              <a:ext uri="{FF2B5EF4-FFF2-40B4-BE49-F238E27FC236}">
                <a16:creationId xmlns:a16="http://schemas.microsoft.com/office/drawing/2014/main" id="{CE5FB8A9-A6C9-884D-8134-89BB40CEA872}"/>
              </a:ext>
            </a:extLst>
          </p:cNvPr>
          <p:cNvSpPr txBox="1"/>
          <p:nvPr/>
        </p:nvSpPr>
        <p:spPr>
          <a:xfrm>
            <a:off x="8149756" y="4053374"/>
            <a:ext cx="1849798" cy="52719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4480"/>
              </a:lnSpc>
              <a:spcBef>
                <a:spcPct val="0"/>
              </a:spcBef>
            </a:pPr>
            <a:r>
              <a:rPr lang="en-GB" sz="3200" b="1" dirty="0">
                <a:solidFill>
                  <a:schemeClr val="tx2"/>
                </a:solidFill>
                <a:latin typeface="Aileron" panose="020B0604020202020204" charset="0"/>
              </a:rPr>
              <a:t>Variables</a:t>
            </a:r>
          </a:p>
        </p:txBody>
      </p:sp>
      <p:sp>
        <p:nvSpPr>
          <p:cNvPr id="32" name="TextBox 20">
            <a:extLst>
              <a:ext uri="{FF2B5EF4-FFF2-40B4-BE49-F238E27FC236}">
                <a16:creationId xmlns:a16="http://schemas.microsoft.com/office/drawing/2014/main" id="{2F9B6720-2928-99B6-C255-1A482DAB5A3C}"/>
              </a:ext>
            </a:extLst>
          </p:cNvPr>
          <p:cNvSpPr txBox="1"/>
          <p:nvPr/>
        </p:nvSpPr>
        <p:spPr>
          <a:xfrm>
            <a:off x="8068072" y="5290832"/>
            <a:ext cx="1904443" cy="84247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3359"/>
              </a:lnSpc>
              <a:spcBef>
                <a:spcPct val="0"/>
              </a:spcBef>
            </a:pPr>
            <a:r>
              <a:rPr lang="en-GB" sz="3600" b="1" dirty="0">
                <a:solidFill>
                  <a:schemeClr val="tx2"/>
                </a:solidFill>
                <a:latin typeface="Aileron" panose="020B0604020202020204" charset="0"/>
                <a:ea typeface="Aileron Italics"/>
                <a:cs typeface="Aileron Italics"/>
                <a:sym typeface="Aileron Italics"/>
              </a:rPr>
              <a:t>100</a:t>
            </a:r>
          </a:p>
          <a:p>
            <a:pPr algn="ctr">
              <a:lnSpc>
                <a:spcPts val="3359"/>
              </a:lnSpc>
              <a:spcBef>
                <a:spcPct val="0"/>
              </a:spcBef>
            </a:pPr>
            <a:r>
              <a:rPr lang="en-GB" sz="2400" dirty="0">
                <a:solidFill>
                  <a:srgbClr val="1968C1"/>
                </a:solidFill>
                <a:latin typeface="Canva Sans" panose="020B0604020202020204" charset="0"/>
                <a:ea typeface="Aileron Italics"/>
                <a:cs typeface="Aileron Italics"/>
                <a:sym typeface="Aileron Italics"/>
              </a:rPr>
              <a:t> features</a:t>
            </a:r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33CA1CAF-42F7-B123-A4E8-F6E7C0A7E8D6}"/>
              </a:ext>
            </a:extLst>
          </p:cNvPr>
          <p:cNvSpPr/>
          <p:nvPr/>
        </p:nvSpPr>
        <p:spPr>
          <a:xfrm>
            <a:off x="10454985" y="3613993"/>
            <a:ext cx="2731504" cy="301742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27000" sx="102000" sy="102000" algn="ctr" rotWithShape="0">
              <a:schemeClr val="tx2">
                <a:alpha val="42000"/>
              </a:schemeClr>
            </a:outerShdw>
          </a:effectLst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4" name="TextBox 19">
            <a:extLst>
              <a:ext uri="{FF2B5EF4-FFF2-40B4-BE49-F238E27FC236}">
                <a16:creationId xmlns:a16="http://schemas.microsoft.com/office/drawing/2014/main" id="{DEAC8D02-6297-3C90-A345-F6EF3FF42A47}"/>
              </a:ext>
            </a:extLst>
          </p:cNvPr>
          <p:cNvSpPr txBox="1"/>
          <p:nvPr/>
        </p:nvSpPr>
        <p:spPr>
          <a:xfrm>
            <a:off x="11223630" y="3867780"/>
            <a:ext cx="1205534" cy="98488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spcBef>
                <a:spcPct val="0"/>
              </a:spcBef>
            </a:pPr>
            <a:r>
              <a:rPr lang="en-GB" sz="3200" b="1" dirty="0">
                <a:solidFill>
                  <a:schemeClr val="tx2"/>
                </a:solidFill>
                <a:latin typeface="Aileron" panose="020B0604020202020204" charset="0"/>
              </a:rPr>
              <a:t>Data Types</a:t>
            </a:r>
          </a:p>
        </p:txBody>
      </p:sp>
      <p:sp>
        <p:nvSpPr>
          <p:cNvPr id="35" name="TextBox 20">
            <a:extLst>
              <a:ext uri="{FF2B5EF4-FFF2-40B4-BE49-F238E27FC236}">
                <a16:creationId xmlns:a16="http://schemas.microsoft.com/office/drawing/2014/main" id="{66A17737-FC9E-5159-889B-A024BB611FF3}"/>
              </a:ext>
            </a:extLst>
          </p:cNvPr>
          <p:cNvSpPr txBox="1"/>
          <p:nvPr/>
        </p:nvSpPr>
        <p:spPr>
          <a:xfrm>
            <a:off x="10454985" y="5116269"/>
            <a:ext cx="2518285" cy="110799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spcBef>
                <a:spcPct val="0"/>
              </a:spcBef>
            </a:pPr>
            <a:r>
              <a:rPr lang="en-GB" sz="3600" b="1" dirty="0">
                <a:solidFill>
                  <a:schemeClr val="tx2"/>
                </a:solidFill>
                <a:latin typeface="Aileron" panose="020B0604020202020204" charset="0"/>
                <a:ea typeface="Aileron Italics"/>
                <a:cs typeface="Aileron Italics"/>
                <a:sym typeface="Aileron Italics"/>
              </a:rPr>
              <a:t>79</a:t>
            </a:r>
            <a:r>
              <a:rPr lang="en-GB" sz="3200" b="1" dirty="0">
                <a:solidFill>
                  <a:schemeClr val="tx2"/>
                </a:solidFill>
                <a:latin typeface="Aileron" panose="020B0604020202020204" charset="0"/>
                <a:ea typeface="Aileron Italics"/>
                <a:cs typeface="Aileron Italics"/>
                <a:sym typeface="Aileron Italics"/>
              </a:rPr>
              <a:t> </a:t>
            </a:r>
            <a:r>
              <a:rPr lang="en-GB" sz="2400" dirty="0">
                <a:solidFill>
                  <a:srgbClr val="1968C1"/>
                </a:solidFill>
                <a:latin typeface="Aileron" panose="020B0604020202020204" charset="0"/>
                <a:ea typeface="Aileron Italics"/>
                <a:cs typeface="Aileron Italics"/>
                <a:sym typeface="Aileron Italics"/>
              </a:rPr>
              <a:t>Numerical </a:t>
            </a:r>
          </a:p>
          <a:p>
            <a:pPr algn="ctr">
              <a:spcBef>
                <a:spcPct val="0"/>
              </a:spcBef>
            </a:pPr>
            <a:r>
              <a:rPr lang="en-GB" sz="3600" b="1" dirty="0">
                <a:solidFill>
                  <a:schemeClr val="tx2"/>
                </a:solidFill>
                <a:latin typeface="Aileron" panose="020B0604020202020204" charset="0"/>
                <a:ea typeface="Aileron Italics"/>
                <a:cs typeface="Aileron Italics"/>
                <a:sym typeface="Aileron Italics"/>
              </a:rPr>
              <a:t> 21 </a:t>
            </a:r>
            <a:r>
              <a:rPr lang="en-GB" sz="2400" dirty="0">
                <a:solidFill>
                  <a:srgbClr val="1968C1"/>
                </a:solidFill>
                <a:latin typeface="Aileron" panose="020B0604020202020204" charset="0"/>
                <a:ea typeface="Aileron Italics"/>
                <a:cs typeface="Aileron Italics"/>
                <a:sym typeface="Aileron Italics"/>
              </a:rPr>
              <a:t>Categorical</a:t>
            </a:r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0EBCA5DE-74A7-7CD5-C05E-037139F3E295}"/>
              </a:ext>
            </a:extLst>
          </p:cNvPr>
          <p:cNvSpPr/>
          <p:nvPr/>
        </p:nvSpPr>
        <p:spPr>
          <a:xfrm>
            <a:off x="13499620" y="3587843"/>
            <a:ext cx="2731504" cy="301742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27000" sx="102000" sy="102000" algn="ctr" rotWithShape="0">
              <a:schemeClr val="tx2">
                <a:alpha val="42000"/>
              </a:schemeClr>
            </a:outerShdw>
          </a:effectLst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7" name="TextBox 19">
            <a:extLst>
              <a:ext uri="{FF2B5EF4-FFF2-40B4-BE49-F238E27FC236}">
                <a16:creationId xmlns:a16="http://schemas.microsoft.com/office/drawing/2014/main" id="{867DAB48-9E80-459E-6B7B-7EC64F1F6DBE}"/>
              </a:ext>
            </a:extLst>
          </p:cNvPr>
          <p:cNvSpPr txBox="1"/>
          <p:nvPr/>
        </p:nvSpPr>
        <p:spPr>
          <a:xfrm>
            <a:off x="14008207" y="3867780"/>
            <a:ext cx="1654085" cy="98488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spcBef>
                <a:spcPct val="0"/>
              </a:spcBef>
            </a:pPr>
            <a:r>
              <a:rPr lang="en-GB" sz="3200" b="1" dirty="0">
                <a:solidFill>
                  <a:schemeClr val="tx2"/>
                </a:solidFill>
                <a:latin typeface="Aileron" panose="020B0604020202020204" charset="0"/>
              </a:rPr>
              <a:t>Target Variable</a:t>
            </a:r>
          </a:p>
        </p:txBody>
      </p:sp>
      <p:sp>
        <p:nvSpPr>
          <p:cNvPr id="38" name="TextBox 20">
            <a:extLst>
              <a:ext uri="{FF2B5EF4-FFF2-40B4-BE49-F238E27FC236}">
                <a16:creationId xmlns:a16="http://schemas.microsoft.com/office/drawing/2014/main" id="{D5F9DD5B-43E8-F736-56A6-9BAA623BCE9F}"/>
              </a:ext>
            </a:extLst>
          </p:cNvPr>
          <p:cNvSpPr txBox="1"/>
          <p:nvPr/>
        </p:nvSpPr>
        <p:spPr>
          <a:xfrm>
            <a:off x="13576106" y="5209541"/>
            <a:ext cx="2518285" cy="73866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spcBef>
                <a:spcPct val="0"/>
              </a:spcBef>
            </a:pPr>
            <a:r>
              <a:rPr lang="en-GB" sz="2400" b="1" dirty="0">
                <a:solidFill>
                  <a:schemeClr val="tx2"/>
                </a:solidFill>
                <a:latin typeface="Aileron" panose="020B0604020202020204" charset="0"/>
                <a:ea typeface="Aileron Italics"/>
                <a:cs typeface="Aileron Italics"/>
                <a:sym typeface="Aileron Italics"/>
              </a:rPr>
              <a:t>Customer Churn </a:t>
            </a:r>
            <a:r>
              <a:rPr lang="en-GB" sz="2400" b="1" dirty="0">
                <a:solidFill>
                  <a:schemeClr val="tx2">
                    <a:lumMod val="60000"/>
                    <a:lumOff val="40000"/>
                  </a:schemeClr>
                </a:solidFill>
                <a:latin typeface="Aileron" panose="020B0604020202020204" charset="0"/>
                <a:ea typeface="Aileron Italics"/>
                <a:cs typeface="Aileron Italics"/>
                <a:sym typeface="Aileron Italics"/>
              </a:rPr>
              <a:t>(Yes / No)</a:t>
            </a:r>
          </a:p>
        </p:txBody>
      </p:sp>
      <p:sp>
        <p:nvSpPr>
          <p:cNvPr id="40" name="Freeform 8">
            <a:extLst>
              <a:ext uri="{FF2B5EF4-FFF2-40B4-BE49-F238E27FC236}">
                <a16:creationId xmlns:a16="http://schemas.microsoft.com/office/drawing/2014/main" id="{195C96EA-06F5-0BF5-8FA3-F033A9FE9699}"/>
              </a:ext>
            </a:extLst>
          </p:cNvPr>
          <p:cNvSpPr/>
          <p:nvPr/>
        </p:nvSpPr>
        <p:spPr>
          <a:xfrm>
            <a:off x="5419319" y="2901946"/>
            <a:ext cx="879359" cy="45719"/>
          </a:xfrm>
          <a:custGeom>
            <a:avLst/>
            <a:gdLst/>
            <a:ahLst/>
            <a:cxnLst/>
            <a:rect l="l" t="t" r="r" b="b"/>
            <a:pathLst>
              <a:path w="499697" h="13296">
                <a:moveTo>
                  <a:pt x="0" y="0"/>
                </a:moveTo>
                <a:lnTo>
                  <a:pt x="499697" y="0"/>
                </a:lnTo>
                <a:lnTo>
                  <a:pt x="499697" y="13296"/>
                </a:lnTo>
                <a:lnTo>
                  <a:pt x="0" y="13296"/>
                </a:lnTo>
                <a:close/>
              </a:path>
            </a:pathLst>
          </a:custGeom>
          <a:solidFill>
            <a:srgbClr val="FFC43A"/>
          </a:solidFill>
        </p:spPr>
        <p:txBody>
          <a:bodyPr/>
          <a:lstStyle/>
          <a:p>
            <a:endParaRPr lang="en-GB"/>
          </a:p>
        </p:txBody>
      </p:sp>
      <p:sp>
        <p:nvSpPr>
          <p:cNvPr id="41" name="TextBox 9">
            <a:extLst>
              <a:ext uri="{FF2B5EF4-FFF2-40B4-BE49-F238E27FC236}">
                <a16:creationId xmlns:a16="http://schemas.microsoft.com/office/drawing/2014/main" id="{BF85AD49-0E46-3F9D-296D-1F742D145863}"/>
              </a:ext>
            </a:extLst>
          </p:cNvPr>
          <p:cNvSpPr txBox="1"/>
          <p:nvPr/>
        </p:nvSpPr>
        <p:spPr>
          <a:xfrm>
            <a:off x="5894098" y="1729018"/>
            <a:ext cx="614585" cy="1028750"/>
          </a:xfrm>
          <a:prstGeom prst="rect">
            <a:avLst/>
          </a:prstGeom>
        </p:spPr>
        <p:txBody>
          <a:bodyPr lIns="50800" tIns="50800" rIns="50800" bIns="50800" rtlCol="0" anchor="ctr"/>
          <a:lstStyle/>
          <a:p>
            <a:pPr algn="ctr">
              <a:lnSpc>
                <a:spcPts val="3359"/>
              </a:lnSpc>
            </a:pPr>
            <a:endParaRPr/>
          </a:p>
        </p:txBody>
      </p:sp>
      <p:sp>
        <p:nvSpPr>
          <p:cNvPr id="58" name="Freeform 8">
            <a:extLst>
              <a:ext uri="{FF2B5EF4-FFF2-40B4-BE49-F238E27FC236}">
                <a16:creationId xmlns:a16="http://schemas.microsoft.com/office/drawing/2014/main" id="{6602AEA4-5A19-F90A-A483-03514443BE77}"/>
              </a:ext>
            </a:extLst>
          </p:cNvPr>
          <p:cNvSpPr/>
          <p:nvPr/>
        </p:nvSpPr>
        <p:spPr>
          <a:xfrm>
            <a:off x="15345298" y="2964095"/>
            <a:ext cx="885826" cy="45719"/>
          </a:xfrm>
          <a:custGeom>
            <a:avLst/>
            <a:gdLst/>
            <a:ahLst/>
            <a:cxnLst/>
            <a:rect l="l" t="t" r="r" b="b"/>
            <a:pathLst>
              <a:path w="499697" h="13296">
                <a:moveTo>
                  <a:pt x="0" y="0"/>
                </a:moveTo>
                <a:lnTo>
                  <a:pt x="499697" y="0"/>
                </a:lnTo>
                <a:lnTo>
                  <a:pt x="499697" y="13296"/>
                </a:lnTo>
                <a:lnTo>
                  <a:pt x="0" y="13296"/>
                </a:lnTo>
                <a:close/>
              </a:path>
            </a:pathLst>
          </a:custGeom>
          <a:solidFill>
            <a:srgbClr val="FFC43A"/>
          </a:solidFill>
        </p:spPr>
        <p:txBody>
          <a:bodyPr/>
          <a:lstStyle/>
          <a:p>
            <a:endParaRPr lang="en-GB"/>
          </a:p>
        </p:txBody>
      </p:sp>
      <p:sp>
        <p:nvSpPr>
          <p:cNvPr id="59" name="TextBox 9">
            <a:extLst>
              <a:ext uri="{FF2B5EF4-FFF2-40B4-BE49-F238E27FC236}">
                <a16:creationId xmlns:a16="http://schemas.microsoft.com/office/drawing/2014/main" id="{406AD7C2-CC27-50B8-4BEC-0FAABDEA1385}"/>
              </a:ext>
            </a:extLst>
          </p:cNvPr>
          <p:cNvSpPr txBox="1"/>
          <p:nvPr/>
        </p:nvSpPr>
        <p:spPr>
          <a:xfrm>
            <a:off x="15555303" y="1578741"/>
            <a:ext cx="885826" cy="1188509"/>
          </a:xfrm>
          <a:prstGeom prst="rect">
            <a:avLst/>
          </a:prstGeom>
        </p:spPr>
        <p:txBody>
          <a:bodyPr lIns="50800" tIns="50800" rIns="50800" bIns="50800" rtlCol="0" anchor="ctr"/>
          <a:lstStyle/>
          <a:p>
            <a:pPr algn="ctr">
              <a:lnSpc>
                <a:spcPts val="3359"/>
              </a:lnSpc>
            </a:pPr>
            <a:endParaRPr/>
          </a:p>
        </p:txBody>
      </p:sp>
      <p:grpSp>
        <p:nvGrpSpPr>
          <p:cNvPr id="22" name="Group 7">
            <a:extLst>
              <a:ext uri="{FF2B5EF4-FFF2-40B4-BE49-F238E27FC236}">
                <a16:creationId xmlns:a16="http://schemas.microsoft.com/office/drawing/2014/main" id="{BC746042-8374-B04C-51B5-E116569F08BC}"/>
              </a:ext>
            </a:extLst>
          </p:cNvPr>
          <p:cNvGrpSpPr/>
          <p:nvPr/>
        </p:nvGrpSpPr>
        <p:grpSpPr>
          <a:xfrm>
            <a:off x="12560413" y="1615763"/>
            <a:ext cx="3670711" cy="45719"/>
            <a:chOff x="0" y="0"/>
            <a:chExt cx="499697" cy="13296"/>
          </a:xfrm>
        </p:grpSpPr>
        <p:sp>
          <p:nvSpPr>
            <p:cNvPr id="25" name="Freeform 8">
              <a:extLst>
                <a:ext uri="{FF2B5EF4-FFF2-40B4-BE49-F238E27FC236}">
                  <a16:creationId xmlns:a16="http://schemas.microsoft.com/office/drawing/2014/main" id="{E24D9131-4D14-78AB-7979-69E4872C1995}"/>
                </a:ext>
              </a:extLst>
            </p:cNvPr>
            <p:cNvSpPr/>
            <p:nvPr/>
          </p:nvSpPr>
          <p:spPr>
            <a:xfrm>
              <a:off x="0" y="0"/>
              <a:ext cx="499697" cy="13296"/>
            </a:xfrm>
            <a:custGeom>
              <a:avLst/>
              <a:gdLst/>
              <a:ahLst/>
              <a:cxnLst/>
              <a:rect l="l" t="t" r="r" b="b"/>
              <a:pathLst>
                <a:path w="499697" h="13296">
                  <a:moveTo>
                    <a:pt x="0" y="0"/>
                  </a:moveTo>
                  <a:lnTo>
                    <a:pt x="499697" y="0"/>
                  </a:lnTo>
                  <a:lnTo>
                    <a:pt x="499697" y="13296"/>
                  </a:lnTo>
                  <a:lnTo>
                    <a:pt x="0" y="13296"/>
                  </a:lnTo>
                  <a:close/>
                </a:path>
              </a:pathLst>
            </a:custGeom>
            <a:solidFill>
              <a:srgbClr val="FFC43A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39" name="TextBox 9">
              <a:extLst>
                <a:ext uri="{FF2B5EF4-FFF2-40B4-BE49-F238E27FC236}">
                  <a16:creationId xmlns:a16="http://schemas.microsoft.com/office/drawing/2014/main" id="{53A67BC2-8697-CB0B-15FE-E57BF165FFE1}"/>
                </a:ext>
              </a:extLst>
            </p:cNvPr>
            <p:cNvSpPr txBox="1"/>
            <p:nvPr/>
          </p:nvSpPr>
          <p:spPr>
            <a:xfrm>
              <a:off x="0" y="-47625"/>
              <a:ext cx="499697" cy="6092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endParaRPr/>
            </a:p>
          </p:txBody>
        </p:sp>
      </p:grp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7" name="Group 96">
            <a:extLst>
              <a:ext uri="{FF2B5EF4-FFF2-40B4-BE49-F238E27FC236}">
                <a16:creationId xmlns:a16="http://schemas.microsoft.com/office/drawing/2014/main" id="{19C1E370-3802-5B22-FBAF-D52A70043922}"/>
              </a:ext>
            </a:extLst>
          </p:cNvPr>
          <p:cNvGrpSpPr/>
          <p:nvPr/>
        </p:nvGrpSpPr>
        <p:grpSpPr>
          <a:xfrm>
            <a:off x="21879" y="0"/>
            <a:ext cx="18280412" cy="10282732"/>
            <a:chOff x="21879" y="0"/>
            <a:chExt cx="18280412" cy="10282732"/>
          </a:xfrm>
        </p:grpSpPr>
        <p:grpSp>
          <p:nvGrpSpPr>
            <p:cNvPr id="7" name="Group 2">
              <a:extLst>
                <a:ext uri="{FF2B5EF4-FFF2-40B4-BE49-F238E27FC236}">
                  <a16:creationId xmlns:a16="http://schemas.microsoft.com/office/drawing/2014/main" id="{A69CDF6B-43FD-A5F5-C31E-9C21FA0559DC}"/>
                </a:ext>
              </a:extLst>
            </p:cNvPr>
            <p:cNvGrpSpPr>
              <a:grpSpLocks/>
            </p:cNvGrpSpPr>
            <p:nvPr/>
          </p:nvGrpSpPr>
          <p:grpSpPr>
            <a:xfrm rot="-10800000">
              <a:off x="21879" y="0"/>
              <a:ext cx="18280412" cy="10282732"/>
              <a:chOff x="0" y="0"/>
              <a:chExt cx="24373883" cy="13710309"/>
            </a:xfrm>
            <a:effectLst/>
          </p:grpSpPr>
          <p:sp>
            <p:nvSpPr>
              <p:cNvPr id="11" name="Freeform 3">
                <a:extLst>
                  <a:ext uri="{FF2B5EF4-FFF2-40B4-BE49-F238E27FC236}">
                    <a16:creationId xmlns:a16="http://schemas.microsoft.com/office/drawing/2014/main" id="{6339C946-D545-BBAE-1199-079E701EBA52}"/>
                  </a:ext>
                </a:extLst>
              </p:cNvPr>
              <p:cNvSpPr>
                <a:spLocks/>
              </p:cNvSpPr>
              <p:nvPr/>
            </p:nvSpPr>
            <p:spPr>
              <a:xfrm flipH="1" flipV="1">
                <a:off x="0" y="0"/>
                <a:ext cx="24373883" cy="13710309"/>
              </a:xfrm>
              <a:custGeom>
                <a:avLst/>
                <a:gdLst/>
                <a:ahLst/>
                <a:cxnLst/>
                <a:rect l="l" t="t" r="r" b="b"/>
                <a:pathLst>
                  <a:path w="24373883" h="13710309">
                    <a:moveTo>
                      <a:pt x="24373883" y="13710309"/>
                    </a:moveTo>
                    <a:lnTo>
                      <a:pt x="0" y="13710309"/>
                    </a:lnTo>
                    <a:lnTo>
                      <a:pt x="0" y="0"/>
                    </a:lnTo>
                    <a:lnTo>
                      <a:pt x="24373883" y="0"/>
                    </a:lnTo>
                    <a:lnTo>
                      <a:pt x="24373883" y="13710309"/>
                    </a:lnTo>
                    <a:close/>
                  </a:path>
                </a:pathLst>
              </a:custGeom>
              <a:blipFill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 dirty="0" err="1"/>
                  <a:t>rr</a:t>
                </a:r>
                <a:endParaRPr lang="en-GB" dirty="0"/>
              </a:p>
            </p:txBody>
          </p:sp>
          <p:grpSp>
            <p:nvGrpSpPr>
              <p:cNvPr id="12" name="Group 4">
                <a:extLst>
                  <a:ext uri="{FF2B5EF4-FFF2-40B4-BE49-F238E27FC236}">
                    <a16:creationId xmlns:a16="http://schemas.microsoft.com/office/drawing/2014/main" id="{5AD224FA-28E9-2C36-5362-65CE2834ED70}"/>
                  </a:ext>
                </a:extLst>
              </p:cNvPr>
              <p:cNvGrpSpPr>
                <a:grpSpLocks/>
              </p:cNvGrpSpPr>
              <p:nvPr/>
            </p:nvGrpSpPr>
            <p:grpSpPr>
              <a:xfrm>
                <a:off x="20660294" y="1365909"/>
                <a:ext cx="1396271" cy="1396271"/>
                <a:chOff x="0" y="0"/>
                <a:chExt cx="812800" cy="812800"/>
              </a:xfrm>
            </p:grpSpPr>
            <p:sp>
              <p:nvSpPr>
                <p:cNvPr id="13" name="Freeform 5">
                  <a:extLst>
                    <a:ext uri="{FF2B5EF4-FFF2-40B4-BE49-F238E27FC236}">
                      <a16:creationId xmlns:a16="http://schemas.microsoft.com/office/drawing/2014/main" id="{977D701E-FAC5-6156-C38D-AC0C0A11ADC9}"/>
                    </a:ext>
                  </a:extLst>
                </p:cNvPr>
                <p:cNvSpPr>
                  <a:spLocks/>
                </p:cNvSpPr>
                <p:nvPr/>
              </p:nvSpPr>
              <p:spPr>
                <a:xfrm>
                  <a:off x="0" y="0"/>
                  <a:ext cx="812800" cy="8128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812800" h="812800">
                      <a:moveTo>
                        <a:pt x="406400" y="0"/>
                      </a:moveTo>
                      <a:cubicBezTo>
                        <a:pt x="181951" y="0"/>
                        <a:pt x="0" y="181951"/>
                        <a:pt x="0" y="406400"/>
                      </a:cubicBezTo>
                      <a:cubicBezTo>
                        <a:pt x="0" y="630849"/>
                        <a:pt x="181951" y="812800"/>
                        <a:pt x="406400" y="812800"/>
                      </a:cubicBezTo>
                      <a:cubicBezTo>
                        <a:pt x="630849" y="812800"/>
                        <a:pt x="812800" y="630849"/>
                        <a:pt x="812800" y="406400"/>
                      </a:cubicBezTo>
                      <a:cubicBezTo>
                        <a:pt x="812800" y="181951"/>
                        <a:pt x="630849" y="0"/>
                        <a:pt x="406400" y="0"/>
                      </a:cubicBezTo>
                      <a:close/>
                    </a:path>
                  </a:pathLst>
                </a:custGeom>
                <a:solidFill>
                  <a:srgbClr val="F7F9FB"/>
                </a:solidFill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14" name="TextBox 6">
                  <a:extLst>
                    <a:ext uri="{FF2B5EF4-FFF2-40B4-BE49-F238E27FC236}">
                      <a16:creationId xmlns:a16="http://schemas.microsoft.com/office/drawing/2014/main" id="{C2128927-6F93-71D1-9772-0A5458729475}"/>
                    </a:ext>
                  </a:extLst>
                </p:cNvPr>
                <p:cNvSpPr txBox="1">
                  <a:spLocks/>
                </p:cNvSpPr>
                <p:nvPr/>
              </p:nvSpPr>
              <p:spPr>
                <a:xfrm>
                  <a:off x="76200" y="28575"/>
                  <a:ext cx="660400" cy="708025"/>
                </a:xfrm>
                <a:prstGeom prst="rect">
                  <a:avLst/>
                </a:prstGeom>
              </p:spPr>
              <p:txBody>
                <a:bodyPr lIns="50800" tIns="50800" rIns="50800" bIns="50800" rtlCol="0" anchor="ctr"/>
                <a:lstStyle/>
                <a:p>
                  <a:pPr algn="ctr">
                    <a:lnSpc>
                      <a:spcPts val="3359"/>
                    </a:lnSpc>
                  </a:pPr>
                  <a:endParaRPr/>
                </a:p>
              </p:txBody>
            </p:sp>
          </p:grpSp>
        </p:grpSp>
        <p:sp>
          <p:nvSpPr>
            <p:cNvPr id="95" name="Rectangle 94">
              <a:extLst>
                <a:ext uri="{FF2B5EF4-FFF2-40B4-BE49-F238E27FC236}">
                  <a16:creationId xmlns:a16="http://schemas.microsoft.com/office/drawing/2014/main" id="{DF2CBCA7-B4BC-CC1C-8590-FB8FB33CC309}"/>
                </a:ext>
              </a:extLst>
            </p:cNvPr>
            <p:cNvSpPr/>
            <p:nvPr/>
          </p:nvSpPr>
          <p:spPr>
            <a:xfrm>
              <a:off x="12054035" y="236008"/>
              <a:ext cx="1585765" cy="142038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dk1"/>
            </a:lnRef>
            <a:fillRef idx="3">
              <a:schemeClr val="dk1"/>
            </a:fillRef>
            <a:effectRef idx="2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98" name="Group 50">
            <a:extLst>
              <a:ext uri="{FF2B5EF4-FFF2-40B4-BE49-F238E27FC236}">
                <a16:creationId xmlns:a16="http://schemas.microsoft.com/office/drawing/2014/main" id="{6FB85198-E6CE-940E-352A-240C22395544}"/>
              </a:ext>
            </a:extLst>
          </p:cNvPr>
          <p:cNvGrpSpPr/>
          <p:nvPr/>
        </p:nvGrpSpPr>
        <p:grpSpPr>
          <a:xfrm>
            <a:off x="0" y="2253791"/>
            <a:ext cx="18288000" cy="700401"/>
            <a:chOff x="0" y="0"/>
            <a:chExt cx="3701621" cy="250713"/>
          </a:xfrm>
          <a:solidFill>
            <a:srgbClr val="FFF0CD"/>
          </a:solidFill>
        </p:grpSpPr>
        <p:sp>
          <p:nvSpPr>
            <p:cNvPr id="99" name="Freeform 51">
              <a:extLst>
                <a:ext uri="{FF2B5EF4-FFF2-40B4-BE49-F238E27FC236}">
                  <a16:creationId xmlns:a16="http://schemas.microsoft.com/office/drawing/2014/main" id="{336083D8-4F5C-524A-FA52-67CC4F509BA0}"/>
                </a:ext>
              </a:extLst>
            </p:cNvPr>
            <p:cNvSpPr/>
            <p:nvPr/>
          </p:nvSpPr>
          <p:spPr>
            <a:xfrm>
              <a:off x="0" y="0"/>
              <a:ext cx="3701621" cy="250713"/>
            </a:xfrm>
            <a:custGeom>
              <a:avLst/>
              <a:gdLst/>
              <a:ahLst/>
              <a:cxnLst/>
              <a:rect l="l" t="t" r="r" b="b"/>
              <a:pathLst>
                <a:path w="3701621" h="250713">
                  <a:moveTo>
                    <a:pt x="0" y="0"/>
                  </a:moveTo>
                  <a:lnTo>
                    <a:pt x="3701621" y="0"/>
                  </a:lnTo>
                  <a:lnTo>
                    <a:pt x="3701621" y="250713"/>
                  </a:lnTo>
                  <a:lnTo>
                    <a:pt x="0" y="250713"/>
                  </a:lnTo>
                  <a:close/>
                </a:path>
              </a:pathLst>
            </a:custGeom>
            <a:grpFill/>
          </p:spPr>
          <p:txBody>
            <a:bodyPr/>
            <a:lstStyle/>
            <a:p>
              <a:endParaRPr lang="en-GB"/>
            </a:p>
          </p:txBody>
        </p:sp>
        <p:sp>
          <p:nvSpPr>
            <p:cNvPr id="100" name="TextBox 52">
              <a:extLst>
                <a:ext uri="{FF2B5EF4-FFF2-40B4-BE49-F238E27FC236}">
                  <a16:creationId xmlns:a16="http://schemas.microsoft.com/office/drawing/2014/main" id="{85F24D41-3724-373C-E983-5F89A6B41E6F}"/>
                </a:ext>
              </a:extLst>
            </p:cNvPr>
            <p:cNvSpPr txBox="1"/>
            <p:nvPr/>
          </p:nvSpPr>
          <p:spPr>
            <a:xfrm>
              <a:off x="0" y="-47625"/>
              <a:ext cx="3701621" cy="298338"/>
            </a:xfrm>
            <a:prstGeom prst="rect">
              <a:avLst/>
            </a:prstGeom>
            <a:grpFill/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1028700" y="3854762"/>
            <a:ext cx="962449" cy="254708"/>
            <a:chOff x="0" y="0"/>
            <a:chExt cx="230161" cy="60911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230161" cy="60911"/>
            </a:xfrm>
            <a:custGeom>
              <a:avLst/>
              <a:gdLst/>
              <a:ahLst/>
              <a:cxnLst/>
              <a:rect l="l" t="t" r="r" b="b"/>
              <a:pathLst>
                <a:path w="230161" h="60911">
                  <a:moveTo>
                    <a:pt x="0" y="0"/>
                  </a:moveTo>
                  <a:lnTo>
                    <a:pt x="230161" y="0"/>
                  </a:lnTo>
                  <a:lnTo>
                    <a:pt x="230161" y="60911"/>
                  </a:lnTo>
                  <a:lnTo>
                    <a:pt x="0" y="60911"/>
                  </a:lnTo>
                  <a:close/>
                </a:path>
              </a:pathLst>
            </a:custGeom>
            <a:solidFill>
              <a:srgbClr val="FEFEFE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0" y="-47625"/>
              <a:ext cx="230161" cy="108536"/>
            </a:xfrm>
            <a:prstGeom prst="rect">
              <a:avLst/>
            </a:prstGeom>
          </p:spPr>
          <p:txBody>
            <a:bodyPr lIns="40531" tIns="40531" rIns="40531" bIns="40531" rtlCol="0" anchor="ctr"/>
            <a:lstStyle/>
            <a:p>
              <a:pPr algn="ctr">
                <a:lnSpc>
                  <a:spcPts val="3359"/>
                </a:lnSpc>
              </a:pPr>
              <a:endParaRPr/>
            </a:p>
          </p:txBody>
        </p:sp>
      </p:grpSp>
      <p:grpSp>
        <p:nvGrpSpPr>
          <p:cNvPr id="15" name="Group 7">
            <a:extLst>
              <a:ext uri="{FF2B5EF4-FFF2-40B4-BE49-F238E27FC236}">
                <a16:creationId xmlns:a16="http://schemas.microsoft.com/office/drawing/2014/main" id="{0C8F98D9-8D93-EDFA-0F3B-0E89CFB27B24}"/>
              </a:ext>
            </a:extLst>
          </p:cNvPr>
          <p:cNvGrpSpPr/>
          <p:nvPr/>
        </p:nvGrpSpPr>
        <p:grpSpPr>
          <a:xfrm>
            <a:off x="979521" y="1439079"/>
            <a:ext cx="4049680" cy="217309"/>
            <a:chOff x="-700258" y="-47625"/>
            <a:chExt cx="1199955" cy="60921"/>
          </a:xfrm>
        </p:grpSpPr>
        <p:sp>
          <p:nvSpPr>
            <p:cNvPr id="16" name="Freeform 8">
              <a:extLst>
                <a:ext uri="{FF2B5EF4-FFF2-40B4-BE49-F238E27FC236}">
                  <a16:creationId xmlns:a16="http://schemas.microsoft.com/office/drawing/2014/main" id="{443A8FAE-954A-6245-8E39-3B75C009EDB6}"/>
                </a:ext>
              </a:extLst>
            </p:cNvPr>
            <p:cNvSpPr/>
            <p:nvPr/>
          </p:nvSpPr>
          <p:spPr>
            <a:xfrm>
              <a:off x="-700258" y="-47297"/>
              <a:ext cx="889904" cy="13296"/>
            </a:xfrm>
            <a:custGeom>
              <a:avLst/>
              <a:gdLst/>
              <a:ahLst/>
              <a:cxnLst/>
              <a:rect l="l" t="t" r="r" b="b"/>
              <a:pathLst>
                <a:path w="499697" h="13296">
                  <a:moveTo>
                    <a:pt x="0" y="0"/>
                  </a:moveTo>
                  <a:lnTo>
                    <a:pt x="499697" y="0"/>
                  </a:lnTo>
                  <a:lnTo>
                    <a:pt x="499697" y="13296"/>
                  </a:lnTo>
                  <a:lnTo>
                    <a:pt x="0" y="13296"/>
                  </a:lnTo>
                  <a:close/>
                </a:path>
              </a:pathLst>
            </a:custGeom>
            <a:solidFill>
              <a:srgbClr val="FFC43A"/>
            </a:solidFill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7" name="TextBox 9">
              <a:extLst>
                <a:ext uri="{FF2B5EF4-FFF2-40B4-BE49-F238E27FC236}">
                  <a16:creationId xmlns:a16="http://schemas.microsoft.com/office/drawing/2014/main" id="{D391ECE7-4725-1807-DD00-3A833022B72A}"/>
                </a:ext>
              </a:extLst>
            </p:cNvPr>
            <p:cNvSpPr txBox="1"/>
            <p:nvPr/>
          </p:nvSpPr>
          <p:spPr>
            <a:xfrm>
              <a:off x="0" y="-47625"/>
              <a:ext cx="499697" cy="6092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endParaRPr/>
            </a:p>
          </p:txBody>
        </p:sp>
      </p:grpSp>
      <p:grpSp>
        <p:nvGrpSpPr>
          <p:cNvPr id="21" name="Group 13">
            <a:extLst>
              <a:ext uri="{FF2B5EF4-FFF2-40B4-BE49-F238E27FC236}">
                <a16:creationId xmlns:a16="http://schemas.microsoft.com/office/drawing/2014/main" id="{21913FE2-5DAE-B42D-E467-571C25247CED}"/>
              </a:ext>
            </a:extLst>
          </p:cNvPr>
          <p:cNvGrpSpPr/>
          <p:nvPr/>
        </p:nvGrpSpPr>
        <p:grpSpPr>
          <a:xfrm>
            <a:off x="3896482" y="3640105"/>
            <a:ext cx="2284851" cy="4630954"/>
            <a:chOff x="0" y="0"/>
            <a:chExt cx="440498" cy="892805"/>
          </a:xfrm>
          <a:effectLst>
            <a:outerShdw blurRad="63500" sx="101000" sy="101000" algn="ctr" rotWithShape="0">
              <a:schemeClr val="tx2">
                <a:alpha val="40000"/>
              </a:schemeClr>
            </a:outerShdw>
          </a:effectLst>
        </p:grpSpPr>
        <p:sp>
          <p:nvSpPr>
            <p:cNvPr id="22" name="Freeform 14">
              <a:extLst>
                <a:ext uri="{FF2B5EF4-FFF2-40B4-BE49-F238E27FC236}">
                  <a16:creationId xmlns:a16="http://schemas.microsoft.com/office/drawing/2014/main" id="{9999DD47-24C1-4842-A0C1-E881E1E62633}"/>
                </a:ext>
              </a:extLst>
            </p:cNvPr>
            <p:cNvSpPr/>
            <p:nvPr/>
          </p:nvSpPr>
          <p:spPr>
            <a:xfrm>
              <a:off x="0" y="0"/>
              <a:ext cx="440498" cy="892805"/>
            </a:xfrm>
            <a:custGeom>
              <a:avLst/>
              <a:gdLst/>
              <a:ahLst/>
              <a:cxnLst/>
              <a:rect l="l" t="t" r="r" b="b"/>
              <a:pathLst>
                <a:path w="440498" h="892805">
                  <a:moveTo>
                    <a:pt x="77933" y="0"/>
                  </a:moveTo>
                  <a:lnTo>
                    <a:pt x="362566" y="0"/>
                  </a:lnTo>
                  <a:cubicBezTo>
                    <a:pt x="383235" y="0"/>
                    <a:pt x="403057" y="8211"/>
                    <a:pt x="417672" y="22826"/>
                  </a:cubicBezTo>
                  <a:cubicBezTo>
                    <a:pt x="432287" y="37441"/>
                    <a:pt x="440498" y="57264"/>
                    <a:pt x="440498" y="77933"/>
                  </a:cubicBezTo>
                  <a:lnTo>
                    <a:pt x="440498" y="814872"/>
                  </a:lnTo>
                  <a:cubicBezTo>
                    <a:pt x="440498" y="835541"/>
                    <a:pt x="432287" y="855364"/>
                    <a:pt x="417672" y="869979"/>
                  </a:cubicBezTo>
                  <a:cubicBezTo>
                    <a:pt x="403057" y="884594"/>
                    <a:pt x="383235" y="892805"/>
                    <a:pt x="362566" y="892805"/>
                  </a:cubicBezTo>
                  <a:lnTo>
                    <a:pt x="77933" y="892805"/>
                  </a:lnTo>
                  <a:cubicBezTo>
                    <a:pt x="57264" y="892805"/>
                    <a:pt x="37441" y="884594"/>
                    <a:pt x="22826" y="869979"/>
                  </a:cubicBezTo>
                  <a:cubicBezTo>
                    <a:pt x="8211" y="855364"/>
                    <a:pt x="0" y="835541"/>
                    <a:pt x="0" y="814872"/>
                  </a:cubicBezTo>
                  <a:lnTo>
                    <a:pt x="0" y="77933"/>
                  </a:lnTo>
                  <a:cubicBezTo>
                    <a:pt x="0" y="57264"/>
                    <a:pt x="8211" y="37441"/>
                    <a:pt x="22826" y="22826"/>
                  </a:cubicBezTo>
                  <a:cubicBezTo>
                    <a:pt x="37441" y="8211"/>
                    <a:pt x="57264" y="0"/>
                    <a:pt x="77933" y="0"/>
                  </a:cubicBezTo>
                  <a:close/>
                </a:path>
              </a:pathLst>
            </a:custGeom>
            <a:solidFill>
              <a:srgbClr val="EFF5FD"/>
            </a:solidFill>
            <a:ln cap="rnd">
              <a:noFill/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3" name="TextBox 15">
              <a:extLst>
                <a:ext uri="{FF2B5EF4-FFF2-40B4-BE49-F238E27FC236}">
                  <a16:creationId xmlns:a16="http://schemas.microsoft.com/office/drawing/2014/main" id="{C76ED749-08B9-938F-93DB-4E7DED95F16F}"/>
                </a:ext>
              </a:extLst>
            </p:cNvPr>
            <p:cNvSpPr txBox="1"/>
            <p:nvPr/>
          </p:nvSpPr>
          <p:spPr>
            <a:xfrm>
              <a:off x="0" y="-47625"/>
              <a:ext cx="440498" cy="94043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33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24" name="Group 16">
            <a:extLst>
              <a:ext uri="{FF2B5EF4-FFF2-40B4-BE49-F238E27FC236}">
                <a16:creationId xmlns:a16="http://schemas.microsoft.com/office/drawing/2014/main" id="{AED3D7F6-BE06-ED4E-7D5D-EF4BE46234F1}"/>
              </a:ext>
            </a:extLst>
          </p:cNvPr>
          <p:cNvGrpSpPr/>
          <p:nvPr/>
        </p:nvGrpSpPr>
        <p:grpSpPr>
          <a:xfrm>
            <a:off x="6604049" y="3640105"/>
            <a:ext cx="2285138" cy="4630954"/>
            <a:chOff x="0" y="0"/>
            <a:chExt cx="440553" cy="892805"/>
          </a:xfrm>
          <a:effectLst>
            <a:outerShdw blurRad="63500" sx="101000" sy="101000" algn="ctr" rotWithShape="0">
              <a:schemeClr val="tx2">
                <a:alpha val="40000"/>
              </a:schemeClr>
            </a:outerShdw>
          </a:effectLst>
        </p:grpSpPr>
        <p:sp>
          <p:nvSpPr>
            <p:cNvPr id="25" name="Freeform 17">
              <a:extLst>
                <a:ext uri="{FF2B5EF4-FFF2-40B4-BE49-F238E27FC236}">
                  <a16:creationId xmlns:a16="http://schemas.microsoft.com/office/drawing/2014/main" id="{DF3926FE-274F-3049-3698-89C63C18D560}"/>
                </a:ext>
              </a:extLst>
            </p:cNvPr>
            <p:cNvSpPr/>
            <p:nvPr/>
          </p:nvSpPr>
          <p:spPr>
            <a:xfrm>
              <a:off x="0" y="0"/>
              <a:ext cx="440553" cy="892805"/>
            </a:xfrm>
            <a:custGeom>
              <a:avLst/>
              <a:gdLst/>
              <a:ahLst/>
              <a:cxnLst/>
              <a:rect l="l" t="t" r="r" b="b"/>
              <a:pathLst>
                <a:path w="440553" h="892805">
                  <a:moveTo>
                    <a:pt x="77923" y="0"/>
                  </a:moveTo>
                  <a:lnTo>
                    <a:pt x="362631" y="0"/>
                  </a:lnTo>
                  <a:cubicBezTo>
                    <a:pt x="383297" y="0"/>
                    <a:pt x="403117" y="8210"/>
                    <a:pt x="417730" y="22823"/>
                  </a:cubicBezTo>
                  <a:cubicBezTo>
                    <a:pt x="432344" y="37436"/>
                    <a:pt x="440553" y="57256"/>
                    <a:pt x="440553" y="77923"/>
                  </a:cubicBezTo>
                  <a:lnTo>
                    <a:pt x="440553" y="814882"/>
                  </a:lnTo>
                  <a:cubicBezTo>
                    <a:pt x="440553" y="857918"/>
                    <a:pt x="405666" y="892805"/>
                    <a:pt x="362631" y="892805"/>
                  </a:cubicBezTo>
                  <a:lnTo>
                    <a:pt x="77923" y="892805"/>
                  </a:lnTo>
                  <a:cubicBezTo>
                    <a:pt x="34887" y="892805"/>
                    <a:pt x="0" y="857918"/>
                    <a:pt x="0" y="814882"/>
                  </a:cubicBezTo>
                  <a:lnTo>
                    <a:pt x="0" y="77923"/>
                  </a:lnTo>
                  <a:cubicBezTo>
                    <a:pt x="0" y="34887"/>
                    <a:pt x="34887" y="0"/>
                    <a:pt x="77923" y="0"/>
                  </a:cubicBezTo>
                  <a:close/>
                </a:path>
              </a:pathLst>
            </a:custGeom>
            <a:solidFill>
              <a:srgbClr val="EFF5FD"/>
            </a:solidFill>
            <a:ln cap="rnd">
              <a:noFill/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TextBox 18">
              <a:extLst>
                <a:ext uri="{FF2B5EF4-FFF2-40B4-BE49-F238E27FC236}">
                  <a16:creationId xmlns:a16="http://schemas.microsoft.com/office/drawing/2014/main" id="{9F43E50C-B932-CEB7-3318-26AEE00B11EE}"/>
                </a:ext>
              </a:extLst>
            </p:cNvPr>
            <p:cNvSpPr txBox="1"/>
            <p:nvPr/>
          </p:nvSpPr>
          <p:spPr>
            <a:xfrm>
              <a:off x="0" y="-47625"/>
              <a:ext cx="440553" cy="94043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33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27" name="Group 19">
            <a:extLst>
              <a:ext uri="{FF2B5EF4-FFF2-40B4-BE49-F238E27FC236}">
                <a16:creationId xmlns:a16="http://schemas.microsoft.com/office/drawing/2014/main" id="{B9D1A643-CBC4-5D73-E29C-595009893144}"/>
              </a:ext>
            </a:extLst>
          </p:cNvPr>
          <p:cNvGrpSpPr/>
          <p:nvPr/>
        </p:nvGrpSpPr>
        <p:grpSpPr>
          <a:xfrm>
            <a:off x="1194321" y="3640105"/>
            <a:ext cx="2283411" cy="4630954"/>
            <a:chOff x="0" y="0"/>
            <a:chExt cx="440220" cy="892805"/>
          </a:xfrm>
          <a:effectLst>
            <a:outerShdw blurRad="63500" sx="101000" sy="101000" algn="ctr" rotWithShape="0">
              <a:schemeClr val="tx2">
                <a:alpha val="40000"/>
              </a:schemeClr>
            </a:outerShdw>
          </a:effectLst>
        </p:grpSpPr>
        <p:sp>
          <p:nvSpPr>
            <p:cNvPr id="28" name="Freeform 20">
              <a:extLst>
                <a:ext uri="{FF2B5EF4-FFF2-40B4-BE49-F238E27FC236}">
                  <a16:creationId xmlns:a16="http://schemas.microsoft.com/office/drawing/2014/main" id="{A2F5AC3A-9D81-6AC7-DCD6-D31C66AD9218}"/>
                </a:ext>
              </a:extLst>
            </p:cNvPr>
            <p:cNvSpPr/>
            <p:nvPr/>
          </p:nvSpPr>
          <p:spPr>
            <a:xfrm>
              <a:off x="0" y="0"/>
              <a:ext cx="440220" cy="892805"/>
            </a:xfrm>
            <a:custGeom>
              <a:avLst/>
              <a:gdLst/>
              <a:ahLst/>
              <a:cxnLst/>
              <a:rect l="l" t="t" r="r" b="b"/>
              <a:pathLst>
                <a:path w="440220" h="892805">
                  <a:moveTo>
                    <a:pt x="77982" y="0"/>
                  </a:moveTo>
                  <a:lnTo>
                    <a:pt x="362239" y="0"/>
                  </a:lnTo>
                  <a:cubicBezTo>
                    <a:pt x="382921" y="0"/>
                    <a:pt x="402756" y="8216"/>
                    <a:pt x="417380" y="22840"/>
                  </a:cubicBezTo>
                  <a:cubicBezTo>
                    <a:pt x="432005" y="37465"/>
                    <a:pt x="440220" y="57300"/>
                    <a:pt x="440220" y="77982"/>
                  </a:cubicBezTo>
                  <a:lnTo>
                    <a:pt x="440220" y="814823"/>
                  </a:lnTo>
                  <a:cubicBezTo>
                    <a:pt x="440220" y="835505"/>
                    <a:pt x="432005" y="855340"/>
                    <a:pt x="417380" y="869965"/>
                  </a:cubicBezTo>
                  <a:cubicBezTo>
                    <a:pt x="402756" y="884589"/>
                    <a:pt x="382921" y="892805"/>
                    <a:pt x="362239" y="892805"/>
                  </a:cubicBezTo>
                  <a:lnTo>
                    <a:pt x="77982" y="892805"/>
                  </a:lnTo>
                  <a:cubicBezTo>
                    <a:pt x="57300" y="892805"/>
                    <a:pt x="37465" y="884589"/>
                    <a:pt x="22840" y="869965"/>
                  </a:cubicBezTo>
                  <a:cubicBezTo>
                    <a:pt x="8216" y="855340"/>
                    <a:pt x="0" y="835505"/>
                    <a:pt x="0" y="814823"/>
                  </a:cubicBezTo>
                  <a:lnTo>
                    <a:pt x="0" y="77982"/>
                  </a:lnTo>
                  <a:cubicBezTo>
                    <a:pt x="0" y="57300"/>
                    <a:pt x="8216" y="37465"/>
                    <a:pt x="22840" y="22840"/>
                  </a:cubicBezTo>
                  <a:cubicBezTo>
                    <a:pt x="37465" y="8216"/>
                    <a:pt x="57300" y="0"/>
                    <a:pt x="77982" y="0"/>
                  </a:cubicBezTo>
                  <a:close/>
                </a:path>
              </a:pathLst>
            </a:custGeom>
            <a:solidFill>
              <a:srgbClr val="EFF5FD"/>
            </a:solidFill>
            <a:ln cap="rnd">
              <a:noFill/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TextBox 21">
              <a:extLst>
                <a:ext uri="{FF2B5EF4-FFF2-40B4-BE49-F238E27FC236}">
                  <a16:creationId xmlns:a16="http://schemas.microsoft.com/office/drawing/2014/main" id="{E6F34E90-66FC-2A68-9483-C4F674E42323}"/>
                </a:ext>
              </a:extLst>
            </p:cNvPr>
            <p:cNvSpPr txBox="1"/>
            <p:nvPr/>
          </p:nvSpPr>
          <p:spPr>
            <a:xfrm>
              <a:off x="0" y="-47625"/>
              <a:ext cx="440220" cy="94043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33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30" name="Group 22">
            <a:extLst>
              <a:ext uri="{FF2B5EF4-FFF2-40B4-BE49-F238E27FC236}">
                <a16:creationId xmlns:a16="http://schemas.microsoft.com/office/drawing/2014/main" id="{B330FA02-DE36-4A15-9B0D-A6B7123EFCC6}"/>
              </a:ext>
            </a:extLst>
          </p:cNvPr>
          <p:cNvGrpSpPr/>
          <p:nvPr/>
        </p:nvGrpSpPr>
        <p:grpSpPr>
          <a:xfrm>
            <a:off x="9309995" y="3640106"/>
            <a:ext cx="2293153" cy="4630954"/>
            <a:chOff x="0" y="0"/>
            <a:chExt cx="442099" cy="892805"/>
          </a:xfrm>
          <a:effectLst>
            <a:outerShdw blurRad="63500" sx="101000" sy="101000" algn="ctr" rotWithShape="0">
              <a:schemeClr val="tx2">
                <a:alpha val="40000"/>
              </a:schemeClr>
            </a:outerShdw>
          </a:effectLst>
        </p:grpSpPr>
        <p:sp>
          <p:nvSpPr>
            <p:cNvPr id="31" name="Freeform 23">
              <a:extLst>
                <a:ext uri="{FF2B5EF4-FFF2-40B4-BE49-F238E27FC236}">
                  <a16:creationId xmlns:a16="http://schemas.microsoft.com/office/drawing/2014/main" id="{658D0EB5-B122-6C3C-1E77-B2465CF5FD0B}"/>
                </a:ext>
              </a:extLst>
            </p:cNvPr>
            <p:cNvSpPr/>
            <p:nvPr/>
          </p:nvSpPr>
          <p:spPr>
            <a:xfrm>
              <a:off x="0" y="0"/>
              <a:ext cx="442099" cy="892805"/>
            </a:xfrm>
            <a:custGeom>
              <a:avLst/>
              <a:gdLst/>
              <a:ahLst/>
              <a:cxnLst/>
              <a:rect l="l" t="t" r="r" b="b"/>
              <a:pathLst>
                <a:path w="442099" h="892805">
                  <a:moveTo>
                    <a:pt x="77650" y="0"/>
                  </a:moveTo>
                  <a:lnTo>
                    <a:pt x="364448" y="0"/>
                  </a:lnTo>
                  <a:cubicBezTo>
                    <a:pt x="385042" y="0"/>
                    <a:pt x="404793" y="8181"/>
                    <a:pt x="419355" y="22743"/>
                  </a:cubicBezTo>
                  <a:cubicBezTo>
                    <a:pt x="433918" y="37306"/>
                    <a:pt x="442099" y="57056"/>
                    <a:pt x="442099" y="77650"/>
                  </a:cubicBezTo>
                  <a:lnTo>
                    <a:pt x="442099" y="815154"/>
                  </a:lnTo>
                  <a:cubicBezTo>
                    <a:pt x="442099" y="835749"/>
                    <a:pt x="433918" y="855499"/>
                    <a:pt x="419355" y="870062"/>
                  </a:cubicBezTo>
                  <a:cubicBezTo>
                    <a:pt x="404793" y="884624"/>
                    <a:pt x="385042" y="892805"/>
                    <a:pt x="364448" y="892805"/>
                  </a:cubicBezTo>
                  <a:lnTo>
                    <a:pt x="77650" y="892805"/>
                  </a:lnTo>
                  <a:cubicBezTo>
                    <a:pt x="57056" y="892805"/>
                    <a:pt x="37306" y="884624"/>
                    <a:pt x="22743" y="870062"/>
                  </a:cubicBezTo>
                  <a:cubicBezTo>
                    <a:pt x="8181" y="855499"/>
                    <a:pt x="0" y="835749"/>
                    <a:pt x="0" y="815154"/>
                  </a:cubicBezTo>
                  <a:lnTo>
                    <a:pt x="0" y="77650"/>
                  </a:lnTo>
                  <a:cubicBezTo>
                    <a:pt x="0" y="57056"/>
                    <a:pt x="8181" y="37306"/>
                    <a:pt x="22743" y="22743"/>
                  </a:cubicBezTo>
                  <a:cubicBezTo>
                    <a:pt x="37306" y="8181"/>
                    <a:pt x="57056" y="0"/>
                    <a:pt x="77650" y="0"/>
                  </a:cubicBezTo>
                  <a:close/>
                </a:path>
              </a:pathLst>
            </a:custGeom>
            <a:solidFill>
              <a:srgbClr val="EFF5FD"/>
            </a:solidFill>
            <a:ln cap="rnd">
              <a:noFill/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TextBox 24">
              <a:extLst>
                <a:ext uri="{FF2B5EF4-FFF2-40B4-BE49-F238E27FC236}">
                  <a16:creationId xmlns:a16="http://schemas.microsoft.com/office/drawing/2014/main" id="{110F8CFD-6991-1FB5-0109-08E88A3CD737}"/>
                </a:ext>
              </a:extLst>
            </p:cNvPr>
            <p:cNvSpPr txBox="1"/>
            <p:nvPr/>
          </p:nvSpPr>
          <p:spPr>
            <a:xfrm>
              <a:off x="0" y="-47625"/>
              <a:ext cx="442099" cy="94043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33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35" name="Group 27">
            <a:extLst>
              <a:ext uri="{FF2B5EF4-FFF2-40B4-BE49-F238E27FC236}">
                <a16:creationId xmlns:a16="http://schemas.microsoft.com/office/drawing/2014/main" id="{F936A95D-E264-050E-125A-D802EC751521}"/>
              </a:ext>
            </a:extLst>
          </p:cNvPr>
          <p:cNvGrpSpPr/>
          <p:nvPr/>
        </p:nvGrpSpPr>
        <p:grpSpPr>
          <a:xfrm>
            <a:off x="12068269" y="3655610"/>
            <a:ext cx="2299050" cy="4579611"/>
            <a:chOff x="0" y="0"/>
            <a:chExt cx="443235" cy="892805"/>
          </a:xfrm>
          <a:effectLst>
            <a:outerShdw blurRad="63500" sx="101000" sy="101000" algn="ctr" rotWithShape="0">
              <a:schemeClr val="tx2">
                <a:alpha val="40000"/>
              </a:schemeClr>
            </a:outerShdw>
          </a:effectLst>
        </p:grpSpPr>
        <p:sp>
          <p:nvSpPr>
            <p:cNvPr id="36" name="Freeform 28">
              <a:extLst>
                <a:ext uri="{FF2B5EF4-FFF2-40B4-BE49-F238E27FC236}">
                  <a16:creationId xmlns:a16="http://schemas.microsoft.com/office/drawing/2014/main" id="{BEC20865-9F14-7DDF-888D-C7CD9F1208DA}"/>
                </a:ext>
              </a:extLst>
            </p:cNvPr>
            <p:cNvSpPr/>
            <p:nvPr/>
          </p:nvSpPr>
          <p:spPr>
            <a:xfrm>
              <a:off x="0" y="0"/>
              <a:ext cx="443235" cy="892805"/>
            </a:xfrm>
            <a:custGeom>
              <a:avLst/>
              <a:gdLst/>
              <a:ahLst/>
              <a:cxnLst/>
              <a:rect l="l" t="t" r="r" b="b"/>
              <a:pathLst>
                <a:path w="443235" h="892805">
                  <a:moveTo>
                    <a:pt x="77451" y="0"/>
                  </a:moveTo>
                  <a:lnTo>
                    <a:pt x="365784" y="0"/>
                  </a:lnTo>
                  <a:cubicBezTo>
                    <a:pt x="386326" y="0"/>
                    <a:pt x="406026" y="8160"/>
                    <a:pt x="420550" y="22685"/>
                  </a:cubicBezTo>
                  <a:cubicBezTo>
                    <a:pt x="435075" y="37210"/>
                    <a:pt x="443235" y="56910"/>
                    <a:pt x="443235" y="77451"/>
                  </a:cubicBezTo>
                  <a:lnTo>
                    <a:pt x="443235" y="815354"/>
                  </a:lnTo>
                  <a:cubicBezTo>
                    <a:pt x="443235" y="835895"/>
                    <a:pt x="435075" y="855595"/>
                    <a:pt x="420550" y="870120"/>
                  </a:cubicBezTo>
                  <a:cubicBezTo>
                    <a:pt x="406026" y="884645"/>
                    <a:pt x="386326" y="892805"/>
                    <a:pt x="365784" y="892805"/>
                  </a:cubicBezTo>
                  <a:lnTo>
                    <a:pt x="77451" y="892805"/>
                  </a:lnTo>
                  <a:cubicBezTo>
                    <a:pt x="56910" y="892805"/>
                    <a:pt x="37210" y="884645"/>
                    <a:pt x="22685" y="870120"/>
                  </a:cubicBezTo>
                  <a:cubicBezTo>
                    <a:pt x="8160" y="855595"/>
                    <a:pt x="0" y="835895"/>
                    <a:pt x="0" y="815354"/>
                  </a:cubicBezTo>
                  <a:lnTo>
                    <a:pt x="0" y="77451"/>
                  </a:lnTo>
                  <a:cubicBezTo>
                    <a:pt x="0" y="56910"/>
                    <a:pt x="8160" y="37210"/>
                    <a:pt x="22685" y="22685"/>
                  </a:cubicBezTo>
                  <a:cubicBezTo>
                    <a:pt x="37210" y="8160"/>
                    <a:pt x="56910" y="0"/>
                    <a:pt x="77451" y="0"/>
                  </a:cubicBezTo>
                  <a:close/>
                </a:path>
              </a:pathLst>
            </a:custGeom>
            <a:solidFill>
              <a:srgbClr val="EFF5FD"/>
            </a:solidFill>
            <a:ln cap="rnd">
              <a:noFill/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7" name="TextBox 29">
              <a:extLst>
                <a:ext uri="{FF2B5EF4-FFF2-40B4-BE49-F238E27FC236}">
                  <a16:creationId xmlns:a16="http://schemas.microsoft.com/office/drawing/2014/main" id="{A0ED98B5-23F7-B9C7-D4D7-5305799FA9EC}"/>
                </a:ext>
              </a:extLst>
            </p:cNvPr>
            <p:cNvSpPr txBox="1"/>
            <p:nvPr/>
          </p:nvSpPr>
          <p:spPr>
            <a:xfrm>
              <a:off x="0" y="-47625"/>
              <a:ext cx="443235" cy="94043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33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38" name="Group 30">
            <a:extLst>
              <a:ext uri="{FF2B5EF4-FFF2-40B4-BE49-F238E27FC236}">
                <a16:creationId xmlns:a16="http://schemas.microsoft.com/office/drawing/2014/main" id="{9ACF6720-F9D2-3B8E-DE4B-599232DD07D5}"/>
              </a:ext>
            </a:extLst>
          </p:cNvPr>
          <p:cNvGrpSpPr/>
          <p:nvPr/>
        </p:nvGrpSpPr>
        <p:grpSpPr>
          <a:xfrm>
            <a:off x="14782539" y="3640105"/>
            <a:ext cx="2281101" cy="4630954"/>
            <a:chOff x="0" y="0"/>
            <a:chExt cx="439775" cy="892805"/>
          </a:xfrm>
          <a:effectLst>
            <a:outerShdw blurRad="63500" sx="101000" sy="101000" algn="ctr" rotWithShape="0">
              <a:schemeClr val="tx2">
                <a:alpha val="40000"/>
              </a:schemeClr>
            </a:outerShdw>
          </a:effectLst>
        </p:grpSpPr>
        <p:sp>
          <p:nvSpPr>
            <p:cNvPr id="39" name="Freeform 31">
              <a:extLst>
                <a:ext uri="{FF2B5EF4-FFF2-40B4-BE49-F238E27FC236}">
                  <a16:creationId xmlns:a16="http://schemas.microsoft.com/office/drawing/2014/main" id="{497FC6AF-E294-66C9-D42A-BE13D70A17D3}"/>
                </a:ext>
              </a:extLst>
            </p:cNvPr>
            <p:cNvSpPr/>
            <p:nvPr/>
          </p:nvSpPr>
          <p:spPr>
            <a:xfrm>
              <a:off x="0" y="0"/>
              <a:ext cx="439775" cy="892805"/>
            </a:xfrm>
            <a:custGeom>
              <a:avLst/>
              <a:gdLst/>
              <a:ahLst/>
              <a:cxnLst/>
              <a:rect l="l" t="t" r="r" b="b"/>
              <a:pathLst>
                <a:path w="439775" h="892805">
                  <a:moveTo>
                    <a:pt x="78061" y="0"/>
                  </a:moveTo>
                  <a:lnTo>
                    <a:pt x="361714" y="0"/>
                  </a:lnTo>
                  <a:cubicBezTo>
                    <a:pt x="382417" y="0"/>
                    <a:pt x="402272" y="8224"/>
                    <a:pt x="416912" y="22863"/>
                  </a:cubicBezTo>
                  <a:cubicBezTo>
                    <a:pt x="431551" y="37503"/>
                    <a:pt x="439775" y="57358"/>
                    <a:pt x="439775" y="78061"/>
                  </a:cubicBezTo>
                  <a:lnTo>
                    <a:pt x="439775" y="814744"/>
                  </a:lnTo>
                  <a:cubicBezTo>
                    <a:pt x="439775" y="857856"/>
                    <a:pt x="404826" y="892805"/>
                    <a:pt x="361714" y="892805"/>
                  </a:cubicBezTo>
                  <a:lnTo>
                    <a:pt x="78061" y="892805"/>
                  </a:lnTo>
                  <a:cubicBezTo>
                    <a:pt x="34949" y="892805"/>
                    <a:pt x="0" y="857856"/>
                    <a:pt x="0" y="814744"/>
                  </a:cubicBezTo>
                  <a:lnTo>
                    <a:pt x="0" y="78061"/>
                  </a:lnTo>
                  <a:cubicBezTo>
                    <a:pt x="0" y="34949"/>
                    <a:pt x="34949" y="0"/>
                    <a:pt x="78061" y="0"/>
                  </a:cubicBezTo>
                  <a:close/>
                </a:path>
              </a:pathLst>
            </a:custGeom>
            <a:solidFill>
              <a:srgbClr val="EFF5FD"/>
            </a:solidFill>
            <a:ln cap="rnd">
              <a:noFill/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0" name="TextBox 32">
              <a:extLst>
                <a:ext uri="{FF2B5EF4-FFF2-40B4-BE49-F238E27FC236}">
                  <a16:creationId xmlns:a16="http://schemas.microsoft.com/office/drawing/2014/main" id="{86EF7B02-BBB2-6D1B-2068-4FC29C562C8B}"/>
                </a:ext>
              </a:extLst>
            </p:cNvPr>
            <p:cNvSpPr txBox="1"/>
            <p:nvPr/>
          </p:nvSpPr>
          <p:spPr>
            <a:xfrm>
              <a:off x="0" y="-47625"/>
              <a:ext cx="439775" cy="94043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33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41" name="Group 33">
            <a:extLst>
              <a:ext uri="{FF2B5EF4-FFF2-40B4-BE49-F238E27FC236}">
                <a16:creationId xmlns:a16="http://schemas.microsoft.com/office/drawing/2014/main" id="{E64C42EE-D5A2-550F-D37B-87442647819B}"/>
              </a:ext>
            </a:extLst>
          </p:cNvPr>
          <p:cNvGrpSpPr/>
          <p:nvPr/>
        </p:nvGrpSpPr>
        <p:grpSpPr>
          <a:xfrm>
            <a:off x="1194321" y="3604268"/>
            <a:ext cx="2291241" cy="827214"/>
            <a:chOff x="0" y="0"/>
            <a:chExt cx="441730" cy="143485"/>
          </a:xfrm>
        </p:grpSpPr>
        <p:sp>
          <p:nvSpPr>
            <p:cNvPr id="42" name="Freeform 34">
              <a:extLst>
                <a:ext uri="{FF2B5EF4-FFF2-40B4-BE49-F238E27FC236}">
                  <a16:creationId xmlns:a16="http://schemas.microsoft.com/office/drawing/2014/main" id="{EC766135-6D4A-23D3-130E-381706B02FFB}"/>
                </a:ext>
              </a:extLst>
            </p:cNvPr>
            <p:cNvSpPr/>
            <p:nvPr/>
          </p:nvSpPr>
          <p:spPr>
            <a:xfrm>
              <a:off x="0" y="0"/>
              <a:ext cx="441730" cy="143485"/>
            </a:xfrm>
            <a:custGeom>
              <a:avLst/>
              <a:gdLst/>
              <a:ahLst/>
              <a:cxnLst/>
              <a:rect l="l" t="t" r="r" b="b"/>
              <a:pathLst>
                <a:path w="441730" h="143485">
                  <a:moveTo>
                    <a:pt x="0" y="0"/>
                  </a:moveTo>
                  <a:lnTo>
                    <a:pt x="441730" y="0"/>
                  </a:lnTo>
                  <a:lnTo>
                    <a:pt x="441730" y="143485"/>
                  </a:lnTo>
                  <a:lnTo>
                    <a:pt x="0" y="143485"/>
                  </a:lnTo>
                  <a:close/>
                </a:path>
              </a:pathLst>
            </a:custGeom>
            <a:solidFill>
              <a:srgbClr val="20487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3" name="TextBox 35">
              <a:extLst>
                <a:ext uri="{FF2B5EF4-FFF2-40B4-BE49-F238E27FC236}">
                  <a16:creationId xmlns:a16="http://schemas.microsoft.com/office/drawing/2014/main" id="{4AD8B2BF-8DC6-A4D6-9489-B5808CC4D9EE}"/>
                </a:ext>
              </a:extLst>
            </p:cNvPr>
            <p:cNvSpPr txBox="1"/>
            <p:nvPr/>
          </p:nvSpPr>
          <p:spPr>
            <a:xfrm>
              <a:off x="0" y="-47625"/>
              <a:ext cx="441730" cy="19111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endParaRPr/>
            </a:p>
          </p:txBody>
        </p:sp>
      </p:grpSp>
      <p:grpSp>
        <p:nvGrpSpPr>
          <p:cNvPr id="44" name="Group 36">
            <a:extLst>
              <a:ext uri="{FF2B5EF4-FFF2-40B4-BE49-F238E27FC236}">
                <a16:creationId xmlns:a16="http://schemas.microsoft.com/office/drawing/2014/main" id="{2510F357-8E88-9AC6-4ABA-9C9AF0DF758E}"/>
              </a:ext>
            </a:extLst>
          </p:cNvPr>
          <p:cNvGrpSpPr/>
          <p:nvPr/>
        </p:nvGrpSpPr>
        <p:grpSpPr>
          <a:xfrm>
            <a:off x="3899617" y="3617104"/>
            <a:ext cx="2281716" cy="814066"/>
            <a:chOff x="0" y="0"/>
            <a:chExt cx="439894" cy="141204"/>
          </a:xfrm>
        </p:grpSpPr>
        <p:sp>
          <p:nvSpPr>
            <p:cNvPr id="45" name="Freeform 37">
              <a:extLst>
                <a:ext uri="{FF2B5EF4-FFF2-40B4-BE49-F238E27FC236}">
                  <a16:creationId xmlns:a16="http://schemas.microsoft.com/office/drawing/2014/main" id="{18E91F7D-1588-3F78-FEF0-292F9F8BF41C}"/>
                </a:ext>
              </a:extLst>
            </p:cNvPr>
            <p:cNvSpPr/>
            <p:nvPr/>
          </p:nvSpPr>
          <p:spPr>
            <a:xfrm>
              <a:off x="0" y="0"/>
              <a:ext cx="439894" cy="141204"/>
            </a:xfrm>
            <a:custGeom>
              <a:avLst/>
              <a:gdLst/>
              <a:ahLst/>
              <a:cxnLst/>
              <a:rect l="l" t="t" r="r" b="b"/>
              <a:pathLst>
                <a:path w="439894" h="141204">
                  <a:moveTo>
                    <a:pt x="0" y="0"/>
                  </a:moveTo>
                  <a:lnTo>
                    <a:pt x="439894" y="0"/>
                  </a:lnTo>
                  <a:lnTo>
                    <a:pt x="439894" y="141204"/>
                  </a:lnTo>
                  <a:lnTo>
                    <a:pt x="0" y="141204"/>
                  </a:lnTo>
                  <a:close/>
                </a:path>
              </a:pathLst>
            </a:custGeom>
            <a:solidFill>
              <a:srgbClr val="20487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6" name="TextBox 38">
              <a:extLst>
                <a:ext uri="{FF2B5EF4-FFF2-40B4-BE49-F238E27FC236}">
                  <a16:creationId xmlns:a16="http://schemas.microsoft.com/office/drawing/2014/main" id="{BA903ED4-A26B-2D58-1FBC-2864FC111F38}"/>
                </a:ext>
              </a:extLst>
            </p:cNvPr>
            <p:cNvSpPr txBox="1"/>
            <p:nvPr/>
          </p:nvSpPr>
          <p:spPr>
            <a:xfrm>
              <a:off x="0" y="-47625"/>
              <a:ext cx="439894" cy="18882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endParaRPr/>
            </a:p>
          </p:txBody>
        </p:sp>
      </p:grpSp>
      <p:grpSp>
        <p:nvGrpSpPr>
          <p:cNvPr id="47" name="Group 39">
            <a:extLst>
              <a:ext uri="{FF2B5EF4-FFF2-40B4-BE49-F238E27FC236}">
                <a16:creationId xmlns:a16="http://schemas.microsoft.com/office/drawing/2014/main" id="{33AF8E6D-6164-DAC3-7406-1ABAF9EFB2A4}"/>
              </a:ext>
            </a:extLst>
          </p:cNvPr>
          <p:cNvGrpSpPr/>
          <p:nvPr/>
        </p:nvGrpSpPr>
        <p:grpSpPr>
          <a:xfrm>
            <a:off x="6614438" y="3619524"/>
            <a:ext cx="2281716" cy="814066"/>
            <a:chOff x="0" y="0"/>
            <a:chExt cx="439894" cy="141204"/>
          </a:xfrm>
        </p:grpSpPr>
        <p:sp>
          <p:nvSpPr>
            <p:cNvPr id="48" name="Freeform 40">
              <a:extLst>
                <a:ext uri="{FF2B5EF4-FFF2-40B4-BE49-F238E27FC236}">
                  <a16:creationId xmlns:a16="http://schemas.microsoft.com/office/drawing/2014/main" id="{3CA8A839-6E10-5415-1836-5C113FEB8FA8}"/>
                </a:ext>
              </a:extLst>
            </p:cNvPr>
            <p:cNvSpPr/>
            <p:nvPr/>
          </p:nvSpPr>
          <p:spPr>
            <a:xfrm>
              <a:off x="0" y="0"/>
              <a:ext cx="439894" cy="141204"/>
            </a:xfrm>
            <a:custGeom>
              <a:avLst/>
              <a:gdLst/>
              <a:ahLst/>
              <a:cxnLst/>
              <a:rect l="l" t="t" r="r" b="b"/>
              <a:pathLst>
                <a:path w="439894" h="141204">
                  <a:moveTo>
                    <a:pt x="0" y="0"/>
                  </a:moveTo>
                  <a:lnTo>
                    <a:pt x="439894" y="0"/>
                  </a:lnTo>
                  <a:lnTo>
                    <a:pt x="439894" y="141204"/>
                  </a:lnTo>
                  <a:lnTo>
                    <a:pt x="0" y="141204"/>
                  </a:lnTo>
                  <a:close/>
                </a:path>
              </a:pathLst>
            </a:custGeom>
            <a:solidFill>
              <a:srgbClr val="20487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9" name="TextBox 41">
              <a:extLst>
                <a:ext uri="{FF2B5EF4-FFF2-40B4-BE49-F238E27FC236}">
                  <a16:creationId xmlns:a16="http://schemas.microsoft.com/office/drawing/2014/main" id="{86FF6870-C37A-5739-85EF-743CC563F961}"/>
                </a:ext>
              </a:extLst>
            </p:cNvPr>
            <p:cNvSpPr txBox="1"/>
            <p:nvPr/>
          </p:nvSpPr>
          <p:spPr>
            <a:xfrm>
              <a:off x="0" y="-47625"/>
              <a:ext cx="439894" cy="18882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endParaRPr/>
            </a:p>
          </p:txBody>
        </p:sp>
      </p:grpSp>
      <p:grpSp>
        <p:nvGrpSpPr>
          <p:cNvPr id="50" name="Group 42">
            <a:extLst>
              <a:ext uri="{FF2B5EF4-FFF2-40B4-BE49-F238E27FC236}">
                <a16:creationId xmlns:a16="http://schemas.microsoft.com/office/drawing/2014/main" id="{3A28BBCE-B731-53ED-6DDC-094791F69910}"/>
              </a:ext>
            </a:extLst>
          </p:cNvPr>
          <p:cNvGrpSpPr/>
          <p:nvPr/>
        </p:nvGrpSpPr>
        <p:grpSpPr>
          <a:xfrm>
            <a:off x="9315713" y="3372494"/>
            <a:ext cx="2299051" cy="1085205"/>
            <a:chOff x="0" y="-47625"/>
            <a:chExt cx="443236" cy="188829"/>
          </a:xfrm>
        </p:grpSpPr>
        <p:sp>
          <p:nvSpPr>
            <p:cNvPr id="51" name="Freeform 43">
              <a:extLst>
                <a:ext uri="{FF2B5EF4-FFF2-40B4-BE49-F238E27FC236}">
                  <a16:creationId xmlns:a16="http://schemas.microsoft.com/office/drawing/2014/main" id="{55EE4AA8-F9C2-9163-3A25-7F4EF586542E}"/>
                </a:ext>
              </a:extLst>
            </p:cNvPr>
            <p:cNvSpPr/>
            <p:nvPr/>
          </p:nvSpPr>
          <p:spPr>
            <a:xfrm>
              <a:off x="0" y="0"/>
              <a:ext cx="443236" cy="141204"/>
            </a:xfrm>
            <a:custGeom>
              <a:avLst/>
              <a:gdLst/>
              <a:ahLst/>
              <a:cxnLst/>
              <a:rect l="l" t="t" r="r" b="b"/>
              <a:pathLst>
                <a:path w="439894" h="141204">
                  <a:moveTo>
                    <a:pt x="0" y="0"/>
                  </a:moveTo>
                  <a:lnTo>
                    <a:pt x="439894" y="0"/>
                  </a:lnTo>
                  <a:lnTo>
                    <a:pt x="439894" y="141204"/>
                  </a:lnTo>
                  <a:lnTo>
                    <a:pt x="0" y="141204"/>
                  </a:lnTo>
                  <a:close/>
                </a:path>
              </a:pathLst>
            </a:custGeom>
            <a:solidFill>
              <a:srgbClr val="20487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52" name="TextBox 44">
              <a:extLst>
                <a:ext uri="{FF2B5EF4-FFF2-40B4-BE49-F238E27FC236}">
                  <a16:creationId xmlns:a16="http://schemas.microsoft.com/office/drawing/2014/main" id="{8843B4AC-FF2F-1ABB-D5BF-CE80FCB4AEA8}"/>
                </a:ext>
              </a:extLst>
            </p:cNvPr>
            <p:cNvSpPr txBox="1"/>
            <p:nvPr/>
          </p:nvSpPr>
          <p:spPr>
            <a:xfrm>
              <a:off x="0" y="-47625"/>
              <a:ext cx="439894" cy="18882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endParaRPr/>
            </a:p>
          </p:txBody>
        </p:sp>
      </p:grpSp>
      <p:grpSp>
        <p:nvGrpSpPr>
          <p:cNvPr id="53" name="Group 45">
            <a:extLst>
              <a:ext uri="{FF2B5EF4-FFF2-40B4-BE49-F238E27FC236}">
                <a16:creationId xmlns:a16="http://schemas.microsoft.com/office/drawing/2014/main" id="{3DF327E2-C650-C16A-C6C0-FF41C18B3F20}"/>
              </a:ext>
            </a:extLst>
          </p:cNvPr>
          <p:cNvGrpSpPr/>
          <p:nvPr/>
        </p:nvGrpSpPr>
        <p:grpSpPr>
          <a:xfrm>
            <a:off x="9309995" y="4427487"/>
            <a:ext cx="2293153" cy="1905038"/>
            <a:chOff x="0" y="0"/>
            <a:chExt cx="603958" cy="522537"/>
          </a:xfrm>
        </p:grpSpPr>
        <p:sp>
          <p:nvSpPr>
            <p:cNvPr id="54" name="Freeform 46">
              <a:extLst>
                <a:ext uri="{FF2B5EF4-FFF2-40B4-BE49-F238E27FC236}">
                  <a16:creationId xmlns:a16="http://schemas.microsoft.com/office/drawing/2014/main" id="{7B3457F9-9407-7787-D209-6BCCFEE9853F}"/>
                </a:ext>
              </a:extLst>
            </p:cNvPr>
            <p:cNvSpPr/>
            <p:nvPr/>
          </p:nvSpPr>
          <p:spPr>
            <a:xfrm>
              <a:off x="0" y="0"/>
              <a:ext cx="603958" cy="522537"/>
            </a:xfrm>
            <a:custGeom>
              <a:avLst/>
              <a:gdLst/>
              <a:ahLst/>
              <a:cxnLst/>
              <a:rect l="l" t="t" r="r" b="b"/>
              <a:pathLst>
                <a:path w="603958" h="522537">
                  <a:moveTo>
                    <a:pt x="0" y="0"/>
                  </a:moveTo>
                  <a:lnTo>
                    <a:pt x="603958" y="0"/>
                  </a:lnTo>
                  <a:lnTo>
                    <a:pt x="603958" y="522537"/>
                  </a:lnTo>
                  <a:lnTo>
                    <a:pt x="0" y="522537"/>
                  </a:lnTo>
                  <a:close/>
                </a:path>
              </a:pathLst>
            </a:custGeom>
            <a:solidFill>
              <a:srgbClr val="C3E4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55" name="TextBox 47">
              <a:extLst>
                <a:ext uri="{FF2B5EF4-FFF2-40B4-BE49-F238E27FC236}">
                  <a16:creationId xmlns:a16="http://schemas.microsoft.com/office/drawing/2014/main" id="{7AD0524F-59AE-D123-051A-1485DB59EBB6}"/>
                </a:ext>
              </a:extLst>
            </p:cNvPr>
            <p:cNvSpPr txBox="1"/>
            <p:nvPr/>
          </p:nvSpPr>
          <p:spPr>
            <a:xfrm>
              <a:off x="0" y="-47625"/>
              <a:ext cx="603958" cy="57016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endParaRPr/>
            </a:p>
          </p:txBody>
        </p:sp>
      </p:grpSp>
      <p:sp>
        <p:nvSpPr>
          <p:cNvPr id="56" name="TextBox 48">
            <a:extLst>
              <a:ext uri="{FF2B5EF4-FFF2-40B4-BE49-F238E27FC236}">
                <a16:creationId xmlns:a16="http://schemas.microsoft.com/office/drawing/2014/main" id="{345440F8-18A6-2DB5-6FFD-1ABAABBD8A67}"/>
              </a:ext>
            </a:extLst>
          </p:cNvPr>
          <p:cNvSpPr txBox="1"/>
          <p:nvPr/>
        </p:nvSpPr>
        <p:spPr>
          <a:xfrm>
            <a:off x="4230919" y="671084"/>
            <a:ext cx="9796124" cy="103822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8400"/>
              </a:lnSpc>
            </a:pPr>
            <a:r>
              <a:rPr lang="en-US" sz="6000" b="1" dirty="0">
                <a:solidFill>
                  <a:srgbClr val="20487F"/>
                </a:solidFill>
                <a:latin typeface="Aileron Bold"/>
                <a:ea typeface="Aileron Bold"/>
                <a:cs typeface="Aileron Bold"/>
                <a:sym typeface="Aileron Bold"/>
              </a:rPr>
              <a:t>Data Preparation </a:t>
            </a:r>
            <a:r>
              <a:rPr lang="en-US" sz="6000" b="1" dirty="0">
                <a:solidFill>
                  <a:srgbClr val="1969C2"/>
                </a:solidFill>
                <a:latin typeface="Aileron Bold"/>
                <a:ea typeface="Aileron Bold"/>
                <a:cs typeface="Aileron Bold"/>
                <a:sym typeface="Aileron Bold"/>
              </a:rPr>
              <a:t>Workflow</a:t>
            </a:r>
          </a:p>
        </p:txBody>
      </p:sp>
      <p:sp>
        <p:nvSpPr>
          <p:cNvPr id="57" name="TextBox 49">
            <a:extLst>
              <a:ext uri="{FF2B5EF4-FFF2-40B4-BE49-F238E27FC236}">
                <a16:creationId xmlns:a16="http://schemas.microsoft.com/office/drawing/2014/main" id="{5B3306FB-EDB4-2DEC-A2D3-F00F068B2E0A}"/>
              </a:ext>
            </a:extLst>
          </p:cNvPr>
          <p:cNvSpPr txBox="1"/>
          <p:nvPr/>
        </p:nvSpPr>
        <p:spPr>
          <a:xfrm>
            <a:off x="4230920" y="2309439"/>
            <a:ext cx="10211344" cy="53784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4480"/>
              </a:lnSpc>
              <a:spcBef>
                <a:spcPct val="0"/>
              </a:spcBef>
            </a:pPr>
            <a:r>
              <a:rPr lang="en-US" sz="3200" b="1" dirty="0">
                <a:solidFill>
                  <a:srgbClr val="20487F"/>
                </a:solidFill>
                <a:latin typeface="Aileron Bold"/>
                <a:ea typeface="Aileron Bold"/>
                <a:cs typeface="Aileron Bold"/>
                <a:sym typeface="Aileron Bold"/>
              </a:rPr>
              <a:t>How was the dataset prepared before the analysis?</a:t>
            </a:r>
          </a:p>
        </p:txBody>
      </p:sp>
      <p:grpSp>
        <p:nvGrpSpPr>
          <p:cNvPr id="58" name="Group 50">
            <a:extLst>
              <a:ext uri="{FF2B5EF4-FFF2-40B4-BE49-F238E27FC236}">
                <a16:creationId xmlns:a16="http://schemas.microsoft.com/office/drawing/2014/main" id="{78C9842D-40E1-B8B2-C449-1AB9E73EC50B}"/>
              </a:ext>
            </a:extLst>
          </p:cNvPr>
          <p:cNvGrpSpPr/>
          <p:nvPr/>
        </p:nvGrpSpPr>
        <p:grpSpPr>
          <a:xfrm>
            <a:off x="2071970" y="8781131"/>
            <a:ext cx="14054593" cy="832377"/>
            <a:chOff x="0" y="0"/>
            <a:chExt cx="3701621" cy="250713"/>
          </a:xfrm>
          <a:solidFill>
            <a:srgbClr val="FFDB8B"/>
          </a:solidFill>
        </p:grpSpPr>
        <p:sp>
          <p:nvSpPr>
            <p:cNvPr id="59" name="Freeform 51">
              <a:extLst>
                <a:ext uri="{FF2B5EF4-FFF2-40B4-BE49-F238E27FC236}">
                  <a16:creationId xmlns:a16="http://schemas.microsoft.com/office/drawing/2014/main" id="{4A152E5A-59CE-5BB0-4F3A-B962B9EAACBD}"/>
                </a:ext>
              </a:extLst>
            </p:cNvPr>
            <p:cNvSpPr/>
            <p:nvPr/>
          </p:nvSpPr>
          <p:spPr>
            <a:xfrm>
              <a:off x="0" y="0"/>
              <a:ext cx="3701621" cy="250713"/>
            </a:xfrm>
            <a:custGeom>
              <a:avLst/>
              <a:gdLst/>
              <a:ahLst/>
              <a:cxnLst/>
              <a:rect l="l" t="t" r="r" b="b"/>
              <a:pathLst>
                <a:path w="3701621" h="250713">
                  <a:moveTo>
                    <a:pt x="0" y="0"/>
                  </a:moveTo>
                  <a:lnTo>
                    <a:pt x="3701621" y="0"/>
                  </a:lnTo>
                  <a:lnTo>
                    <a:pt x="3701621" y="250713"/>
                  </a:lnTo>
                  <a:lnTo>
                    <a:pt x="0" y="250713"/>
                  </a:lnTo>
                  <a:close/>
                </a:path>
              </a:pathLst>
            </a:custGeom>
            <a:grpFill/>
          </p:spPr>
          <p:txBody>
            <a:bodyPr/>
            <a:lstStyle/>
            <a:p>
              <a:endParaRPr lang="en-GB"/>
            </a:p>
          </p:txBody>
        </p:sp>
        <p:sp>
          <p:nvSpPr>
            <p:cNvPr id="60" name="TextBox 52">
              <a:extLst>
                <a:ext uri="{FF2B5EF4-FFF2-40B4-BE49-F238E27FC236}">
                  <a16:creationId xmlns:a16="http://schemas.microsoft.com/office/drawing/2014/main" id="{B881C6D0-1132-09C0-7FD3-C95F413B91B7}"/>
                </a:ext>
              </a:extLst>
            </p:cNvPr>
            <p:cNvSpPr txBox="1"/>
            <p:nvPr/>
          </p:nvSpPr>
          <p:spPr>
            <a:xfrm>
              <a:off x="0" y="-47625"/>
              <a:ext cx="3701621" cy="298338"/>
            </a:xfrm>
            <a:prstGeom prst="rect">
              <a:avLst/>
            </a:prstGeom>
            <a:grpFill/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endParaRPr/>
            </a:p>
          </p:txBody>
        </p:sp>
      </p:grpSp>
      <p:sp>
        <p:nvSpPr>
          <p:cNvPr id="61" name="TextBox 53">
            <a:extLst>
              <a:ext uri="{FF2B5EF4-FFF2-40B4-BE49-F238E27FC236}">
                <a16:creationId xmlns:a16="http://schemas.microsoft.com/office/drawing/2014/main" id="{477D374B-2677-6C52-D3CC-24EFAD5C938D}"/>
              </a:ext>
            </a:extLst>
          </p:cNvPr>
          <p:cNvSpPr txBox="1"/>
          <p:nvPr/>
        </p:nvSpPr>
        <p:spPr>
          <a:xfrm>
            <a:off x="1064869" y="3019084"/>
            <a:ext cx="16194431" cy="34086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40"/>
              </a:lnSpc>
              <a:spcBef>
                <a:spcPct val="0"/>
              </a:spcBef>
            </a:pPr>
            <a:r>
              <a:rPr lang="en-US" sz="2100" b="1" dirty="0">
                <a:solidFill>
                  <a:srgbClr val="20487F"/>
                </a:solidFill>
                <a:latin typeface="Aileron Bold"/>
                <a:ea typeface="Aileron Bold"/>
                <a:cs typeface="Aileron Bold"/>
                <a:sym typeface="Aileron Bold"/>
              </a:rPr>
              <a:t>Purpose:   </a:t>
            </a:r>
            <a:r>
              <a:rPr lang="en-US" sz="2100" dirty="0">
                <a:solidFill>
                  <a:srgbClr val="20487F"/>
                </a:solidFill>
                <a:latin typeface="Aileron"/>
                <a:ea typeface="Aileron"/>
                <a:cs typeface="Aileron"/>
                <a:sym typeface="Aileron"/>
              </a:rPr>
              <a:t>To clean, validate and prepare the dataset to ensure high-quality data for </a:t>
            </a:r>
            <a:r>
              <a:rPr lang="en-US" dirty="0">
                <a:solidFill>
                  <a:srgbClr val="20487F"/>
                </a:solidFill>
                <a:latin typeface="Aileron"/>
                <a:ea typeface="Aileron"/>
                <a:cs typeface="Aileron"/>
                <a:sym typeface="Aileron"/>
              </a:rPr>
              <a:t>reliable</a:t>
            </a:r>
            <a:r>
              <a:rPr lang="en-US" sz="2100" dirty="0">
                <a:solidFill>
                  <a:srgbClr val="20487F"/>
                </a:solidFill>
                <a:latin typeface="Aileron"/>
                <a:ea typeface="Aileron"/>
                <a:cs typeface="Aileron"/>
                <a:sym typeface="Aileron"/>
              </a:rPr>
              <a:t> exploratory analysis and meaningful insights.</a:t>
            </a:r>
          </a:p>
        </p:txBody>
      </p:sp>
      <p:sp>
        <p:nvSpPr>
          <p:cNvPr id="62" name="TextBox 54">
            <a:extLst>
              <a:ext uri="{FF2B5EF4-FFF2-40B4-BE49-F238E27FC236}">
                <a16:creationId xmlns:a16="http://schemas.microsoft.com/office/drawing/2014/main" id="{CAE2433F-304B-58F1-4ED7-33F9F6410161}"/>
              </a:ext>
            </a:extLst>
          </p:cNvPr>
          <p:cNvSpPr txBox="1"/>
          <p:nvPr/>
        </p:nvSpPr>
        <p:spPr>
          <a:xfrm>
            <a:off x="1521376" y="3813654"/>
            <a:ext cx="1592711" cy="3232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659"/>
              </a:lnSpc>
              <a:spcBef>
                <a:spcPct val="0"/>
              </a:spcBef>
            </a:pPr>
            <a:r>
              <a:rPr lang="en-US" sz="1899" b="1">
                <a:solidFill>
                  <a:srgbClr val="FFFFFF"/>
                </a:solidFill>
                <a:latin typeface="Aileron Bold"/>
                <a:ea typeface="Aileron Bold"/>
                <a:cs typeface="Aileron Bold"/>
                <a:sym typeface="Aileron Bold"/>
              </a:rPr>
              <a:t>Raw Dataset</a:t>
            </a:r>
          </a:p>
        </p:txBody>
      </p:sp>
      <p:sp>
        <p:nvSpPr>
          <p:cNvPr id="63" name="TextBox 55">
            <a:extLst>
              <a:ext uri="{FF2B5EF4-FFF2-40B4-BE49-F238E27FC236}">
                <a16:creationId xmlns:a16="http://schemas.microsoft.com/office/drawing/2014/main" id="{B35C0079-3700-0796-02D9-4E93DBE59626}"/>
              </a:ext>
            </a:extLst>
          </p:cNvPr>
          <p:cNvSpPr txBox="1"/>
          <p:nvPr/>
        </p:nvSpPr>
        <p:spPr>
          <a:xfrm>
            <a:off x="1298733" y="4765834"/>
            <a:ext cx="2082418" cy="228082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282570" lvl="1" indent="-141285" algn="l">
              <a:lnSpc>
                <a:spcPts val="1832"/>
              </a:lnSpc>
              <a:buFont typeface="Arial"/>
              <a:buChar char="•"/>
            </a:pPr>
            <a:r>
              <a:rPr lang="en-US" sz="1308">
                <a:solidFill>
                  <a:srgbClr val="000000"/>
                </a:solidFill>
                <a:latin typeface="Aileron"/>
                <a:ea typeface="Aileron"/>
                <a:cs typeface="Aileron"/>
                <a:sym typeface="Aileron"/>
              </a:rPr>
              <a:t>Loaded Telecom Customer Churn dataset.</a:t>
            </a:r>
          </a:p>
          <a:p>
            <a:pPr algn="l">
              <a:lnSpc>
                <a:spcPts val="1832"/>
              </a:lnSpc>
            </a:pPr>
            <a:endParaRPr lang="en-US" sz="1308">
              <a:solidFill>
                <a:srgbClr val="000000"/>
              </a:solidFill>
              <a:latin typeface="Aileron"/>
              <a:ea typeface="Aileron"/>
              <a:cs typeface="Aileron"/>
              <a:sym typeface="Aileron"/>
            </a:endParaRPr>
          </a:p>
          <a:p>
            <a:pPr marL="282570" lvl="1" indent="-141285" algn="l">
              <a:lnSpc>
                <a:spcPts val="1832"/>
              </a:lnSpc>
              <a:buFont typeface="Arial"/>
              <a:buChar char="•"/>
            </a:pPr>
            <a:r>
              <a:rPr lang="en-US" sz="1308">
                <a:solidFill>
                  <a:srgbClr val="000000"/>
                </a:solidFill>
                <a:latin typeface="Aileron"/>
                <a:ea typeface="Aileron"/>
                <a:cs typeface="Aileron"/>
                <a:sym typeface="Aileron"/>
              </a:rPr>
              <a:t>~100,000 records and 100 variables.</a:t>
            </a:r>
          </a:p>
          <a:p>
            <a:pPr algn="l">
              <a:lnSpc>
                <a:spcPts val="1832"/>
              </a:lnSpc>
            </a:pPr>
            <a:endParaRPr lang="en-US" sz="1308">
              <a:solidFill>
                <a:srgbClr val="000000"/>
              </a:solidFill>
              <a:latin typeface="Aileron"/>
              <a:ea typeface="Aileron"/>
              <a:cs typeface="Aileron"/>
              <a:sym typeface="Aileron"/>
            </a:endParaRPr>
          </a:p>
          <a:p>
            <a:pPr marL="282570" lvl="1" indent="-141285" algn="l">
              <a:lnSpc>
                <a:spcPts val="1832"/>
              </a:lnSpc>
              <a:buFont typeface="Arial"/>
              <a:buChar char="•"/>
            </a:pPr>
            <a:r>
              <a:rPr lang="en-US" sz="1308">
                <a:solidFill>
                  <a:srgbClr val="000000"/>
                </a:solidFill>
                <a:latin typeface="Aileron"/>
                <a:ea typeface="Aileron"/>
                <a:cs typeface="Aileron"/>
                <a:sym typeface="Aileron"/>
              </a:rPr>
              <a:t>Verified data structure and variable types.</a:t>
            </a:r>
          </a:p>
          <a:p>
            <a:pPr algn="l">
              <a:lnSpc>
                <a:spcPts val="1832"/>
              </a:lnSpc>
            </a:pPr>
            <a:endParaRPr lang="en-US" sz="1308">
              <a:solidFill>
                <a:srgbClr val="000000"/>
              </a:solidFill>
              <a:latin typeface="Aileron"/>
              <a:ea typeface="Aileron"/>
              <a:cs typeface="Aileron"/>
              <a:sym typeface="Aileron"/>
            </a:endParaRPr>
          </a:p>
        </p:txBody>
      </p:sp>
      <p:sp>
        <p:nvSpPr>
          <p:cNvPr id="65" name="TextBox 56">
            <a:extLst>
              <a:ext uri="{FF2B5EF4-FFF2-40B4-BE49-F238E27FC236}">
                <a16:creationId xmlns:a16="http://schemas.microsoft.com/office/drawing/2014/main" id="{317DA3AE-ADE9-5EEE-FB38-FF20BF40FEC3}"/>
              </a:ext>
            </a:extLst>
          </p:cNvPr>
          <p:cNvSpPr txBox="1"/>
          <p:nvPr/>
        </p:nvSpPr>
        <p:spPr>
          <a:xfrm>
            <a:off x="4366433" y="3729898"/>
            <a:ext cx="1349779" cy="538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165"/>
              </a:lnSpc>
            </a:pPr>
            <a:r>
              <a:rPr lang="en-US" sz="1899" b="1">
                <a:solidFill>
                  <a:srgbClr val="FFFFFF"/>
                </a:solidFill>
                <a:latin typeface="Aileron Bold"/>
                <a:ea typeface="Aileron Bold"/>
                <a:cs typeface="Aileron Bold"/>
                <a:sym typeface="Aileron Bold"/>
              </a:rPr>
              <a:t>Initial Data Inspection</a:t>
            </a:r>
          </a:p>
        </p:txBody>
      </p:sp>
      <p:sp>
        <p:nvSpPr>
          <p:cNvPr id="66" name="TextBox 57">
            <a:extLst>
              <a:ext uri="{FF2B5EF4-FFF2-40B4-BE49-F238E27FC236}">
                <a16:creationId xmlns:a16="http://schemas.microsoft.com/office/drawing/2014/main" id="{ACCE155B-38AA-F38E-396D-E6326A98A69C}"/>
              </a:ext>
            </a:extLst>
          </p:cNvPr>
          <p:cNvSpPr txBox="1"/>
          <p:nvPr/>
        </p:nvSpPr>
        <p:spPr>
          <a:xfrm>
            <a:off x="3910489" y="4765834"/>
            <a:ext cx="2083961" cy="27399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282780" lvl="1" indent="-141390" algn="l">
              <a:lnSpc>
                <a:spcPts val="1833"/>
              </a:lnSpc>
              <a:buFont typeface="Arial"/>
              <a:buChar char="•"/>
            </a:pPr>
            <a:r>
              <a:rPr lang="en-US" sz="1309" dirty="0">
                <a:solidFill>
                  <a:srgbClr val="000000"/>
                </a:solidFill>
                <a:latin typeface="Aileron"/>
                <a:ea typeface="Aileron"/>
                <a:cs typeface="Aileron"/>
                <a:sym typeface="Aileron"/>
              </a:rPr>
              <a:t>Reviewed overall dataset structure.</a:t>
            </a:r>
          </a:p>
          <a:p>
            <a:pPr algn="l">
              <a:lnSpc>
                <a:spcPts val="1833"/>
              </a:lnSpc>
            </a:pPr>
            <a:endParaRPr lang="en-US" sz="1309" dirty="0">
              <a:solidFill>
                <a:srgbClr val="000000"/>
              </a:solidFill>
              <a:latin typeface="Aileron"/>
              <a:ea typeface="Aileron"/>
              <a:cs typeface="Aileron"/>
              <a:sym typeface="Aileron"/>
            </a:endParaRPr>
          </a:p>
          <a:p>
            <a:pPr marL="282780" lvl="1" indent="-141390" algn="l">
              <a:lnSpc>
                <a:spcPts val="1833"/>
              </a:lnSpc>
              <a:buFont typeface="Arial"/>
              <a:buChar char="•"/>
            </a:pPr>
            <a:r>
              <a:rPr lang="en-US" sz="1309" dirty="0">
                <a:solidFill>
                  <a:srgbClr val="000000"/>
                </a:solidFill>
                <a:latin typeface="Aileron"/>
                <a:ea typeface="Aileron"/>
                <a:cs typeface="Aileron"/>
                <a:sym typeface="Aileron"/>
              </a:rPr>
              <a:t>Checked variable types and ranges.</a:t>
            </a:r>
          </a:p>
          <a:p>
            <a:pPr algn="l">
              <a:lnSpc>
                <a:spcPts val="1833"/>
              </a:lnSpc>
            </a:pPr>
            <a:endParaRPr lang="en-US" sz="1309" dirty="0">
              <a:solidFill>
                <a:srgbClr val="000000"/>
              </a:solidFill>
              <a:latin typeface="Aileron"/>
              <a:ea typeface="Aileron"/>
              <a:cs typeface="Aileron"/>
              <a:sym typeface="Aileron"/>
            </a:endParaRPr>
          </a:p>
          <a:p>
            <a:pPr marL="282780" lvl="1" indent="-141390" algn="l">
              <a:lnSpc>
                <a:spcPts val="1833"/>
              </a:lnSpc>
              <a:buFont typeface="Arial"/>
              <a:buChar char="•"/>
            </a:pPr>
            <a:r>
              <a:rPr lang="en-US" sz="1309" dirty="0">
                <a:solidFill>
                  <a:srgbClr val="000000"/>
                </a:solidFill>
                <a:latin typeface="Aileron"/>
                <a:ea typeface="Aileron"/>
                <a:cs typeface="Aileron"/>
                <a:sym typeface="Aileron"/>
              </a:rPr>
              <a:t>Identified key attributes related to customer churn.</a:t>
            </a:r>
          </a:p>
          <a:p>
            <a:pPr algn="l">
              <a:lnSpc>
                <a:spcPts val="1833"/>
              </a:lnSpc>
            </a:pPr>
            <a:endParaRPr lang="en-US" sz="1309" dirty="0">
              <a:solidFill>
                <a:srgbClr val="000000"/>
              </a:solidFill>
              <a:latin typeface="Aileron"/>
              <a:ea typeface="Aileron"/>
              <a:cs typeface="Aileron"/>
              <a:sym typeface="Aileron"/>
            </a:endParaRPr>
          </a:p>
          <a:p>
            <a:pPr marL="282780" lvl="1" indent="-141390" algn="l">
              <a:lnSpc>
                <a:spcPts val="1833"/>
              </a:lnSpc>
              <a:buFont typeface="Arial"/>
              <a:buChar char="•"/>
            </a:pPr>
            <a:r>
              <a:rPr lang="en-US" sz="1309" dirty="0">
                <a:solidFill>
                  <a:srgbClr val="000000"/>
                </a:solidFill>
                <a:latin typeface="Aileron"/>
                <a:ea typeface="Aileron"/>
                <a:cs typeface="Aileron"/>
                <a:sym typeface="Aileron"/>
              </a:rPr>
              <a:t>Assessed data quality at a high level.</a:t>
            </a:r>
          </a:p>
        </p:txBody>
      </p:sp>
      <p:sp>
        <p:nvSpPr>
          <p:cNvPr id="67" name="TextBox 58">
            <a:extLst>
              <a:ext uri="{FF2B5EF4-FFF2-40B4-BE49-F238E27FC236}">
                <a16:creationId xmlns:a16="http://schemas.microsoft.com/office/drawing/2014/main" id="{83FA0DE6-FBDD-F641-98E4-0A14E6C4AA25}"/>
              </a:ext>
            </a:extLst>
          </p:cNvPr>
          <p:cNvSpPr txBox="1"/>
          <p:nvPr/>
        </p:nvSpPr>
        <p:spPr>
          <a:xfrm>
            <a:off x="7170979" y="3729898"/>
            <a:ext cx="1168633" cy="538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165"/>
              </a:lnSpc>
            </a:pPr>
            <a:r>
              <a:rPr lang="en-US" sz="1899" b="1">
                <a:solidFill>
                  <a:srgbClr val="FFFFFF"/>
                </a:solidFill>
                <a:latin typeface="Aileron Bold"/>
                <a:ea typeface="Aileron Bold"/>
                <a:cs typeface="Aileron Bold"/>
                <a:sym typeface="Aileron Bold"/>
              </a:rPr>
              <a:t>Feature Selection</a:t>
            </a:r>
          </a:p>
        </p:txBody>
      </p:sp>
      <p:sp>
        <p:nvSpPr>
          <p:cNvPr id="68" name="TextBox 59">
            <a:extLst>
              <a:ext uri="{FF2B5EF4-FFF2-40B4-BE49-F238E27FC236}">
                <a16:creationId xmlns:a16="http://schemas.microsoft.com/office/drawing/2014/main" id="{47BC4970-C3E0-4E37-A356-5B8EB9B0DF6E}"/>
              </a:ext>
            </a:extLst>
          </p:cNvPr>
          <p:cNvSpPr txBox="1"/>
          <p:nvPr/>
        </p:nvSpPr>
        <p:spPr>
          <a:xfrm>
            <a:off x="6611777" y="4765834"/>
            <a:ext cx="2083961" cy="27399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282780" lvl="1" indent="-141390" algn="l">
              <a:lnSpc>
                <a:spcPts val="1833"/>
              </a:lnSpc>
              <a:buFont typeface="Arial"/>
              <a:buChar char="•"/>
            </a:pPr>
            <a:r>
              <a:rPr lang="en-US" sz="1309">
                <a:solidFill>
                  <a:srgbClr val="000000"/>
                </a:solidFill>
                <a:latin typeface="Aileron"/>
                <a:ea typeface="Aileron"/>
                <a:cs typeface="Aileron"/>
                <a:sym typeface="Aileron"/>
              </a:rPr>
              <a:t>Reviewed overall dataset structure.</a:t>
            </a:r>
          </a:p>
          <a:p>
            <a:pPr algn="l">
              <a:lnSpc>
                <a:spcPts val="1833"/>
              </a:lnSpc>
            </a:pPr>
            <a:endParaRPr lang="en-US" sz="1309">
              <a:solidFill>
                <a:srgbClr val="000000"/>
              </a:solidFill>
              <a:latin typeface="Aileron"/>
              <a:ea typeface="Aileron"/>
              <a:cs typeface="Aileron"/>
              <a:sym typeface="Aileron"/>
            </a:endParaRPr>
          </a:p>
          <a:p>
            <a:pPr marL="282780" lvl="1" indent="-141390" algn="l">
              <a:lnSpc>
                <a:spcPts val="1833"/>
              </a:lnSpc>
              <a:buFont typeface="Arial"/>
              <a:buChar char="•"/>
            </a:pPr>
            <a:r>
              <a:rPr lang="en-US" sz="1309">
                <a:solidFill>
                  <a:srgbClr val="000000"/>
                </a:solidFill>
                <a:latin typeface="Aileron"/>
                <a:ea typeface="Aileron"/>
                <a:cs typeface="Aileron"/>
                <a:sym typeface="Aileron"/>
              </a:rPr>
              <a:t>Checked variable types and ranges.</a:t>
            </a:r>
          </a:p>
          <a:p>
            <a:pPr algn="l">
              <a:lnSpc>
                <a:spcPts val="1833"/>
              </a:lnSpc>
            </a:pPr>
            <a:endParaRPr lang="en-US" sz="1309">
              <a:solidFill>
                <a:srgbClr val="000000"/>
              </a:solidFill>
              <a:latin typeface="Aileron"/>
              <a:ea typeface="Aileron"/>
              <a:cs typeface="Aileron"/>
              <a:sym typeface="Aileron"/>
            </a:endParaRPr>
          </a:p>
          <a:p>
            <a:pPr marL="282780" lvl="1" indent="-141390" algn="l">
              <a:lnSpc>
                <a:spcPts val="1833"/>
              </a:lnSpc>
              <a:buFont typeface="Arial"/>
              <a:buChar char="•"/>
            </a:pPr>
            <a:r>
              <a:rPr lang="en-US" sz="1309">
                <a:solidFill>
                  <a:srgbClr val="000000"/>
                </a:solidFill>
                <a:latin typeface="Aileron"/>
                <a:ea typeface="Aileron"/>
                <a:cs typeface="Aileron"/>
                <a:sym typeface="Aileron"/>
              </a:rPr>
              <a:t>Identified key attributes related to customer churn.</a:t>
            </a:r>
          </a:p>
          <a:p>
            <a:pPr algn="l">
              <a:lnSpc>
                <a:spcPts val="1833"/>
              </a:lnSpc>
            </a:pPr>
            <a:endParaRPr lang="en-US" sz="1309">
              <a:solidFill>
                <a:srgbClr val="000000"/>
              </a:solidFill>
              <a:latin typeface="Aileron"/>
              <a:ea typeface="Aileron"/>
              <a:cs typeface="Aileron"/>
              <a:sym typeface="Aileron"/>
            </a:endParaRPr>
          </a:p>
          <a:p>
            <a:pPr marL="282780" lvl="1" indent="-141390" algn="l">
              <a:lnSpc>
                <a:spcPts val="1833"/>
              </a:lnSpc>
              <a:buFont typeface="Arial"/>
              <a:buChar char="•"/>
            </a:pPr>
            <a:r>
              <a:rPr lang="en-US" sz="1309">
                <a:solidFill>
                  <a:srgbClr val="000000"/>
                </a:solidFill>
                <a:latin typeface="Aileron"/>
                <a:ea typeface="Aileron"/>
                <a:cs typeface="Aileron"/>
                <a:sym typeface="Aileron"/>
              </a:rPr>
              <a:t>Assessed data quality at a high level.</a:t>
            </a:r>
          </a:p>
        </p:txBody>
      </p:sp>
      <p:sp>
        <p:nvSpPr>
          <p:cNvPr id="69" name="TextBox 60">
            <a:extLst>
              <a:ext uri="{FF2B5EF4-FFF2-40B4-BE49-F238E27FC236}">
                <a16:creationId xmlns:a16="http://schemas.microsoft.com/office/drawing/2014/main" id="{6E50E978-B745-9C97-6398-9C1E76298355}"/>
              </a:ext>
            </a:extLst>
          </p:cNvPr>
          <p:cNvSpPr txBox="1"/>
          <p:nvPr/>
        </p:nvSpPr>
        <p:spPr>
          <a:xfrm>
            <a:off x="9867598" y="3729898"/>
            <a:ext cx="1168633" cy="538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165"/>
              </a:lnSpc>
            </a:pPr>
            <a:r>
              <a:rPr lang="en-US" sz="1899" b="1">
                <a:solidFill>
                  <a:srgbClr val="FFFFFF"/>
                </a:solidFill>
                <a:latin typeface="Aileron Bold"/>
                <a:ea typeface="Aileron Bold"/>
                <a:cs typeface="Aileron Bold"/>
                <a:sym typeface="Aileron Bold"/>
              </a:rPr>
              <a:t>Data Cleaning</a:t>
            </a:r>
          </a:p>
        </p:txBody>
      </p:sp>
      <p:grpSp>
        <p:nvGrpSpPr>
          <p:cNvPr id="70" name="Group 61">
            <a:extLst>
              <a:ext uri="{FF2B5EF4-FFF2-40B4-BE49-F238E27FC236}">
                <a16:creationId xmlns:a16="http://schemas.microsoft.com/office/drawing/2014/main" id="{39758E3A-A785-E7D4-82A4-B1E3A0A3A51E}"/>
              </a:ext>
            </a:extLst>
          </p:cNvPr>
          <p:cNvGrpSpPr/>
          <p:nvPr/>
        </p:nvGrpSpPr>
        <p:grpSpPr>
          <a:xfrm>
            <a:off x="9304276" y="6332525"/>
            <a:ext cx="2293153" cy="1008318"/>
            <a:chOff x="0" y="0"/>
            <a:chExt cx="603958" cy="265565"/>
          </a:xfrm>
        </p:grpSpPr>
        <p:sp>
          <p:nvSpPr>
            <p:cNvPr id="71" name="Freeform 62">
              <a:extLst>
                <a:ext uri="{FF2B5EF4-FFF2-40B4-BE49-F238E27FC236}">
                  <a16:creationId xmlns:a16="http://schemas.microsoft.com/office/drawing/2014/main" id="{BC23C945-C522-FAC4-1EFB-D9AFA19F11EB}"/>
                </a:ext>
              </a:extLst>
            </p:cNvPr>
            <p:cNvSpPr/>
            <p:nvPr/>
          </p:nvSpPr>
          <p:spPr>
            <a:xfrm>
              <a:off x="0" y="0"/>
              <a:ext cx="603958" cy="265565"/>
            </a:xfrm>
            <a:custGeom>
              <a:avLst/>
              <a:gdLst/>
              <a:ahLst/>
              <a:cxnLst/>
              <a:rect l="l" t="t" r="r" b="b"/>
              <a:pathLst>
                <a:path w="603958" h="265565">
                  <a:moveTo>
                    <a:pt x="0" y="0"/>
                  </a:moveTo>
                  <a:lnTo>
                    <a:pt x="603958" y="0"/>
                  </a:lnTo>
                  <a:lnTo>
                    <a:pt x="603958" y="265565"/>
                  </a:lnTo>
                  <a:lnTo>
                    <a:pt x="0" y="265565"/>
                  </a:lnTo>
                  <a:close/>
                </a:path>
              </a:pathLst>
            </a:custGeom>
            <a:solidFill>
              <a:srgbClr val="DBE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72" name="TextBox 63">
              <a:extLst>
                <a:ext uri="{FF2B5EF4-FFF2-40B4-BE49-F238E27FC236}">
                  <a16:creationId xmlns:a16="http://schemas.microsoft.com/office/drawing/2014/main" id="{B2E9B866-1D72-A7EE-953C-0C7915505923}"/>
                </a:ext>
              </a:extLst>
            </p:cNvPr>
            <p:cNvSpPr txBox="1"/>
            <p:nvPr/>
          </p:nvSpPr>
          <p:spPr>
            <a:xfrm>
              <a:off x="0" y="-47625"/>
              <a:ext cx="603958" cy="31319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endParaRPr/>
            </a:p>
          </p:txBody>
        </p:sp>
      </p:grpSp>
      <p:sp>
        <p:nvSpPr>
          <p:cNvPr id="73" name="TextBox 64">
            <a:extLst>
              <a:ext uri="{FF2B5EF4-FFF2-40B4-BE49-F238E27FC236}">
                <a16:creationId xmlns:a16="http://schemas.microsoft.com/office/drawing/2014/main" id="{C066D77B-6556-FE77-0E5F-A6EA38C04F60}"/>
              </a:ext>
            </a:extLst>
          </p:cNvPr>
          <p:cNvSpPr txBox="1"/>
          <p:nvPr/>
        </p:nvSpPr>
        <p:spPr>
          <a:xfrm>
            <a:off x="9427245" y="4639630"/>
            <a:ext cx="2112779" cy="35775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259080" lvl="1" indent="-129540" algn="l">
              <a:lnSpc>
                <a:spcPts val="1320"/>
              </a:lnSpc>
              <a:buFont typeface="Arial"/>
              <a:buChar char="•"/>
            </a:pPr>
            <a:r>
              <a:rPr lang="en-US" sz="1200" b="1" dirty="0">
                <a:solidFill>
                  <a:srgbClr val="000000"/>
                </a:solidFill>
                <a:latin typeface="Aileron Bold"/>
                <a:ea typeface="Aileron Bold"/>
                <a:cs typeface="Aileron Bold"/>
                <a:sym typeface="Aileron Bold"/>
              </a:rPr>
              <a:t>Missing Values:</a:t>
            </a:r>
          </a:p>
          <a:p>
            <a:pPr algn="l">
              <a:lnSpc>
                <a:spcPts val="1320"/>
              </a:lnSpc>
            </a:pPr>
            <a:endParaRPr lang="en-US" sz="1200" b="1" dirty="0">
              <a:solidFill>
                <a:srgbClr val="000000"/>
              </a:solidFill>
              <a:latin typeface="Aileron Bold"/>
              <a:ea typeface="Aileron Bold"/>
              <a:cs typeface="Aileron Bold"/>
              <a:sym typeface="Aileron Bold"/>
            </a:endParaRPr>
          </a:p>
          <a:p>
            <a:pPr algn="l">
              <a:lnSpc>
                <a:spcPts val="1320"/>
              </a:lnSpc>
            </a:pPr>
            <a:r>
              <a:rPr lang="en-US" sz="1200" dirty="0">
                <a:solidFill>
                  <a:srgbClr val="000000"/>
                </a:solidFill>
                <a:latin typeface="Aileron"/>
                <a:ea typeface="Aileron"/>
                <a:cs typeface="Aileron"/>
                <a:sym typeface="Aileron"/>
              </a:rPr>
              <a:t>Checked missing values in all 12 variables.</a:t>
            </a:r>
          </a:p>
          <a:p>
            <a:pPr algn="l">
              <a:lnSpc>
                <a:spcPts val="1320"/>
              </a:lnSpc>
            </a:pPr>
            <a:endParaRPr lang="en-US" sz="1200" dirty="0">
              <a:solidFill>
                <a:srgbClr val="000000"/>
              </a:solidFill>
              <a:latin typeface="Aileron"/>
              <a:ea typeface="Aileron"/>
              <a:cs typeface="Aileron"/>
              <a:sym typeface="Aileron"/>
            </a:endParaRPr>
          </a:p>
          <a:p>
            <a:pPr algn="l">
              <a:lnSpc>
                <a:spcPts val="1320"/>
              </a:lnSpc>
            </a:pPr>
            <a:r>
              <a:rPr lang="en-US" sz="1200" dirty="0">
                <a:solidFill>
                  <a:srgbClr val="000000"/>
                </a:solidFill>
                <a:latin typeface="Aileron"/>
                <a:ea typeface="Aileron"/>
                <a:cs typeface="Aileron"/>
                <a:sym typeface="Aileron"/>
              </a:rPr>
              <a:t>Imputed numerical values using median.</a:t>
            </a:r>
          </a:p>
          <a:p>
            <a:pPr algn="l">
              <a:lnSpc>
                <a:spcPts val="1320"/>
              </a:lnSpc>
            </a:pPr>
            <a:endParaRPr lang="en-US" sz="1200" dirty="0">
              <a:solidFill>
                <a:srgbClr val="000000"/>
              </a:solidFill>
              <a:latin typeface="Aileron"/>
              <a:ea typeface="Aileron"/>
              <a:cs typeface="Aileron"/>
              <a:sym typeface="Aileron"/>
            </a:endParaRPr>
          </a:p>
          <a:p>
            <a:pPr algn="l">
              <a:lnSpc>
                <a:spcPts val="1320"/>
              </a:lnSpc>
            </a:pPr>
            <a:r>
              <a:rPr lang="en-US" sz="1200" dirty="0">
                <a:solidFill>
                  <a:srgbClr val="000000"/>
                </a:solidFill>
                <a:latin typeface="Aileron"/>
                <a:ea typeface="Aileron"/>
                <a:cs typeface="Aileron"/>
                <a:sym typeface="Aileron"/>
              </a:rPr>
              <a:t>Imputed categorical values using mode.</a:t>
            </a:r>
          </a:p>
          <a:p>
            <a:pPr algn="l">
              <a:lnSpc>
                <a:spcPts val="1320"/>
              </a:lnSpc>
            </a:pPr>
            <a:endParaRPr lang="en-US" sz="1200" dirty="0">
              <a:solidFill>
                <a:srgbClr val="000000"/>
              </a:solidFill>
              <a:latin typeface="Aileron"/>
              <a:ea typeface="Aileron"/>
              <a:cs typeface="Aileron"/>
              <a:sym typeface="Aileron"/>
            </a:endParaRPr>
          </a:p>
          <a:p>
            <a:pPr marL="259080" lvl="1" indent="-129540" algn="l">
              <a:lnSpc>
                <a:spcPts val="1320"/>
              </a:lnSpc>
              <a:buFont typeface="Arial"/>
              <a:buChar char="•"/>
            </a:pPr>
            <a:r>
              <a:rPr lang="en-US" sz="1200" b="1" dirty="0">
                <a:solidFill>
                  <a:srgbClr val="000000"/>
                </a:solidFill>
                <a:latin typeface="Aileron Bold"/>
                <a:ea typeface="Aileron Bold"/>
                <a:cs typeface="Aileron Bold"/>
                <a:sym typeface="Aileron Bold"/>
              </a:rPr>
              <a:t>Duplicate Records</a:t>
            </a:r>
          </a:p>
          <a:p>
            <a:pPr algn="l">
              <a:lnSpc>
                <a:spcPts val="1320"/>
              </a:lnSpc>
            </a:pPr>
            <a:endParaRPr lang="en-US" sz="1200" b="1" dirty="0">
              <a:solidFill>
                <a:srgbClr val="000000"/>
              </a:solidFill>
              <a:latin typeface="Aileron Bold"/>
              <a:ea typeface="Aileron Bold"/>
              <a:cs typeface="Aileron Bold"/>
              <a:sym typeface="Aileron Bold"/>
            </a:endParaRPr>
          </a:p>
          <a:p>
            <a:pPr algn="l">
              <a:lnSpc>
                <a:spcPts val="1320"/>
              </a:lnSpc>
            </a:pPr>
            <a:r>
              <a:rPr lang="en-US" sz="1200" dirty="0">
                <a:solidFill>
                  <a:srgbClr val="000000"/>
                </a:solidFill>
                <a:latin typeface="Aileron"/>
                <a:ea typeface="Aileron"/>
                <a:cs typeface="Aileron"/>
                <a:sym typeface="Aileron"/>
              </a:rPr>
              <a:t>Checked for duplicate rows.</a:t>
            </a:r>
          </a:p>
          <a:p>
            <a:pPr algn="l">
              <a:lnSpc>
                <a:spcPts val="1320"/>
              </a:lnSpc>
            </a:pPr>
            <a:endParaRPr lang="en-US" sz="1200" dirty="0">
              <a:solidFill>
                <a:srgbClr val="000000"/>
              </a:solidFill>
              <a:latin typeface="Aileron"/>
              <a:ea typeface="Aileron"/>
              <a:cs typeface="Aileron"/>
              <a:sym typeface="Aileron"/>
            </a:endParaRPr>
          </a:p>
          <a:p>
            <a:pPr algn="l">
              <a:lnSpc>
                <a:spcPts val="1320"/>
              </a:lnSpc>
            </a:pPr>
            <a:r>
              <a:rPr lang="en-US" sz="1200" dirty="0">
                <a:solidFill>
                  <a:srgbClr val="000000"/>
                </a:solidFill>
                <a:latin typeface="Aileron"/>
                <a:ea typeface="Aileron"/>
                <a:cs typeface="Aileron"/>
                <a:sym typeface="Aileron"/>
              </a:rPr>
              <a:t>Removed duplicates (if any).</a:t>
            </a:r>
          </a:p>
          <a:p>
            <a:pPr algn="l">
              <a:lnSpc>
                <a:spcPts val="1320"/>
              </a:lnSpc>
            </a:pPr>
            <a:endParaRPr lang="en-US" sz="1200" dirty="0">
              <a:solidFill>
                <a:srgbClr val="000000"/>
              </a:solidFill>
              <a:latin typeface="Aileron"/>
              <a:ea typeface="Aileron"/>
              <a:cs typeface="Aileron"/>
              <a:sym typeface="Aileron"/>
            </a:endParaRPr>
          </a:p>
          <a:p>
            <a:pPr marL="259080" lvl="1" indent="-129540" algn="l">
              <a:lnSpc>
                <a:spcPts val="1320"/>
              </a:lnSpc>
              <a:buFont typeface="Arial"/>
              <a:buChar char="•"/>
            </a:pPr>
            <a:r>
              <a:rPr lang="en-US" sz="1200" b="1" dirty="0">
                <a:solidFill>
                  <a:srgbClr val="000000"/>
                </a:solidFill>
                <a:latin typeface="Aileron Bold"/>
                <a:ea typeface="Aileron Bold"/>
                <a:cs typeface="Aileron Bold"/>
                <a:sym typeface="Aileron Bold"/>
              </a:rPr>
              <a:t>Data Types</a:t>
            </a:r>
          </a:p>
          <a:p>
            <a:pPr algn="l">
              <a:lnSpc>
                <a:spcPts val="1320"/>
              </a:lnSpc>
            </a:pPr>
            <a:endParaRPr lang="en-US" sz="1200" b="1" dirty="0">
              <a:solidFill>
                <a:srgbClr val="000000"/>
              </a:solidFill>
              <a:latin typeface="Aileron Bold"/>
              <a:ea typeface="Aileron Bold"/>
              <a:cs typeface="Aileron Bold"/>
              <a:sym typeface="Aileron Bold"/>
            </a:endParaRPr>
          </a:p>
          <a:p>
            <a:pPr algn="l">
              <a:lnSpc>
                <a:spcPts val="1320"/>
              </a:lnSpc>
            </a:pPr>
            <a:r>
              <a:rPr lang="en-US" sz="1200" dirty="0">
                <a:solidFill>
                  <a:srgbClr val="000000"/>
                </a:solidFill>
                <a:latin typeface="Aileron"/>
                <a:ea typeface="Aileron"/>
                <a:cs typeface="Aileron"/>
                <a:sym typeface="Aileron"/>
              </a:rPr>
              <a:t>Verified and corrected data types.</a:t>
            </a:r>
          </a:p>
          <a:p>
            <a:pPr algn="l">
              <a:lnSpc>
                <a:spcPts val="1320"/>
              </a:lnSpc>
            </a:pPr>
            <a:endParaRPr lang="en-US" sz="1200" dirty="0">
              <a:solidFill>
                <a:srgbClr val="000000"/>
              </a:solidFill>
              <a:latin typeface="Aileron"/>
              <a:ea typeface="Aileron"/>
              <a:cs typeface="Aileron"/>
              <a:sym typeface="Aileron"/>
            </a:endParaRPr>
          </a:p>
        </p:txBody>
      </p:sp>
      <p:grpSp>
        <p:nvGrpSpPr>
          <p:cNvPr id="74" name="Group 65">
            <a:extLst>
              <a:ext uri="{FF2B5EF4-FFF2-40B4-BE49-F238E27FC236}">
                <a16:creationId xmlns:a16="http://schemas.microsoft.com/office/drawing/2014/main" id="{3923DC23-9849-8DED-160F-AB81086E60C5}"/>
              </a:ext>
            </a:extLst>
          </p:cNvPr>
          <p:cNvGrpSpPr/>
          <p:nvPr/>
        </p:nvGrpSpPr>
        <p:grpSpPr>
          <a:xfrm>
            <a:off x="12068270" y="3369066"/>
            <a:ext cx="2293890" cy="1088633"/>
            <a:chOff x="-2347" y="-47625"/>
            <a:chExt cx="442241" cy="188829"/>
          </a:xfrm>
        </p:grpSpPr>
        <p:sp>
          <p:nvSpPr>
            <p:cNvPr id="75" name="Freeform 66">
              <a:extLst>
                <a:ext uri="{FF2B5EF4-FFF2-40B4-BE49-F238E27FC236}">
                  <a16:creationId xmlns:a16="http://schemas.microsoft.com/office/drawing/2014/main" id="{F65DA8B3-7698-53AF-DFBF-68E03E16E35F}"/>
                </a:ext>
              </a:extLst>
            </p:cNvPr>
            <p:cNvSpPr/>
            <p:nvPr/>
          </p:nvSpPr>
          <p:spPr>
            <a:xfrm>
              <a:off x="-2347" y="194"/>
              <a:ext cx="442241" cy="141010"/>
            </a:xfrm>
            <a:custGeom>
              <a:avLst/>
              <a:gdLst/>
              <a:ahLst/>
              <a:cxnLst/>
              <a:rect l="l" t="t" r="r" b="b"/>
              <a:pathLst>
                <a:path w="439894" h="141204">
                  <a:moveTo>
                    <a:pt x="0" y="0"/>
                  </a:moveTo>
                  <a:lnTo>
                    <a:pt x="439894" y="0"/>
                  </a:lnTo>
                  <a:lnTo>
                    <a:pt x="439894" y="141204"/>
                  </a:lnTo>
                  <a:lnTo>
                    <a:pt x="0" y="141204"/>
                  </a:lnTo>
                  <a:close/>
                </a:path>
              </a:pathLst>
            </a:custGeom>
            <a:solidFill>
              <a:srgbClr val="20487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76" name="TextBox 67">
              <a:extLst>
                <a:ext uri="{FF2B5EF4-FFF2-40B4-BE49-F238E27FC236}">
                  <a16:creationId xmlns:a16="http://schemas.microsoft.com/office/drawing/2014/main" id="{B26FE6DA-3A04-1ECE-3751-66EB7E3794D2}"/>
                </a:ext>
              </a:extLst>
            </p:cNvPr>
            <p:cNvSpPr txBox="1"/>
            <p:nvPr/>
          </p:nvSpPr>
          <p:spPr>
            <a:xfrm>
              <a:off x="0" y="-47625"/>
              <a:ext cx="439894" cy="18882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endParaRPr/>
            </a:p>
          </p:txBody>
        </p:sp>
      </p:grpSp>
      <p:sp>
        <p:nvSpPr>
          <p:cNvPr id="77" name="TextBox 68">
            <a:extLst>
              <a:ext uri="{FF2B5EF4-FFF2-40B4-BE49-F238E27FC236}">
                <a16:creationId xmlns:a16="http://schemas.microsoft.com/office/drawing/2014/main" id="{AEC1A1B4-97B6-A1EC-3A28-E8063EF63A40}"/>
              </a:ext>
            </a:extLst>
          </p:cNvPr>
          <p:cNvSpPr txBox="1"/>
          <p:nvPr/>
        </p:nvSpPr>
        <p:spPr>
          <a:xfrm>
            <a:off x="12636986" y="3729898"/>
            <a:ext cx="1205407" cy="538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165"/>
              </a:lnSpc>
            </a:pPr>
            <a:r>
              <a:rPr lang="en-US" sz="1899" b="1" dirty="0">
                <a:solidFill>
                  <a:srgbClr val="FFFFFF"/>
                </a:solidFill>
                <a:latin typeface="Aileron Bold"/>
                <a:ea typeface="Aileron Bold"/>
                <a:cs typeface="Aileron Bold"/>
                <a:sym typeface="Aileron Bold"/>
              </a:rPr>
              <a:t>Data Validation</a:t>
            </a:r>
          </a:p>
        </p:txBody>
      </p:sp>
      <p:sp>
        <p:nvSpPr>
          <p:cNvPr id="78" name="TextBox 69">
            <a:extLst>
              <a:ext uri="{FF2B5EF4-FFF2-40B4-BE49-F238E27FC236}">
                <a16:creationId xmlns:a16="http://schemas.microsoft.com/office/drawing/2014/main" id="{56B052AA-D60B-0D80-B9A6-B84473CE0774}"/>
              </a:ext>
            </a:extLst>
          </p:cNvPr>
          <p:cNvSpPr txBox="1"/>
          <p:nvPr/>
        </p:nvSpPr>
        <p:spPr>
          <a:xfrm>
            <a:off x="12077784" y="4765834"/>
            <a:ext cx="2083961" cy="27399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282780" lvl="1" indent="-141390" algn="l">
              <a:lnSpc>
                <a:spcPts val="1833"/>
              </a:lnSpc>
              <a:buFont typeface="Arial"/>
              <a:buChar char="•"/>
            </a:pPr>
            <a:r>
              <a:rPr lang="en-US" sz="1309">
                <a:solidFill>
                  <a:srgbClr val="000000"/>
                </a:solidFill>
                <a:latin typeface="Aileron"/>
                <a:ea typeface="Aileron"/>
                <a:cs typeface="Aileron"/>
                <a:sym typeface="Aileron"/>
              </a:rPr>
              <a:t>Re-checked missing values – none remaining.</a:t>
            </a:r>
          </a:p>
          <a:p>
            <a:pPr algn="l">
              <a:lnSpc>
                <a:spcPts val="1833"/>
              </a:lnSpc>
            </a:pPr>
            <a:endParaRPr lang="en-US" sz="1309">
              <a:solidFill>
                <a:srgbClr val="000000"/>
              </a:solidFill>
              <a:latin typeface="Aileron"/>
              <a:ea typeface="Aileron"/>
              <a:cs typeface="Aileron"/>
              <a:sym typeface="Aileron"/>
            </a:endParaRPr>
          </a:p>
          <a:p>
            <a:pPr marL="282780" lvl="1" indent="-141390" algn="l">
              <a:lnSpc>
                <a:spcPts val="1833"/>
              </a:lnSpc>
              <a:buFont typeface="Arial"/>
              <a:buChar char="•"/>
            </a:pPr>
            <a:r>
              <a:rPr lang="en-US" sz="1309">
                <a:solidFill>
                  <a:srgbClr val="000000"/>
                </a:solidFill>
                <a:latin typeface="Aileron"/>
                <a:ea typeface="Aileron"/>
                <a:cs typeface="Aileron"/>
                <a:sym typeface="Aileron"/>
              </a:rPr>
              <a:t>Verified no duplicate records.</a:t>
            </a:r>
          </a:p>
          <a:p>
            <a:pPr algn="l">
              <a:lnSpc>
                <a:spcPts val="1833"/>
              </a:lnSpc>
            </a:pPr>
            <a:endParaRPr lang="en-US" sz="1309">
              <a:solidFill>
                <a:srgbClr val="000000"/>
              </a:solidFill>
              <a:latin typeface="Aileron"/>
              <a:ea typeface="Aileron"/>
              <a:cs typeface="Aileron"/>
              <a:sym typeface="Aileron"/>
            </a:endParaRPr>
          </a:p>
          <a:p>
            <a:pPr marL="282780" lvl="1" indent="-141390" algn="l">
              <a:lnSpc>
                <a:spcPts val="1833"/>
              </a:lnSpc>
              <a:buFont typeface="Arial"/>
              <a:buChar char="•"/>
            </a:pPr>
            <a:r>
              <a:rPr lang="en-US" sz="1309">
                <a:solidFill>
                  <a:srgbClr val="000000"/>
                </a:solidFill>
                <a:latin typeface="Aileron"/>
                <a:ea typeface="Aileron"/>
                <a:cs typeface="Aileron"/>
                <a:sym typeface="Aileron"/>
              </a:rPr>
              <a:t>Confirmed correct data types and value ranges.</a:t>
            </a:r>
          </a:p>
          <a:p>
            <a:pPr marL="282780" lvl="1" indent="-141390" algn="l">
              <a:lnSpc>
                <a:spcPts val="1833"/>
              </a:lnSpc>
              <a:buFont typeface="Arial"/>
              <a:buChar char="•"/>
            </a:pPr>
            <a:r>
              <a:rPr lang="en-US" sz="1309">
                <a:solidFill>
                  <a:srgbClr val="000000"/>
                </a:solidFill>
                <a:latin typeface="Aileron"/>
                <a:ea typeface="Aileron"/>
                <a:cs typeface="Aileron"/>
                <a:sym typeface="Aileron"/>
              </a:rPr>
              <a:t>Ensured dataset is consistent and ready for analysis.</a:t>
            </a:r>
          </a:p>
        </p:txBody>
      </p:sp>
      <p:grpSp>
        <p:nvGrpSpPr>
          <p:cNvPr id="79" name="Group 70">
            <a:extLst>
              <a:ext uri="{FF2B5EF4-FFF2-40B4-BE49-F238E27FC236}">
                <a16:creationId xmlns:a16="http://schemas.microsoft.com/office/drawing/2014/main" id="{65590049-C2F6-1638-48CB-C381D423527D}"/>
              </a:ext>
            </a:extLst>
          </p:cNvPr>
          <p:cNvGrpSpPr/>
          <p:nvPr/>
        </p:nvGrpSpPr>
        <p:grpSpPr>
          <a:xfrm>
            <a:off x="14781924" y="3640105"/>
            <a:ext cx="2281716" cy="787382"/>
            <a:chOff x="0" y="0"/>
            <a:chExt cx="439894" cy="136576"/>
          </a:xfrm>
        </p:grpSpPr>
        <p:sp>
          <p:nvSpPr>
            <p:cNvPr id="80" name="Freeform 71">
              <a:extLst>
                <a:ext uri="{FF2B5EF4-FFF2-40B4-BE49-F238E27FC236}">
                  <a16:creationId xmlns:a16="http://schemas.microsoft.com/office/drawing/2014/main" id="{2C683E34-953B-86B3-7F3D-58FBE247E364}"/>
                </a:ext>
              </a:extLst>
            </p:cNvPr>
            <p:cNvSpPr/>
            <p:nvPr/>
          </p:nvSpPr>
          <p:spPr>
            <a:xfrm>
              <a:off x="0" y="0"/>
              <a:ext cx="439894" cy="136576"/>
            </a:xfrm>
            <a:custGeom>
              <a:avLst/>
              <a:gdLst/>
              <a:ahLst/>
              <a:cxnLst/>
              <a:rect l="l" t="t" r="r" b="b"/>
              <a:pathLst>
                <a:path w="439894" h="136576">
                  <a:moveTo>
                    <a:pt x="0" y="0"/>
                  </a:moveTo>
                  <a:lnTo>
                    <a:pt x="439894" y="0"/>
                  </a:lnTo>
                  <a:lnTo>
                    <a:pt x="439894" y="136576"/>
                  </a:lnTo>
                  <a:lnTo>
                    <a:pt x="0" y="136576"/>
                  </a:lnTo>
                  <a:close/>
                </a:path>
              </a:pathLst>
            </a:custGeom>
            <a:solidFill>
              <a:srgbClr val="20487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81" name="TextBox 72">
              <a:extLst>
                <a:ext uri="{FF2B5EF4-FFF2-40B4-BE49-F238E27FC236}">
                  <a16:creationId xmlns:a16="http://schemas.microsoft.com/office/drawing/2014/main" id="{86EFD07A-BB35-45E1-1A6E-B2B7A001F8E3}"/>
                </a:ext>
              </a:extLst>
            </p:cNvPr>
            <p:cNvSpPr txBox="1"/>
            <p:nvPr/>
          </p:nvSpPr>
          <p:spPr>
            <a:xfrm>
              <a:off x="0" y="-47625"/>
              <a:ext cx="439894" cy="18420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endParaRPr/>
            </a:p>
          </p:txBody>
        </p:sp>
      </p:grpSp>
      <p:sp>
        <p:nvSpPr>
          <p:cNvPr id="82" name="TextBox 73">
            <a:extLst>
              <a:ext uri="{FF2B5EF4-FFF2-40B4-BE49-F238E27FC236}">
                <a16:creationId xmlns:a16="http://schemas.microsoft.com/office/drawing/2014/main" id="{F936EA92-BF69-682D-E7BC-F7C6A4D40D5A}"/>
              </a:ext>
            </a:extLst>
          </p:cNvPr>
          <p:cNvSpPr txBox="1"/>
          <p:nvPr/>
        </p:nvSpPr>
        <p:spPr>
          <a:xfrm>
            <a:off x="15338466" y="3729898"/>
            <a:ext cx="1168633" cy="538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165"/>
              </a:lnSpc>
            </a:pPr>
            <a:r>
              <a:rPr lang="en-US" sz="1899" b="1">
                <a:solidFill>
                  <a:srgbClr val="FFFFFF"/>
                </a:solidFill>
                <a:latin typeface="Aileron Bold"/>
                <a:ea typeface="Aileron Bold"/>
                <a:cs typeface="Aileron Bold"/>
                <a:sym typeface="Aileron Bold"/>
              </a:rPr>
              <a:t>Ready for EDA</a:t>
            </a:r>
          </a:p>
        </p:txBody>
      </p:sp>
      <p:sp>
        <p:nvSpPr>
          <p:cNvPr id="83" name="TextBox 74">
            <a:extLst>
              <a:ext uri="{FF2B5EF4-FFF2-40B4-BE49-F238E27FC236}">
                <a16:creationId xmlns:a16="http://schemas.microsoft.com/office/drawing/2014/main" id="{105854AD-CE9E-2B14-6582-4E862E3BF0D8}"/>
              </a:ext>
            </a:extLst>
          </p:cNvPr>
          <p:cNvSpPr txBox="1"/>
          <p:nvPr/>
        </p:nvSpPr>
        <p:spPr>
          <a:xfrm>
            <a:off x="14779264" y="4789842"/>
            <a:ext cx="2083961" cy="228249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282780" lvl="1" indent="-141390" algn="l">
              <a:lnSpc>
                <a:spcPts val="1833"/>
              </a:lnSpc>
              <a:buFont typeface="Arial"/>
              <a:buChar char="•"/>
            </a:pPr>
            <a:r>
              <a:rPr lang="en-US" sz="1309">
                <a:solidFill>
                  <a:srgbClr val="000000"/>
                </a:solidFill>
                <a:latin typeface="Aileron"/>
                <a:ea typeface="Aileron"/>
                <a:cs typeface="Aileron"/>
                <a:sym typeface="Aileron"/>
              </a:rPr>
              <a:t>Cleaned dataset contains 12 selected variables and ~100,000 records.</a:t>
            </a:r>
          </a:p>
          <a:p>
            <a:pPr algn="l">
              <a:lnSpc>
                <a:spcPts val="1833"/>
              </a:lnSpc>
            </a:pPr>
            <a:endParaRPr lang="en-US" sz="1309">
              <a:solidFill>
                <a:srgbClr val="000000"/>
              </a:solidFill>
              <a:latin typeface="Aileron"/>
              <a:ea typeface="Aileron"/>
              <a:cs typeface="Aileron"/>
              <a:sym typeface="Aileron"/>
            </a:endParaRPr>
          </a:p>
          <a:p>
            <a:pPr marL="282780" lvl="1" indent="-141390" algn="l">
              <a:lnSpc>
                <a:spcPts val="1833"/>
              </a:lnSpc>
              <a:buFont typeface="Arial"/>
              <a:buChar char="•"/>
            </a:pPr>
            <a:r>
              <a:rPr lang="en-US" sz="1309">
                <a:solidFill>
                  <a:srgbClr val="000000"/>
                </a:solidFill>
                <a:latin typeface="Aileron"/>
                <a:ea typeface="Aileron"/>
                <a:cs typeface="Aileron"/>
                <a:sym typeface="Aileron"/>
              </a:rPr>
              <a:t>Data is reliable and prepared for exploratory data analysis.</a:t>
            </a:r>
          </a:p>
          <a:p>
            <a:pPr algn="l">
              <a:lnSpc>
                <a:spcPts val="1833"/>
              </a:lnSpc>
            </a:pPr>
            <a:endParaRPr lang="en-US" sz="1309">
              <a:solidFill>
                <a:srgbClr val="000000"/>
              </a:solidFill>
              <a:latin typeface="Aileron"/>
              <a:ea typeface="Aileron"/>
              <a:cs typeface="Aileron"/>
              <a:sym typeface="Aileron"/>
            </a:endParaRPr>
          </a:p>
        </p:txBody>
      </p:sp>
      <p:grpSp>
        <p:nvGrpSpPr>
          <p:cNvPr id="84" name="Group 75">
            <a:extLst>
              <a:ext uri="{FF2B5EF4-FFF2-40B4-BE49-F238E27FC236}">
                <a16:creationId xmlns:a16="http://schemas.microsoft.com/office/drawing/2014/main" id="{DA353CFC-B18D-F7A2-BC62-A458947167E0}"/>
              </a:ext>
            </a:extLst>
          </p:cNvPr>
          <p:cNvGrpSpPr/>
          <p:nvPr/>
        </p:nvGrpSpPr>
        <p:grpSpPr>
          <a:xfrm>
            <a:off x="2945164" y="8757022"/>
            <a:ext cx="12541939" cy="725328"/>
            <a:chOff x="519872" y="-47625"/>
            <a:chExt cx="16722585" cy="967104"/>
          </a:xfrm>
        </p:grpSpPr>
        <p:sp>
          <p:nvSpPr>
            <p:cNvPr id="85" name="TextBox 76">
              <a:extLst>
                <a:ext uri="{FF2B5EF4-FFF2-40B4-BE49-F238E27FC236}">
                  <a16:creationId xmlns:a16="http://schemas.microsoft.com/office/drawing/2014/main" id="{5D13CCCD-5315-1DDC-308C-FC31ADD10FC7}"/>
                </a:ext>
              </a:extLst>
            </p:cNvPr>
            <p:cNvSpPr txBox="1"/>
            <p:nvPr/>
          </p:nvSpPr>
          <p:spPr>
            <a:xfrm>
              <a:off x="4212987" y="-47625"/>
              <a:ext cx="13029470" cy="967104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2940"/>
                </a:lnSpc>
                <a:spcBef>
                  <a:spcPct val="0"/>
                </a:spcBef>
              </a:pPr>
              <a:r>
                <a:rPr lang="en-US" sz="2100" u="none" strike="noStrike" dirty="0">
                  <a:latin typeface="Aileron"/>
                  <a:ea typeface="Aileron"/>
                  <a:cs typeface="Aileron"/>
                  <a:sym typeface="Aileron"/>
                </a:rPr>
                <a:t>A structured data preparation process reduces noise, improves data quality and provides a reliable foundation for uncovering patterns and generating insights.</a:t>
              </a:r>
            </a:p>
          </p:txBody>
        </p:sp>
        <p:sp>
          <p:nvSpPr>
            <p:cNvPr id="86" name="TextBox 77">
              <a:extLst>
                <a:ext uri="{FF2B5EF4-FFF2-40B4-BE49-F238E27FC236}">
                  <a16:creationId xmlns:a16="http://schemas.microsoft.com/office/drawing/2014/main" id="{495C0A64-6BD2-DC73-4CFF-57AA801132A9}"/>
                </a:ext>
              </a:extLst>
            </p:cNvPr>
            <p:cNvSpPr txBox="1"/>
            <p:nvPr/>
          </p:nvSpPr>
          <p:spPr>
            <a:xfrm>
              <a:off x="519872" y="129014"/>
              <a:ext cx="3193471" cy="57869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3640"/>
                </a:lnSpc>
                <a:spcBef>
                  <a:spcPct val="0"/>
                </a:spcBef>
              </a:pPr>
              <a:r>
                <a:rPr lang="en-US" sz="2600" b="1" u="none" strike="noStrike" dirty="0">
                  <a:latin typeface="Aileron Bold"/>
                  <a:ea typeface="Aileron Bold"/>
                  <a:cs typeface="Aileron Bold"/>
                  <a:sym typeface="Aileron Bold"/>
                </a:rPr>
                <a:t>Key Finding</a:t>
              </a:r>
            </a:p>
          </p:txBody>
        </p:sp>
      </p:grpSp>
      <p:sp>
        <p:nvSpPr>
          <p:cNvPr id="90" name="Arrow: Chevron 89">
            <a:extLst>
              <a:ext uri="{FF2B5EF4-FFF2-40B4-BE49-F238E27FC236}">
                <a16:creationId xmlns:a16="http://schemas.microsoft.com/office/drawing/2014/main" id="{5F2D2F49-9DA4-4FC6-F025-0B029EDB0A97}"/>
              </a:ext>
            </a:extLst>
          </p:cNvPr>
          <p:cNvSpPr/>
          <p:nvPr/>
        </p:nvSpPr>
        <p:spPr>
          <a:xfrm>
            <a:off x="3593952" y="3851063"/>
            <a:ext cx="205474" cy="269042"/>
          </a:xfrm>
          <a:prstGeom prst="chevron">
            <a:avLst/>
          </a:prstGeom>
          <a:solidFill>
            <a:srgbClr val="20487F"/>
          </a:solidFill>
          <a:ln>
            <a:noFill/>
          </a:ln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91" name="Arrow: Chevron 90">
            <a:extLst>
              <a:ext uri="{FF2B5EF4-FFF2-40B4-BE49-F238E27FC236}">
                <a16:creationId xmlns:a16="http://schemas.microsoft.com/office/drawing/2014/main" id="{FF9786F9-4D43-FBA2-9EB9-FF6901873268}"/>
              </a:ext>
            </a:extLst>
          </p:cNvPr>
          <p:cNvSpPr/>
          <p:nvPr/>
        </p:nvSpPr>
        <p:spPr>
          <a:xfrm>
            <a:off x="6273953" y="3851063"/>
            <a:ext cx="205474" cy="269042"/>
          </a:xfrm>
          <a:prstGeom prst="chevron">
            <a:avLst/>
          </a:prstGeom>
          <a:solidFill>
            <a:srgbClr val="20487F"/>
          </a:solidFill>
          <a:ln>
            <a:noFill/>
          </a:ln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92" name="Arrow: Chevron 91">
            <a:extLst>
              <a:ext uri="{FF2B5EF4-FFF2-40B4-BE49-F238E27FC236}">
                <a16:creationId xmlns:a16="http://schemas.microsoft.com/office/drawing/2014/main" id="{C5BD7D06-06D7-AE5B-2028-F71C52C2AC62}"/>
              </a:ext>
            </a:extLst>
          </p:cNvPr>
          <p:cNvSpPr/>
          <p:nvPr/>
        </p:nvSpPr>
        <p:spPr>
          <a:xfrm>
            <a:off x="9000207" y="3857541"/>
            <a:ext cx="205474" cy="269042"/>
          </a:xfrm>
          <a:prstGeom prst="chevron">
            <a:avLst/>
          </a:prstGeom>
          <a:solidFill>
            <a:srgbClr val="20487F"/>
          </a:solidFill>
          <a:ln>
            <a:noFill/>
          </a:ln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93" name="Arrow: Chevron 92">
            <a:extLst>
              <a:ext uri="{FF2B5EF4-FFF2-40B4-BE49-F238E27FC236}">
                <a16:creationId xmlns:a16="http://schemas.microsoft.com/office/drawing/2014/main" id="{7371E2FD-E720-9A8A-D041-AEF0797BC02B}"/>
              </a:ext>
            </a:extLst>
          </p:cNvPr>
          <p:cNvSpPr/>
          <p:nvPr/>
        </p:nvSpPr>
        <p:spPr>
          <a:xfrm>
            <a:off x="11727783" y="3865526"/>
            <a:ext cx="205474" cy="269042"/>
          </a:xfrm>
          <a:prstGeom prst="chevron">
            <a:avLst/>
          </a:prstGeom>
          <a:solidFill>
            <a:srgbClr val="20487F"/>
          </a:solidFill>
          <a:ln>
            <a:noFill/>
          </a:ln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94" name="Arrow: Chevron 93">
            <a:extLst>
              <a:ext uri="{FF2B5EF4-FFF2-40B4-BE49-F238E27FC236}">
                <a16:creationId xmlns:a16="http://schemas.microsoft.com/office/drawing/2014/main" id="{37831C1F-BC82-4BF0-5F32-EBCF99695423}"/>
              </a:ext>
            </a:extLst>
          </p:cNvPr>
          <p:cNvSpPr/>
          <p:nvPr/>
        </p:nvSpPr>
        <p:spPr>
          <a:xfrm>
            <a:off x="14453700" y="3847595"/>
            <a:ext cx="205474" cy="269042"/>
          </a:xfrm>
          <a:prstGeom prst="chevron">
            <a:avLst/>
          </a:prstGeom>
          <a:solidFill>
            <a:srgbClr val="20487F"/>
          </a:solidFill>
          <a:ln>
            <a:noFill/>
          </a:ln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45EF873-2D15-2EAB-E53B-FA055D30981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>
            <a:extLst>
              <a:ext uri="{FF2B5EF4-FFF2-40B4-BE49-F238E27FC236}">
                <a16:creationId xmlns:a16="http://schemas.microsoft.com/office/drawing/2014/main" id="{E7E6D016-9110-170E-5591-D8A299EC27AA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0" y="-206972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67703" h="10287000">
                <a:moveTo>
                  <a:pt x="0" y="0"/>
                </a:moveTo>
                <a:lnTo>
                  <a:pt x="18267703" y="0"/>
                </a:lnTo>
                <a:lnTo>
                  <a:pt x="18267703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grpSp>
        <p:nvGrpSpPr>
          <p:cNvPr id="64" name="Group 50">
            <a:extLst>
              <a:ext uri="{FF2B5EF4-FFF2-40B4-BE49-F238E27FC236}">
                <a16:creationId xmlns:a16="http://schemas.microsoft.com/office/drawing/2014/main" id="{CF603CBD-2053-8EEE-E413-B1FE25749634}"/>
              </a:ext>
            </a:extLst>
          </p:cNvPr>
          <p:cNvGrpSpPr/>
          <p:nvPr/>
        </p:nvGrpSpPr>
        <p:grpSpPr>
          <a:xfrm>
            <a:off x="0" y="2919099"/>
            <a:ext cx="18288000" cy="700401"/>
            <a:chOff x="0" y="0"/>
            <a:chExt cx="3701621" cy="250713"/>
          </a:xfrm>
          <a:solidFill>
            <a:srgbClr val="FFF0CD"/>
          </a:solidFill>
        </p:grpSpPr>
        <p:sp>
          <p:nvSpPr>
            <p:cNvPr id="65" name="Freeform 51">
              <a:extLst>
                <a:ext uri="{FF2B5EF4-FFF2-40B4-BE49-F238E27FC236}">
                  <a16:creationId xmlns:a16="http://schemas.microsoft.com/office/drawing/2014/main" id="{DB419A23-25BB-8E72-3615-1A7EC8933E1F}"/>
                </a:ext>
              </a:extLst>
            </p:cNvPr>
            <p:cNvSpPr/>
            <p:nvPr/>
          </p:nvSpPr>
          <p:spPr>
            <a:xfrm>
              <a:off x="0" y="0"/>
              <a:ext cx="3701621" cy="250713"/>
            </a:xfrm>
            <a:custGeom>
              <a:avLst/>
              <a:gdLst/>
              <a:ahLst/>
              <a:cxnLst/>
              <a:rect l="l" t="t" r="r" b="b"/>
              <a:pathLst>
                <a:path w="3701621" h="250713">
                  <a:moveTo>
                    <a:pt x="0" y="0"/>
                  </a:moveTo>
                  <a:lnTo>
                    <a:pt x="3701621" y="0"/>
                  </a:lnTo>
                  <a:lnTo>
                    <a:pt x="3701621" y="250713"/>
                  </a:lnTo>
                  <a:lnTo>
                    <a:pt x="0" y="250713"/>
                  </a:lnTo>
                  <a:close/>
                </a:path>
              </a:pathLst>
            </a:custGeom>
            <a:grpFill/>
          </p:spPr>
          <p:txBody>
            <a:bodyPr/>
            <a:lstStyle/>
            <a:p>
              <a:endParaRPr lang="en-GB"/>
            </a:p>
          </p:txBody>
        </p:sp>
        <p:sp>
          <p:nvSpPr>
            <p:cNvPr id="66" name="TextBox 52">
              <a:extLst>
                <a:ext uri="{FF2B5EF4-FFF2-40B4-BE49-F238E27FC236}">
                  <a16:creationId xmlns:a16="http://schemas.microsoft.com/office/drawing/2014/main" id="{4A3C9676-CC48-792C-67FF-ADF17808C5DF}"/>
                </a:ext>
              </a:extLst>
            </p:cNvPr>
            <p:cNvSpPr txBox="1"/>
            <p:nvPr/>
          </p:nvSpPr>
          <p:spPr>
            <a:xfrm>
              <a:off x="0" y="-47625"/>
              <a:ext cx="3701621" cy="298338"/>
            </a:xfrm>
            <a:prstGeom prst="rect">
              <a:avLst/>
            </a:prstGeom>
            <a:grpFill/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endParaRPr/>
            </a:p>
          </p:txBody>
        </p:sp>
      </p:grpSp>
      <p:grpSp>
        <p:nvGrpSpPr>
          <p:cNvPr id="4" name="Group 4">
            <a:extLst>
              <a:ext uri="{FF2B5EF4-FFF2-40B4-BE49-F238E27FC236}">
                <a16:creationId xmlns:a16="http://schemas.microsoft.com/office/drawing/2014/main" id="{511F4750-D36D-E236-77FB-DBE0A251933C}"/>
              </a:ext>
            </a:extLst>
          </p:cNvPr>
          <p:cNvGrpSpPr/>
          <p:nvPr/>
        </p:nvGrpSpPr>
        <p:grpSpPr>
          <a:xfrm>
            <a:off x="1146214" y="2354581"/>
            <a:ext cx="2511386" cy="45719"/>
            <a:chOff x="0" y="0"/>
            <a:chExt cx="596252" cy="12543"/>
          </a:xfrm>
        </p:grpSpPr>
        <p:sp>
          <p:nvSpPr>
            <p:cNvPr id="5" name="Freeform 5">
              <a:extLst>
                <a:ext uri="{FF2B5EF4-FFF2-40B4-BE49-F238E27FC236}">
                  <a16:creationId xmlns:a16="http://schemas.microsoft.com/office/drawing/2014/main" id="{178553C3-1705-401B-F45E-1C97C0774FE7}"/>
                </a:ext>
              </a:extLst>
            </p:cNvPr>
            <p:cNvSpPr/>
            <p:nvPr/>
          </p:nvSpPr>
          <p:spPr>
            <a:xfrm>
              <a:off x="0" y="0"/>
              <a:ext cx="596252" cy="12543"/>
            </a:xfrm>
            <a:custGeom>
              <a:avLst/>
              <a:gdLst/>
              <a:ahLst/>
              <a:cxnLst/>
              <a:rect l="l" t="t" r="r" b="b"/>
              <a:pathLst>
                <a:path w="596252" h="12543">
                  <a:moveTo>
                    <a:pt x="0" y="0"/>
                  </a:moveTo>
                  <a:lnTo>
                    <a:pt x="596252" y="0"/>
                  </a:lnTo>
                  <a:lnTo>
                    <a:pt x="596252" y="12543"/>
                  </a:lnTo>
                  <a:lnTo>
                    <a:pt x="0" y="12543"/>
                  </a:lnTo>
                  <a:close/>
                </a:path>
              </a:pathLst>
            </a:custGeom>
            <a:solidFill>
              <a:srgbClr val="FFC43A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6" name="TextBox 6">
              <a:extLst>
                <a:ext uri="{FF2B5EF4-FFF2-40B4-BE49-F238E27FC236}">
                  <a16:creationId xmlns:a16="http://schemas.microsoft.com/office/drawing/2014/main" id="{CBE1C1F0-E59C-AF95-2164-01F36276C517}"/>
                </a:ext>
              </a:extLst>
            </p:cNvPr>
            <p:cNvSpPr txBox="1"/>
            <p:nvPr/>
          </p:nvSpPr>
          <p:spPr>
            <a:xfrm>
              <a:off x="0" y="-47625"/>
              <a:ext cx="596252" cy="60168"/>
            </a:xfrm>
            <a:prstGeom prst="rect">
              <a:avLst/>
            </a:prstGeom>
          </p:spPr>
          <p:txBody>
            <a:bodyPr lIns="36802" tIns="36802" rIns="36802" bIns="36802" rtlCol="0" anchor="ctr"/>
            <a:lstStyle/>
            <a:p>
              <a:pPr algn="ctr">
                <a:lnSpc>
                  <a:spcPts val="3360"/>
                </a:lnSpc>
              </a:pPr>
              <a:endParaRPr/>
            </a:p>
          </p:txBody>
        </p:sp>
      </p:grpSp>
      <p:grpSp>
        <p:nvGrpSpPr>
          <p:cNvPr id="8" name="Group 8">
            <a:extLst>
              <a:ext uri="{FF2B5EF4-FFF2-40B4-BE49-F238E27FC236}">
                <a16:creationId xmlns:a16="http://schemas.microsoft.com/office/drawing/2014/main" id="{08752F6C-1FA0-C8DC-91EB-91E0E12B3A31}"/>
              </a:ext>
            </a:extLst>
          </p:cNvPr>
          <p:cNvGrpSpPr/>
          <p:nvPr/>
        </p:nvGrpSpPr>
        <p:grpSpPr>
          <a:xfrm>
            <a:off x="1028700" y="3854762"/>
            <a:ext cx="962449" cy="254708"/>
            <a:chOff x="0" y="0"/>
            <a:chExt cx="230161" cy="60911"/>
          </a:xfrm>
        </p:grpSpPr>
        <p:sp>
          <p:nvSpPr>
            <p:cNvPr id="9" name="Freeform 9">
              <a:extLst>
                <a:ext uri="{FF2B5EF4-FFF2-40B4-BE49-F238E27FC236}">
                  <a16:creationId xmlns:a16="http://schemas.microsoft.com/office/drawing/2014/main" id="{44F2BDD9-862B-7F2D-6E42-A5A25433813E}"/>
                </a:ext>
              </a:extLst>
            </p:cNvPr>
            <p:cNvSpPr/>
            <p:nvPr/>
          </p:nvSpPr>
          <p:spPr>
            <a:xfrm>
              <a:off x="0" y="0"/>
              <a:ext cx="230161" cy="60911"/>
            </a:xfrm>
            <a:custGeom>
              <a:avLst/>
              <a:gdLst/>
              <a:ahLst/>
              <a:cxnLst/>
              <a:rect l="l" t="t" r="r" b="b"/>
              <a:pathLst>
                <a:path w="230161" h="60911">
                  <a:moveTo>
                    <a:pt x="0" y="0"/>
                  </a:moveTo>
                  <a:lnTo>
                    <a:pt x="230161" y="0"/>
                  </a:lnTo>
                  <a:lnTo>
                    <a:pt x="230161" y="60911"/>
                  </a:lnTo>
                  <a:lnTo>
                    <a:pt x="0" y="60911"/>
                  </a:lnTo>
                  <a:close/>
                </a:path>
              </a:pathLst>
            </a:custGeom>
            <a:solidFill>
              <a:srgbClr val="FEFEFE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TextBox 10">
              <a:extLst>
                <a:ext uri="{FF2B5EF4-FFF2-40B4-BE49-F238E27FC236}">
                  <a16:creationId xmlns:a16="http://schemas.microsoft.com/office/drawing/2014/main" id="{1EAC17C5-6589-5040-C850-63ED3FF1E825}"/>
                </a:ext>
              </a:extLst>
            </p:cNvPr>
            <p:cNvSpPr txBox="1"/>
            <p:nvPr/>
          </p:nvSpPr>
          <p:spPr>
            <a:xfrm>
              <a:off x="0" y="-47625"/>
              <a:ext cx="230161" cy="108536"/>
            </a:xfrm>
            <a:prstGeom prst="rect">
              <a:avLst/>
            </a:prstGeom>
          </p:spPr>
          <p:txBody>
            <a:bodyPr lIns="40531" tIns="40531" rIns="40531" bIns="40531" rtlCol="0" anchor="ctr"/>
            <a:lstStyle/>
            <a:p>
              <a:pPr algn="ctr">
                <a:lnSpc>
                  <a:spcPts val="3359"/>
                </a:lnSpc>
              </a:pPr>
              <a:endParaRPr/>
            </a:p>
          </p:txBody>
        </p:sp>
      </p:grpSp>
      <p:sp>
        <p:nvSpPr>
          <p:cNvPr id="17" name="TextBox 17">
            <a:extLst>
              <a:ext uri="{FF2B5EF4-FFF2-40B4-BE49-F238E27FC236}">
                <a16:creationId xmlns:a16="http://schemas.microsoft.com/office/drawing/2014/main" id="{4ECC34BA-1D92-7C4E-DABB-74D76A488C2C}"/>
              </a:ext>
            </a:extLst>
          </p:cNvPr>
          <p:cNvSpPr txBox="1"/>
          <p:nvPr/>
        </p:nvSpPr>
        <p:spPr>
          <a:xfrm>
            <a:off x="3810000" y="1591549"/>
            <a:ext cx="5484077" cy="94949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8400"/>
              </a:lnSpc>
            </a:pPr>
            <a:r>
              <a:rPr lang="en-US" sz="4800" b="1" dirty="0">
                <a:solidFill>
                  <a:srgbClr val="1565C0"/>
                </a:solidFill>
                <a:latin typeface="Aileron Bold"/>
                <a:ea typeface="Aileron Bold"/>
                <a:cs typeface="Aileron Bold"/>
                <a:sym typeface="Aileron Bold"/>
              </a:rPr>
              <a:t>Feature Selection</a:t>
            </a:r>
          </a:p>
        </p:txBody>
      </p:sp>
      <p:sp>
        <p:nvSpPr>
          <p:cNvPr id="18" name="TextBox 18">
            <a:extLst>
              <a:ext uri="{FF2B5EF4-FFF2-40B4-BE49-F238E27FC236}">
                <a16:creationId xmlns:a16="http://schemas.microsoft.com/office/drawing/2014/main" id="{F7103085-F6E6-A11D-0CBA-075CD35737E9}"/>
              </a:ext>
            </a:extLst>
          </p:cNvPr>
          <p:cNvSpPr txBox="1"/>
          <p:nvPr/>
        </p:nvSpPr>
        <p:spPr>
          <a:xfrm>
            <a:off x="2032446" y="2933700"/>
            <a:ext cx="7035354" cy="52355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4480"/>
              </a:lnSpc>
              <a:spcBef>
                <a:spcPct val="0"/>
              </a:spcBef>
            </a:pPr>
            <a:r>
              <a:rPr lang="en-US" sz="3200" b="1" dirty="0">
                <a:solidFill>
                  <a:srgbClr val="20487F"/>
                </a:solidFill>
                <a:latin typeface="Aileron Bold"/>
                <a:ea typeface="Aileron Bold"/>
                <a:cs typeface="Aileron Bold"/>
                <a:sym typeface="Aileron Bold"/>
              </a:rPr>
              <a:t>Why were these variables selected?</a:t>
            </a:r>
          </a:p>
        </p:txBody>
      </p:sp>
      <p:sp>
        <p:nvSpPr>
          <p:cNvPr id="19" name="TextBox 19">
            <a:extLst>
              <a:ext uri="{FF2B5EF4-FFF2-40B4-BE49-F238E27FC236}">
                <a16:creationId xmlns:a16="http://schemas.microsoft.com/office/drawing/2014/main" id="{D67903E0-7D20-3F59-E7FC-01C2D306DE9A}"/>
              </a:ext>
            </a:extLst>
          </p:cNvPr>
          <p:cNvSpPr txBox="1"/>
          <p:nvPr/>
        </p:nvSpPr>
        <p:spPr>
          <a:xfrm>
            <a:off x="1190449" y="3925391"/>
            <a:ext cx="2025066" cy="427809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2800"/>
              </a:lnSpc>
              <a:spcBef>
                <a:spcPct val="0"/>
              </a:spcBef>
            </a:pPr>
            <a:r>
              <a:rPr lang="en-GB" sz="2000" dirty="0">
                <a:solidFill>
                  <a:srgbClr val="000000"/>
                </a:solidFill>
                <a:latin typeface="Aileron"/>
                <a:ea typeface="Aileron"/>
                <a:cs typeface="Aileron"/>
                <a:sym typeface="Aileron"/>
              </a:rPr>
              <a:t>The dataset was initially reviewed </a:t>
            </a:r>
            <a:r>
              <a:rPr lang="en-GB" sz="2000" b="1" dirty="0">
                <a:solidFill>
                  <a:srgbClr val="1565C0"/>
                </a:solidFill>
                <a:latin typeface="Aileron"/>
                <a:ea typeface="Aileron"/>
                <a:cs typeface="Aileron"/>
                <a:sym typeface="Aileron"/>
              </a:rPr>
              <a:t>to understand its structure, variable types </a:t>
            </a:r>
            <a:r>
              <a:rPr lang="en-GB" sz="2000" b="1" dirty="0">
                <a:latin typeface="Aileron"/>
                <a:ea typeface="Aileron"/>
                <a:cs typeface="Aileron"/>
                <a:sym typeface="Aileron"/>
              </a:rPr>
              <a:t>and</a:t>
            </a:r>
            <a:r>
              <a:rPr lang="en-GB" sz="2000" b="1" dirty="0">
                <a:solidFill>
                  <a:srgbClr val="1565C0"/>
                </a:solidFill>
                <a:latin typeface="Aileron"/>
                <a:ea typeface="Aileron"/>
                <a:cs typeface="Aileron"/>
                <a:sym typeface="Aileron"/>
              </a:rPr>
              <a:t> business context</a:t>
            </a:r>
            <a:r>
              <a:rPr lang="en-GB" sz="2000" dirty="0">
                <a:solidFill>
                  <a:srgbClr val="1565C0"/>
                </a:solidFill>
                <a:latin typeface="Aileron"/>
                <a:ea typeface="Aileron"/>
                <a:cs typeface="Aileron"/>
                <a:sym typeface="Aileron"/>
              </a:rPr>
              <a:t> </a:t>
            </a:r>
            <a:r>
              <a:rPr lang="en-GB" sz="2000" dirty="0">
                <a:solidFill>
                  <a:srgbClr val="000000"/>
                </a:solidFill>
                <a:latin typeface="Aileron"/>
                <a:ea typeface="Aileron"/>
                <a:cs typeface="Aileron"/>
                <a:sym typeface="Aileron"/>
              </a:rPr>
              <a:t>before selecting the features most relevant to customer churn analysis.</a:t>
            </a:r>
            <a:endParaRPr lang="en-US" sz="2000" dirty="0">
              <a:solidFill>
                <a:srgbClr val="000000"/>
              </a:solidFill>
              <a:latin typeface="Aileron"/>
              <a:ea typeface="Aileron"/>
              <a:cs typeface="Aileron"/>
              <a:sym typeface="Aileron"/>
            </a:endParaRPr>
          </a:p>
        </p:txBody>
      </p:sp>
      <p:grpSp>
        <p:nvGrpSpPr>
          <p:cNvPr id="46" name="Group 46">
            <a:extLst>
              <a:ext uri="{FF2B5EF4-FFF2-40B4-BE49-F238E27FC236}">
                <a16:creationId xmlns:a16="http://schemas.microsoft.com/office/drawing/2014/main" id="{C38C1509-9DC4-D4E9-DA59-5FF09D9D2AF7}"/>
              </a:ext>
            </a:extLst>
          </p:cNvPr>
          <p:cNvGrpSpPr/>
          <p:nvPr/>
        </p:nvGrpSpPr>
        <p:grpSpPr>
          <a:xfrm>
            <a:off x="9753600" y="1725565"/>
            <a:ext cx="7620000" cy="5441954"/>
            <a:chOff x="0" y="-47625"/>
            <a:chExt cx="1941544" cy="1564195"/>
          </a:xfrm>
          <a:effectLst>
            <a:outerShdw blurRad="63500" sx="101000" sy="101000" algn="ctr" rotWithShape="0">
              <a:schemeClr val="tx2">
                <a:alpha val="40000"/>
              </a:schemeClr>
            </a:outerShdw>
          </a:effectLst>
        </p:grpSpPr>
        <p:sp>
          <p:nvSpPr>
            <p:cNvPr id="47" name="Freeform 47">
              <a:extLst>
                <a:ext uri="{FF2B5EF4-FFF2-40B4-BE49-F238E27FC236}">
                  <a16:creationId xmlns:a16="http://schemas.microsoft.com/office/drawing/2014/main" id="{EA03945E-9F05-B868-265E-96AB781A0FD8}"/>
                </a:ext>
              </a:extLst>
            </p:cNvPr>
            <p:cNvSpPr/>
            <p:nvPr/>
          </p:nvSpPr>
          <p:spPr>
            <a:xfrm>
              <a:off x="3999" y="0"/>
              <a:ext cx="1937545" cy="1516570"/>
            </a:xfrm>
            <a:custGeom>
              <a:avLst/>
              <a:gdLst/>
              <a:ahLst/>
              <a:cxnLst/>
              <a:rect l="l" t="t" r="r" b="b"/>
              <a:pathLst>
                <a:path w="1937545" h="1516570">
                  <a:moveTo>
                    <a:pt x="24205" y="0"/>
                  </a:moveTo>
                  <a:lnTo>
                    <a:pt x="1913340" y="0"/>
                  </a:lnTo>
                  <a:cubicBezTo>
                    <a:pt x="1919759" y="0"/>
                    <a:pt x="1925916" y="2550"/>
                    <a:pt x="1930455" y="7089"/>
                  </a:cubicBezTo>
                  <a:cubicBezTo>
                    <a:pt x="1934994" y="11629"/>
                    <a:pt x="1937545" y="17785"/>
                    <a:pt x="1937545" y="24205"/>
                  </a:cubicBezTo>
                  <a:lnTo>
                    <a:pt x="1937545" y="1492365"/>
                  </a:lnTo>
                  <a:cubicBezTo>
                    <a:pt x="1937545" y="1498785"/>
                    <a:pt x="1934994" y="1504941"/>
                    <a:pt x="1930455" y="1509480"/>
                  </a:cubicBezTo>
                  <a:cubicBezTo>
                    <a:pt x="1925916" y="1514020"/>
                    <a:pt x="1919759" y="1516570"/>
                    <a:pt x="1913340" y="1516570"/>
                  </a:cubicBezTo>
                  <a:lnTo>
                    <a:pt x="24205" y="1516570"/>
                  </a:lnTo>
                  <a:cubicBezTo>
                    <a:pt x="17785" y="1516570"/>
                    <a:pt x="11629" y="1514020"/>
                    <a:pt x="7089" y="1509480"/>
                  </a:cubicBezTo>
                  <a:cubicBezTo>
                    <a:pt x="2550" y="1504941"/>
                    <a:pt x="0" y="1498785"/>
                    <a:pt x="0" y="1492365"/>
                  </a:cubicBezTo>
                  <a:lnTo>
                    <a:pt x="0" y="24205"/>
                  </a:lnTo>
                  <a:cubicBezTo>
                    <a:pt x="0" y="17785"/>
                    <a:pt x="2550" y="11629"/>
                    <a:pt x="7089" y="7089"/>
                  </a:cubicBezTo>
                  <a:cubicBezTo>
                    <a:pt x="11629" y="2550"/>
                    <a:pt x="17785" y="0"/>
                    <a:pt x="24205" y="0"/>
                  </a:cubicBezTo>
                  <a:close/>
                </a:path>
              </a:pathLst>
            </a:custGeom>
            <a:solidFill>
              <a:srgbClr val="FEFDFD"/>
            </a:solidFill>
            <a:ln cap="rnd">
              <a:noFill/>
              <a:prstDash val="solid"/>
              <a:round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48" name="TextBox 48">
              <a:extLst>
                <a:ext uri="{FF2B5EF4-FFF2-40B4-BE49-F238E27FC236}">
                  <a16:creationId xmlns:a16="http://schemas.microsoft.com/office/drawing/2014/main" id="{F155B696-E753-0451-4BD0-4F5515516AF5}"/>
                </a:ext>
              </a:extLst>
            </p:cNvPr>
            <p:cNvSpPr txBox="1"/>
            <p:nvPr/>
          </p:nvSpPr>
          <p:spPr>
            <a:xfrm>
              <a:off x="0" y="-47625"/>
              <a:ext cx="1937544" cy="156419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33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49" name="TextBox 49">
            <a:extLst>
              <a:ext uri="{FF2B5EF4-FFF2-40B4-BE49-F238E27FC236}">
                <a16:creationId xmlns:a16="http://schemas.microsoft.com/office/drawing/2014/main" id="{1DABDB8C-28B4-1722-94B6-498EB922BB83}"/>
              </a:ext>
            </a:extLst>
          </p:cNvPr>
          <p:cNvSpPr txBox="1"/>
          <p:nvPr/>
        </p:nvSpPr>
        <p:spPr>
          <a:xfrm>
            <a:off x="10879233" y="4076224"/>
            <a:ext cx="5995855" cy="320087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 dirty="0">
                <a:solidFill>
                  <a:srgbClr val="1969C2"/>
                </a:solidFill>
                <a:latin typeface="Aileron Bold"/>
                <a:ea typeface="Aileron Bold"/>
                <a:cs typeface="Aileron Bold"/>
                <a:sym typeface="Aileron Bold"/>
              </a:rPr>
              <a:t>Business relevance</a:t>
            </a:r>
            <a:r>
              <a:rPr lang="en-US" sz="2000" dirty="0">
                <a:solidFill>
                  <a:srgbClr val="000000"/>
                </a:solidFill>
                <a:latin typeface="Aileron"/>
                <a:ea typeface="Aileron"/>
                <a:cs typeface="Aileron"/>
                <a:sym typeface="Aileron"/>
              </a:rPr>
              <a:t> to customer churn.</a:t>
            </a:r>
          </a:p>
          <a:p>
            <a:pPr algn="l">
              <a:lnSpc>
                <a:spcPts val="2800"/>
              </a:lnSpc>
            </a:pPr>
            <a:endParaRPr lang="en-US" sz="2000" dirty="0">
              <a:solidFill>
                <a:srgbClr val="000000"/>
              </a:solidFill>
              <a:latin typeface="Aileron"/>
              <a:ea typeface="Aileron"/>
              <a:cs typeface="Aileron"/>
              <a:sym typeface="Aileron"/>
            </a:endParaRPr>
          </a:p>
          <a:p>
            <a:pPr algn="l">
              <a:lnSpc>
                <a:spcPts val="2800"/>
              </a:lnSpc>
            </a:pPr>
            <a:r>
              <a:rPr lang="en-US" sz="2000" dirty="0">
                <a:solidFill>
                  <a:srgbClr val="1969C2"/>
                </a:solidFill>
                <a:latin typeface="Aileron Bold"/>
                <a:ea typeface="Aileron Bold"/>
                <a:cs typeface="Aileron Bold"/>
                <a:sym typeface="Aileron Bold"/>
              </a:rPr>
              <a:t>Data quality </a:t>
            </a:r>
            <a:r>
              <a:rPr lang="en-US" sz="2000" dirty="0">
                <a:solidFill>
                  <a:srgbClr val="000000"/>
                </a:solidFill>
                <a:latin typeface="Aileron"/>
                <a:ea typeface="Aileron"/>
                <a:cs typeface="Aileron"/>
                <a:sym typeface="Aileron"/>
              </a:rPr>
              <a:t>(missing values and completeness).</a:t>
            </a:r>
          </a:p>
          <a:p>
            <a:pPr algn="l">
              <a:lnSpc>
                <a:spcPts val="2800"/>
              </a:lnSpc>
            </a:pPr>
            <a:endParaRPr lang="en-US" sz="2000" dirty="0">
              <a:solidFill>
                <a:srgbClr val="000000"/>
              </a:solidFill>
              <a:latin typeface="Aileron"/>
              <a:ea typeface="Aileron"/>
              <a:cs typeface="Aileron"/>
              <a:sym typeface="Aileron"/>
            </a:endParaRPr>
          </a:p>
          <a:p>
            <a:pPr algn="l">
              <a:lnSpc>
                <a:spcPts val="2800"/>
              </a:lnSpc>
            </a:pPr>
            <a:r>
              <a:rPr lang="en-US" sz="2000" dirty="0">
                <a:solidFill>
                  <a:srgbClr val="1969C2"/>
                </a:solidFill>
                <a:latin typeface="Aileron Bold"/>
                <a:ea typeface="Aileron Bold"/>
                <a:cs typeface="Aileron Bold"/>
                <a:sym typeface="Aileron Bold"/>
              </a:rPr>
              <a:t>Representation</a:t>
            </a:r>
            <a:r>
              <a:rPr lang="en-US" sz="2000" dirty="0">
                <a:solidFill>
                  <a:srgbClr val="000000"/>
                </a:solidFill>
                <a:latin typeface="Aileron"/>
                <a:ea typeface="Aileron"/>
                <a:cs typeface="Aileron"/>
                <a:sym typeface="Aileron"/>
              </a:rPr>
              <a:t> of different customer dimensions.</a:t>
            </a:r>
          </a:p>
          <a:p>
            <a:pPr algn="l">
              <a:lnSpc>
                <a:spcPts val="2800"/>
              </a:lnSpc>
            </a:pPr>
            <a:endParaRPr lang="en-US" sz="2000" dirty="0">
              <a:solidFill>
                <a:srgbClr val="000000"/>
              </a:solidFill>
              <a:latin typeface="Aileron"/>
              <a:ea typeface="Aileron"/>
              <a:cs typeface="Aileron"/>
              <a:sym typeface="Aileron"/>
            </a:endParaRPr>
          </a:p>
          <a:p>
            <a:pPr algn="l"/>
            <a:r>
              <a:rPr lang="en-US" sz="2000" dirty="0">
                <a:solidFill>
                  <a:srgbClr val="1969C2"/>
                </a:solidFill>
                <a:latin typeface="Aileron Bold"/>
                <a:ea typeface="Aileron Bold"/>
                <a:cs typeface="Aileron Bold"/>
                <a:sym typeface="Aileron Bold"/>
              </a:rPr>
              <a:t>Suitability</a:t>
            </a:r>
            <a:r>
              <a:rPr lang="en-US" sz="2000" dirty="0">
                <a:solidFill>
                  <a:srgbClr val="000000"/>
                </a:solidFill>
                <a:latin typeface="Aileron"/>
                <a:ea typeface="Aileron"/>
                <a:cs typeface="Aileron"/>
                <a:sym typeface="Aileron"/>
              </a:rPr>
              <a:t> for visual exploration and later predictive modelling.</a:t>
            </a:r>
          </a:p>
          <a:p>
            <a:pPr algn="l">
              <a:lnSpc>
                <a:spcPts val="2800"/>
              </a:lnSpc>
              <a:spcBef>
                <a:spcPct val="0"/>
              </a:spcBef>
            </a:pPr>
            <a:endParaRPr lang="en-US" sz="2000" dirty="0">
              <a:solidFill>
                <a:srgbClr val="000000"/>
              </a:solidFill>
              <a:latin typeface="Aileron"/>
              <a:ea typeface="Aileron"/>
              <a:cs typeface="Aileron"/>
              <a:sym typeface="Aileron"/>
            </a:endParaRPr>
          </a:p>
        </p:txBody>
      </p:sp>
      <p:sp>
        <p:nvSpPr>
          <p:cNvPr id="50" name="TextBox 50">
            <a:extLst>
              <a:ext uri="{FF2B5EF4-FFF2-40B4-BE49-F238E27FC236}">
                <a16:creationId xmlns:a16="http://schemas.microsoft.com/office/drawing/2014/main" id="{821DA17D-AACF-98F3-B767-4977DC75B5E6}"/>
              </a:ext>
            </a:extLst>
          </p:cNvPr>
          <p:cNvSpPr txBox="1"/>
          <p:nvPr/>
        </p:nvSpPr>
        <p:spPr>
          <a:xfrm>
            <a:off x="10168235" y="2039660"/>
            <a:ext cx="6973551" cy="104644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2800"/>
              </a:lnSpc>
              <a:spcBef>
                <a:spcPct val="0"/>
              </a:spcBef>
            </a:pPr>
            <a:r>
              <a:rPr lang="en-GB" sz="2000" dirty="0">
                <a:solidFill>
                  <a:srgbClr val="000000"/>
                </a:solidFill>
                <a:latin typeface="Aileron"/>
                <a:ea typeface="Aileron"/>
                <a:cs typeface="Aileron"/>
                <a:sym typeface="Aileron"/>
              </a:rPr>
              <a:t>The variables were selected to provide a balanced representation of customer behaviour, revenue, service quality, device characteristics and demographic information.</a:t>
            </a:r>
          </a:p>
        </p:txBody>
      </p:sp>
      <p:grpSp>
        <p:nvGrpSpPr>
          <p:cNvPr id="51" name="Group 51">
            <a:extLst>
              <a:ext uri="{FF2B5EF4-FFF2-40B4-BE49-F238E27FC236}">
                <a16:creationId xmlns:a16="http://schemas.microsoft.com/office/drawing/2014/main" id="{25156945-D5DB-9747-1975-B67A74C9EC24}"/>
              </a:ext>
            </a:extLst>
          </p:cNvPr>
          <p:cNvGrpSpPr/>
          <p:nvPr/>
        </p:nvGrpSpPr>
        <p:grpSpPr>
          <a:xfrm>
            <a:off x="10169580" y="5600700"/>
            <a:ext cx="547969" cy="83345"/>
            <a:chOff x="0" y="0"/>
            <a:chExt cx="144321" cy="21951"/>
          </a:xfrm>
        </p:grpSpPr>
        <p:sp>
          <p:nvSpPr>
            <p:cNvPr id="52" name="Freeform 52">
              <a:extLst>
                <a:ext uri="{FF2B5EF4-FFF2-40B4-BE49-F238E27FC236}">
                  <a16:creationId xmlns:a16="http://schemas.microsoft.com/office/drawing/2014/main" id="{3F97DC70-427E-82F7-899B-882BE945880C}"/>
                </a:ext>
              </a:extLst>
            </p:cNvPr>
            <p:cNvSpPr/>
            <p:nvPr/>
          </p:nvSpPr>
          <p:spPr>
            <a:xfrm>
              <a:off x="0" y="0"/>
              <a:ext cx="144321" cy="21951"/>
            </a:xfrm>
            <a:custGeom>
              <a:avLst/>
              <a:gdLst/>
              <a:ahLst/>
              <a:cxnLst/>
              <a:rect l="l" t="t" r="r" b="b"/>
              <a:pathLst>
                <a:path w="144321" h="21951">
                  <a:moveTo>
                    <a:pt x="0" y="0"/>
                  </a:moveTo>
                  <a:lnTo>
                    <a:pt x="144321" y="0"/>
                  </a:lnTo>
                  <a:lnTo>
                    <a:pt x="144321" y="21951"/>
                  </a:lnTo>
                  <a:lnTo>
                    <a:pt x="0" y="21951"/>
                  </a:lnTo>
                  <a:close/>
                </a:path>
              </a:pathLst>
            </a:custGeom>
            <a:solidFill>
              <a:srgbClr val="FFC43A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53" name="TextBox 53">
              <a:extLst>
                <a:ext uri="{FF2B5EF4-FFF2-40B4-BE49-F238E27FC236}">
                  <a16:creationId xmlns:a16="http://schemas.microsoft.com/office/drawing/2014/main" id="{19910CF4-7B87-FD0C-A1BB-0DC24462FF95}"/>
                </a:ext>
              </a:extLst>
            </p:cNvPr>
            <p:cNvSpPr txBox="1"/>
            <p:nvPr/>
          </p:nvSpPr>
          <p:spPr>
            <a:xfrm>
              <a:off x="0" y="-47625"/>
              <a:ext cx="144321" cy="6957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endParaRPr/>
            </a:p>
          </p:txBody>
        </p:sp>
      </p:grpSp>
      <p:grpSp>
        <p:nvGrpSpPr>
          <p:cNvPr id="54" name="Group 54">
            <a:extLst>
              <a:ext uri="{FF2B5EF4-FFF2-40B4-BE49-F238E27FC236}">
                <a16:creationId xmlns:a16="http://schemas.microsoft.com/office/drawing/2014/main" id="{E7C76AF7-3089-624F-0F47-D0F6F9F9A3BE}"/>
              </a:ext>
            </a:extLst>
          </p:cNvPr>
          <p:cNvGrpSpPr/>
          <p:nvPr/>
        </p:nvGrpSpPr>
        <p:grpSpPr>
          <a:xfrm>
            <a:off x="10134600" y="4907755"/>
            <a:ext cx="547969" cy="83345"/>
            <a:chOff x="0" y="0"/>
            <a:chExt cx="144321" cy="21951"/>
          </a:xfrm>
        </p:grpSpPr>
        <p:sp>
          <p:nvSpPr>
            <p:cNvPr id="55" name="Freeform 55">
              <a:extLst>
                <a:ext uri="{FF2B5EF4-FFF2-40B4-BE49-F238E27FC236}">
                  <a16:creationId xmlns:a16="http://schemas.microsoft.com/office/drawing/2014/main" id="{9D9DB859-F858-C107-2EB6-B6E438B074D1}"/>
                </a:ext>
              </a:extLst>
            </p:cNvPr>
            <p:cNvSpPr/>
            <p:nvPr/>
          </p:nvSpPr>
          <p:spPr>
            <a:xfrm>
              <a:off x="0" y="0"/>
              <a:ext cx="144321" cy="21951"/>
            </a:xfrm>
            <a:custGeom>
              <a:avLst/>
              <a:gdLst/>
              <a:ahLst/>
              <a:cxnLst/>
              <a:rect l="l" t="t" r="r" b="b"/>
              <a:pathLst>
                <a:path w="144321" h="21951">
                  <a:moveTo>
                    <a:pt x="0" y="0"/>
                  </a:moveTo>
                  <a:lnTo>
                    <a:pt x="144321" y="0"/>
                  </a:lnTo>
                  <a:lnTo>
                    <a:pt x="144321" y="21951"/>
                  </a:lnTo>
                  <a:lnTo>
                    <a:pt x="0" y="21951"/>
                  </a:lnTo>
                  <a:close/>
                </a:path>
              </a:pathLst>
            </a:custGeom>
            <a:solidFill>
              <a:srgbClr val="FFC43A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56" name="TextBox 56">
              <a:extLst>
                <a:ext uri="{FF2B5EF4-FFF2-40B4-BE49-F238E27FC236}">
                  <a16:creationId xmlns:a16="http://schemas.microsoft.com/office/drawing/2014/main" id="{315DA216-68A0-03A7-8BF4-34DDA57EBD17}"/>
                </a:ext>
              </a:extLst>
            </p:cNvPr>
            <p:cNvSpPr txBox="1"/>
            <p:nvPr/>
          </p:nvSpPr>
          <p:spPr>
            <a:xfrm>
              <a:off x="0" y="-47625"/>
              <a:ext cx="144321" cy="6957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endParaRPr/>
            </a:p>
          </p:txBody>
        </p:sp>
      </p:grpSp>
      <p:grpSp>
        <p:nvGrpSpPr>
          <p:cNvPr id="57" name="Group 57">
            <a:extLst>
              <a:ext uri="{FF2B5EF4-FFF2-40B4-BE49-F238E27FC236}">
                <a16:creationId xmlns:a16="http://schemas.microsoft.com/office/drawing/2014/main" id="{61CF9265-586F-A9C3-9A0A-D1B58384863D}"/>
              </a:ext>
            </a:extLst>
          </p:cNvPr>
          <p:cNvGrpSpPr/>
          <p:nvPr/>
        </p:nvGrpSpPr>
        <p:grpSpPr>
          <a:xfrm>
            <a:off x="10169580" y="4221955"/>
            <a:ext cx="547969" cy="83345"/>
            <a:chOff x="0" y="0"/>
            <a:chExt cx="144321" cy="21951"/>
          </a:xfrm>
        </p:grpSpPr>
        <p:sp>
          <p:nvSpPr>
            <p:cNvPr id="58" name="Freeform 58">
              <a:extLst>
                <a:ext uri="{FF2B5EF4-FFF2-40B4-BE49-F238E27FC236}">
                  <a16:creationId xmlns:a16="http://schemas.microsoft.com/office/drawing/2014/main" id="{F8D3B522-20A8-7283-6A4D-D933A44F57B3}"/>
                </a:ext>
              </a:extLst>
            </p:cNvPr>
            <p:cNvSpPr/>
            <p:nvPr/>
          </p:nvSpPr>
          <p:spPr>
            <a:xfrm>
              <a:off x="0" y="0"/>
              <a:ext cx="144321" cy="21951"/>
            </a:xfrm>
            <a:custGeom>
              <a:avLst/>
              <a:gdLst/>
              <a:ahLst/>
              <a:cxnLst/>
              <a:rect l="l" t="t" r="r" b="b"/>
              <a:pathLst>
                <a:path w="144321" h="21951">
                  <a:moveTo>
                    <a:pt x="0" y="0"/>
                  </a:moveTo>
                  <a:lnTo>
                    <a:pt x="144321" y="0"/>
                  </a:lnTo>
                  <a:lnTo>
                    <a:pt x="144321" y="21951"/>
                  </a:lnTo>
                  <a:lnTo>
                    <a:pt x="0" y="21951"/>
                  </a:lnTo>
                  <a:close/>
                </a:path>
              </a:pathLst>
            </a:custGeom>
            <a:solidFill>
              <a:srgbClr val="FFC43A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59" name="TextBox 59">
              <a:extLst>
                <a:ext uri="{FF2B5EF4-FFF2-40B4-BE49-F238E27FC236}">
                  <a16:creationId xmlns:a16="http://schemas.microsoft.com/office/drawing/2014/main" id="{8FA48546-53C8-030D-AC3F-8D04B3C1E163}"/>
                </a:ext>
              </a:extLst>
            </p:cNvPr>
            <p:cNvSpPr txBox="1"/>
            <p:nvPr/>
          </p:nvSpPr>
          <p:spPr>
            <a:xfrm>
              <a:off x="0" y="-47625"/>
              <a:ext cx="144321" cy="6957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endParaRPr/>
            </a:p>
          </p:txBody>
        </p:sp>
      </p:grpSp>
      <p:grpSp>
        <p:nvGrpSpPr>
          <p:cNvPr id="60" name="Group 60">
            <a:extLst>
              <a:ext uri="{FF2B5EF4-FFF2-40B4-BE49-F238E27FC236}">
                <a16:creationId xmlns:a16="http://schemas.microsoft.com/office/drawing/2014/main" id="{42EA76D2-5A72-EAE7-9345-3986D876A213}"/>
              </a:ext>
            </a:extLst>
          </p:cNvPr>
          <p:cNvGrpSpPr/>
          <p:nvPr/>
        </p:nvGrpSpPr>
        <p:grpSpPr>
          <a:xfrm>
            <a:off x="10196231" y="6279355"/>
            <a:ext cx="547969" cy="83345"/>
            <a:chOff x="0" y="0"/>
            <a:chExt cx="144321" cy="21951"/>
          </a:xfrm>
        </p:grpSpPr>
        <p:sp>
          <p:nvSpPr>
            <p:cNvPr id="61" name="Freeform 61">
              <a:extLst>
                <a:ext uri="{FF2B5EF4-FFF2-40B4-BE49-F238E27FC236}">
                  <a16:creationId xmlns:a16="http://schemas.microsoft.com/office/drawing/2014/main" id="{ED1724DE-6752-FE5D-18D1-7A1DFE5B8EFA}"/>
                </a:ext>
              </a:extLst>
            </p:cNvPr>
            <p:cNvSpPr/>
            <p:nvPr/>
          </p:nvSpPr>
          <p:spPr>
            <a:xfrm>
              <a:off x="0" y="0"/>
              <a:ext cx="144321" cy="21951"/>
            </a:xfrm>
            <a:custGeom>
              <a:avLst/>
              <a:gdLst/>
              <a:ahLst/>
              <a:cxnLst/>
              <a:rect l="l" t="t" r="r" b="b"/>
              <a:pathLst>
                <a:path w="144321" h="21951">
                  <a:moveTo>
                    <a:pt x="0" y="0"/>
                  </a:moveTo>
                  <a:lnTo>
                    <a:pt x="144321" y="0"/>
                  </a:lnTo>
                  <a:lnTo>
                    <a:pt x="144321" y="21951"/>
                  </a:lnTo>
                  <a:lnTo>
                    <a:pt x="0" y="21951"/>
                  </a:lnTo>
                  <a:close/>
                </a:path>
              </a:pathLst>
            </a:custGeom>
            <a:solidFill>
              <a:srgbClr val="FFC43A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62" name="TextBox 62">
              <a:extLst>
                <a:ext uri="{FF2B5EF4-FFF2-40B4-BE49-F238E27FC236}">
                  <a16:creationId xmlns:a16="http://schemas.microsoft.com/office/drawing/2014/main" id="{B0AEAB8A-91E2-1158-91B9-F8DB9D8079ED}"/>
                </a:ext>
              </a:extLst>
            </p:cNvPr>
            <p:cNvSpPr txBox="1"/>
            <p:nvPr/>
          </p:nvSpPr>
          <p:spPr>
            <a:xfrm>
              <a:off x="0" y="-47625"/>
              <a:ext cx="144321" cy="6957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endParaRPr/>
            </a:p>
          </p:txBody>
        </p:sp>
      </p:grpSp>
      <p:sp>
        <p:nvSpPr>
          <p:cNvPr id="3" name="TextBox 18">
            <a:extLst>
              <a:ext uri="{FF2B5EF4-FFF2-40B4-BE49-F238E27FC236}">
                <a16:creationId xmlns:a16="http://schemas.microsoft.com/office/drawing/2014/main" id="{99DE594B-057B-5C10-19CC-A5505DAEC745}"/>
              </a:ext>
            </a:extLst>
          </p:cNvPr>
          <p:cNvSpPr txBox="1"/>
          <p:nvPr/>
        </p:nvSpPr>
        <p:spPr>
          <a:xfrm>
            <a:off x="6664747" y="531213"/>
            <a:ext cx="6177706" cy="98488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8400"/>
              </a:lnSpc>
            </a:pPr>
            <a:r>
              <a:rPr lang="en-US" sz="6000" b="1" dirty="0">
                <a:solidFill>
                  <a:srgbClr val="20487F"/>
                </a:solidFill>
                <a:latin typeface="Aileron Bold"/>
                <a:ea typeface="Aileron Bold"/>
                <a:cs typeface="Aileron Bold"/>
                <a:sym typeface="Aileron Bold"/>
              </a:rPr>
              <a:t>Data Preparation</a:t>
            </a:r>
            <a:endParaRPr lang="en-US" sz="6000" b="1" dirty="0">
              <a:solidFill>
                <a:srgbClr val="1969C2"/>
              </a:solidFill>
              <a:latin typeface="Aileron Bold"/>
              <a:ea typeface="Aileron Bold"/>
              <a:cs typeface="Aileron Bold"/>
              <a:sym typeface="Aileron Bold"/>
            </a:endParaRPr>
          </a:p>
        </p:txBody>
      </p:sp>
      <p:pic>
        <p:nvPicPr>
          <p:cNvPr id="67" name="Picture 66">
            <a:extLst>
              <a:ext uri="{FF2B5EF4-FFF2-40B4-BE49-F238E27FC236}">
                <a16:creationId xmlns:a16="http://schemas.microsoft.com/office/drawing/2014/main" id="{718CCCFB-D9FF-685D-CD02-A855951AB42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64941" y="3870146"/>
            <a:ext cx="5655259" cy="5531511"/>
          </a:xfrm>
          <a:prstGeom prst="rect">
            <a:avLst/>
          </a:prstGeom>
        </p:spPr>
      </p:pic>
      <p:sp>
        <p:nvSpPr>
          <p:cNvPr id="69" name="TextBox 68">
            <a:extLst>
              <a:ext uri="{FF2B5EF4-FFF2-40B4-BE49-F238E27FC236}">
                <a16:creationId xmlns:a16="http://schemas.microsoft.com/office/drawing/2014/main" id="{4AFA4F34-FDCC-4C09-92CA-DA6268D3B009}"/>
              </a:ext>
            </a:extLst>
          </p:cNvPr>
          <p:cNvSpPr txBox="1"/>
          <p:nvPr/>
        </p:nvSpPr>
        <p:spPr>
          <a:xfrm>
            <a:off x="10058400" y="3238500"/>
            <a:ext cx="5793327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spcBef>
                <a:spcPct val="0"/>
              </a:spcBef>
            </a:pPr>
            <a:r>
              <a:rPr lang="en-GB" sz="2000" dirty="0">
                <a:solidFill>
                  <a:srgbClr val="000000"/>
                </a:solidFill>
                <a:latin typeface="Aileron"/>
                <a:ea typeface="Aileron"/>
                <a:cs typeface="Aileron"/>
                <a:sym typeface="Aileron"/>
              </a:rPr>
              <a:t>Selection was based on the following criteria:</a:t>
            </a:r>
            <a:endParaRPr lang="en-US" sz="2000" dirty="0">
              <a:solidFill>
                <a:srgbClr val="000000"/>
              </a:solidFill>
              <a:latin typeface="Aileron"/>
              <a:ea typeface="Aileron"/>
              <a:cs typeface="Aileron"/>
              <a:sym typeface="Aileron"/>
            </a:endParaRPr>
          </a:p>
        </p:txBody>
      </p:sp>
      <p:grpSp>
        <p:nvGrpSpPr>
          <p:cNvPr id="73" name="Group 72">
            <a:extLst>
              <a:ext uri="{FF2B5EF4-FFF2-40B4-BE49-F238E27FC236}">
                <a16:creationId xmlns:a16="http://schemas.microsoft.com/office/drawing/2014/main" id="{75BC97C3-7B1E-2AAF-1F46-D3E6B3985567}"/>
              </a:ext>
            </a:extLst>
          </p:cNvPr>
          <p:cNvGrpSpPr/>
          <p:nvPr/>
        </p:nvGrpSpPr>
        <p:grpSpPr>
          <a:xfrm>
            <a:off x="9902686" y="7476515"/>
            <a:ext cx="7356613" cy="1890755"/>
            <a:chOff x="9902686" y="7476515"/>
            <a:chExt cx="7356613" cy="1890755"/>
          </a:xfrm>
        </p:grpSpPr>
        <p:grpSp>
          <p:nvGrpSpPr>
            <p:cNvPr id="24" name="Group 24">
              <a:extLst>
                <a:ext uri="{FF2B5EF4-FFF2-40B4-BE49-F238E27FC236}">
                  <a16:creationId xmlns:a16="http://schemas.microsoft.com/office/drawing/2014/main" id="{3C57D65E-9F40-88F0-438D-6987CCC5BA30}"/>
                </a:ext>
              </a:extLst>
            </p:cNvPr>
            <p:cNvGrpSpPr/>
            <p:nvPr/>
          </p:nvGrpSpPr>
          <p:grpSpPr>
            <a:xfrm>
              <a:off x="11882969" y="7476515"/>
              <a:ext cx="1415766" cy="1890755"/>
              <a:chOff x="0" y="0"/>
              <a:chExt cx="372877" cy="497977"/>
            </a:xfrm>
            <a:effectLst>
              <a:outerShdw blurRad="63500" sx="101000" sy="101000" algn="ctr" rotWithShape="0">
                <a:schemeClr val="tx2">
                  <a:alpha val="40000"/>
                </a:schemeClr>
              </a:outerShdw>
            </a:effectLst>
          </p:grpSpPr>
          <p:sp>
            <p:nvSpPr>
              <p:cNvPr id="25" name="Freeform 25">
                <a:extLst>
                  <a:ext uri="{FF2B5EF4-FFF2-40B4-BE49-F238E27FC236}">
                    <a16:creationId xmlns:a16="http://schemas.microsoft.com/office/drawing/2014/main" id="{7DE66AC9-FDA5-B396-506E-4A677FABDD71}"/>
                  </a:ext>
                </a:extLst>
              </p:cNvPr>
              <p:cNvSpPr/>
              <p:nvPr/>
            </p:nvSpPr>
            <p:spPr>
              <a:xfrm>
                <a:off x="0" y="0"/>
                <a:ext cx="372877" cy="497977"/>
              </a:xfrm>
              <a:custGeom>
                <a:avLst/>
                <a:gdLst/>
                <a:ahLst/>
                <a:cxnLst/>
                <a:rect l="l" t="t" r="r" b="b"/>
                <a:pathLst>
                  <a:path w="372877" h="497977">
                    <a:moveTo>
                      <a:pt x="125772" y="0"/>
                    </a:moveTo>
                    <a:lnTo>
                      <a:pt x="247104" y="0"/>
                    </a:lnTo>
                    <a:cubicBezTo>
                      <a:pt x="280461" y="0"/>
                      <a:pt x="312452" y="13251"/>
                      <a:pt x="336039" y="36838"/>
                    </a:cubicBezTo>
                    <a:cubicBezTo>
                      <a:pt x="359626" y="60425"/>
                      <a:pt x="372877" y="92415"/>
                      <a:pt x="372877" y="125772"/>
                    </a:cubicBezTo>
                    <a:lnTo>
                      <a:pt x="372877" y="372204"/>
                    </a:lnTo>
                    <a:cubicBezTo>
                      <a:pt x="372877" y="441667"/>
                      <a:pt x="316567" y="497977"/>
                      <a:pt x="247104" y="497977"/>
                    </a:cubicBezTo>
                    <a:lnTo>
                      <a:pt x="125772" y="497977"/>
                    </a:lnTo>
                    <a:cubicBezTo>
                      <a:pt x="56310" y="497977"/>
                      <a:pt x="0" y="441667"/>
                      <a:pt x="0" y="372204"/>
                    </a:cubicBezTo>
                    <a:lnTo>
                      <a:pt x="0" y="125772"/>
                    </a:lnTo>
                    <a:cubicBezTo>
                      <a:pt x="0" y="56310"/>
                      <a:pt x="56310" y="0"/>
                      <a:pt x="125772" y="0"/>
                    </a:cubicBezTo>
                    <a:close/>
                  </a:path>
                </a:pathLst>
              </a:custGeom>
              <a:solidFill>
                <a:srgbClr val="EFF5FD"/>
              </a:solidFill>
              <a:ln cap="rnd">
                <a:noFill/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6" name="TextBox 26">
                <a:extLst>
                  <a:ext uri="{FF2B5EF4-FFF2-40B4-BE49-F238E27FC236}">
                    <a16:creationId xmlns:a16="http://schemas.microsoft.com/office/drawing/2014/main" id="{E61BB020-4DB1-C46A-446C-7332A4FF740F}"/>
                  </a:ext>
                </a:extLst>
              </p:cNvPr>
              <p:cNvSpPr txBox="1"/>
              <p:nvPr/>
            </p:nvSpPr>
            <p:spPr>
              <a:xfrm>
                <a:off x="0" y="-47625"/>
                <a:ext cx="372877" cy="545602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marL="0" lvl="0" indent="0" algn="ctr">
                  <a:lnSpc>
                    <a:spcPts val="3359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sp>
          <p:nvSpPr>
            <p:cNvPr id="27" name="Freeform 27">
              <a:extLst>
                <a:ext uri="{FF2B5EF4-FFF2-40B4-BE49-F238E27FC236}">
                  <a16:creationId xmlns:a16="http://schemas.microsoft.com/office/drawing/2014/main" id="{EAB51C2B-FA46-D4D0-DFB1-9280A4D9CD3B}"/>
                </a:ext>
              </a:extLst>
            </p:cNvPr>
            <p:cNvSpPr/>
            <p:nvPr/>
          </p:nvSpPr>
          <p:spPr>
            <a:xfrm>
              <a:off x="12233567" y="7767474"/>
              <a:ext cx="769893" cy="769893"/>
            </a:xfrm>
            <a:custGeom>
              <a:avLst/>
              <a:gdLst/>
              <a:ahLst/>
              <a:cxnLst/>
              <a:rect l="l" t="t" r="r" b="b"/>
              <a:pathLst>
                <a:path w="1026524" h="1026524">
                  <a:moveTo>
                    <a:pt x="0" y="0"/>
                  </a:moveTo>
                  <a:lnTo>
                    <a:pt x="1026524" y="0"/>
                  </a:lnTo>
                  <a:lnTo>
                    <a:pt x="1026524" y="1026523"/>
                  </a:lnTo>
                  <a:lnTo>
                    <a:pt x="0" y="1026523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4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TextBox 28">
              <a:extLst>
                <a:ext uri="{FF2B5EF4-FFF2-40B4-BE49-F238E27FC236}">
                  <a16:creationId xmlns:a16="http://schemas.microsoft.com/office/drawing/2014/main" id="{C3C78E8B-DFAE-0839-06E0-EB42856798AC}"/>
                </a:ext>
              </a:extLst>
            </p:cNvPr>
            <p:cNvSpPr txBox="1"/>
            <p:nvPr/>
          </p:nvSpPr>
          <p:spPr>
            <a:xfrm>
              <a:off x="11922671" y="8658618"/>
              <a:ext cx="1376063" cy="523874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2100"/>
                </a:lnSpc>
              </a:pPr>
              <a:r>
                <a:rPr lang="en-US" sz="1500" b="1">
                  <a:solidFill>
                    <a:srgbClr val="000000"/>
                  </a:solidFill>
                  <a:latin typeface="Aileron Bold"/>
                  <a:ea typeface="Aileron Bold"/>
                  <a:cs typeface="Aileron Bold"/>
                  <a:sym typeface="Aileron Bold"/>
                </a:rPr>
                <a:t>Data Quality</a:t>
              </a:r>
            </a:p>
            <a:p>
              <a:pPr algn="ctr">
                <a:lnSpc>
                  <a:spcPts val="2100"/>
                </a:lnSpc>
                <a:spcBef>
                  <a:spcPct val="0"/>
                </a:spcBef>
              </a:pPr>
              <a:r>
                <a:rPr lang="en-US" sz="1500" b="1">
                  <a:solidFill>
                    <a:srgbClr val="000000"/>
                  </a:solidFill>
                  <a:latin typeface="Aileron Bold"/>
                  <a:ea typeface="Aileron Bold"/>
                  <a:cs typeface="Aileron Bold"/>
                  <a:sym typeface="Aileron Bold"/>
                </a:rPr>
                <a:t>Assessment</a:t>
              </a:r>
            </a:p>
          </p:txBody>
        </p:sp>
        <p:grpSp>
          <p:nvGrpSpPr>
            <p:cNvPr id="29" name="Group 29">
              <a:extLst>
                <a:ext uri="{FF2B5EF4-FFF2-40B4-BE49-F238E27FC236}">
                  <a16:creationId xmlns:a16="http://schemas.microsoft.com/office/drawing/2014/main" id="{6FF9FEAB-0D09-76DB-8562-2F9EDECE21DC}"/>
                </a:ext>
              </a:extLst>
            </p:cNvPr>
            <p:cNvGrpSpPr/>
            <p:nvPr/>
          </p:nvGrpSpPr>
          <p:grpSpPr>
            <a:xfrm>
              <a:off x="13863251" y="7476515"/>
              <a:ext cx="1415766" cy="1890755"/>
              <a:chOff x="0" y="0"/>
              <a:chExt cx="372877" cy="497977"/>
            </a:xfrm>
            <a:effectLst>
              <a:outerShdw blurRad="63500" sx="101000" sy="101000" algn="ctr" rotWithShape="0">
                <a:schemeClr val="tx2">
                  <a:alpha val="40000"/>
                </a:schemeClr>
              </a:outerShdw>
            </a:effectLst>
          </p:grpSpPr>
          <p:sp>
            <p:nvSpPr>
              <p:cNvPr id="30" name="Freeform 30">
                <a:extLst>
                  <a:ext uri="{FF2B5EF4-FFF2-40B4-BE49-F238E27FC236}">
                    <a16:creationId xmlns:a16="http://schemas.microsoft.com/office/drawing/2014/main" id="{63A4B97F-5615-6478-597E-06F1815948C1}"/>
                  </a:ext>
                </a:extLst>
              </p:cNvPr>
              <p:cNvSpPr/>
              <p:nvPr/>
            </p:nvSpPr>
            <p:spPr>
              <a:xfrm>
                <a:off x="0" y="0"/>
                <a:ext cx="372877" cy="497977"/>
              </a:xfrm>
              <a:custGeom>
                <a:avLst/>
                <a:gdLst/>
                <a:ahLst/>
                <a:cxnLst/>
                <a:rect l="l" t="t" r="r" b="b"/>
                <a:pathLst>
                  <a:path w="372877" h="497977">
                    <a:moveTo>
                      <a:pt x="125772" y="0"/>
                    </a:moveTo>
                    <a:lnTo>
                      <a:pt x="247104" y="0"/>
                    </a:lnTo>
                    <a:cubicBezTo>
                      <a:pt x="280461" y="0"/>
                      <a:pt x="312452" y="13251"/>
                      <a:pt x="336039" y="36838"/>
                    </a:cubicBezTo>
                    <a:cubicBezTo>
                      <a:pt x="359626" y="60425"/>
                      <a:pt x="372877" y="92415"/>
                      <a:pt x="372877" y="125772"/>
                    </a:cubicBezTo>
                    <a:lnTo>
                      <a:pt x="372877" y="372204"/>
                    </a:lnTo>
                    <a:cubicBezTo>
                      <a:pt x="372877" y="441667"/>
                      <a:pt x="316567" y="497977"/>
                      <a:pt x="247104" y="497977"/>
                    </a:cubicBezTo>
                    <a:lnTo>
                      <a:pt x="125772" y="497977"/>
                    </a:lnTo>
                    <a:cubicBezTo>
                      <a:pt x="56310" y="497977"/>
                      <a:pt x="0" y="441667"/>
                      <a:pt x="0" y="372204"/>
                    </a:cubicBezTo>
                    <a:lnTo>
                      <a:pt x="0" y="125772"/>
                    </a:lnTo>
                    <a:cubicBezTo>
                      <a:pt x="0" y="56310"/>
                      <a:pt x="56310" y="0"/>
                      <a:pt x="125772" y="0"/>
                    </a:cubicBezTo>
                    <a:close/>
                  </a:path>
                </a:pathLst>
              </a:custGeom>
              <a:solidFill>
                <a:srgbClr val="EFF5FD"/>
              </a:solidFill>
              <a:ln cap="rnd">
                <a:noFill/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1" name="TextBox 31">
                <a:extLst>
                  <a:ext uri="{FF2B5EF4-FFF2-40B4-BE49-F238E27FC236}">
                    <a16:creationId xmlns:a16="http://schemas.microsoft.com/office/drawing/2014/main" id="{2AFC61F2-52A2-197F-5F65-50CAB13C031F}"/>
                  </a:ext>
                </a:extLst>
              </p:cNvPr>
              <p:cNvSpPr txBox="1"/>
              <p:nvPr/>
            </p:nvSpPr>
            <p:spPr>
              <a:xfrm>
                <a:off x="0" y="-47625"/>
                <a:ext cx="372877" cy="545602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marL="0" lvl="0" indent="0" algn="ctr">
                  <a:lnSpc>
                    <a:spcPts val="3359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sp>
          <p:nvSpPr>
            <p:cNvPr id="32" name="Freeform 32">
              <a:extLst>
                <a:ext uri="{FF2B5EF4-FFF2-40B4-BE49-F238E27FC236}">
                  <a16:creationId xmlns:a16="http://schemas.microsoft.com/office/drawing/2014/main" id="{EE6E1AC1-DA53-2D82-F3F9-EF4CB615C808}"/>
                </a:ext>
              </a:extLst>
            </p:cNvPr>
            <p:cNvSpPr/>
            <p:nvPr/>
          </p:nvSpPr>
          <p:spPr>
            <a:xfrm>
              <a:off x="14206039" y="7767474"/>
              <a:ext cx="769893" cy="769893"/>
            </a:xfrm>
            <a:custGeom>
              <a:avLst/>
              <a:gdLst/>
              <a:ahLst/>
              <a:cxnLst/>
              <a:rect l="l" t="t" r="r" b="b"/>
              <a:pathLst>
                <a:path w="1026524" h="1026524">
                  <a:moveTo>
                    <a:pt x="0" y="0"/>
                  </a:moveTo>
                  <a:lnTo>
                    <a:pt x="1026524" y="0"/>
                  </a:lnTo>
                  <a:lnTo>
                    <a:pt x="1026524" y="1026523"/>
                  </a:lnTo>
                  <a:lnTo>
                    <a:pt x="0" y="1026523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TextBox 33">
              <a:extLst>
                <a:ext uri="{FF2B5EF4-FFF2-40B4-BE49-F238E27FC236}">
                  <a16:creationId xmlns:a16="http://schemas.microsoft.com/office/drawing/2014/main" id="{7C6F79CF-532A-D15B-8786-09BBB2CA33C6}"/>
                </a:ext>
              </a:extLst>
            </p:cNvPr>
            <p:cNvSpPr txBox="1"/>
            <p:nvPr/>
          </p:nvSpPr>
          <p:spPr>
            <a:xfrm>
              <a:off x="13902954" y="8658618"/>
              <a:ext cx="1376063" cy="523874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2100"/>
                </a:lnSpc>
              </a:pPr>
              <a:r>
                <a:rPr lang="en-US" sz="1500" b="1">
                  <a:solidFill>
                    <a:srgbClr val="000000"/>
                  </a:solidFill>
                  <a:latin typeface="Aileron Bold"/>
                  <a:ea typeface="Aileron Bold"/>
                  <a:cs typeface="Aileron Bold"/>
                  <a:sym typeface="Aileron Bold"/>
                </a:rPr>
                <a:t>Business</a:t>
              </a:r>
            </a:p>
            <a:p>
              <a:pPr algn="ctr">
                <a:lnSpc>
                  <a:spcPts val="2100"/>
                </a:lnSpc>
                <a:spcBef>
                  <a:spcPct val="0"/>
                </a:spcBef>
              </a:pPr>
              <a:r>
                <a:rPr lang="en-US" sz="1500" b="1">
                  <a:solidFill>
                    <a:srgbClr val="000000"/>
                  </a:solidFill>
                  <a:latin typeface="Aileron Bold"/>
                  <a:ea typeface="Aileron Bold"/>
                  <a:cs typeface="Aileron Bold"/>
                  <a:sym typeface="Aileron Bold"/>
                </a:rPr>
                <a:t>Relevance</a:t>
              </a:r>
            </a:p>
          </p:txBody>
        </p:sp>
        <p:grpSp>
          <p:nvGrpSpPr>
            <p:cNvPr id="34" name="Group 34">
              <a:extLst>
                <a:ext uri="{FF2B5EF4-FFF2-40B4-BE49-F238E27FC236}">
                  <a16:creationId xmlns:a16="http://schemas.microsoft.com/office/drawing/2014/main" id="{8C64E4CD-8AE4-D6BD-CAFA-81EB3BFB1027}"/>
                </a:ext>
              </a:extLst>
            </p:cNvPr>
            <p:cNvGrpSpPr/>
            <p:nvPr/>
          </p:nvGrpSpPr>
          <p:grpSpPr>
            <a:xfrm>
              <a:off x="9902686" y="7476515"/>
              <a:ext cx="1415766" cy="1890755"/>
              <a:chOff x="0" y="0"/>
              <a:chExt cx="372877" cy="497977"/>
            </a:xfrm>
            <a:effectLst>
              <a:outerShdw blurRad="63500" sx="101000" sy="101000" algn="ctr" rotWithShape="0">
                <a:schemeClr val="tx2">
                  <a:alpha val="40000"/>
                </a:schemeClr>
              </a:outerShdw>
            </a:effectLst>
          </p:grpSpPr>
          <p:sp>
            <p:nvSpPr>
              <p:cNvPr id="35" name="Freeform 35">
                <a:extLst>
                  <a:ext uri="{FF2B5EF4-FFF2-40B4-BE49-F238E27FC236}">
                    <a16:creationId xmlns:a16="http://schemas.microsoft.com/office/drawing/2014/main" id="{12D018FE-3FC7-9702-746B-BEDF57878B41}"/>
                  </a:ext>
                </a:extLst>
              </p:cNvPr>
              <p:cNvSpPr/>
              <p:nvPr/>
            </p:nvSpPr>
            <p:spPr>
              <a:xfrm>
                <a:off x="0" y="0"/>
                <a:ext cx="372877" cy="497977"/>
              </a:xfrm>
              <a:custGeom>
                <a:avLst/>
                <a:gdLst/>
                <a:ahLst/>
                <a:cxnLst/>
                <a:rect l="l" t="t" r="r" b="b"/>
                <a:pathLst>
                  <a:path w="372877" h="497977">
                    <a:moveTo>
                      <a:pt x="125772" y="0"/>
                    </a:moveTo>
                    <a:lnTo>
                      <a:pt x="247104" y="0"/>
                    </a:lnTo>
                    <a:cubicBezTo>
                      <a:pt x="280461" y="0"/>
                      <a:pt x="312452" y="13251"/>
                      <a:pt x="336039" y="36838"/>
                    </a:cubicBezTo>
                    <a:cubicBezTo>
                      <a:pt x="359626" y="60425"/>
                      <a:pt x="372877" y="92415"/>
                      <a:pt x="372877" y="125772"/>
                    </a:cubicBezTo>
                    <a:lnTo>
                      <a:pt x="372877" y="372204"/>
                    </a:lnTo>
                    <a:cubicBezTo>
                      <a:pt x="372877" y="441667"/>
                      <a:pt x="316567" y="497977"/>
                      <a:pt x="247104" y="497977"/>
                    </a:cubicBezTo>
                    <a:lnTo>
                      <a:pt x="125772" y="497977"/>
                    </a:lnTo>
                    <a:cubicBezTo>
                      <a:pt x="56310" y="497977"/>
                      <a:pt x="0" y="441667"/>
                      <a:pt x="0" y="372204"/>
                    </a:cubicBezTo>
                    <a:lnTo>
                      <a:pt x="0" y="125772"/>
                    </a:lnTo>
                    <a:cubicBezTo>
                      <a:pt x="0" y="56310"/>
                      <a:pt x="56310" y="0"/>
                      <a:pt x="125772" y="0"/>
                    </a:cubicBezTo>
                    <a:close/>
                  </a:path>
                </a:pathLst>
              </a:custGeom>
              <a:solidFill>
                <a:srgbClr val="EFF5FD"/>
              </a:solidFill>
              <a:ln cap="rnd">
                <a:noFill/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6" name="TextBox 36">
                <a:extLst>
                  <a:ext uri="{FF2B5EF4-FFF2-40B4-BE49-F238E27FC236}">
                    <a16:creationId xmlns:a16="http://schemas.microsoft.com/office/drawing/2014/main" id="{722E8822-4A50-C95A-8E3D-0180CAAFEC65}"/>
                  </a:ext>
                </a:extLst>
              </p:cNvPr>
              <p:cNvSpPr txBox="1"/>
              <p:nvPr/>
            </p:nvSpPr>
            <p:spPr>
              <a:xfrm>
                <a:off x="0" y="-47625"/>
                <a:ext cx="372877" cy="545602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marL="0" lvl="0" indent="0" algn="ctr">
                  <a:lnSpc>
                    <a:spcPts val="3359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sp>
          <p:nvSpPr>
            <p:cNvPr id="37" name="Freeform 37">
              <a:extLst>
                <a:ext uri="{FF2B5EF4-FFF2-40B4-BE49-F238E27FC236}">
                  <a16:creationId xmlns:a16="http://schemas.microsoft.com/office/drawing/2014/main" id="{051173A3-C0D4-0503-C0E9-E9F762D7312B}"/>
                </a:ext>
              </a:extLst>
            </p:cNvPr>
            <p:cNvSpPr/>
            <p:nvPr/>
          </p:nvSpPr>
          <p:spPr>
            <a:xfrm>
              <a:off x="10252112" y="7774215"/>
              <a:ext cx="716914" cy="716914"/>
            </a:xfrm>
            <a:custGeom>
              <a:avLst/>
              <a:gdLst/>
              <a:ahLst/>
              <a:cxnLst/>
              <a:rect l="l" t="t" r="r" b="b"/>
              <a:pathLst>
                <a:path w="955886" h="955886">
                  <a:moveTo>
                    <a:pt x="0" y="0"/>
                  </a:moveTo>
                  <a:lnTo>
                    <a:pt x="955886" y="0"/>
                  </a:lnTo>
                  <a:lnTo>
                    <a:pt x="955886" y="955886"/>
                  </a:lnTo>
                  <a:lnTo>
                    <a:pt x="0" y="95588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6"/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38" name="TextBox 38">
              <a:extLst>
                <a:ext uri="{FF2B5EF4-FFF2-40B4-BE49-F238E27FC236}">
                  <a16:creationId xmlns:a16="http://schemas.microsoft.com/office/drawing/2014/main" id="{7B8E27A8-84AF-4520-490F-4E876A89A73D}"/>
                </a:ext>
              </a:extLst>
            </p:cNvPr>
            <p:cNvSpPr txBox="1"/>
            <p:nvPr/>
          </p:nvSpPr>
          <p:spPr>
            <a:xfrm>
              <a:off x="9942389" y="8915793"/>
              <a:ext cx="1376063" cy="257174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2100"/>
                </a:lnSpc>
                <a:spcBef>
                  <a:spcPct val="0"/>
                </a:spcBef>
              </a:pPr>
              <a:r>
                <a:rPr lang="en-US" sz="1500" b="1">
                  <a:solidFill>
                    <a:srgbClr val="000000"/>
                  </a:solidFill>
                  <a:latin typeface="Aileron Bold"/>
                  <a:ea typeface="Aileron Bold"/>
                  <a:cs typeface="Aileron Bold"/>
                  <a:sym typeface="Aileron Bold"/>
                </a:rPr>
                <a:t>Variables</a:t>
              </a:r>
            </a:p>
          </p:txBody>
        </p:sp>
        <p:sp>
          <p:nvSpPr>
            <p:cNvPr id="39" name="TextBox 39">
              <a:extLst>
                <a:ext uri="{FF2B5EF4-FFF2-40B4-BE49-F238E27FC236}">
                  <a16:creationId xmlns:a16="http://schemas.microsoft.com/office/drawing/2014/main" id="{248C58CD-17D3-D977-726D-DCD8E7CEAC6A}"/>
                </a:ext>
              </a:extLst>
            </p:cNvPr>
            <p:cNvSpPr txBox="1"/>
            <p:nvPr/>
          </p:nvSpPr>
          <p:spPr>
            <a:xfrm>
              <a:off x="9922537" y="8484979"/>
              <a:ext cx="1376063" cy="43402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3639"/>
                </a:lnSpc>
                <a:spcBef>
                  <a:spcPct val="0"/>
                </a:spcBef>
              </a:pPr>
              <a:r>
                <a:rPr lang="en-US" sz="2599" b="1">
                  <a:solidFill>
                    <a:srgbClr val="000000"/>
                  </a:solidFill>
                  <a:latin typeface="Aileron Bold"/>
                  <a:ea typeface="Aileron Bold"/>
                  <a:cs typeface="Aileron Bold"/>
                  <a:sym typeface="Aileron Bold"/>
                </a:rPr>
                <a:t>100</a:t>
              </a:r>
            </a:p>
          </p:txBody>
        </p:sp>
        <p:grpSp>
          <p:nvGrpSpPr>
            <p:cNvPr id="40" name="Group 40">
              <a:extLst>
                <a:ext uri="{FF2B5EF4-FFF2-40B4-BE49-F238E27FC236}">
                  <a16:creationId xmlns:a16="http://schemas.microsoft.com/office/drawing/2014/main" id="{0B9493B8-4BC0-3742-6750-4BAE29EAB8D5}"/>
                </a:ext>
              </a:extLst>
            </p:cNvPr>
            <p:cNvGrpSpPr/>
            <p:nvPr/>
          </p:nvGrpSpPr>
          <p:grpSpPr>
            <a:xfrm>
              <a:off x="15843533" y="7476515"/>
              <a:ext cx="1415766" cy="1890755"/>
              <a:chOff x="0" y="0"/>
              <a:chExt cx="372877" cy="497977"/>
            </a:xfrm>
            <a:effectLst>
              <a:outerShdw blurRad="63500" sx="101000" sy="101000" algn="ctr" rotWithShape="0">
                <a:schemeClr val="tx2">
                  <a:alpha val="40000"/>
                </a:schemeClr>
              </a:outerShdw>
            </a:effectLst>
          </p:grpSpPr>
          <p:sp>
            <p:nvSpPr>
              <p:cNvPr id="41" name="Freeform 41">
                <a:extLst>
                  <a:ext uri="{FF2B5EF4-FFF2-40B4-BE49-F238E27FC236}">
                    <a16:creationId xmlns:a16="http://schemas.microsoft.com/office/drawing/2014/main" id="{CC90D40F-E7C8-3779-A9B2-35E7AFB31654}"/>
                  </a:ext>
                </a:extLst>
              </p:cNvPr>
              <p:cNvSpPr/>
              <p:nvPr/>
            </p:nvSpPr>
            <p:spPr>
              <a:xfrm>
                <a:off x="0" y="0"/>
                <a:ext cx="372877" cy="497977"/>
              </a:xfrm>
              <a:custGeom>
                <a:avLst/>
                <a:gdLst/>
                <a:ahLst/>
                <a:cxnLst/>
                <a:rect l="l" t="t" r="r" b="b"/>
                <a:pathLst>
                  <a:path w="372877" h="497977">
                    <a:moveTo>
                      <a:pt x="125772" y="0"/>
                    </a:moveTo>
                    <a:lnTo>
                      <a:pt x="247104" y="0"/>
                    </a:lnTo>
                    <a:cubicBezTo>
                      <a:pt x="280461" y="0"/>
                      <a:pt x="312452" y="13251"/>
                      <a:pt x="336039" y="36838"/>
                    </a:cubicBezTo>
                    <a:cubicBezTo>
                      <a:pt x="359626" y="60425"/>
                      <a:pt x="372877" y="92415"/>
                      <a:pt x="372877" y="125772"/>
                    </a:cubicBezTo>
                    <a:lnTo>
                      <a:pt x="372877" y="372204"/>
                    </a:lnTo>
                    <a:cubicBezTo>
                      <a:pt x="372877" y="441667"/>
                      <a:pt x="316567" y="497977"/>
                      <a:pt x="247104" y="497977"/>
                    </a:cubicBezTo>
                    <a:lnTo>
                      <a:pt x="125772" y="497977"/>
                    </a:lnTo>
                    <a:cubicBezTo>
                      <a:pt x="56310" y="497977"/>
                      <a:pt x="0" y="441667"/>
                      <a:pt x="0" y="372204"/>
                    </a:cubicBezTo>
                    <a:lnTo>
                      <a:pt x="0" y="125772"/>
                    </a:lnTo>
                    <a:cubicBezTo>
                      <a:pt x="0" y="56310"/>
                      <a:pt x="56310" y="0"/>
                      <a:pt x="125772" y="0"/>
                    </a:cubicBezTo>
                    <a:close/>
                  </a:path>
                </a:pathLst>
              </a:custGeom>
              <a:solidFill>
                <a:srgbClr val="EFF5FD"/>
              </a:solidFill>
              <a:ln cap="rnd">
                <a:noFill/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2" name="TextBox 42">
                <a:extLst>
                  <a:ext uri="{FF2B5EF4-FFF2-40B4-BE49-F238E27FC236}">
                    <a16:creationId xmlns:a16="http://schemas.microsoft.com/office/drawing/2014/main" id="{D0388420-AC3A-227C-96E7-5637F2E934A8}"/>
                  </a:ext>
                </a:extLst>
              </p:cNvPr>
              <p:cNvSpPr txBox="1"/>
              <p:nvPr/>
            </p:nvSpPr>
            <p:spPr>
              <a:xfrm>
                <a:off x="0" y="-47625"/>
                <a:ext cx="372877" cy="545602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marL="0" lvl="0" indent="0" algn="ctr">
                  <a:lnSpc>
                    <a:spcPts val="3359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sp>
          <p:nvSpPr>
            <p:cNvPr id="43" name="Freeform 43">
              <a:extLst>
                <a:ext uri="{FF2B5EF4-FFF2-40B4-BE49-F238E27FC236}">
                  <a16:creationId xmlns:a16="http://schemas.microsoft.com/office/drawing/2014/main" id="{593F0D44-A7B0-7DD4-7111-A745DA4548C3}"/>
                </a:ext>
              </a:extLst>
            </p:cNvPr>
            <p:cNvSpPr/>
            <p:nvPr/>
          </p:nvSpPr>
          <p:spPr>
            <a:xfrm>
              <a:off x="16327676" y="7774215"/>
              <a:ext cx="487183" cy="485965"/>
            </a:xfrm>
            <a:custGeom>
              <a:avLst/>
              <a:gdLst/>
              <a:ahLst/>
              <a:cxnLst/>
              <a:rect l="l" t="t" r="r" b="b"/>
              <a:pathLst>
                <a:path w="649578" h="647954">
                  <a:moveTo>
                    <a:pt x="0" y="0"/>
                  </a:moveTo>
                  <a:lnTo>
                    <a:pt x="649578" y="0"/>
                  </a:lnTo>
                  <a:lnTo>
                    <a:pt x="649578" y="647954"/>
                  </a:lnTo>
                  <a:lnTo>
                    <a:pt x="0" y="647954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7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44" name="TextBox 44">
              <a:extLst>
                <a:ext uri="{FF2B5EF4-FFF2-40B4-BE49-F238E27FC236}">
                  <a16:creationId xmlns:a16="http://schemas.microsoft.com/office/drawing/2014/main" id="{29A87612-D07E-10BA-4A52-3CA42BEC497A}"/>
                </a:ext>
              </a:extLst>
            </p:cNvPr>
            <p:cNvSpPr txBox="1"/>
            <p:nvPr/>
          </p:nvSpPr>
          <p:spPr>
            <a:xfrm>
              <a:off x="15883236" y="8658618"/>
              <a:ext cx="1376063" cy="523874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2100"/>
                </a:lnSpc>
              </a:pPr>
              <a:r>
                <a:rPr lang="en-US" sz="1500" b="1">
                  <a:solidFill>
                    <a:srgbClr val="000000"/>
                  </a:solidFill>
                  <a:latin typeface="Aileron Bold"/>
                  <a:ea typeface="Aileron Bold"/>
                  <a:cs typeface="Aileron Bold"/>
                  <a:sym typeface="Aileron Bold"/>
                </a:rPr>
                <a:t>Selected</a:t>
              </a:r>
            </a:p>
            <a:p>
              <a:pPr algn="ctr">
                <a:lnSpc>
                  <a:spcPts val="2100"/>
                </a:lnSpc>
                <a:spcBef>
                  <a:spcPct val="0"/>
                </a:spcBef>
              </a:pPr>
              <a:r>
                <a:rPr lang="en-US" sz="1500" b="1">
                  <a:solidFill>
                    <a:srgbClr val="000000"/>
                  </a:solidFill>
                  <a:latin typeface="Aileron Bold"/>
                  <a:ea typeface="Aileron Bold"/>
                  <a:cs typeface="Aileron Bold"/>
                  <a:sym typeface="Aileron Bold"/>
                </a:rPr>
                <a:t>Variables</a:t>
              </a:r>
            </a:p>
          </p:txBody>
        </p:sp>
        <p:sp>
          <p:nvSpPr>
            <p:cNvPr id="45" name="TextBox 45">
              <a:extLst>
                <a:ext uri="{FF2B5EF4-FFF2-40B4-BE49-F238E27FC236}">
                  <a16:creationId xmlns:a16="http://schemas.microsoft.com/office/drawing/2014/main" id="{2A954771-4AD8-CB0C-3B49-AA36F3E75538}"/>
                </a:ext>
              </a:extLst>
            </p:cNvPr>
            <p:cNvSpPr txBox="1"/>
            <p:nvPr/>
          </p:nvSpPr>
          <p:spPr>
            <a:xfrm>
              <a:off x="16312762" y="8243645"/>
              <a:ext cx="477310" cy="43402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3639"/>
                </a:lnSpc>
                <a:spcBef>
                  <a:spcPct val="0"/>
                </a:spcBef>
              </a:pPr>
              <a:r>
                <a:rPr lang="en-US" sz="2599" b="1">
                  <a:solidFill>
                    <a:srgbClr val="000000"/>
                  </a:solidFill>
                  <a:latin typeface="Aileron Bold"/>
                  <a:ea typeface="Aileron Bold"/>
                  <a:cs typeface="Aileron Bold"/>
                  <a:sym typeface="Aileron Bold"/>
                </a:rPr>
                <a:t>12</a:t>
              </a:r>
            </a:p>
          </p:txBody>
        </p:sp>
        <p:sp>
          <p:nvSpPr>
            <p:cNvPr id="70" name="Arrow: Chevron 69">
              <a:extLst>
                <a:ext uri="{FF2B5EF4-FFF2-40B4-BE49-F238E27FC236}">
                  <a16:creationId xmlns:a16="http://schemas.microsoft.com/office/drawing/2014/main" id="{892979AE-C996-2D9B-1E4F-EAD678679069}"/>
                </a:ext>
              </a:extLst>
            </p:cNvPr>
            <p:cNvSpPr/>
            <p:nvPr/>
          </p:nvSpPr>
          <p:spPr>
            <a:xfrm>
              <a:off x="11478121" y="8287371"/>
              <a:ext cx="205474" cy="269042"/>
            </a:xfrm>
            <a:prstGeom prst="chevron">
              <a:avLst/>
            </a:prstGeom>
            <a:solidFill>
              <a:srgbClr val="20487F"/>
            </a:solidFill>
            <a:ln>
              <a:noFill/>
            </a:ln>
          </p:spPr>
          <p:style>
            <a:lnRef idx="2">
              <a:schemeClr val="dk1">
                <a:shade val="15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schemeClr val="tx1"/>
                </a:solidFill>
              </a:endParaRPr>
            </a:p>
          </p:txBody>
        </p:sp>
        <p:sp>
          <p:nvSpPr>
            <p:cNvPr id="71" name="Arrow: Chevron 70">
              <a:extLst>
                <a:ext uri="{FF2B5EF4-FFF2-40B4-BE49-F238E27FC236}">
                  <a16:creationId xmlns:a16="http://schemas.microsoft.com/office/drawing/2014/main" id="{896E7787-2D2E-7BC1-C74C-F0270F210C06}"/>
                </a:ext>
              </a:extLst>
            </p:cNvPr>
            <p:cNvSpPr/>
            <p:nvPr/>
          </p:nvSpPr>
          <p:spPr>
            <a:xfrm>
              <a:off x="13491075" y="8287371"/>
              <a:ext cx="205474" cy="269042"/>
            </a:xfrm>
            <a:prstGeom prst="chevron">
              <a:avLst/>
            </a:prstGeom>
            <a:solidFill>
              <a:srgbClr val="20487F"/>
            </a:solidFill>
            <a:ln>
              <a:noFill/>
            </a:ln>
          </p:spPr>
          <p:style>
            <a:lnRef idx="2">
              <a:schemeClr val="dk1">
                <a:shade val="15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schemeClr val="tx1"/>
                </a:solidFill>
              </a:endParaRPr>
            </a:p>
          </p:txBody>
        </p:sp>
        <p:sp>
          <p:nvSpPr>
            <p:cNvPr id="72" name="Arrow: Chevron 71">
              <a:extLst>
                <a:ext uri="{FF2B5EF4-FFF2-40B4-BE49-F238E27FC236}">
                  <a16:creationId xmlns:a16="http://schemas.microsoft.com/office/drawing/2014/main" id="{4848F663-0721-984D-9520-02E6E3220EF7}"/>
                </a:ext>
              </a:extLst>
            </p:cNvPr>
            <p:cNvSpPr/>
            <p:nvPr/>
          </p:nvSpPr>
          <p:spPr>
            <a:xfrm>
              <a:off x="15469606" y="8287371"/>
              <a:ext cx="205474" cy="269042"/>
            </a:xfrm>
            <a:prstGeom prst="chevron">
              <a:avLst/>
            </a:prstGeom>
            <a:solidFill>
              <a:srgbClr val="20487F"/>
            </a:solidFill>
            <a:ln>
              <a:noFill/>
            </a:ln>
          </p:spPr>
          <p:style>
            <a:lnRef idx="2">
              <a:schemeClr val="dk1">
                <a:shade val="15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schemeClr val="tx1"/>
                </a:solidFill>
              </a:endParaRPr>
            </a:p>
          </p:txBody>
        </p:sp>
      </p:grpSp>
      <p:grpSp>
        <p:nvGrpSpPr>
          <p:cNvPr id="74" name="Group 4">
            <a:extLst>
              <a:ext uri="{FF2B5EF4-FFF2-40B4-BE49-F238E27FC236}">
                <a16:creationId xmlns:a16="http://schemas.microsoft.com/office/drawing/2014/main" id="{3AB2991B-5B45-7706-BF3D-9DEA7B490186}"/>
              </a:ext>
            </a:extLst>
          </p:cNvPr>
          <p:cNvGrpSpPr/>
          <p:nvPr/>
        </p:nvGrpSpPr>
        <p:grpSpPr>
          <a:xfrm>
            <a:off x="8996419" y="2326424"/>
            <a:ext cx="757181" cy="56313"/>
            <a:chOff x="0" y="0"/>
            <a:chExt cx="596252" cy="12543"/>
          </a:xfrm>
        </p:grpSpPr>
        <p:sp>
          <p:nvSpPr>
            <p:cNvPr id="75" name="Freeform 5">
              <a:extLst>
                <a:ext uri="{FF2B5EF4-FFF2-40B4-BE49-F238E27FC236}">
                  <a16:creationId xmlns:a16="http://schemas.microsoft.com/office/drawing/2014/main" id="{A05506DB-F09F-37F9-8A85-E234F44F5E4F}"/>
                </a:ext>
              </a:extLst>
            </p:cNvPr>
            <p:cNvSpPr/>
            <p:nvPr/>
          </p:nvSpPr>
          <p:spPr>
            <a:xfrm>
              <a:off x="0" y="0"/>
              <a:ext cx="596252" cy="12543"/>
            </a:xfrm>
            <a:custGeom>
              <a:avLst/>
              <a:gdLst/>
              <a:ahLst/>
              <a:cxnLst/>
              <a:rect l="l" t="t" r="r" b="b"/>
              <a:pathLst>
                <a:path w="596252" h="12543">
                  <a:moveTo>
                    <a:pt x="0" y="0"/>
                  </a:moveTo>
                  <a:lnTo>
                    <a:pt x="596252" y="0"/>
                  </a:lnTo>
                  <a:lnTo>
                    <a:pt x="596252" y="12543"/>
                  </a:lnTo>
                  <a:lnTo>
                    <a:pt x="0" y="12543"/>
                  </a:lnTo>
                  <a:close/>
                </a:path>
              </a:pathLst>
            </a:custGeom>
            <a:solidFill>
              <a:srgbClr val="FFC43A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76" name="TextBox 6">
              <a:extLst>
                <a:ext uri="{FF2B5EF4-FFF2-40B4-BE49-F238E27FC236}">
                  <a16:creationId xmlns:a16="http://schemas.microsoft.com/office/drawing/2014/main" id="{4634640D-937B-B598-C25C-F36446AE4F9B}"/>
                </a:ext>
              </a:extLst>
            </p:cNvPr>
            <p:cNvSpPr txBox="1"/>
            <p:nvPr/>
          </p:nvSpPr>
          <p:spPr>
            <a:xfrm>
              <a:off x="0" y="-47625"/>
              <a:ext cx="596252" cy="60168"/>
            </a:xfrm>
            <a:prstGeom prst="rect">
              <a:avLst/>
            </a:prstGeom>
          </p:spPr>
          <p:txBody>
            <a:bodyPr lIns="36802" tIns="36802" rIns="36802" bIns="36802" rtlCol="0" anchor="ctr"/>
            <a:lstStyle/>
            <a:p>
              <a:pPr algn="ctr">
                <a:lnSpc>
                  <a:spcPts val="3360"/>
                </a:lnSpc>
              </a:pPr>
              <a:endParaRPr/>
            </a:p>
          </p:txBody>
        </p:sp>
      </p:grpSp>
    </p:spTree>
    <p:extLst>
      <p:ext uri="{BB962C8B-B14F-4D97-AF65-F5344CB8AC3E}">
        <p14:creationId xmlns:p14="http://schemas.microsoft.com/office/powerpoint/2010/main" val="21770862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B77365D-C103-A16F-1228-12C5664990E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>
            <a:extLst>
              <a:ext uri="{FF2B5EF4-FFF2-40B4-BE49-F238E27FC236}">
                <a16:creationId xmlns:a16="http://schemas.microsoft.com/office/drawing/2014/main" id="{FF5B4E7A-3787-D3E2-3E47-F7FAF639A6C3}"/>
              </a:ext>
            </a:extLst>
          </p:cNvPr>
          <p:cNvSpPr>
            <a:spLocks/>
          </p:cNvSpPr>
          <p:nvPr/>
        </p:nvSpPr>
        <p:spPr>
          <a:xfrm rot="10800000">
            <a:off x="7620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67703" h="10287000">
                <a:moveTo>
                  <a:pt x="0" y="0"/>
                </a:moveTo>
                <a:lnTo>
                  <a:pt x="18267703" y="0"/>
                </a:lnTo>
                <a:lnTo>
                  <a:pt x="18267703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47" name="Freeform 51">
            <a:extLst>
              <a:ext uri="{FF2B5EF4-FFF2-40B4-BE49-F238E27FC236}">
                <a16:creationId xmlns:a16="http://schemas.microsoft.com/office/drawing/2014/main" id="{0A7D7A3F-25D1-3B28-09EF-4AF3375F45BE}"/>
              </a:ext>
            </a:extLst>
          </p:cNvPr>
          <p:cNvSpPr/>
          <p:nvPr/>
        </p:nvSpPr>
        <p:spPr>
          <a:xfrm>
            <a:off x="9192356" y="7500860"/>
            <a:ext cx="8259838" cy="2368419"/>
          </a:xfrm>
          <a:custGeom>
            <a:avLst/>
            <a:gdLst/>
            <a:ahLst/>
            <a:cxnLst/>
            <a:rect l="l" t="t" r="r" b="b"/>
            <a:pathLst>
              <a:path w="3701621" h="250713">
                <a:moveTo>
                  <a:pt x="0" y="0"/>
                </a:moveTo>
                <a:lnTo>
                  <a:pt x="3701621" y="0"/>
                </a:lnTo>
                <a:lnTo>
                  <a:pt x="3701621" y="250713"/>
                </a:lnTo>
                <a:lnTo>
                  <a:pt x="0" y="250713"/>
                </a:lnTo>
                <a:close/>
              </a:path>
            </a:pathLst>
          </a:custGeom>
          <a:solidFill>
            <a:srgbClr val="FFDB8B"/>
          </a:solidFill>
        </p:spPr>
        <p:txBody>
          <a:bodyPr/>
          <a:lstStyle/>
          <a:p>
            <a:endParaRPr lang="en-GB"/>
          </a:p>
        </p:txBody>
      </p:sp>
      <p:sp>
        <p:nvSpPr>
          <p:cNvPr id="20" name="Freeform 47">
            <a:extLst>
              <a:ext uri="{FF2B5EF4-FFF2-40B4-BE49-F238E27FC236}">
                <a16:creationId xmlns:a16="http://schemas.microsoft.com/office/drawing/2014/main" id="{CFC66655-B9CA-8F85-B290-A362431983C7}"/>
              </a:ext>
            </a:extLst>
          </p:cNvPr>
          <p:cNvSpPr/>
          <p:nvPr/>
        </p:nvSpPr>
        <p:spPr>
          <a:xfrm>
            <a:off x="13379281" y="2379256"/>
            <a:ext cx="3950826" cy="4288245"/>
          </a:xfrm>
          <a:custGeom>
            <a:avLst/>
            <a:gdLst/>
            <a:ahLst/>
            <a:cxnLst/>
            <a:rect l="l" t="t" r="r" b="b"/>
            <a:pathLst>
              <a:path w="1937545" h="1516570">
                <a:moveTo>
                  <a:pt x="24205" y="0"/>
                </a:moveTo>
                <a:lnTo>
                  <a:pt x="1913340" y="0"/>
                </a:lnTo>
                <a:cubicBezTo>
                  <a:pt x="1919759" y="0"/>
                  <a:pt x="1925916" y="2550"/>
                  <a:pt x="1930455" y="7089"/>
                </a:cubicBezTo>
                <a:cubicBezTo>
                  <a:pt x="1934994" y="11629"/>
                  <a:pt x="1937545" y="17785"/>
                  <a:pt x="1937545" y="24205"/>
                </a:cubicBezTo>
                <a:lnTo>
                  <a:pt x="1937545" y="1492365"/>
                </a:lnTo>
                <a:cubicBezTo>
                  <a:pt x="1937545" y="1498785"/>
                  <a:pt x="1934994" y="1504941"/>
                  <a:pt x="1930455" y="1509480"/>
                </a:cubicBezTo>
                <a:cubicBezTo>
                  <a:pt x="1925916" y="1514020"/>
                  <a:pt x="1919759" y="1516570"/>
                  <a:pt x="1913340" y="1516570"/>
                </a:cubicBezTo>
                <a:lnTo>
                  <a:pt x="24205" y="1516570"/>
                </a:lnTo>
                <a:cubicBezTo>
                  <a:pt x="17785" y="1516570"/>
                  <a:pt x="11629" y="1514020"/>
                  <a:pt x="7089" y="1509480"/>
                </a:cubicBezTo>
                <a:cubicBezTo>
                  <a:pt x="2550" y="1504941"/>
                  <a:pt x="0" y="1498785"/>
                  <a:pt x="0" y="1492365"/>
                </a:cubicBezTo>
                <a:lnTo>
                  <a:pt x="0" y="24205"/>
                </a:lnTo>
                <a:cubicBezTo>
                  <a:pt x="0" y="17785"/>
                  <a:pt x="2550" y="11629"/>
                  <a:pt x="7089" y="7089"/>
                </a:cubicBezTo>
                <a:cubicBezTo>
                  <a:pt x="11629" y="2550"/>
                  <a:pt x="17785" y="0"/>
                  <a:pt x="24205" y="0"/>
                </a:cubicBezTo>
                <a:close/>
              </a:path>
            </a:pathLst>
          </a:custGeom>
          <a:solidFill>
            <a:srgbClr val="FEFDFD"/>
          </a:solidFill>
          <a:ln cap="rnd">
            <a:noFill/>
            <a:prstDash val="solid"/>
            <a:round/>
          </a:ln>
          <a:effectLst>
            <a:outerShdw blurRad="63500" sx="101000" sy="101000" algn="ctr" rotWithShape="0">
              <a:schemeClr val="tx2">
                <a:lumMod val="60000"/>
                <a:lumOff val="40000"/>
                <a:alpha val="40000"/>
              </a:schemeClr>
            </a:outerShdw>
          </a:effectLst>
        </p:spPr>
        <p:txBody>
          <a:bodyPr/>
          <a:lstStyle/>
          <a:p>
            <a:endParaRPr lang="en-GB" dirty="0"/>
          </a:p>
        </p:txBody>
      </p:sp>
      <p:grpSp>
        <p:nvGrpSpPr>
          <p:cNvPr id="21" name="Group 20">
            <a:extLst>
              <a:ext uri="{FF2B5EF4-FFF2-40B4-BE49-F238E27FC236}">
                <a16:creationId xmlns:a16="http://schemas.microsoft.com/office/drawing/2014/main" id="{7EFC52A5-B9A6-DAD3-6275-6FC53C02787A}"/>
              </a:ext>
            </a:extLst>
          </p:cNvPr>
          <p:cNvGrpSpPr/>
          <p:nvPr/>
        </p:nvGrpSpPr>
        <p:grpSpPr>
          <a:xfrm>
            <a:off x="13379281" y="2324099"/>
            <a:ext cx="3950827" cy="549719"/>
            <a:chOff x="4401275" y="4062240"/>
            <a:chExt cx="6026113" cy="549719"/>
          </a:xfrm>
        </p:grpSpPr>
        <p:sp>
          <p:nvSpPr>
            <p:cNvPr id="22" name="TextBox 52">
              <a:extLst>
                <a:ext uri="{FF2B5EF4-FFF2-40B4-BE49-F238E27FC236}">
                  <a16:creationId xmlns:a16="http://schemas.microsoft.com/office/drawing/2014/main" id="{3BAF9673-3AFA-5F12-9EB0-1ADF863FE78D}"/>
                </a:ext>
              </a:extLst>
            </p:cNvPr>
            <p:cNvSpPr txBox="1"/>
            <p:nvPr/>
          </p:nvSpPr>
          <p:spPr>
            <a:xfrm>
              <a:off x="4401275" y="4107723"/>
              <a:ext cx="6026113" cy="504236"/>
            </a:xfrm>
            <a:prstGeom prst="rect">
              <a:avLst/>
            </a:prstGeom>
            <a:solidFill>
              <a:srgbClr val="1565C0"/>
            </a:solidFill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endParaRPr dirty="0"/>
            </a:p>
          </p:txBody>
        </p:sp>
        <p:sp>
          <p:nvSpPr>
            <p:cNvPr id="23" name="TextBox 22">
              <a:extLst>
                <a:ext uri="{FF2B5EF4-FFF2-40B4-BE49-F238E27FC236}">
                  <a16:creationId xmlns:a16="http://schemas.microsoft.com/office/drawing/2014/main" id="{A88B5A55-845A-A499-F57C-8BBB7F3B9E9B}"/>
                </a:ext>
              </a:extLst>
            </p:cNvPr>
            <p:cNvSpPr txBox="1"/>
            <p:nvPr/>
          </p:nvSpPr>
          <p:spPr>
            <a:xfrm>
              <a:off x="4677216" y="4062240"/>
              <a:ext cx="5529841" cy="523558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 algn="ctr">
                <a:lnSpc>
                  <a:spcPts val="4480"/>
                </a:lnSpc>
                <a:spcBef>
                  <a:spcPct val="0"/>
                </a:spcBef>
              </a:pPr>
              <a:r>
                <a:rPr lang="en-US" sz="2400" b="1" dirty="0">
                  <a:solidFill>
                    <a:schemeClr val="bg1"/>
                  </a:solidFill>
                  <a:latin typeface="Aileron Bold"/>
                  <a:ea typeface="Aileron Bold"/>
                  <a:cs typeface="Aileron Bold"/>
                  <a:sym typeface="Aileron Bold"/>
                </a:rPr>
                <a:t>After Cleaning</a:t>
              </a:r>
            </a:p>
          </p:txBody>
        </p:sp>
      </p:grpSp>
      <p:sp>
        <p:nvSpPr>
          <p:cNvPr id="15" name="Freeform 47">
            <a:extLst>
              <a:ext uri="{FF2B5EF4-FFF2-40B4-BE49-F238E27FC236}">
                <a16:creationId xmlns:a16="http://schemas.microsoft.com/office/drawing/2014/main" id="{3F630056-267A-6E4B-028F-BFEB7E1CE925}"/>
              </a:ext>
            </a:extLst>
          </p:cNvPr>
          <p:cNvSpPr/>
          <p:nvPr/>
        </p:nvSpPr>
        <p:spPr>
          <a:xfrm>
            <a:off x="9192356" y="2379256"/>
            <a:ext cx="3927589" cy="4288245"/>
          </a:xfrm>
          <a:custGeom>
            <a:avLst/>
            <a:gdLst/>
            <a:ahLst/>
            <a:cxnLst/>
            <a:rect l="l" t="t" r="r" b="b"/>
            <a:pathLst>
              <a:path w="1937545" h="1516570">
                <a:moveTo>
                  <a:pt x="24205" y="0"/>
                </a:moveTo>
                <a:lnTo>
                  <a:pt x="1913340" y="0"/>
                </a:lnTo>
                <a:cubicBezTo>
                  <a:pt x="1919759" y="0"/>
                  <a:pt x="1925916" y="2550"/>
                  <a:pt x="1930455" y="7089"/>
                </a:cubicBezTo>
                <a:cubicBezTo>
                  <a:pt x="1934994" y="11629"/>
                  <a:pt x="1937545" y="17785"/>
                  <a:pt x="1937545" y="24205"/>
                </a:cubicBezTo>
                <a:lnTo>
                  <a:pt x="1937545" y="1492365"/>
                </a:lnTo>
                <a:cubicBezTo>
                  <a:pt x="1937545" y="1498785"/>
                  <a:pt x="1934994" y="1504941"/>
                  <a:pt x="1930455" y="1509480"/>
                </a:cubicBezTo>
                <a:cubicBezTo>
                  <a:pt x="1925916" y="1514020"/>
                  <a:pt x="1919759" y="1516570"/>
                  <a:pt x="1913340" y="1516570"/>
                </a:cubicBezTo>
                <a:lnTo>
                  <a:pt x="24205" y="1516570"/>
                </a:lnTo>
                <a:cubicBezTo>
                  <a:pt x="17785" y="1516570"/>
                  <a:pt x="11629" y="1514020"/>
                  <a:pt x="7089" y="1509480"/>
                </a:cubicBezTo>
                <a:cubicBezTo>
                  <a:pt x="2550" y="1504941"/>
                  <a:pt x="0" y="1498785"/>
                  <a:pt x="0" y="1492365"/>
                </a:cubicBezTo>
                <a:lnTo>
                  <a:pt x="0" y="24205"/>
                </a:lnTo>
                <a:cubicBezTo>
                  <a:pt x="0" y="17785"/>
                  <a:pt x="2550" y="11629"/>
                  <a:pt x="7089" y="7089"/>
                </a:cubicBezTo>
                <a:cubicBezTo>
                  <a:pt x="11629" y="2550"/>
                  <a:pt x="17785" y="0"/>
                  <a:pt x="24205" y="0"/>
                </a:cubicBezTo>
                <a:close/>
              </a:path>
            </a:pathLst>
          </a:custGeom>
          <a:solidFill>
            <a:srgbClr val="FEFDFD"/>
          </a:solidFill>
          <a:ln cap="rnd">
            <a:noFill/>
            <a:prstDash val="solid"/>
            <a:round/>
          </a:ln>
          <a:effectLst>
            <a:outerShdw blurRad="63500" sx="101000" sy="101000" algn="ctr" rotWithShape="0">
              <a:schemeClr val="tx2">
                <a:lumMod val="60000"/>
                <a:lumOff val="40000"/>
                <a:alpha val="40000"/>
              </a:schemeClr>
            </a:outerShdw>
          </a:effectLst>
        </p:spPr>
        <p:txBody>
          <a:bodyPr/>
          <a:lstStyle/>
          <a:p>
            <a:endParaRPr lang="en-GB" dirty="0"/>
          </a:p>
        </p:txBody>
      </p:sp>
      <p:grpSp>
        <p:nvGrpSpPr>
          <p:cNvPr id="4" name="Group 4">
            <a:extLst>
              <a:ext uri="{FF2B5EF4-FFF2-40B4-BE49-F238E27FC236}">
                <a16:creationId xmlns:a16="http://schemas.microsoft.com/office/drawing/2014/main" id="{FEE8304B-1BB4-704A-6DF6-4BE6235920CA}"/>
              </a:ext>
            </a:extLst>
          </p:cNvPr>
          <p:cNvGrpSpPr/>
          <p:nvPr/>
        </p:nvGrpSpPr>
        <p:grpSpPr>
          <a:xfrm>
            <a:off x="1025568" y="2079510"/>
            <a:ext cx="1486736" cy="45719"/>
            <a:chOff x="0" y="0"/>
            <a:chExt cx="596252" cy="12543"/>
          </a:xfrm>
        </p:grpSpPr>
        <p:sp>
          <p:nvSpPr>
            <p:cNvPr id="5" name="Freeform 5">
              <a:extLst>
                <a:ext uri="{FF2B5EF4-FFF2-40B4-BE49-F238E27FC236}">
                  <a16:creationId xmlns:a16="http://schemas.microsoft.com/office/drawing/2014/main" id="{C4EC1170-79A4-5DDE-01A9-77C029041A92}"/>
                </a:ext>
              </a:extLst>
            </p:cNvPr>
            <p:cNvSpPr/>
            <p:nvPr/>
          </p:nvSpPr>
          <p:spPr>
            <a:xfrm>
              <a:off x="0" y="0"/>
              <a:ext cx="596252" cy="12543"/>
            </a:xfrm>
            <a:custGeom>
              <a:avLst/>
              <a:gdLst/>
              <a:ahLst/>
              <a:cxnLst/>
              <a:rect l="l" t="t" r="r" b="b"/>
              <a:pathLst>
                <a:path w="596252" h="12543">
                  <a:moveTo>
                    <a:pt x="0" y="0"/>
                  </a:moveTo>
                  <a:lnTo>
                    <a:pt x="596252" y="0"/>
                  </a:lnTo>
                  <a:lnTo>
                    <a:pt x="596252" y="12543"/>
                  </a:lnTo>
                  <a:lnTo>
                    <a:pt x="0" y="12543"/>
                  </a:lnTo>
                  <a:close/>
                </a:path>
              </a:pathLst>
            </a:custGeom>
            <a:solidFill>
              <a:srgbClr val="FFC43A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6" name="TextBox 6">
              <a:extLst>
                <a:ext uri="{FF2B5EF4-FFF2-40B4-BE49-F238E27FC236}">
                  <a16:creationId xmlns:a16="http://schemas.microsoft.com/office/drawing/2014/main" id="{643B0346-A8A9-1E61-EBE4-9972A7786553}"/>
                </a:ext>
              </a:extLst>
            </p:cNvPr>
            <p:cNvSpPr txBox="1"/>
            <p:nvPr/>
          </p:nvSpPr>
          <p:spPr>
            <a:xfrm>
              <a:off x="0" y="-47625"/>
              <a:ext cx="596252" cy="60168"/>
            </a:xfrm>
            <a:prstGeom prst="rect">
              <a:avLst/>
            </a:prstGeom>
          </p:spPr>
          <p:txBody>
            <a:bodyPr lIns="36802" tIns="36802" rIns="36802" bIns="36802" rtlCol="0" anchor="ctr"/>
            <a:lstStyle/>
            <a:p>
              <a:pPr algn="ctr">
                <a:lnSpc>
                  <a:spcPts val="3360"/>
                </a:lnSpc>
              </a:pPr>
              <a:endParaRPr/>
            </a:p>
          </p:txBody>
        </p:sp>
      </p:grpSp>
      <p:sp>
        <p:nvSpPr>
          <p:cNvPr id="10" name="TextBox 10">
            <a:extLst>
              <a:ext uri="{FF2B5EF4-FFF2-40B4-BE49-F238E27FC236}">
                <a16:creationId xmlns:a16="http://schemas.microsoft.com/office/drawing/2014/main" id="{5F5D0AFB-0208-0E4C-747E-DC1758CC00DC}"/>
              </a:ext>
            </a:extLst>
          </p:cNvPr>
          <p:cNvSpPr txBox="1">
            <a:spLocks/>
          </p:cNvSpPr>
          <p:nvPr/>
        </p:nvSpPr>
        <p:spPr>
          <a:xfrm>
            <a:off x="1028700" y="3655612"/>
            <a:ext cx="962449" cy="453858"/>
          </a:xfrm>
          <a:prstGeom prst="rect">
            <a:avLst/>
          </a:prstGeom>
        </p:spPr>
        <p:txBody>
          <a:bodyPr lIns="40531" tIns="40531" rIns="40531" bIns="40531" rtlCol="0" anchor="ctr"/>
          <a:lstStyle/>
          <a:p>
            <a:pPr algn="ctr">
              <a:lnSpc>
                <a:spcPts val="3359"/>
              </a:lnSpc>
            </a:pPr>
            <a:endParaRPr/>
          </a:p>
        </p:txBody>
      </p:sp>
      <p:sp>
        <p:nvSpPr>
          <p:cNvPr id="7" name="TextBox 18">
            <a:extLst>
              <a:ext uri="{FF2B5EF4-FFF2-40B4-BE49-F238E27FC236}">
                <a16:creationId xmlns:a16="http://schemas.microsoft.com/office/drawing/2014/main" id="{6DBF3753-FC14-FCE1-A59D-5DE9975358C0}"/>
              </a:ext>
            </a:extLst>
          </p:cNvPr>
          <p:cNvSpPr txBox="1"/>
          <p:nvPr/>
        </p:nvSpPr>
        <p:spPr>
          <a:xfrm>
            <a:off x="5477516" y="456898"/>
            <a:ext cx="6385061" cy="9848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8400"/>
              </a:lnSpc>
            </a:pPr>
            <a:r>
              <a:rPr lang="en-US" sz="6000" b="1" dirty="0">
                <a:solidFill>
                  <a:srgbClr val="20487F"/>
                </a:solidFill>
                <a:latin typeface="Aileron Bold"/>
                <a:ea typeface="Aileron Bold"/>
                <a:cs typeface="Aileron Bold"/>
                <a:sym typeface="Aileron Bold"/>
              </a:rPr>
              <a:t>Data Preparation</a:t>
            </a:r>
            <a:endParaRPr lang="en-US" sz="6000" b="1" dirty="0">
              <a:solidFill>
                <a:srgbClr val="1969C2"/>
              </a:solidFill>
              <a:latin typeface="Aileron Bold"/>
              <a:ea typeface="Aileron Bold"/>
              <a:cs typeface="Aileron Bold"/>
              <a:sym typeface="Aileron Bold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221E9464-BB65-0A73-845F-8A80C389E03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06916" y="3038613"/>
            <a:ext cx="2895600" cy="3535905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A290241A-30FF-EB7A-C7F4-25590C426B1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870553" y="2972067"/>
            <a:ext cx="3045847" cy="3695434"/>
          </a:xfrm>
          <a:prstGeom prst="rect">
            <a:avLst/>
          </a:prstGeom>
        </p:spPr>
      </p:pic>
      <p:sp>
        <p:nvSpPr>
          <p:cNvPr id="11" name="TextBox 17">
            <a:extLst>
              <a:ext uri="{FF2B5EF4-FFF2-40B4-BE49-F238E27FC236}">
                <a16:creationId xmlns:a16="http://schemas.microsoft.com/office/drawing/2014/main" id="{4E8E444F-4150-07BB-4167-1BA8EE5DCA7D}"/>
              </a:ext>
            </a:extLst>
          </p:cNvPr>
          <p:cNvSpPr txBox="1"/>
          <p:nvPr/>
        </p:nvSpPr>
        <p:spPr>
          <a:xfrm>
            <a:off x="2630459" y="1357066"/>
            <a:ext cx="4572000" cy="94949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8400"/>
              </a:lnSpc>
            </a:pPr>
            <a:r>
              <a:rPr lang="ro-RO" sz="4800" b="1" dirty="0">
                <a:solidFill>
                  <a:srgbClr val="1565C0"/>
                </a:solidFill>
                <a:latin typeface="Aileron Bold"/>
                <a:ea typeface="Aileron Bold"/>
                <a:cs typeface="Aileron Bold"/>
                <a:sym typeface="Aileron Bold"/>
              </a:rPr>
              <a:t>Data Cleaning</a:t>
            </a:r>
            <a:endParaRPr lang="en-US" sz="4800" b="1" dirty="0">
              <a:solidFill>
                <a:srgbClr val="1565C0"/>
              </a:solidFill>
              <a:latin typeface="Aileron Bold"/>
              <a:ea typeface="Aileron Bold"/>
              <a:cs typeface="Aileron Bold"/>
              <a:sym typeface="Aileron Bold"/>
            </a:endParaRPr>
          </a:p>
        </p:txBody>
      </p:sp>
      <p:grpSp>
        <p:nvGrpSpPr>
          <p:cNvPr id="17" name="Group 16">
            <a:extLst>
              <a:ext uri="{FF2B5EF4-FFF2-40B4-BE49-F238E27FC236}">
                <a16:creationId xmlns:a16="http://schemas.microsoft.com/office/drawing/2014/main" id="{3CAD2984-5D1E-6C85-ABA1-BA0E02ADE71F}"/>
              </a:ext>
            </a:extLst>
          </p:cNvPr>
          <p:cNvGrpSpPr/>
          <p:nvPr/>
        </p:nvGrpSpPr>
        <p:grpSpPr>
          <a:xfrm>
            <a:off x="9192356" y="2324099"/>
            <a:ext cx="3948180" cy="549719"/>
            <a:chOff x="4401275" y="4062240"/>
            <a:chExt cx="6026113" cy="549719"/>
          </a:xfrm>
        </p:grpSpPr>
        <p:sp>
          <p:nvSpPr>
            <p:cNvPr id="18" name="TextBox 52">
              <a:extLst>
                <a:ext uri="{FF2B5EF4-FFF2-40B4-BE49-F238E27FC236}">
                  <a16:creationId xmlns:a16="http://schemas.microsoft.com/office/drawing/2014/main" id="{EE43BE8A-1279-8B0A-5D69-D38F4247066B}"/>
                </a:ext>
              </a:extLst>
            </p:cNvPr>
            <p:cNvSpPr txBox="1"/>
            <p:nvPr/>
          </p:nvSpPr>
          <p:spPr>
            <a:xfrm>
              <a:off x="4401275" y="4107723"/>
              <a:ext cx="6026113" cy="504236"/>
            </a:xfrm>
            <a:prstGeom prst="rect">
              <a:avLst/>
            </a:prstGeom>
            <a:solidFill>
              <a:srgbClr val="1565C0"/>
            </a:solidFill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endParaRPr dirty="0"/>
            </a:p>
          </p:txBody>
        </p:sp>
        <p:sp>
          <p:nvSpPr>
            <p:cNvPr id="19" name="TextBox 18">
              <a:extLst>
                <a:ext uri="{FF2B5EF4-FFF2-40B4-BE49-F238E27FC236}">
                  <a16:creationId xmlns:a16="http://schemas.microsoft.com/office/drawing/2014/main" id="{9E7DE0D9-D1A3-3480-E924-6EAA8AA79313}"/>
                </a:ext>
              </a:extLst>
            </p:cNvPr>
            <p:cNvSpPr txBox="1"/>
            <p:nvPr/>
          </p:nvSpPr>
          <p:spPr>
            <a:xfrm>
              <a:off x="4677216" y="4062240"/>
              <a:ext cx="5529841" cy="523558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 algn="ctr">
                <a:lnSpc>
                  <a:spcPts val="4480"/>
                </a:lnSpc>
                <a:spcBef>
                  <a:spcPct val="0"/>
                </a:spcBef>
              </a:pPr>
              <a:r>
                <a:rPr lang="en-US" sz="2400" b="1" dirty="0">
                  <a:solidFill>
                    <a:schemeClr val="bg1"/>
                  </a:solidFill>
                  <a:latin typeface="Aileron Bold"/>
                  <a:ea typeface="Aileron Bold"/>
                  <a:cs typeface="Aileron Bold"/>
                  <a:sym typeface="Aileron Bold"/>
                </a:rPr>
                <a:t>Before Cleaning</a:t>
              </a:r>
            </a:p>
          </p:txBody>
        </p:sp>
      </p:grpSp>
      <p:sp>
        <p:nvSpPr>
          <p:cNvPr id="31" name="TextBox 30">
            <a:extLst>
              <a:ext uri="{FF2B5EF4-FFF2-40B4-BE49-F238E27FC236}">
                <a16:creationId xmlns:a16="http://schemas.microsoft.com/office/drawing/2014/main" id="{C2C35EB6-1E1E-F1CC-AEC1-376806EA419E}"/>
              </a:ext>
            </a:extLst>
          </p:cNvPr>
          <p:cNvSpPr txBox="1"/>
          <p:nvPr/>
        </p:nvSpPr>
        <p:spPr>
          <a:xfrm>
            <a:off x="11455195" y="1705563"/>
            <a:ext cx="3612073" cy="6077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ts val="4480"/>
              </a:lnSpc>
              <a:spcBef>
                <a:spcPct val="0"/>
              </a:spcBef>
            </a:pPr>
            <a:r>
              <a:rPr lang="en-US" sz="2400" b="1" dirty="0">
                <a:solidFill>
                  <a:schemeClr val="bg1"/>
                </a:solidFill>
                <a:latin typeface="Aileron Bold"/>
                <a:ea typeface="Aileron Bold"/>
                <a:cs typeface="Aileron Bold"/>
                <a:sym typeface="Aileron Bold"/>
              </a:rPr>
              <a:t>MISSING VALUES</a:t>
            </a:r>
          </a:p>
        </p:txBody>
      </p:sp>
      <p:sp>
        <p:nvSpPr>
          <p:cNvPr id="33" name="TextBox 52">
            <a:extLst>
              <a:ext uri="{FF2B5EF4-FFF2-40B4-BE49-F238E27FC236}">
                <a16:creationId xmlns:a16="http://schemas.microsoft.com/office/drawing/2014/main" id="{B63DE6BE-1268-CEF4-D25E-49ED7EC9E123}"/>
              </a:ext>
            </a:extLst>
          </p:cNvPr>
          <p:cNvSpPr txBox="1"/>
          <p:nvPr/>
        </p:nvSpPr>
        <p:spPr>
          <a:xfrm>
            <a:off x="13379281" y="6667500"/>
            <a:ext cx="3976200" cy="72763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lIns="50800" tIns="50800" rIns="50800" bIns="50800" rtlCol="0" anchor="ctr"/>
          <a:lstStyle/>
          <a:p>
            <a:pPr algn="ctr"/>
            <a:endParaRPr dirty="0"/>
          </a:p>
        </p:txBody>
      </p:sp>
      <p:sp>
        <p:nvSpPr>
          <p:cNvPr id="36" name="TextBox 52">
            <a:extLst>
              <a:ext uri="{FF2B5EF4-FFF2-40B4-BE49-F238E27FC236}">
                <a16:creationId xmlns:a16="http://schemas.microsoft.com/office/drawing/2014/main" id="{B9FD0150-4A9A-8A41-FD76-B9CB3B10D5A6}"/>
              </a:ext>
            </a:extLst>
          </p:cNvPr>
          <p:cNvSpPr txBox="1"/>
          <p:nvPr/>
        </p:nvSpPr>
        <p:spPr>
          <a:xfrm>
            <a:off x="9192356" y="6667500"/>
            <a:ext cx="3950827" cy="72763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lIns="50800" tIns="50800" rIns="50800" bIns="50800" rtlCol="0" anchor="ctr"/>
          <a:lstStyle/>
          <a:p>
            <a:pPr algn="ctr"/>
            <a:endParaRPr dirty="0"/>
          </a:p>
        </p:txBody>
      </p:sp>
      <p:sp>
        <p:nvSpPr>
          <p:cNvPr id="40" name="TextBox 38">
            <a:extLst>
              <a:ext uri="{FF2B5EF4-FFF2-40B4-BE49-F238E27FC236}">
                <a16:creationId xmlns:a16="http://schemas.microsoft.com/office/drawing/2014/main" id="{9365E6D4-B6D5-C701-A979-9EC92B8AF7C6}"/>
              </a:ext>
            </a:extLst>
          </p:cNvPr>
          <p:cNvSpPr txBox="1"/>
          <p:nvPr/>
        </p:nvSpPr>
        <p:spPr>
          <a:xfrm>
            <a:off x="9671684" y="6764594"/>
            <a:ext cx="3358516" cy="55399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spcBef>
                <a:spcPct val="0"/>
              </a:spcBef>
            </a:pPr>
            <a:r>
              <a:rPr lang="en-GB" dirty="0"/>
              <a:t>Missing values were present in several variables before cleaning.</a:t>
            </a:r>
            <a:endParaRPr lang="en-US" dirty="0">
              <a:solidFill>
                <a:srgbClr val="000000"/>
              </a:solidFill>
              <a:latin typeface="Aileron"/>
              <a:ea typeface="Aileron"/>
              <a:cs typeface="Aileron"/>
              <a:sym typeface="Aileron"/>
            </a:endParaRPr>
          </a:p>
        </p:txBody>
      </p:sp>
      <p:sp>
        <p:nvSpPr>
          <p:cNvPr id="41" name="TextBox 38">
            <a:extLst>
              <a:ext uri="{FF2B5EF4-FFF2-40B4-BE49-F238E27FC236}">
                <a16:creationId xmlns:a16="http://schemas.microsoft.com/office/drawing/2014/main" id="{FD99AD84-5008-5161-A368-05B401073285}"/>
              </a:ext>
            </a:extLst>
          </p:cNvPr>
          <p:cNvSpPr txBox="1"/>
          <p:nvPr/>
        </p:nvSpPr>
        <p:spPr>
          <a:xfrm>
            <a:off x="13715999" y="6743700"/>
            <a:ext cx="3512691" cy="55399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spcBef>
                <a:spcPct val="0"/>
              </a:spcBef>
            </a:pPr>
            <a:r>
              <a:rPr lang="en-GB" dirty="0"/>
              <a:t>All missing values were successfully resolved after cleaning.</a:t>
            </a:r>
            <a:endParaRPr lang="en-US" dirty="0">
              <a:solidFill>
                <a:srgbClr val="000000"/>
              </a:solidFill>
              <a:latin typeface="Aileron"/>
              <a:ea typeface="Aileron"/>
              <a:cs typeface="Aileron"/>
              <a:sym typeface="Aileron"/>
            </a:endParaRPr>
          </a:p>
        </p:txBody>
      </p:sp>
      <p:sp>
        <p:nvSpPr>
          <p:cNvPr id="42" name="TextBox 38">
            <a:extLst>
              <a:ext uri="{FF2B5EF4-FFF2-40B4-BE49-F238E27FC236}">
                <a16:creationId xmlns:a16="http://schemas.microsoft.com/office/drawing/2014/main" id="{AF8A3E7B-A8C4-0DCA-7223-B0D0E5A1A97F}"/>
              </a:ext>
            </a:extLst>
          </p:cNvPr>
          <p:cNvSpPr txBox="1"/>
          <p:nvPr/>
        </p:nvSpPr>
        <p:spPr>
          <a:xfrm>
            <a:off x="10323095" y="7822565"/>
            <a:ext cx="6785807" cy="36933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r>
              <a:rPr lang="en-GB" sz="2400" b="1" dirty="0">
                <a:latin typeface="Aileron Bold" panose="020B0604020202020204" charset="0"/>
              </a:rPr>
              <a:t>An explanation of how the data was cleaned</a:t>
            </a:r>
            <a:endParaRPr lang="ro-RO" sz="2400" b="1" dirty="0">
              <a:latin typeface="Aileron Bold" panose="020B0604020202020204" charset="0"/>
            </a:endParaRPr>
          </a:p>
        </p:txBody>
      </p:sp>
      <p:sp>
        <p:nvSpPr>
          <p:cNvPr id="52" name="TextBox 38">
            <a:extLst>
              <a:ext uri="{FF2B5EF4-FFF2-40B4-BE49-F238E27FC236}">
                <a16:creationId xmlns:a16="http://schemas.microsoft.com/office/drawing/2014/main" id="{97710B00-1B2E-3FF8-7FBC-2FC0548FB19F}"/>
              </a:ext>
            </a:extLst>
          </p:cNvPr>
          <p:cNvSpPr txBox="1"/>
          <p:nvPr/>
        </p:nvSpPr>
        <p:spPr>
          <a:xfrm>
            <a:off x="9419166" y="8408194"/>
            <a:ext cx="2564314" cy="123110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r>
              <a:rPr lang="en-GB" sz="1600" dirty="0">
                <a:latin typeface="Aileron" panose="020B0604020202020204" charset="0"/>
              </a:rPr>
              <a:t>Missing values in numerical variables (e.g., </a:t>
            </a:r>
            <a:r>
              <a:rPr lang="en-GB" sz="1600" dirty="0" err="1">
                <a:latin typeface="Aileron" panose="020B0604020202020204" charset="0"/>
              </a:rPr>
              <a:t>rev_Mean</a:t>
            </a:r>
            <a:r>
              <a:rPr lang="en-GB" sz="1600" dirty="0">
                <a:latin typeface="Aileron" panose="020B0604020202020204" charset="0"/>
              </a:rPr>
              <a:t>, </a:t>
            </a:r>
            <a:r>
              <a:rPr lang="en-GB" sz="1600" dirty="0" err="1">
                <a:latin typeface="Aileron" panose="020B0604020202020204" charset="0"/>
              </a:rPr>
              <a:t>totmrc_Mean</a:t>
            </a:r>
            <a:r>
              <a:rPr lang="en-GB" sz="1600" dirty="0">
                <a:latin typeface="Aileron" panose="020B0604020202020204" charset="0"/>
              </a:rPr>
              <a:t>, </a:t>
            </a:r>
            <a:r>
              <a:rPr lang="en-GB" sz="1600" dirty="0" err="1">
                <a:latin typeface="Aileron" panose="020B0604020202020204" charset="0"/>
              </a:rPr>
              <a:t>hnd_price</a:t>
            </a:r>
            <a:r>
              <a:rPr lang="en-GB" sz="1600" dirty="0">
                <a:latin typeface="Aileron" panose="020B0604020202020204" charset="0"/>
              </a:rPr>
              <a:t>) were replaced with the median.</a:t>
            </a:r>
          </a:p>
        </p:txBody>
      </p:sp>
      <p:sp>
        <p:nvSpPr>
          <p:cNvPr id="53" name="TextBox 38">
            <a:extLst>
              <a:ext uri="{FF2B5EF4-FFF2-40B4-BE49-F238E27FC236}">
                <a16:creationId xmlns:a16="http://schemas.microsoft.com/office/drawing/2014/main" id="{C7BD5C50-A106-EFDD-9EED-E9B1A3DE0BB3}"/>
              </a:ext>
            </a:extLst>
          </p:cNvPr>
          <p:cNvSpPr txBox="1"/>
          <p:nvPr/>
        </p:nvSpPr>
        <p:spPr>
          <a:xfrm>
            <a:off x="12210290" y="8395059"/>
            <a:ext cx="2564314" cy="123110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r>
              <a:rPr lang="en-GB" sz="1600" dirty="0">
                <a:latin typeface="Aileron" panose="020B0604020202020204" charset="0"/>
              </a:rPr>
              <a:t>Missing values in categorical variables (e.g., marital, </a:t>
            </a:r>
            <a:r>
              <a:rPr lang="en-GB" sz="1600" dirty="0" err="1">
                <a:latin typeface="Aileron" panose="020B0604020202020204" charset="0"/>
              </a:rPr>
              <a:t>prizm_social_one</a:t>
            </a:r>
            <a:r>
              <a:rPr lang="en-GB" sz="1600" dirty="0">
                <a:latin typeface="Aileron" panose="020B0604020202020204" charset="0"/>
              </a:rPr>
              <a:t>, </a:t>
            </a:r>
            <a:r>
              <a:rPr lang="en-GB" sz="1600" dirty="0" err="1">
                <a:latin typeface="Aileron" panose="020B0604020202020204" charset="0"/>
              </a:rPr>
              <a:t>creditcd</a:t>
            </a:r>
            <a:r>
              <a:rPr lang="en-GB" sz="1600" dirty="0">
                <a:latin typeface="Aileron" panose="020B0604020202020204" charset="0"/>
              </a:rPr>
              <a:t>) were replaced with the mode. </a:t>
            </a:r>
            <a:endParaRPr lang="ro-RO" sz="1600" dirty="0">
              <a:latin typeface="Aileron" panose="020B0604020202020204" charset="0"/>
            </a:endParaRPr>
          </a:p>
        </p:txBody>
      </p:sp>
      <p:sp>
        <p:nvSpPr>
          <p:cNvPr id="54" name="TextBox 38">
            <a:extLst>
              <a:ext uri="{FF2B5EF4-FFF2-40B4-BE49-F238E27FC236}">
                <a16:creationId xmlns:a16="http://schemas.microsoft.com/office/drawing/2014/main" id="{1D0F0A25-C495-A152-9225-9FC5926E39A9}"/>
              </a:ext>
            </a:extLst>
          </p:cNvPr>
          <p:cNvSpPr txBox="1"/>
          <p:nvPr/>
        </p:nvSpPr>
        <p:spPr>
          <a:xfrm>
            <a:off x="14893845" y="8408194"/>
            <a:ext cx="2564314" cy="73866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r>
              <a:rPr lang="en-GB" sz="1600" dirty="0">
                <a:latin typeface="Aileron" panose="020B0604020202020204" charset="0"/>
              </a:rPr>
              <a:t>The dataset was checked for duplicate rows – none were found.</a:t>
            </a:r>
          </a:p>
        </p:txBody>
      </p:sp>
      <p:sp>
        <p:nvSpPr>
          <p:cNvPr id="55" name="TextBox 52">
            <a:extLst>
              <a:ext uri="{FF2B5EF4-FFF2-40B4-BE49-F238E27FC236}">
                <a16:creationId xmlns:a16="http://schemas.microsoft.com/office/drawing/2014/main" id="{FFB7F033-ED51-A261-0365-D27E27CF30E0}"/>
              </a:ext>
            </a:extLst>
          </p:cNvPr>
          <p:cNvSpPr txBox="1"/>
          <p:nvPr/>
        </p:nvSpPr>
        <p:spPr>
          <a:xfrm>
            <a:off x="1025567" y="3572464"/>
            <a:ext cx="7389687" cy="504236"/>
          </a:xfrm>
          <a:prstGeom prst="rect">
            <a:avLst/>
          </a:prstGeom>
          <a:solidFill>
            <a:schemeClr val="tx2"/>
          </a:solidFill>
        </p:spPr>
        <p:txBody>
          <a:bodyPr lIns="50800" tIns="50800" rIns="50800" bIns="50800" rtlCol="0" anchor="ctr"/>
          <a:lstStyle/>
          <a:p>
            <a:pPr algn="ctr">
              <a:lnSpc>
                <a:spcPts val="3359"/>
              </a:lnSpc>
            </a:pPr>
            <a:endParaRPr dirty="0">
              <a:solidFill>
                <a:schemeClr val="tx2"/>
              </a:solidFill>
            </a:endParaRPr>
          </a:p>
        </p:txBody>
      </p:sp>
      <p:sp>
        <p:nvSpPr>
          <p:cNvPr id="56" name="TextBox 55">
            <a:extLst>
              <a:ext uri="{FF2B5EF4-FFF2-40B4-BE49-F238E27FC236}">
                <a16:creationId xmlns:a16="http://schemas.microsoft.com/office/drawing/2014/main" id="{09396476-AD5C-EB51-D803-C5393270CE51}"/>
              </a:ext>
            </a:extLst>
          </p:cNvPr>
          <p:cNvSpPr txBox="1"/>
          <p:nvPr/>
        </p:nvSpPr>
        <p:spPr>
          <a:xfrm>
            <a:off x="1149548" y="3458738"/>
            <a:ext cx="6829875" cy="5959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ts val="4480"/>
              </a:lnSpc>
              <a:spcBef>
                <a:spcPct val="0"/>
              </a:spcBef>
            </a:pPr>
            <a:r>
              <a:rPr lang="en-GB" sz="2400" b="1" dirty="0">
                <a:solidFill>
                  <a:schemeClr val="bg1"/>
                </a:solidFill>
                <a:latin typeface="Aileron Bold"/>
                <a:ea typeface="Aileron Bold"/>
                <a:cs typeface="Aileron Bold"/>
                <a:sym typeface="Aileron Bold"/>
              </a:rPr>
              <a:t>Data Cleaning Process</a:t>
            </a:r>
            <a:endParaRPr lang="en-US" sz="2400" b="1" dirty="0">
              <a:solidFill>
                <a:schemeClr val="bg1"/>
              </a:solidFill>
              <a:latin typeface="Aileron Bold"/>
              <a:ea typeface="Aileron Bold"/>
              <a:cs typeface="Aileron Bold"/>
              <a:sym typeface="Aileron Bold"/>
            </a:endParaRPr>
          </a:p>
        </p:txBody>
      </p:sp>
      <p:sp>
        <p:nvSpPr>
          <p:cNvPr id="57" name="TextBox 52">
            <a:extLst>
              <a:ext uri="{FF2B5EF4-FFF2-40B4-BE49-F238E27FC236}">
                <a16:creationId xmlns:a16="http://schemas.microsoft.com/office/drawing/2014/main" id="{1C9F907D-6311-910B-F264-1E8E4855EC97}"/>
              </a:ext>
            </a:extLst>
          </p:cNvPr>
          <p:cNvSpPr txBox="1"/>
          <p:nvPr/>
        </p:nvSpPr>
        <p:spPr>
          <a:xfrm>
            <a:off x="9192355" y="1797122"/>
            <a:ext cx="8137752" cy="504236"/>
          </a:xfrm>
          <a:prstGeom prst="rect">
            <a:avLst/>
          </a:prstGeom>
          <a:solidFill>
            <a:schemeClr val="tx2"/>
          </a:solidFill>
        </p:spPr>
        <p:txBody>
          <a:bodyPr lIns="50800" tIns="50800" rIns="50800" bIns="50800" rtlCol="0" anchor="ctr"/>
          <a:lstStyle/>
          <a:p>
            <a:pPr algn="ctr">
              <a:lnSpc>
                <a:spcPts val="3359"/>
              </a:lnSpc>
            </a:pPr>
            <a:endParaRPr dirty="0">
              <a:solidFill>
                <a:schemeClr val="tx2"/>
              </a:solidFill>
            </a:endParaRPr>
          </a:p>
        </p:txBody>
      </p:sp>
      <p:sp>
        <p:nvSpPr>
          <p:cNvPr id="58" name="TextBox 57">
            <a:extLst>
              <a:ext uri="{FF2B5EF4-FFF2-40B4-BE49-F238E27FC236}">
                <a16:creationId xmlns:a16="http://schemas.microsoft.com/office/drawing/2014/main" id="{A238AEFB-5A31-8D43-A4AA-FD7BCDEBBFDB}"/>
              </a:ext>
            </a:extLst>
          </p:cNvPr>
          <p:cNvSpPr txBox="1"/>
          <p:nvPr/>
        </p:nvSpPr>
        <p:spPr>
          <a:xfrm>
            <a:off x="11607595" y="1714500"/>
            <a:ext cx="3612073" cy="6077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ts val="4480"/>
              </a:lnSpc>
              <a:spcBef>
                <a:spcPct val="0"/>
              </a:spcBef>
            </a:pPr>
            <a:r>
              <a:rPr lang="en-US" sz="2400" b="1" dirty="0">
                <a:solidFill>
                  <a:schemeClr val="bg1"/>
                </a:solidFill>
                <a:latin typeface="Aileron Bold"/>
                <a:ea typeface="Aileron Bold"/>
                <a:cs typeface="Aileron Bold"/>
                <a:sym typeface="Aileron Bold"/>
              </a:rPr>
              <a:t>Missing Values</a:t>
            </a:r>
          </a:p>
        </p:txBody>
      </p:sp>
      <p:sp>
        <p:nvSpPr>
          <p:cNvPr id="59" name="TextBox 38">
            <a:extLst>
              <a:ext uri="{FF2B5EF4-FFF2-40B4-BE49-F238E27FC236}">
                <a16:creationId xmlns:a16="http://schemas.microsoft.com/office/drawing/2014/main" id="{B45048F4-E31E-7A45-3FF3-8AFC8D6C6780}"/>
              </a:ext>
            </a:extLst>
          </p:cNvPr>
          <p:cNvSpPr txBox="1"/>
          <p:nvPr/>
        </p:nvSpPr>
        <p:spPr>
          <a:xfrm>
            <a:off x="2205043" y="2476500"/>
            <a:ext cx="5284285" cy="61555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r>
              <a:rPr lang="en-GB" sz="2000" dirty="0">
                <a:latin typeface="Aileron" panose="020B0604020202020204" charset="0"/>
              </a:rPr>
              <a:t>The dataset was cleaned to ensure accuracy, consistency and reliability before analysis.</a:t>
            </a:r>
            <a:endParaRPr lang="ro-RO" sz="2000" dirty="0">
              <a:latin typeface="Aileron" panose="020B0604020202020204" charset="0"/>
            </a:endParaRPr>
          </a:p>
        </p:txBody>
      </p:sp>
      <p:sp>
        <p:nvSpPr>
          <p:cNvPr id="60" name="TextBox 38">
            <a:extLst>
              <a:ext uri="{FF2B5EF4-FFF2-40B4-BE49-F238E27FC236}">
                <a16:creationId xmlns:a16="http://schemas.microsoft.com/office/drawing/2014/main" id="{3371344D-92D7-63FD-3E36-D77C1B1003BD}"/>
              </a:ext>
            </a:extLst>
          </p:cNvPr>
          <p:cNvSpPr txBox="1"/>
          <p:nvPr/>
        </p:nvSpPr>
        <p:spPr>
          <a:xfrm>
            <a:off x="1842887" y="7601190"/>
            <a:ext cx="6920113" cy="83099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r>
              <a:rPr lang="en-GB" b="1" dirty="0">
                <a:solidFill>
                  <a:srgbClr val="1565C0"/>
                </a:solidFill>
                <a:latin typeface="Aileron" panose="020B0604020202020204" charset="0"/>
              </a:rPr>
              <a:t>Outliers Assessed</a:t>
            </a:r>
          </a:p>
          <a:p>
            <a:r>
              <a:rPr lang="en-GB" dirty="0">
                <a:latin typeface="Aileron" panose="020B0604020202020204" charset="0"/>
              </a:rPr>
              <a:t>Potential outliers were assessed using boxplots and the IQR method.</a:t>
            </a:r>
          </a:p>
        </p:txBody>
      </p:sp>
      <p:grpSp>
        <p:nvGrpSpPr>
          <p:cNvPr id="61" name="Group 4">
            <a:extLst>
              <a:ext uri="{FF2B5EF4-FFF2-40B4-BE49-F238E27FC236}">
                <a16:creationId xmlns:a16="http://schemas.microsoft.com/office/drawing/2014/main" id="{FE7000E1-578E-4315-16C7-D6D0B6485257}"/>
              </a:ext>
            </a:extLst>
          </p:cNvPr>
          <p:cNvGrpSpPr/>
          <p:nvPr/>
        </p:nvGrpSpPr>
        <p:grpSpPr>
          <a:xfrm>
            <a:off x="6765040" y="1898681"/>
            <a:ext cx="1551783" cy="226548"/>
            <a:chOff x="0" y="-47625"/>
            <a:chExt cx="622339" cy="63043"/>
          </a:xfrm>
        </p:grpSpPr>
        <p:sp>
          <p:nvSpPr>
            <p:cNvPr id="62" name="Freeform 5">
              <a:extLst>
                <a:ext uri="{FF2B5EF4-FFF2-40B4-BE49-F238E27FC236}">
                  <a16:creationId xmlns:a16="http://schemas.microsoft.com/office/drawing/2014/main" id="{52BD78F5-7FF4-FEA1-D567-D8AAB37460FB}"/>
                </a:ext>
              </a:extLst>
            </p:cNvPr>
            <p:cNvSpPr/>
            <p:nvPr/>
          </p:nvSpPr>
          <p:spPr>
            <a:xfrm>
              <a:off x="0" y="0"/>
              <a:ext cx="622339" cy="15418"/>
            </a:xfrm>
            <a:custGeom>
              <a:avLst/>
              <a:gdLst/>
              <a:ahLst/>
              <a:cxnLst/>
              <a:rect l="l" t="t" r="r" b="b"/>
              <a:pathLst>
                <a:path w="596252" h="12543">
                  <a:moveTo>
                    <a:pt x="0" y="0"/>
                  </a:moveTo>
                  <a:lnTo>
                    <a:pt x="596252" y="0"/>
                  </a:lnTo>
                  <a:lnTo>
                    <a:pt x="596252" y="12543"/>
                  </a:lnTo>
                  <a:lnTo>
                    <a:pt x="0" y="12543"/>
                  </a:lnTo>
                  <a:close/>
                </a:path>
              </a:pathLst>
            </a:custGeom>
            <a:solidFill>
              <a:srgbClr val="FFC43A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63" name="TextBox 6">
              <a:extLst>
                <a:ext uri="{FF2B5EF4-FFF2-40B4-BE49-F238E27FC236}">
                  <a16:creationId xmlns:a16="http://schemas.microsoft.com/office/drawing/2014/main" id="{CBE6381F-4633-0B64-98F7-F592AC61AD66}"/>
                </a:ext>
              </a:extLst>
            </p:cNvPr>
            <p:cNvSpPr txBox="1"/>
            <p:nvPr/>
          </p:nvSpPr>
          <p:spPr>
            <a:xfrm>
              <a:off x="0" y="-47625"/>
              <a:ext cx="596252" cy="60168"/>
            </a:xfrm>
            <a:prstGeom prst="rect">
              <a:avLst/>
            </a:prstGeom>
          </p:spPr>
          <p:txBody>
            <a:bodyPr lIns="36802" tIns="36802" rIns="36802" bIns="36802" rtlCol="0" anchor="ctr"/>
            <a:lstStyle/>
            <a:p>
              <a:pPr algn="ctr">
                <a:lnSpc>
                  <a:spcPts val="3360"/>
                </a:lnSpc>
              </a:pPr>
              <a:endParaRPr/>
            </a:p>
          </p:txBody>
        </p:sp>
      </p:grpSp>
      <p:sp>
        <p:nvSpPr>
          <p:cNvPr id="67" name="TextBox 38">
            <a:extLst>
              <a:ext uri="{FF2B5EF4-FFF2-40B4-BE49-F238E27FC236}">
                <a16:creationId xmlns:a16="http://schemas.microsoft.com/office/drawing/2014/main" id="{C6D3593A-3930-323D-CF31-4D7D451BEAE5}"/>
              </a:ext>
            </a:extLst>
          </p:cNvPr>
          <p:cNvSpPr txBox="1"/>
          <p:nvPr/>
        </p:nvSpPr>
        <p:spPr>
          <a:xfrm>
            <a:off x="1808530" y="4316145"/>
            <a:ext cx="6606724" cy="83099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r>
              <a:rPr lang="en-GB" b="1" dirty="0">
                <a:solidFill>
                  <a:srgbClr val="1565C0"/>
                </a:solidFill>
                <a:latin typeface="Aileron" panose="020B0604020202020204" charset="0"/>
              </a:rPr>
              <a:t>Missing Values Identified</a:t>
            </a:r>
          </a:p>
          <a:p>
            <a:r>
              <a:rPr lang="en-GB" dirty="0">
                <a:latin typeface="Aileron" panose="020B0604020202020204" charset="0"/>
              </a:rPr>
              <a:t>Checked all variables and identified missing values in the dataset.</a:t>
            </a:r>
          </a:p>
        </p:txBody>
      </p:sp>
      <p:sp>
        <p:nvSpPr>
          <p:cNvPr id="69" name="TextBox 38">
            <a:extLst>
              <a:ext uri="{FF2B5EF4-FFF2-40B4-BE49-F238E27FC236}">
                <a16:creationId xmlns:a16="http://schemas.microsoft.com/office/drawing/2014/main" id="{828C57B8-48F8-90E0-5C22-01BD78C3450D}"/>
              </a:ext>
            </a:extLst>
          </p:cNvPr>
          <p:cNvSpPr txBox="1"/>
          <p:nvPr/>
        </p:nvSpPr>
        <p:spPr>
          <a:xfrm>
            <a:off x="1808530" y="5398202"/>
            <a:ext cx="5820584" cy="83099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r>
              <a:rPr lang="en-GB" b="1" dirty="0">
                <a:solidFill>
                  <a:srgbClr val="1565C0"/>
                </a:solidFill>
                <a:latin typeface="Aileron" panose="020B0604020202020204" charset="0"/>
              </a:rPr>
              <a:t>Missing Values Handled</a:t>
            </a:r>
          </a:p>
          <a:p>
            <a:r>
              <a:rPr lang="en-GB" dirty="0">
                <a:latin typeface="Aileron" panose="020B0604020202020204" charset="0"/>
              </a:rPr>
              <a:t>Numerical variables → Imputed using MEDIAN</a:t>
            </a:r>
          </a:p>
          <a:p>
            <a:r>
              <a:rPr lang="en-GB" dirty="0">
                <a:latin typeface="Aileron" panose="020B0604020202020204" charset="0"/>
              </a:rPr>
              <a:t>Categorical variables → Imputed using MODE3.</a:t>
            </a:r>
          </a:p>
        </p:txBody>
      </p:sp>
      <p:sp>
        <p:nvSpPr>
          <p:cNvPr id="70" name="TextBox 38">
            <a:extLst>
              <a:ext uri="{FF2B5EF4-FFF2-40B4-BE49-F238E27FC236}">
                <a16:creationId xmlns:a16="http://schemas.microsoft.com/office/drawing/2014/main" id="{3861FC6E-FE7D-80C8-0723-CC8CFAF2005F}"/>
              </a:ext>
            </a:extLst>
          </p:cNvPr>
          <p:cNvSpPr txBox="1"/>
          <p:nvPr/>
        </p:nvSpPr>
        <p:spPr>
          <a:xfrm>
            <a:off x="1808530" y="6455988"/>
            <a:ext cx="6724508" cy="86177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r>
              <a:rPr lang="en-GB" b="1" dirty="0">
                <a:solidFill>
                  <a:srgbClr val="1565C0"/>
                </a:solidFill>
                <a:latin typeface="Aileron" panose="020B0604020202020204" charset="0"/>
              </a:rPr>
              <a:t>Duplicate Records Checked</a:t>
            </a:r>
          </a:p>
          <a:p>
            <a:r>
              <a:rPr lang="en-GB" dirty="0">
                <a:latin typeface="Aileron" panose="020B0604020202020204" charset="0"/>
              </a:rPr>
              <a:t>Checked the dataset for duplicate rows. No duplicate records were found.</a:t>
            </a:r>
          </a:p>
        </p:txBody>
      </p:sp>
      <p:sp>
        <p:nvSpPr>
          <p:cNvPr id="71" name="TextBox 38">
            <a:extLst>
              <a:ext uri="{FF2B5EF4-FFF2-40B4-BE49-F238E27FC236}">
                <a16:creationId xmlns:a16="http://schemas.microsoft.com/office/drawing/2014/main" id="{D580D14F-C2BA-82A3-939F-550F6914D8A0}"/>
              </a:ext>
            </a:extLst>
          </p:cNvPr>
          <p:cNvSpPr txBox="1"/>
          <p:nvPr/>
        </p:nvSpPr>
        <p:spPr>
          <a:xfrm>
            <a:off x="1808530" y="8669804"/>
            <a:ext cx="6920113" cy="96949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ct val="150000"/>
              </a:lnSpc>
            </a:pPr>
            <a:r>
              <a:rPr lang="en-GB" b="1" dirty="0">
                <a:solidFill>
                  <a:srgbClr val="1565C0"/>
                </a:solidFill>
                <a:latin typeface="Aileron" panose="020B0604020202020204" charset="0"/>
              </a:rPr>
              <a:t>Outliers Retained</a:t>
            </a:r>
          </a:p>
          <a:p>
            <a:r>
              <a:rPr lang="en-GB" dirty="0">
                <a:latin typeface="Aileron" panose="020B0604020202020204" charset="0"/>
              </a:rPr>
              <a:t>Outliers were retained as they represent genuine customer behaviour, not data entry errors.</a:t>
            </a:r>
            <a:endParaRPr lang="ro-RO" dirty="0">
              <a:latin typeface="Aileron" panose="020B0604020202020204" charset="0"/>
            </a:endParaRPr>
          </a:p>
        </p:txBody>
      </p:sp>
      <p:sp>
        <p:nvSpPr>
          <p:cNvPr id="72" name="TextBox 17">
            <a:extLst>
              <a:ext uri="{FF2B5EF4-FFF2-40B4-BE49-F238E27FC236}">
                <a16:creationId xmlns:a16="http://schemas.microsoft.com/office/drawing/2014/main" id="{51DF8A98-57DB-3B5F-D401-828CD8514422}"/>
              </a:ext>
            </a:extLst>
          </p:cNvPr>
          <p:cNvSpPr txBox="1"/>
          <p:nvPr/>
        </p:nvSpPr>
        <p:spPr>
          <a:xfrm>
            <a:off x="1352984" y="3752087"/>
            <a:ext cx="962449" cy="89050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8400"/>
              </a:lnSpc>
            </a:pPr>
            <a:r>
              <a:rPr lang="en-GB" sz="2800" b="1" dirty="0">
                <a:solidFill>
                  <a:schemeClr val="tx2"/>
                </a:solidFill>
                <a:latin typeface="Aileron Bold"/>
                <a:ea typeface="Aileron Bold"/>
                <a:cs typeface="Aileron Bold"/>
                <a:sym typeface="Aileron Bold"/>
              </a:rPr>
              <a:t>1</a:t>
            </a:r>
            <a:endParaRPr lang="en-US" sz="2800" b="1" dirty="0">
              <a:solidFill>
                <a:schemeClr val="tx2"/>
              </a:solidFill>
              <a:latin typeface="Aileron Bold"/>
              <a:ea typeface="Aileron Bold"/>
              <a:cs typeface="Aileron Bold"/>
              <a:sym typeface="Aileron Bold"/>
            </a:endParaRPr>
          </a:p>
        </p:txBody>
      </p:sp>
      <p:sp>
        <p:nvSpPr>
          <p:cNvPr id="73" name="TextBox 17">
            <a:extLst>
              <a:ext uri="{FF2B5EF4-FFF2-40B4-BE49-F238E27FC236}">
                <a16:creationId xmlns:a16="http://schemas.microsoft.com/office/drawing/2014/main" id="{38186446-967B-0BD0-CB2C-154242FA0E7C}"/>
              </a:ext>
            </a:extLst>
          </p:cNvPr>
          <p:cNvSpPr txBox="1"/>
          <p:nvPr/>
        </p:nvSpPr>
        <p:spPr>
          <a:xfrm>
            <a:off x="1373466" y="4852423"/>
            <a:ext cx="962449" cy="89050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8400"/>
              </a:lnSpc>
            </a:pPr>
            <a:r>
              <a:rPr lang="en-GB" sz="2800" b="1" dirty="0">
                <a:solidFill>
                  <a:schemeClr val="tx2"/>
                </a:solidFill>
                <a:latin typeface="Aileron Bold"/>
                <a:ea typeface="Aileron Bold"/>
                <a:cs typeface="Aileron Bold"/>
                <a:sym typeface="Aileron Bold"/>
              </a:rPr>
              <a:t>2</a:t>
            </a:r>
            <a:endParaRPr lang="en-US" sz="2800" b="1" dirty="0">
              <a:solidFill>
                <a:schemeClr val="tx2"/>
              </a:solidFill>
              <a:latin typeface="Aileron Bold"/>
              <a:ea typeface="Aileron Bold"/>
              <a:cs typeface="Aileron Bold"/>
              <a:sym typeface="Aileron Bold"/>
            </a:endParaRPr>
          </a:p>
        </p:txBody>
      </p:sp>
      <p:sp>
        <p:nvSpPr>
          <p:cNvPr id="74" name="TextBox 17">
            <a:extLst>
              <a:ext uri="{FF2B5EF4-FFF2-40B4-BE49-F238E27FC236}">
                <a16:creationId xmlns:a16="http://schemas.microsoft.com/office/drawing/2014/main" id="{AE8B0A21-5746-00AA-D1BE-FA80C9E146F4}"/>
              </a:ext>
            </a:extLst>
          </p:cNvPr>
          <p:cNvSpPr txBox="1"/>
          <p:nvPr/>
        </p:nvSpPr>
        <p:spPr>
          <a:xfrm>
            <a:off x="1420350" y="5912618"/>
            <a:ext cx="962449" cy="89050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8400"/>
              </a:lnSpc>
            </a:pPr>
            <a:r>
              <a:rPr lang="en-GB" sz="2800" b="1" dirty="0">
                <a:solidFill>
                  <a:schemeClr val="tx2"/>
                </a:solidFill>
                <a:latin typeface="Aileron Bold"/>
                <a:ea typeface="Aileron Bold"/>
                <a:cs typeface="Aileron Bold"/>
                <a:sym typeface="Aileron Bold"/>
              </a:rPr>
              <a:t>3</a:t>
            </a:r>
            <a:endParaRPr lang="en-US" sz="2800" b="1" dirty="0">
              <a:solidFill>
                <a:schemeClr val="tx2"/>
              </a:solidFill>
              <a:latin typeface="Aileron Bold"/>
              <a:ea typeface="Aileron Bold"/>
              <a:cs typeface="Aileron Bold"/>
              <a:sym typeface="Aileron Bold"/>
            </a:endParaRPr>
          </a:p>
        </p:txBody>
      </p:sp>
      <p:sp>
        <p:nvSpPr>
          <p:cNvPr id="75" name="TextBox 17">
            <a:extLst>
              <a:ext uri="{FF2B5EF4-FFF2-40B4-BE49-F238E27FC236}">
                <a16:creationId xmlns:a16="http://schemas.microsoft.com/office/drawing/2014/main" id="{A6B7C373-29FA-2EDD-585A-38116253021B}"/>
              </a:ext>
            </a:extLst>
          </p:cNvPr>
          <p:cNvSpPr txBox="1"/>
          <p:nvPr/>
        </p:nvSpPr>
        <p:spPr>
          <a:xfrm>
            <a:off x="1420350" y="7052767"/>
            <a:ext cx="962449" cy="89050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8400"/>
              </a:lnSpc>
            </a:pPr>
            <a:r>
              <a:rPr lang="en-GB" sz="2800" b="1" dirty="0">
                <a:solidFill>
                  <a:schemeClr val="tx2"/>
                </a:solidFill>
                <a:latin typeface="Aileron Bold"/>
                <a:ea typeface="Aileron Bold"/>
                <a:cs typeface="Aileron Bold"/>
                <a:sym typeface="Aileron Bold"/>
              </a:rPr>
              <a:t>4</a:t>
            </a:r>
            <a:endParaRPr lang="en-US" sz="2800" b="1" dirty="0">
              <a:solidFill>
                <a:schemeClr val="tx2"/>
              </a:solidFill>
              <a:latin typeface="Aileron Bold"/>
              <a:ea typeface="Aileron Bold"/>
              <a:cs typeface="Aileron Bold"/>
              <a:sym typeface="Aileron Bold"/>
            </a:endParaRPr>
          </a:p>
        </p:txBody>
      </p:sp>
      <p:sp>
        <p:nvSpPr>
          <p:cNvPr id="76" name="TextBox 17">
            <a:extLst>
              <a:ext uri="{FF2B5EF4-FFF2-40B4-BE49-F238E27FC236}">
                <a16:creationId xmlns:a16="http://schemas.microsoft.com/office/drawing/2014/main" id="{38469F34-E48A-05A8-83CE-67A45F9C0D21}"/>
              </a:ext>
            </a:extLst>
          </p:cNvPr>
          <p:cNvSpPr txBox="1"/>
          <p:nvPr/>
        </p:nvSpPr>
        <p:spPr>
          <a:xfrm>
            <a:off x="1420350" y="8198057"/>
            <a:ext cx="962449" cy="89050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8400"/>
              </a:lnSpc>
            </a:pPr>
            <a:r>
              <a:rPr lang="en-GB" sz="2800" b="1" dirty="0">
                <a:solidFill>
                  <a:schemeClr val="tx2"/>
                </a:solidFill>
                <a:latin typeface="Aileron Bold"/>
                <a:ea typeface="Aileron Bold"/>
                <a:cs typeface="Aileron Bold"/>
                <a:sym typeface="Aileron Bold"/>
              </a:rPr>
              <a:t>5</a:t>
            </a:r>
            <a:endParaRPr lang="en-US" sz="2800" b="1" dirty="0">
              <a:solidFill>
                <a:schemeClr val="tx2"/>
              </a:solidFill>
              <a:latin typeface="Aileron Bold"/>
              <a:ea typeface="Aileron Bold"/>
              <a:cs typeface="Aileron Bold"/>
              <a:sym typeface="Aileron Bold"/>
            </a:endParaRPr>
          </a:p>
        </p:txBody>
      </p:sp>
    </p:spTree>
    <p:extLst>
      <p:ext uri="{BB962C8B-B14F-4D97-AF65-F5344CB8AC3E}">
        <p14:creationId xmlns:p14="http://schemas.microsoft.com/office/powerpoint/2010/main" val="39204777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16725FE-D992-727F-9804-C0ECA72E265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" name="Freeform 2">
            <a:extLst>
              <a:ext uri="{FF2B5EF4-FFF2-40B4-BE49-F238E27FC236}">
                <a16:creationId xmlns:a16="http://schemas.microsoft.com/office/drawing/2014/main" id="{B2DD7FEA-A880-BB6B-72D8-FB800B86EDCE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0" y="-206972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67703" h="10287000">
                <a:moveTo>
                  <a:pt x="0" y="0"/>
                </a:moveTo>
                <a:lnTo>
                  <a:pt x="18267703" y="0"/>
                </a:lnTo>
                <a:lnTo>
                  <a:pt x="18267703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119" name="Group 118">
            <a:extLst>
              <a:ext uri="{FF2B5EF4-FFF2-40B4-BE49-F238E27FC236}">
                <a16:creationId xmlns:a16="http://schemas.microsoft.com/office/drawing/2014/main" id="{39ABA686-5305-39A2-9A59-6FF4EE839A10}"/>
              </a:ext>
            </a:extLst>
          </p:cNvPr>
          <p:cNvGrpSpPr/>
          <p:nvPr/>
        </p:nvGrpSpPr>
        <p:grpSpPr>
          <a:xfrm>
            <a:off x="2026255" y="3336568"/>
            <a:ext cx="6076997" cy="4016732"/>
            <a:chOff x="1211155" y="3388976"/>
            <a:chExt cx="6076997" cy="4016732"/>
          </a:xfrm>
        </p:grpSpPr>
        <p:sp>
          <p:nvSpPr>
            <p:cNvPr id="114" name="Freeform 47">
              <a:extLst>
                <a:ext uri="{FF2B5EF4-FFF2-40B4-BE49-F238E27FC236}">
                  <a16:creationId xmlns:a16="http://schemas.microsoft.com/office/drawing/2014/main" id="{EDE49D6A-0019-E064-3AF6-B9650342963C}"/>
                </a:ext>
              </a:extLst>
            </p:cNvPr>
            <p:cNvSpPr/>
            <p:nvPr/>
          </p:nvSpPr>
          <p:spPr>
            <a:xfrm>
              <a:off x="1228755" y="3452982"/>
              <a:ext cx="6026113" cy="3952726"/>
            </a:xfrm>
            <a:custGeom>
              <a:avLst/>
              <a:gdLst/>
              <a:ahLst/>
              <a:cxnLst/>
              <a:rect l="l" t="t" r="r" b="b"/>
              <a:pathLst>
                <a:path w="1937545" h="1516570">
                  <a:moveTo>
                    <a:pt x="24205" y="0"/>
                  </a:moveTo>
                  <a:lnTo>
                    <a:pt x="1913340" y="0"/>
                  </a:lnTo>
                  <a:cubicBezTo>
                    <a:pt x="1919759" y="0"/>
                    <a:pt x="1925916" y="2550"/>
                    <a:pt x="1930455" y="7089"/>
                  </a:cubicBezTo>
                  <a:cubicBezTo>
                    <a:pt x="1934994" y="11629"/>
                    <a:pt x="1937545" y="17785"/>
                    <a:pt x="1937545" y="24205"/>
                  </a:cubicBezTo>
                  <a:lnTo>
                    <a:pt x="1937545" y="1492365"/>
                  </a:lnTo>
                  <a:cubicBezTo>
                    <a:pt x="1937545" y="1498785"/>
                    <a:pt x="1934994" y="1504941"/>
                    <a:pt x="1930455" y="1509480"/>
                  </a:cubicBezTo>
                  <a:cubicBezTo>
                    <a:pt x="1925916" y="1514020"/>
                    <a:pt x="1919759" y="1516570"/>
                    <a:pt x="1913340" y="1516570"/>
                  </a:cubicBezTo>
                  <a:lnTo>
                    <a:pt x="24205" y="1516570"/>
                  </a:lnTo>
                  <a:cubicBezTo>
                    <a:pt x="17785" y="1516570"/>
                    <a:pt x="11629" y="1514020"/>
                    <a:pt x="7089" y="1509480"/>
                  </a:cubicBezTo>
                  <a:cubicBezTo>
                    <a:pt x="2550" y="1504941"/>
                    <a:pt x="0" y="1498785"/>
                    <a:pt x="0" y="1492365"/>
                  </a:cubicBezTo>
                  <a:lnTo>
                    <a:pt x="0" y="24205"/>
                  </a:lnTo>
                  <a:cubicBezTo>
                    <a:pt x="0" y="17785"/>
                    <a:pt x="2550" y="11629"/>
                    <a:pt x="7089" y="7089"/>
                  </a:cubicBezTo>
                  <a:cubicBezTo>
                    <a:pt x="11629" y="2550"/>
                    <a:pt x="17785" y="0"/>
                    <a:pt x="24205" y="0"/>
                  </a:cubicBezTo>
                  <a:close/>
                </a:path>
              </a:pathLst>
            </a:custGeom>
            <a:solidFill>
              <a:srgbClr val="FEFDFD"/>
            </a:solidFill>
            <a:ln cap="rnd">
              <a:noFill/>
              <a:prstDash val="solid"/>
              <a:round/>
            </a:ln>
            <a:effectLst>
              <a:outerShdw blurRad="63500" sx="101000" sy="101000" algn="ctr" rotWithShape="0">
                <a:schemeClr val="tx2">
                  <a:lumMod val="60000"/>
                  <a:lumOff val="40000"/>
                  <a:alpha val="40000"/>
                </a:schemeClr>
              </a:outerShdw>
            </a:effectLst>
          </p:spPr>
          <p:txBody>
            <a:bodyPr/>
            <a:lstStyle/>
            <a:p>
              <a:endParaRPr lang="en-GB" dirty="0"/>
            </a:p>
          </p:txBody>
        </p:sp>
        <p:pic>
          <p:nvPicPr>
            <p:cNvPr id="32" name="Picture 31">
              <a:extLst>
                <a:ext uri="{FF2B5EF4-FFF2-40B4-BE49-F238E27FC236}">
                  <a16:creationId xmlns:a16="http://schemas.microsoft.com/office/drawing/2014/main" id="{4A485E8D-C844-F259-9F1E-9301EE3A17ED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726077" y="3894573"/>
              <a:ext cx="4372630" cy="3381354"/>
            </a:xfrm>
            <a:prstGeom prst="rect">
              <a:avLst/>
            </a:prstGeom>
          </p:spPr>
        </p:pic>
        <p:grpSp>
          <p:nvGrpSpPr>
            <p:cNvPr id="117" name="Group 116">
              <a:extLst>
                <a:ext uri="{FF2B5EF4-FFF2-40B4-BE49-F238E27FC236}">
                  <a16:creationId xmlns:a16="http://schemas.microsoft.com/office/drawing/2014/main" id="{E450AB8E-39BF-DF43-621C-4BB0383E1D9B}"/>
                </a:ext>
              </a:extLst>
            </p:cNvPr>
            <p:cNvGrpSpPr/>
            <p:nvPr/>
          </p:nvGrpSpPr>
          <p:grpSpPr>
            <a:xfrm>
              <a:off x="1211155" y="3388976"/>
              <a:ext cx="6076997" cy="558568"/>
              <a:chOff x="4401275" y="4053391"/>
              <a:chExt cx="6026113" cy="558568"/>
            </a:xfrm>
          </p:grpSpPr>
          <p:sp>
            <p:nvSpPr>
              <p:cNvPr id="112" name="TextBox 52">
                <a:extLst>
                  <a:ext uri="{FF2B5EF4-FFF2-40B4-BE49-F238E27FC236}">
                    <a16:creationId xmlns:a16="http://schemas.microsoft.com/office/drawing/2014/main" id="{E948D397-25FB-1D47-67FB-538303B565FF}"/>
                  </a:ext>
                </a:extLst>
              </p:cNvPr>
              <p:cNvSpPr txBox="1"/>
              <p:nvPr/>
            </p:nvSpPr>
            <p:spPr>
              <a:xfrm>
                <a:off x="4401275" y="4107723"/>
                <a:ext cx="6026113" cy="504236"/>
              </a:xfrm>
              <a:prstGeom prst="rect">
                <a:avLst/>
              </a:prstGeom>
              <a:solidFill>
                <a:srgbClr val="1565C0"/>
              </a:solidFill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3359"/>
                  </a:lnSpc>
                </a:pPr>
                <a:endParaRPr dirty="0"/>
              </a:p>
            </p:txBody>
          </p:sp>
          <p:sp>
            <p:nvSpPr>
              <p:cNvPr id="23" name="TextBox 18">
                <a:extLst>
                  <a:ext uri="{FF2B5EF4-FFF2-40B4-BE49-F238E27FC236}">
                    <a16:creationId xmlns:a16="http://schemas.microsoft.com/office/drawing/2014/main" id="{C4D82E51-C75E-1FEB-BB7A-45D83623E238}"/>
                  </a:ext>
                </a:extLst>
              </p:cNvPr>
              <p:cNvSpPr txBox="1"/>
              <p:nvPr/>
            </p:nvSpPr>
            <p:spPr>
              <a:xfrm>
                <a:off x="5409051" y="4053391"/>
                <a:ext cx="4132039" cy="523558"/>
              </a:xfrm>
              <a:prstGeom prst="rect">
                <a:avLst/>
              </a:prstGeom>
            </p:spPr>
            <p:txBody>
              <a:bodyPr wrap="square" lIns="0" tIns="0" rIns="0" bIns="0" rtlCol="0" anchor="t">
                <a:spAutoFit/>
              </a:bodyPr>
              <a:lstStyle/>
              <a:p>
                <a:pPr algn="ctr">
                  <a:lnSpc>
                    <a:spcPts val="4480"/>
                  </a:lnSpc>
                  <a:spcBef>
                    <a:spcPct val="0"/>
                  </a:spcBef>
                </a:pPr>
                <a:r>
                  <a:rPr lang="en-US" sz="2800" b="1" dirty="0">
                    <a:solidFill>
                      <a:schemeClr val="bg1"/>
                    </a:solidFill>
                    <a:latin typeface="Aileron Bold"/>
                    <a:ea typeface="Aileron Bold"/>
                    <a:cs typeface="Aileron Bold"/>
                    <a:sym typeface="Aileron Bold"/>
                  </a:rPr>
                  <a:t>Final Data Validation</a:t>
                </a:r>
              </a:p>
            </p:txBody>
          </p:sp>
        </p:grpSp>
      </p:grpSp>
      <p:sp>
        <p:nvSpPr>
          <p:cNvPr id="7" name="TextBox 18">
            <a:extLst>
              <a:ext uri="{FF2B5EF4-FFF2-40B4-BE49-F238E27FC236}">
                <a16:creationId xmlns:a16="http://schemas.microsoft.com/office/drawing/2014/main" id="{4A58CF9A-4E72-04B2-93F2-BBA5D359C55E}"/>
              </a:ext>
            </a:extLst>
          </p:cNvPr>
          <p:cNvSpPr txBox="1"/>
          <p:nvPr/>
        </p:nvSpPr>
        <p:spPr>
          <a:xfrm>
            <a:off x="5951469" y="408141"/>
            <a:ext cx="6385061" cy="9848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8400"/>
              </a:lnSpc>
            </a:pPr>
            <a:r>
              <a:rPr lang="en-US" sz="6000" b="1" dirty="0">
                <a:solidFill>
                  <a:srgbClr val="20487F"/>
                </a:solidFill>
                <a:latin typeface="Aileron Bold"/>
                <a:ea typeface="Aileron Bold"/>
                <a:cs typeface="Aileron Bold"/>
                <a:sym typeface="Aileron Bold"/>
              </a:rPr>
              <a:t>Data Preparation</a:t>
            </a:r>
            <a:endParaRPr lang="en-US" sz="6000" b="1" dirty="0">
              <a:solidFill>
                <a:srgbClr val="1969C2"/>
              </a:solidFill>
              <a:latin typeface="Aileron Bold"/>
              <a:ea typeface="Aileron Bold"/>
              <a:cs typeface="Aileron Bold"/>
              <a:sym typeface="Aileron Bold"/>
            </a:endParaRPr>
          </a:p>
        </p:txBody>
      </p:sp>
      <p:grpSp>
        <p:nvGrpSpPr>
          <p:cNvPr id="11" name="Group 50">
            <a:extLst>
              <a:ext uri="{FF2B5EF4-FFF2-40B4-BE49-F238E27FC236}">
                <a16:creationId xmlns:a16="http://schemas.microsoft.com/office/drawing/2014/main" id="{26666D2F-14C6-6E35-A4BA-C10BD3B7938A}"/>
              </a:ext>
            </a:extLst>
          </p:cNvPr>
          <p:cNvGrpSpPr>
            <a:grpSpLocks noGrp="1" noUngrp="1" noRot="1" noMove="1" noResize="1"/>
          </p:cNvGrpSpPr>
          <p:nvPr/>
        </p:nvGrpSpPr>
        <p:grpSpPr>
          <a:xfrm>
            <a:off x="0" y="2538099"/>
            <a:ext cx="18288000" cy="700401"/>
            <a:chOff x="0" y="0"/>
            <a:chExt cx="3701621" cy="250713"/>
          </a:xfrm>
          <a:solidFill>
            <a:srgbClr val="FFF0CD"/>
          </a:solidFill>
        </p:grpSpPr>
        <p:sp>
          <p:nvSpPr>
            <p:cNvPr id="13" name="Freeform 51">
              <a:extLst>
                <a:ext uri="{FF2B5EF4-FFF2-40B4-BE49-F238E27FC236}">
                  <a16:creationId xmlns:a16="http://schemas.microsoft.com/office/drawing/2014/main" id="{3FAEB2E4-EC45-0EF0-3DC6-79A0371BA130}"/>
                </a:ext>
              </a:extLst>
            </p:cNvPr>
            <p:cNvSpPr>
              <a:spLocks noGrp="1" noRot="1" noMove="1" noResize="1" noEditPoints="1" noAdjustHandles="1" noChangeArrowheads="1" noChangeShapeType="1"/>
            </p:cNvSpPr>
            <p:nvPr/>
          </p:nvSpPr>
          <p:spPr>
            <a:xfrm>
              <a:off x="0" y="0"/>
              <a:ext cx="3701621" cy="250713"/>
            </a:xfrm>
            <a:custGeom>
              <a:avLst/>
              <a:gdLst/>
              <a:ahLst/>
              <a:cxnLst/>
              <a:rect l="l" t="t" r="r" b="b"/>
              <a:pathLst>
                <a:path w="3701621" h="250713">
                  <a:moveTo>
                    <a:pt x="0" y="0"/>
                  </a:moveTo>
                  <a:lnTo>
                    <a:pt x="3701621" y="0"/>
                  </a:lnTo>
                  <a:lnTo>
                    <a:pt x="3701621" y="250713"/>
                  </a:lnTo>
                  <a:lnTo>
                    <a:pt x="0" y="250713"/>
                  </a:lnTo>
                  <a:close/>
                </a:path>
              </a:pathLst>
            </a:custGeom>
            <a:grpFill/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TextBox 52">
              <a:extLst>
                <a:ext uri="{FF2B5EF4-FFF2-40B4-BE49-F238E27FC236}">
                  <a16:creationId xmlns:a16="http://schemas.microsoft.com/office/drawing/2014/main" id="{8236CDA3-4B5E-7AFA-4833-4727DA4D0F4A}"/>
                </a:ext>
              </a:extLst>
            </p:cNvPr>
            <p:cNvSpPr txBox="1">
              <a:spLocks noGrp="1" noRot="1" noMove="1" noResize="1" noEditPoints="1" noAdjustHandles="1" noChangeArrowheads="1" noChangeShapeType="1"/>
            </p:cNvSpPr>
            <p:nvPr/>
          </p:nvSpPr>
          <p:spPr>
            <a:xfrm>
              <a:off x="0" y="-47625"/>
              <a:ext cx="3701621" cy="298338"/>
            </a:xfrm>
            <a:prstGeom prst="rect">
              <a:avLst/>
            </a:prstGeom>
            <a:grpFill/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endParaRPr/>
            </a:p>
          </p:txBody>
        </p:sp>
      </p:grpSp>
      <p:sp>
        <p:nvSpPr>
          <p:cNvPr id="18" name="TextBox 18">
            <a:extLst>
              <a:ext uri="{FF2B5EF4-FFF2-40B4-BE49-F238E27FC236}">
                <a16:creationId xmlns:a16="http://schemas.microsoft.com/office/drawing/2014/main" id="{90F123EF-8241-680C-1F6D-ECF38D7B9667}"/>
              </a:ext>
            </a:extLst>
          </p:cNvPr>
          <p:cNvSpPr txBox="1"/>
          <p:nvPr/>
        </p:nvSpPr>
        <p:spPr>
          <a:xfrm>
            <a:off x="780205" y="2552700"/>
            <a:ext cx="8772975" cy="51539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4480"/>
              </a:lnSpc>
              <a:spcBef>
                <a:spcPct val="0"/>
              </a:spcBef>
            </a:pPr>
            <a:r>
              <a:rPr lang="en-GB" sz="2800" b="1" dirty="0">
                <a:solidFill>
                  <a:srgbClr val="20487F"/>
                </a:solidFill>
                <a:latin typeface="Aileron Bold"/>
                <a:ea typeface="Aileron Bold"/>
                <a:cs typeface="Aileron Bold"/>
                <a:sym typeface="Aileron Bold"/>
              </a:rPr>
              <a:t>Was the cleaned dataset ready for reliable analysis?</a:t>
            </a:r>
            <a:endParaRPr lang="en-US" sz="2800" b="1" dirty="0">
              <a:solidFill>
                <a:srgbClr val="20487F"/>
              </a:solidFill>
              <a:latin typeface="Aileron Bold"/>
              <a:ea typeface="Aileron Bold"/>
              <a:cs typeface="Aileron Bold"/>
              <a:sym typeface="Aileron Bold"/>
            </a:endParaRPr>
          </a:p>
        </p:txBody>
      </p:sp>
      <p:sp>
        <p:nvSpPr>
          <p:cNvPr id="19" name="TextBox 17">
            <a:extLst>
              <a:ext uri="{FF2B5EF4-FFF2-40B4-BE49-F238E27FC236}">
                <a16:creationId xmlns:a16="http://schemas.microsoft.com/office/drawing/2014/main" id="{91457558-9DF4-87B1-315C-74BE84B8C076}"/>
              </a:ext>
            </a:extLst>
          </p:cNvPr>
          <p:cNvSpPr txBox="1"/>
          <p:nvPr/>
        </p:nvSpPr>
        <p:spPr>
          <a:xfrm>
            <a:off x="3048000" y="1374542"/>
            <a:ext cx="4830732" cy="94949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8400"/>
              </a:lnSpc>
            </a:pPr>
            <a:r>
              <a:rPr lang="en-US" sz="4800" b="1" dirty="0">
                <a:solidFill>
                  <a:srgbClr val="1565C0"/>
                </a:solidFill>
                <a:latin typeface="Aileron Bold"/>
                <a:ea typeface="Aileron Bold"/>
                <a:cs typeface="Aileron Bold"/>
                <a:sym typeface="Aileron Bold"/>
              </a:rPr>
              <a:t>Data Validation</a:t>
            </a:r>
          </a:p>
        </p:txBody>
      </p:sp>
      <p:grpSp>
        <p:nvGrpSpPr>
          <p:cNvPr id="29" name="Group 4">
            <a:extLst>
              <a:ext uri="{FF2B5EF4-FFF2-40B4-BE49-F238E27FC236}">
                <a16:creationId xmlns:a16="http://schemas.microsoft.com/office/drawing/2014/main" id="{5418074F-19D0-E185-EA77-461CC720D77A}"/>
              </a:ext>
            </a:extLst>
          </p:cNvPr>
          <p:cNvGrpSpPr/>
          <p:nvPr/>
        </p:nvGrpSpPr>
        <p:grpSpPr>
          <a:xfrm flipV="1">
            <a:off x="804472" y="2108746"/>
            <a:ext cx="2103994" cy="45719"/>
            <a:chOff x="0" y="0"/>
            <a:chExt cx="596252" cy="12543"/>
          </a:xfrm>
        </p:grpSpPr>
        <p:sp>
          <p:nvSpPr>
            <p:cNvPr id="30" name="Freeform 5">
              <a:extLst>
                <a:ext uri="{FF2B5EF4-FFF2-40B4-BE49-F238E27FC236}">
                  <a16:creationId xmlns:a16="http://schemas.microsoft.com/office/drawing/2014/main" id="{2D6DB47D-218E-072D-4E7F-C310E6F740C8}"/>
                </a:ext>
              </a:extLst>
            </p:cNvPr>
            <p:cNvSpPr/>
            <p:nvPr/>
          </p:nvSpPr>
          <p:spPr>
            <a:xfrm>
              <a:off x="0" y="0"/>
              <a:ext cx="596252" cy="12543"/>
            </a:xfrm>
            <a:custGeom>
              <a:avLst/>
              <a:gdLst/>
              <a:ahLst/>
              <a:cxnLst/>
              <a:rect l="l" t="t" r="r" b="b"/>
              <a:pathLst>
                <a:path w="596252" h="12543">
                  <a:moveTo>
                    <a:pt x="0" y="0"/>
                  </a:moveTo>
                  <a:lnTo>
                    <a:pt x="596252" y="0"/>
                  </a:lnTo>
                  <a:lnTo>
                    <a:pt x="596252" y="12543"/>
                  </a:lnTo>
                  <a:lnTo>
                    <a:pt x="0" y="12543"/>
                  </a:lnTo>
                  <a:close/>
                </a:path>
              </a:pathLst>
            </a:custGeom>
            <a:solidFill>
              <a:srgbClr val="FFC43A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TextBox 6">
              <a:extLst>
                <a:ext uri="{FF2B5EF4-FFF2-40B4-BE49-F238E27FC236}">
                  <a16:creationId xmlns:a16="http://schemas.microsoft.com/office/drawing/2014/main" id="{63C94682-9343-57BD-0EB4-7E9DB0D31D96}"/>
                </a:ext>
              </a:extLst>
            </p:cNvPr>
            <p:cNvSpPr txBox="1"/>
            <p:nvPr/>
          </p:nvSpPr>
          <p:spPr>
            <a:xfrm>
              <a:off x="0" y="-47625"/>
              <a:ext cx="596252" cy="60168"/>
            </a:xfrm>
            <a:prstGeom prst="rect">
              <a:avLst/>
            </a:prstGeom>
          </p:spPr>
          <p:txBody>
            <a:bodyPr lIns="36802" tIns="36802" rIns="36802" bIns="36802" rtlCol="0" anchor="ctr"/>
            <a:lstStyle/>
            <a:p>
              <a:pPr algn="ctr">
                <a:lnSpc>
                  <a:spcPts val="3360"/>
                </a:lnSpc>
              </a:pPr>
              <a:endParaRPr/>
            </a:p>
          </p:txBody>
        </p:sp>
      </p:grpSp>
      <p:grpSp>
        <p:nvGrpSpPr>
          <p:cNvPr id="33" name="Group 50">
            <a:extLst>
              <a:ext uri="{FF2B5EF4-FFF2-40B4-BE49-F238E27FC236}">
                <a16:creationId xmlns:a16="http://schemas.microsoft.com/office/drawing/2014/main" id="{37EA5A0C-6B6A-8243-70D7-33F45AD2CC99}"/>
              </a:ext>
            </a:extLst>
          </p:cNvPr>
          <p:cNvGrpSpPr/>
          <p:nvPr/>
        </p:nvGrpSpPr>
        <p:grpSpPr>
          <a:xfrm>
            <a:off x="1295399" y="8749009"/>
            <a:ext cx="15846387" cy="832377"/>
            <a:chOff x="0" y="0"/>
            <a:chExt cx="3701621" cy="250713"/>
          </a:xfrm>
          <a:solidFill>
            <a:srgbClr val="FFDB8B"/>
          </a:solidFill>
        </p:grpSpPr>
        <p:sp>
          <p:nvSpPr>
            <p:cNvPr id="34" name="Freeform 51">
              <a:extLst>
                <a:ext uri="{FF2B5EF4-FFF2-40B4-BE49-F238E27FC236}">
                  <a16:creationId xmlns:a16="http://schemas.microsoft.com/office/drawing/2014/main" id="{BFE08C2B-9FD0-AACD-DCC8-2050861A4EDE}"/>
                </a:ext>
              </a:extLst>
            </p:cNvPr>
            <p:cNvSpPr/>
            <p:nvPr/>
          </p:nvSpPr>
          <p:spPr>
            <a:xfrm>
              <a:off x="0" y="0"/>
              <a:ext cx="3701621" cy="250713"/>
            </a:xfrm>
            <a:custGeom>
              <a:avLst/>
              <a:gdLst/>
              <a:ahLst/>
              <a:cxnLst/>
              <a:rect l="l" t="t" r="r" b="b"/>
              <a:pathLst>
                <a:path w="3701621" h="250713">
                  <a:moveTo>
                    <a:pt x="0" y="0"/>
                  </a:moveTo>
                  <a:lnTo>
                    <a:pt x="3701621" y="0"/>
                  </a:lnTo>
                  <a:lnTo>
                    <a:pt x="3701621" y="250713"/>
                  </a:lnTo>
                  <a:lnTo>
                    <a:pt x="0" y="250713"/>
                  </a:lnTo>
                  <a:close/>
                </a:path>
              </a:pathLst>
            </a:custGeom>
            <a:grpFill/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TextBox 52">
              <a:extLst>
                <a:ext uri="{FF2B5EF4-FFF2-40B4-BE49-F238E27FC236}">
                  <a16:creationId xmlns:a16="http://schemas.microsoft.com/office/drawing/2014/main" id="{728EB36B-96EF-9490-7675-CB094EACFF9C}"/>
                </a:ext>
              </a:extLst>
            </p:cNvPr>
            <p:cNvSpPr txBox="1"/>
            <p:nvPr/>
          </p:nvSpPr>
          <p:spPr>
            <a:xfrm>
              <a:off x="0" y="-47625"/>
              <a:ext cx="3701621" cy="298338"/>
            </a:xfrm>
            <a:prstGeom prst="rect">
              <a:avLst/>
            </a:prstGeom>
            <a:grpFill/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endParaRPr/>
            </a:p>
          </p:txBody>
        </p:sp>
      </p:grpSp>
      <p:grpSp>
        <p:nvGrpSpPr>
          <p:cNvPr id="36" name="Group 75">
            <a:extLst>
              <a:ext uri="{FF2B5EF4-FFF2-40B4-BE49-F238E27FC236}">
                <a16:creationId xmlns:a16="http://schemas.microsoft.com/office/drawing/2014/main" id="{D9F597D5-9B54-EF30-3D56-1BBA49126AE0}"/>
              </a:ext>
            </a:extLst>
          </p:cNvPr>
          <p:cNvGrpSpPr/>
          <p:nvPr/>
        </p:nvGrpSpPr>
        <p:grpSpPr>
          <a:xfrm>
            <a:off x="1614033" y="8711947"/>
            <a:ext cx="15378568" cy="738665"/>
            <a:chOff x="-300279" y="-64896"/>
            <a:chExt cx="19550065" cy="984886"/>
          </a:xfrm>
        </p:grpSpPr>
        <p:sp>
          <p:nvSpPr>
            <p:cNvPr id="37" name="TextBox 76">
              <a:extLst>
                <a:ext uri="{FF2B5EF4-FFF2-40B4-BE49-F238E27FC236}">
                  <a16:creationId xmlns:a16="http://schemas.microsoft.com/office/drawing/2014/main" id="{84996D6F-E577-A7F0-5817-2E0427DBDAB3}"/>
                </a:ext>
              </a:extLst>
            </p:cNvPr>
            <p:cNvSpPr txBox="1"/>
            <p:nvPr/>
          </p:nvSpPr>
          <p:spPr>
            <a:xfrm>
              <a:off x="4212988" y="-47625"/>
              <a:ext cx="15036798" cy="950346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 marL="0" lvl="0" indent="0" algn="l">
                <a:lnSpc>
                  <a:spcPts val="2940"/>
                </a:lnSpc>
                <a:spcBef>
                  <a:spcPct val="0"/>
                </a:spcBef>
              </a:pPr>
              <a:r>
                <a:rPr lang="en-GB" sz="2100" u="none" strike="noStrike" dirty="0">
                  <a:latin typeface="Aileron"/>
                  <a:ea typeface="Aileron"/>
                  <a:cs typeface="Aileron"/>
                  <a:sym typeface="Aileron"/>
                </a:rPr>
                <a:t>Data validation confirmed that the cleaning process was successful and that the dataset was complete, consistent and suitable for reliable exploratory data analysis.</a:t>
              </a:r>
              <a:endParaRPr lang="en-US" sz="2100" u="none" strike="noStrike" dirty="0">
                <a:latin typeface="Aileron"/>
                <a:ea typeface="Aileron"/>
                <a:cs typeface="Aileron"/>
                <a:sym typeface="Aileron"/>
              </a:endParaRPr>
            </a:p>
          </p:txBody>
        </p:sp>
        <p:sp>
          <p:nvSpPr>
            <p:cNvPr id="38" name="TextBox 77">
              <a:extLst>
                <a:ext uri="{FF2B5EF4-FFF2-40B4-BE49-F238E27FC236}">
                  <a16:creationId xmlns:a16="http://schemas.microsoft.com/office/drawing/2014/main" id="{F8E7D35F-9ABF-8815-1820-F765AAB5B52A}"/>
                </a:ext>
              </a:extLst>
            </p:cNvPr>
            <p:cNvSpPr txBox="1"/>
            <p:nvPr/>
          </p:nvSpPr>
          <p:spPr>
            <a:xfrm>
              <a:off x="-300279" y="-64896"/>
              <a:ext cx="3909525" cy="984886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 marL="0" lvl="0" indent="0" algn="r">
                <a:spcBef>
                  <a:spcPct val="0"/>
                </a:spcBef>
              </a:pPr>
              <a:r>
                <a:rPr lang="en-US" sz="2400" b="1" u="none" strike="noStrike" dirty="0">
                  <a:latin typeface="Aileron Bold"/>
                  <a:ea typeface="Aileron Bold"/>
                  <a:cs typeface="Aileron Bold"/>
                  <a:sym typeface="Aileron Bold"/>
                </a:rPr>
                <a:t>Why was validation important?</a:t>
              </a:r>
            </a:p>
          </p:txBody>
        </p:sp>
      </p:grpSp>
      <p:sp>
        <p:nvSpPr>
          <p:cNvPr id="56" name="TextBox 6">
            <a:extLst>
              <a:ext uri="{FF2B5EF4-FFF2-40B4-BE49-F238E27FC236}">
                <a16:creationId xmlns:a16="http://schemas.microsoft.com/office/drawing/2014/main" id="{EC651B9B-0066-B1B4-5099-62C0A124D4E5}"/>
              </a:ext>
            </a:extLst>
          </p:cNvPr>
          <p:cNvSpPr txBox="1"/>
          <p:nvPr/>
        </p:nvSpPr>
        <p:spPr>
          <a:xfrm>
            <a:off x="9695623" y="2571980"/>
            <a:ext cx="7651392" cy="219311"/>
          </a:xfrm>
          <a:prstGeom prst="rect">
            <a:avLst/>
          </a:prstGeom>
        </p:spPr>
        <p:txBody>
          <a:bodyPr lIns="36802" tIns="36802" rIns="36802" bIns="36802" rtlCol="0" anchor="ctr"/>
          <a:lstStyle/>
          <a:p>
            <a:pPr algn="ctr">
              <a:lnSpc>
                <a:spcPts val="3360"/>
              </a:lnSpc>
            </a:pPr>
            <a:endParaRPr/>
          </a:p>
        </p:txBody>
      </p:sp>
      <p:sp>
        <p:nvSpPr>
          <p:cNvPr id="72" name="TextBox 6">
            <a:extLst>
              <a:ext uri="{FF2B5EF4-FFF2-40B4-BE49-F238E27FC236}">
                <a16:creationId xmlns:a16="http://schemas.microsoft.com/office/drawing/2014/main" id="{2415ECE6-6CA9-0EE4-A02D-C875FE64DA37}"/>
              </a:ext>
            </a:extLst>
          </p:cNvPr>
          <p:cNvSpPr txBox="1"/>
          <p:nvPr/>
        </p:nvSpPr>
        <p:spPr>
          <a:xfrm>
            <a:off x="10250514" y="3908648"/>
            <a:ext cx="76865" cy="4130452"/>
          </a:xfrm>
          <a:prstGeom prst="rect">
            <a:avLst/>
          </a:prstGeom>
        </p:spPr>
        <p:txBody>
          <a:bodyPr lIns="36802" tIns="36802" rIns="36802" bIns="36802" rtlCol="0" anchor="ctr"/>
          <a:lstStyle/>
          <a:p>
            <a:pPr algn="ctr">
              <a:lnSpc>
                <a:spcPts val="3360"/>
              </a:lnSpc>
            </a:pPr>
            <a:endParaRPr/>
          </a:p>
        </p:txBody>
      </p:sp>
      <p:grpSp>
        <p:nvGrpSpPr>
          <p:cNvPr id="88" name="Group 87">
            <a:extLst>
              <a:ext uri="{FF2B5EF4-FFF2-40B4-BE49-F238E27FC236}">
                <a16:creationId xmlns:a16="http://schemas.microsoft.com/office/drawing/2014/main" id="{C2B99F5D-E7B5-C0F6-0D70-CDFDF453665A}"/>
              </a:ext>
            </a:extLst>
          </p:cNvPr>
          <p:cNvGrpSpPr/>
          <p:nvPr/>
        </p:nvGrpSpPr>
        <p:grpSpPr>
          <a:xfrm>
            <a:off x="9811260" y="1748980"/>
            <a:ext cx="7265585" cy="6507000"/>
            <a:chOff x="9727015" y="1763444"/>
            <a:chExt cx="7265585" cy="6747321"/>
          </a:xfrm>
        </p:grpSpPr>
        <p:grpSp>
          <p:nvGrpSpPr>
            <p:cNvPr id="25" name="Group 46">
              <a:extLst>
                <a:ext uri="{FF2B5EF4-FFF2-40B4-BE49-F238E27FC236}">
                  <a16:creationId xmlns:a16="http://schemas.microsoft.com/office/drawing/2014/main" id="{A9F0C2E1-EE16-B4FA-1BAA-0FA8CFA2CB93}"/>
                </a:ext>
              </a:extLst>
            </p:cNvPr>
            <p:cNvGrpSpPr/>
            <p:nvPr/>
          </p:nvGrpSpPr>
          <p:grpSpPr>
            <a:xfrm>
              <a:off x="9727015" y="1763444"/>
              <a:ext cx="7265585" cy="6747321"/>
              <a:chOff x="0" y="-47625"/>
              <a:chExt cx="1941544" cy="1564195"/>
            </a:xfrm>
            <a:effectLst>
              <a:outerShdw blurRad="63500" sx="101000" sy="101000" algn="ctr" rotWithShape="0">
                <a:schemeClr val="tx2">
                  <a:alpha val="40000"/>
                </a:schemeClr>
              </a:outerShdw>
            </a:effectLst>
          </p:grpSpPr>
          <p:sp>
            <p:nvSpPr>
              <p:cNvPr id="26" name="Freeform 47">
                <a:extLst>
                  <a:ext uri="{FF2B5EF4-FFF2-40B4-BE49-F238E27FC236}">
                    <a16:creationId xmlns:a16="http://schemas.microsoft.com/office/drawing/2014/main" id="{04B3327A-DB63-CF77-39FC-C85DBACD1DFB}"/>
                  </a:ext>
                </a:extLst>
              </p:cNvPr>
              <p:cNvSpPr/>
              <p:nvPr/>
            </p:nvSpPr>
            <p:spPr>
              <a:xfrm>
                <a:off x="3999" y="0"/>
                <a:ext cx="1937545" cy="1516570"/>
              </a:xfrm>
              <a:custGeom>
                <a:avLst/>
                <a:gdLst/>
                <a:ahLst/>
                <a:cxnLst/>
                <a:rect l="l" t="t" r="r" b="b"/>
                <a:pathLst>
                  <a:path w="1937545" h="1516570">
                    <a:moveTo>
                      <a:pt x="24205" y="0"/>
                    </a:moveTo>
                    <a:lnTo>
                      <a:pt x="1913340" y="0"/>
                    </a:lnTo>
                    <a:cubicBezTo>
                      <a:pt x="1919759" y="0"/>
                      <a:pt x="1925916" y="2550"/>
                      <a:pt x="1930455" y="7089"/>
                    </a:cubicBezTo>
                    <a:cubicBezTo>
                      <a:pt x="1934994" y="11629"/>
                      <a:pt x="1937545" y="17785"/>
                      <a:pt x="1937545" y="24205"/>
                    </a:cubicBezTo>
                    <a:lnTo>
                      <a:pt x="1937545" y="1492365"/>
                    </a:lnTo>
                    <a:cubicBezTo>
                      <a:pt x="1937545" y="1498785"/>
                      <a:pt x="1934994" y="1504941"/>
                      <a:pt x="1930455" y="1509480"/>
                    </a:cubicBezTo>
                    <a:cubicBezTo>
                      <a:pt x="1925916" y="1514020"/>
                      <a:pt x="1919759" y="1516570"/>
                      <a:pt x="1913340" y="1516570"/>
                    </a:cubicBezTo>
                    <a:lnTo>
                      <a:pt x="24205" y="1516570"/>
                    </a:lnTo>
                    <a:cubicBezTo>
                      <a:pt x="17785" y="1516570"/>
                      <a:pt x="11629" y="1514020"/>
                      <a:pt x="7089" y="1509480"/>
                    </a:cubicBezTo>
                    <a:cubicBezTo>
                      <a:pt x="2550" y="1504941"/>
                      <a:pt x="0" y="1498785"/>
                      <a:pt x="0" y="1492365"/>
                    </a:cubicBezTo>
                    <a:lnTo>
                      <a:pt x="0" y="24205"/>
                    </a:lnTo>
                    <a:cubicBezTo>
                      <a:pt x="0" y="17785"/>
                      <a:pt x="2550" y="11629"/>
                      <a:pt x="7089" y="7089"/>
                    </a:cubicBezTo>
                    <a:cubicBezTo>
                      <a:pt x="11629" y="2550"/>
                      <a:pt x="17785" y="0"/>
                      <a:pt x="24205" y="0"/>
                    </a:cubicBezTo>
                    <a:close/>
                  </a:path>
                </a:pathLst>
              </a:custGeom>
              <a:solidFill>
                <a:srgbClr val="FEFDFD"/>
              </a:solidFill>
              <a:ln cap="rnd">
                <a:noFill/>
                <a:prstDash val="solid"/>
                <a:round/>
              </a:ln>
            </p:spPr>
            <p:txBody>
              <a:bodyPr/>
              <a:lstStyle/>
              <a:p>
                <a:endParaRPr lang="en-GB" dirty="0"/>
              </a:p>
            </p:txBody>
          </p:sp>
          <p:sp>
            <p:nvSpPr>
              <p:cNvPr id="27" name="TextBox 48">
                <a:extLst>
                  <a:ext uri="{FF2B5EF4-FFF2-40B4-BE49-F238E27FC236}">
                    <a16:creationId xmlns:a16="http://schemas.microsoft.com/office/drawing/2014/main" id="{F139234E-7FB9-467D-DBF7-847C7E16AA5F}"/>
                  </a:ext>
                </a:extLst>
              </p:cNvPr>
              <p:cNvSpPr txBox="1"/>
              <p:nvPr/>
            </p:nvSpPr>
            <p:spPr>
              <a:xfrm>
                <a:off x="0" y="-47625"/>
                <a:ext cx="1937544" cy="1564195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marL="0" lvl="0" indent="0" algn="ctr">
                  <a:lnSpc>
                    <a:spcPts val="3359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81" name="Group 80">
              <a:extLst>
                <a:ext uri="{FF2B5EF4-FFF2-40B4-BE49-F238E27FC236}">
                  <a16:creationId xmlns:a16="http://schemas.microsoft.com/office/drawing/2014/main" id="{0789FDF5-C1A0-F7D7-806A-777EB6822EDB}"/>
                </a:ext>
              </a:extLst>
            </p:cNvPr>
            <p:cNvGrpSpPr/>
            <p:nvPr/>
          </p:nvGrpSpPr>
          <p:grpSpPr>
            <a:xfrm>
              <a:off x="9741980" y="1821617"/>
              <a:ext cx="7250620" cy="578683"/>
              <a:chOff x="9695623" y="2113502"/>
              <a:chExt cx="7651392" cy="578683"/>
            </a:xfrm>
          </p:grpSpPr>
          <p:sp>
            <p:nvSpPr>
              <p:cNvPr id="52" name="TextBox 52">
                <a:extLst>
                  <a:ext uri="{FF2B5EF4-FFF2-40B4-BE49-F238E27FC236}">
                    <a16:creationId xmlns:a16="http://schemas.microsoft.com/office/drawing/2014/main" id="{54923DB5-6EAF-5F46-AF44-F52AAA08393D}"/>
                  </a:ext>
                </a:extLst>
              </p:cNvPr>
              <p:cNvSpPr txBox="1"/>
              <p:nvPr/>
            </p:nvSpPr>
            <p:spPr>
              <a:xfrm>
                <a:off x="9695623" y="2173431"/>
                <a:ext cx="7651392" cy="518754"/>
              </a:xfrm>
              <a:prstGeom prst="rect">
                <a:avLst/>
              </a:prstGeom>
              <a:solidFill>
                <a:srgbClr val="1565C0"/>
              </a:solidFill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3359"/>
                  </a:lnSpc>
                </a:pPr>
                <a:endParaRPr dirty="0"/>
              </a:p>
            </p:txBody>
          </p:sp>
          <p:sp>
            <p:nvSpPr>
              <p:cNvPr id="51" name="TextBox 18">
                <a:extLst>
                  <a:ext uri="{FF2B5EF4-FFF2-40B4-BE49-F238E27FC236}">
                    <a16:creationId xmlns:a16="http://schemas.microsoft.com/office/drawing/2014/main" id="{109F29EE-F3B4-0F13-102A-6615D6661F2E}"/>
                  </a:ext>
                </a:extLst>
              </p:cNvPr>
              <p:cNvSpPr txBox="1"/>
              <p:nvPr/>
            </p:nvSpPr>
            <p:spPr>
              <a:xfrm>
                <a:off x="11682484" y="2113502"/>
                <a:ext cx="3661971" cy="515398"/>
              </a:xfrm>
              <a:prstGeom prst="rect">
                <a:avLst/>
              </a:prstGeom>
            </p:spPr>
            <p:txBody>
              <a:bodyPr wrap="square" lIns="0" tIns="0" rIns="0" bIns="0" rtlCol="0" anchor="t">
                <a:spAutoFit/>
              </a:bodyPr>
              <a:lstStyle/>
              <a:p>
                <a:pPr algn="ctr">
                  <a:lnSpc>
                    <a:spcPts val="4480"/>
                  </a:lnSpc>
                  <a:spcBef>
                    <a:spcPct val="0"/>
                  </a:spcBef>
                </a:pPr>
                <a:r>
                  <a:rPr lang="en-US" sz="2800" b="1" dirty="0">
                    <a:solidFill>
                      <a:schemeClr val="bg1"/>
                    </a:solidFill>
                    <a:latin typeface="Aileron Bold"/>
                    <a:ea typeface="Aileron Bold"/>
                    <a:cs typeface="Aileron Bold"/>
                    <a:sym typeface="Aileron Bold"/>
                  </a:rPr>
                  <a:t>Validation Summary</a:t>
                </a:r>
              </a:p>
            </p:txBody>
          </p:sp>
        </p:grpSp>
      </p:grpSp>
      <p:grpSp>
        <p:nvGrpSpPr>
          <p:cNvPr id="87" name="Group 86">
            <a:extLst>
              <a:ext uri="{FF2B5EF4-FFF2-40B4-BE49-F238E27FC236}">
                <a16:creationId xmlns:a16="http://schemas.microsoft.com/office/drawing/2014/main" id="{0D230E2E-4017-B659-A5BD-857ABA56EA4D}"/>
              </a:ext>
            </a:extLst>
          </p:cNvPr>
          <p:cNvGrpSpPr/>
          <p:nvPr/>
        </p:nvGrpSpPr>
        <p:grpSpPr>
          <a:xfrm>
            <a:off x="10356803" y="2656599"/>
            <a:ext cx="7245397" cy="5225349"/>
            <a:chOff x="10248567" y="2875306"/>
            <a:chExt cx="7245397" cy="5225349"/>
          </a:xfrm>
        </p:grpSpPr>
        <p:grpSp>
          <p:nvGrpSpPr>
            <p:cNvPr id="83" name="Group 82">
              <a:extLst>
                <a:ext uri="{FF2B5EF4-FFF2-40B4-BE49-F238E27FC236}">
                  <a16:creationId xmlns:a16="http://schemas.microsoft.com/office/drawing/2014/main" id="{1218EFEB-DF57-183B-59D3-3BE5C612E5BB}"/>
                </a:ext>
              </a:extLst>
            </p:cNvPr>
            <p:cNvGrpSpPr/>
            <p:nvPr/>
          </p:nvGrpSpPr>
          <p:grpSpPr>
            <a:xfrm>
              <a:off x="10250514" y="2875306"/>
              <a:ext cx="7243450" cy="5225349"/>
              <a:chOff x="10250514" y="2875306"/>
              <a:chExt cx="7243450" cy="5225349"/>
            </a:xfrm>
          </p:grpSpPr>
          <p:sp>
            <p:nvSpPr>
              <p:cNvPr id="48" name="TextBox 50">
                <a:extLst>
                  <a:ext uri="{FF2B5EF4-FFF2-40B4-BE49-F238E27FC236}">
                    <a16:creationId xmlns:a16="http://schemas.microsoft.com/office/drawing/2014/main" id="{59FE476E-AC17-8B06-1F22-52CA067EC4F7}"/>
                  </a:ext>
                </a:extLst>
              </p:cNvPr>
              <p:cNvSpPr txBox="1"/>
              <p:nvPr/>
            </p:nvSpPr>
            <p:spPr>
              <a:xfrm>
                <a:off x="10521662" y="7115770"/>
                <a:ext cx="6438100" cy="984885"/>
              </a:xfrm>
              <a:prstGeom prst="rect">
                <a:avLst/>
              </a:prstGeom>
            </p:spPr>
            <p:txBody>
              <a:bodyPr wrap="square" lIns="0" tIns="0" rIns="0" bIns="0" rtlCol="0" anchor="t">
                <a:spAutoFit/>
              </a:bodyPr>
              <a:lstStyle/>
              <a:p>
                <a:pPr>
                  <a:buNone/>
                </a:pPr>
                <a:r>
                  <a:rPr lang="en-GB" sz="2400" b="1" dirty="0">
                    <a:solidFill>
                      <a:srgbClr val="1565C0"/>
                    </a:solidFill>
                    <a:latin typeface="Aileron" panose="020B0604020202020204" charset="0"/>
                  </a:rPr>
                  <a:t>Dataset approved for analysis</a:t>
                </a:r>
              </a:p>
              <a:p>
                <a:pPr>
                  <a:buNone/>
                </a:pPr>
                <a:r>
                  <a:rPr lang="en-GB" sz="2000" dirty="0">
                    <a:latin typeface="Aileron" panose="020B0604020202020204" charset="0"/>
                  </a:rPr>
                  <a:t>The validated dataset provided a reliable basis for exploratory data analysis.</a:t>
                </a:r>
              </a:p>
            </p:txBody>
          </p:sp>
          <p:sp>
            <p:nvSpPr>
              <p:cNvPr id="47" name="TextBox 50">
                <a:extLst>
                  <a:ext uri="{FF2B5EF4-FFF2-40B4-BE49-F238E27FC236}">
                    <a16:creationId xmlns:a16="http://schemas.microsoft.com/office/drawing/2014/main" id="{6752EB71-B6D3-30BF-DC22-055F94520073}"/>
                  </a:ext>
                </a:extLst>
              </p:cNvPr>
              <p:cNvSpPr txBox="1"/>
              <p:nvPr/>
            </p:nvSpPr>
            <p:spPr>
              <a:xfrm>
                <a:off x="10520413" y="5974735"/>
                <a:ext cx="6438100" cy="984885"/>
              </a:xfrm>
              <a:prstGeom prst="rect">
                <a:avLst/>
              </a:prstGeom>
            </p:spPr>
            <p:txBody>
              <a:bodyPr wrap="square" lIns="0" tIns="0" rIns="0" bIns="0" rtlCol="0" anchor="t">
                <a:spAutoFit/>
              </a:bodyPr>
              <a:lstStyle/>
              <a:p>
                <a:pPr>
                  <a:buNone/>
                </a:pPr>
                <a:r>
                  <a:rPr lang="en-GB" sz="2400" b="1" dirty="0">
                    <a:solidFill>
                      <a:srgbClr val="1565C0"/>
                    </a:solidFill>
                    <a:latin typeface="Aileron" panose="020B0604020202020204" charset="0"/>
                  </a:rPr>
                  <a:t>Data types verified</a:t>
                </a:r>
              </a:p>
              <a:p>
                <a:pPr>
                  <a:buNone/>
                </a:pPr>
                <a:r>
                  <a:rPr lang="en-GB" sz="2000" dirty="0">
                    <a:latin typeface="Aileron" panose="020B0604020202020204" charset="0"/>
                  </a:rPr>
                  <a:t>Numerical and categorical variables were checked before EDA</a:t>
                </a:r>
                <a:endParaRPr lang="en-GB" sz="2000" dirty="0">
                  <a:latin typeface="Aileron"/>
                  <a:ea typeface="Aileron"/>
                  <a:cs typeface="Aileron"/>
                  <a:sym typeface="Aileron"/>
                </a:endParaRPr>
              </a:p>
            </p:txBody>
          </p:sp>
          <p:grpSp>
            <p:nvGrpSpPr>
              <p:cNvPr id="76" name="Group 75">
                <a:extLst>
                  <a:ext uri="{FF2B5EF4-FFF2-40B4-BE49-F238E27FC236}">
                    <a16:creationId xmlns:a16="http://schemas.microsoft.com/office/drawing/2014/main" id="{54712668-BB1A-1B1A-2A58-CD9C4A2CB9E2}"/>
                  </a:ext>
                </a:extLst>
              </p:cNvPr>
              <p:cNvGrpSpPr/>
              <p:nvPr/>
            </p:nvGrpSpPr>
            <p:grpSpPr>
              <a:xfrm>
                <a:off x="10255854" y="3093231"/>
                <a:ext cx="7238110" cy="2720982"/>
                <a:chOff x="10255854" y="3093231"/>
                <a:chExt cx="7238110" cy="2720982"/>
              </a:xfrm>
            </p:grpSpPr>
            <p:sp>
              <p:nvSpPr>
                <p:cNvPr id="46" name="TextBox 50">
                  <a:extLst>
                    <a:ext uri="{FF2B5EF4-FFF2-40B4-BE49-F238E27FC236}">
                      <a16:creationId xmlns:a16="http://schemas.microsoft.com/office/drawing/2014/main" id="{23B17429-D11E-B72A-CEAC-E858A69895CC}"/>
                    </a:ext>
                  </a:extLst>
                </p:cNvPr>
                <p:cNvSpPr txBox="1"/>
                <p:nvPr/>
              </p:nvSpPr>
              <p:spPr>
                <a:xfrm>
                  <a:off x="10520413" y="5137105"/>
                  <a:ext cx="6973551" cy="677108"/>
                </a:xfrm>
                <a:prstGeom prst="rect">
                  <a:avLst/>
                </a:prstGeom>
              </p:spPr>
              <p:txBody>
                <a:bodyPr wrap="square" lIns="0" tIns="0" rIns="0" bIns="0" rtlCol="0" anchor="t">
                  <a:spAutoFit/>
                </a:bodyPr>
                <a:lstStyle/>
                <a:p>
                  <a:pPr>
                    <a:buNone/>
                  </a:pPr>
                  <a:r>
                    <a:rPr lang="en-GB" sz="2400" b="1" dirty="0">
                      <a:solidFill>
                        <a:srgbClr val="1565C0"/>
                      </a:solidFill>
                      <a:latin typeface="Aileron" panose="020B0604020202020204" charset="0"/>
                    </a:rPr>
                    <a:t>Data integrity confirmed</a:t>
                  </a:r>
                </a:p>
                <a:p>
                  <a:pPr>
                    <a:buNone/>
                  </a:pPr>
                  <a:r>
                    <a:rPr lang="en-GB" sz="2000" dirty="0">
                      <a:latin typeface="Aileron" panose="020B0604020202020204" charset="0"/>
                    </a:rPr>
                    <a:t>No duplicate records remained after validation.</a:t>
                  </a:r>
                  <a:endParaRPr lang="en-GB" sz="2000" dirty="0">
                    <a:solidFill>
                      <a:srgbClr val="000000"/>
                    </a:solidFill>
                    <a:latin typeface="Aileron"/>
                    <a:ea typeface="Aileron"/>
                    <a:cs typeface="Aileron"/>
                    <a:sym typeface="Aileron"/>
                  </a:endParaRPr>
                </a:p>
              </p:txBody>
            </p:sp>
            <p:grpSp>
              <p:nvGrpSpPr>
                <p:cNvPr id="64" name="Group 4">
                  <a:extLst>
                    <a:ext uri="{FF2B5EF4-FFF2-40B4-BE49-F238E27FC236}">
                      <a16:creationId xmlns:a16="http://schemas.microsoft.com/office/drawing/2014/main" id="{1E05C867-0030-24B9-9A94-9B1BDE692E15}"/>
                    </a:ext>
                  </a:extLst>
                </p:cNvPr>
                <p:cNvGrpSpPr/>
                <p:nvPr/>
              </p:nvGrpSpPr>
              <p:grpSpPr>
                <a:xfrm>
                  <a:off x="10255854" y="3093231"/>
                  <a:ext cx="76866" cy="2659869"/>
                  <a:chOff x="-406196" y="-47625"/>
                  <a:chExt cx="1002461" cy="60168"/>
                </a:xfrm>
              </p:grpSpPr>
              <p:sp>
                <p:nvSpPr>
                  <p:cNvPr id="65" name="Freeform 5">
                    <a:extLst>
                      <a:ext uri="{FF2B5EF4-FFF2-40B4-BE49-F238E27FC236}">
                        <a16:creationId xmlns:a16="http://schemas.microsoft.com/office/drawing/2014/main" id="{AAF83E0B-D330-4319-475A-4EB41A60D7A9}"/>
                      </a:ext>
                    </a:extLst>
                  </p:cNvPr>
                  <p:cNvSpPr/>
                  <p:nvPr/>
                </p:nvSpPr>
                <p:spPr>
                  <a:xfrm>
                    <a:off x="-406196" y="0"/>
                    <a:ext cx="1002461" cy="12543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596252" h="12543">
                        <a:moveTo>
                          <a:pt x="0" y="0"/>
                        </a:moveTo>
                        <a:lnTo>
                          <a:pt x="596252" y="0"/>
                        </a:lnTo>
                        <a:lnTo>
                          <a:pt x="596252" y="12543"/>
                        </a:lnTo>
                        <a:lnTo>
                          <a:pt x="0" y="12543"/>
                        </a:lnTo>
                        <a:close/>
                      </a:path>
                    </a:pathLst>
                  </a:custGeom>
                  <a:solidFill>
                    <a:srgbClr val="FFC43A"/>
                  </a:solidFill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66" name="TextBox 6">
                    <a:extLst>
                      <a:ext uri="{FF2B5EF4-FFF2-40B4-BE49-F238E27FC236}">
                        <a16:creationId xmlns:a16="http://schemas.microsoft.com/office/drawing/2014/main" id="{7DF14A41-7525-8EF1-F5E4-D988A2F22970}"/>
                      </a:ext>
                    </a:extLst>
                  </p:cNvPr>
                  <p:cNvSpPr txBox="1"/>
                  <p:nvPr/>
                </p:nvSpPr>
                <p:spPr>
                  <a:xfrm>
                    <a:off x="0" y="-47625"/>
                    <a:ext cx="596252" cy="60168"/>
                  </a:xfrm>
                  <a:prstGeom prst="rect">
                    <a:avLst/>
                  </a:prstGeom>
                </p:spPr>
                <p:txBody>
                  <a:bodyPr lIns="36802" tIns="36802" rIns="36802" bIns="36802" rtlCol="0" anchor="ctr"/>
                  <a:lstStyle/>
                  <a:p>
                    <a:pPr algn="ctr">
                      <a:lnSpc>
                        <a:spcPts val="3360"/>
                      </a:lnSpc>
                    </a:pPr>
                    <a:endParaRPr/>
                  </a:p>
                </p:txBody>
              </p:sp>
            </p:grpSp>
          </p:grpSp>
          <p:grpSp>
            <p:nvGrpSpPr>
              <p:cNvPr id="67" name="Group 4">
                <a:extLst>
                  <a:ext uri="{FF2B5EF4-FFF2-40B4-BE49-F238E27FC236}">
                    <a16:creationId xmlns:a16="http://schemas.microsoft.com/office/drawing/2014/main" id="{B2B877C5-5E63-702A-3F21-7A65559B9D2F}"/>
                  </a:ext>
                </a:extLst>
              </p:cNvPr>
              <p:cNvGrpSpPr/>
              <p:nvPr/>
            </p:nvGrpSpPr>
            <p:grpSpPr>
              <a:xfrm>
                <a:off x="10255854" y="2875306"/>
                <a:ext cx="76866" cy="4020794"/>
                <a:chOff x="-406196" y="-47625"/>
                <a:chExt cx="1002461" cy="60168"/>
              </a:xfrm>
            </p:grpSpPr>
            <p:sp>
              <p:nvSpPr>
                <p:cNvPr id="68" name="Freeform 5">
                  <a:extLst>
                    <a:ext uri="{FF2B5EF4-FFF2-40B4-BE49-F238E27FC236}">
                      <a16:creationId xmlns:a16="http://schemas.microsoft.com/office/drawing/2014/main" id="{DB92F471-483B-D6D0-401A-4FC03C47783D}"/>
                    </a:ext>
                  </a:extLst>
                </p:cNvPr>
                <p:cNvSpPr/>
                <p:nvPr/>
              </p:nvSpPr>
              <p:spPr>
                <a:xfrm>
                  <a:off x="-406196" y="0"/>
                  <a:ext cx="1002461" cy="12543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596252" h="12543">
                      <a:moveTo>
                        <a:pt x="0" y="0"/>
                      </a:moveTo>
                      <a:lnTo>
                        <a:pt x="596252" y="0"/>
                      </a:lnTo>
                      <a:lnTo>
                        <a:pt x="596252" y="12543"/>
                      </a:lnTo>
                      <a:lnTo>
                        <a:pt x="0" y="12543"/>
                      </a:lnTo>
                      <a:close/>
                    </a:path>
                  </a:pathLst>
                </a:custGeom>
                <a:solidFill>
                  <a:srgbClr val="FFC43A"/>
                </a:solidFill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69" name="TextBox 6">
                  <a:extLst>
                    <a:ext uri="{FF2B5EF4-FFF2-40B4-BE49-F238E27FC236}">
                      <a16:creationId xmlns:a16="http://schemas.microsoft.com/office/drawing/2014/main" id="{EF17D01C-CEFE-FB79-2A58-1C45DD53BD4A}"/>
                    </a:ext>
                  </a:extLst>
                </p:cNvPr>
                <p:cNvSpPr txBox="1"/>
                <p:nvPr/>
              </p:nvSpPr>
              <p:spPr>
                <a:xfrm>
                  <a:off x="0" y="-47625"/>
                  <a:ext cx="596252" cy="60168"/>
                </a:xfrm>
                <a:prstGeom prst="rect">
                  <a:avLst/>
                </a:prstGeom>
              </p:spPr>
              <p:txBody>
                <a:bodyPr lIns="36802" tIns="36802" rIns="36802" bIns="36802" rtlCol="0" anchor="ctr"/>
                <a:lstStyle/>
                <a:p>
                  <a:pPr algn="ctr">
                    <a:lnSpc>
                      <a:spcPts val="3360"/>
                    </a:lnSpc>
                  </a:pPr>
                  <a:endParaRPr/>
                </a:p>
              </p:txBody>
            </p:sp>
          </p:grpSp>
          <p:sp>
            <p:nvSpPr>
              <p:cNvPr id="71" name="Freeform 5">
                <a:extLst>
                  <a:ext uri="{FF2B5EF4-FFF2-40B4-BE49-F238E27FC236}">
                    <a16:creationId xmlns:a16="http://schemas.microsoft.com/office/drawing/2014/main" id="{4C5D55C4-4C3A-1949-4B3F-7657FC839E35}"/>
                  </a:ext>
                </a:extLst>
              </p:cNvPr>
              <p:cNvSpPr/>
              <p:nvPr/>
            </p:nvSpPr>
            <p:spPr>
              <a:xfrm>
                <a:off x="10250514" y="7178040"/>
                <a:ext cx="76865" cy="861060"/>
              </a:xfrm>
              <a:custGeom>
                <a:avLst/>
                <a:gdLst/>
                <a:ahLst/>
                <a:cxnLst/>
                <a:rect l="l" t="t" r="r" b="b"/>
                <a:pathLst>
                  <a:path w="596252" h="12543">
                    <a:moveTo>
                      <a:pt x="0" y="0"/>
                    </a:moveTo>
                    <a:lnTo>
                      <a:pt x="596252" y="0"/>
                    </a:lnTo>
                    <a:lnTo>
                      <a:pt x="596252" y="12543"/>
                    </a:lnTo>
                    <a:lnTo>
                      <a:pt x="0" y="12543"/>
                    </a:lnTo>
                    <a:close/>
                  </a:path>
                </a:pathLst>
              </a:custGeom>
              <a:solidFill>
                <a:srgbClr val="FFC43A"/>
              </a:solidFill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86" name="Group 85">
              <a:extLst>
                <a:ext uri="{FF2B5EF4-FFF2-40B4-BE49-F238E27FC236}">
                  <a16:creationId xmlns:a16="http://schemas.microsoft.com/office/drawing/2014/main" id="{66094708-DC78-8DE6-513D-7ED1AD5720C9}"/>
                </a:ext>
              </a:extLst>
            </p:cNvPr>
            <p:cNvGrpSpPr/>
            <p:nvPr/>
          </p:nvGrpSpPr>
          <p:grpSpPr>
            <a:xfrm>
              <a:off x="10248567" y="2955699"/>
              <a:ext cx="7245397" cy="1957607"/>
              <a:chOff x="10248567" y="2955699"/>
              <a:chExt cx="7245397" cy="1957607"/>
            </a:xfrm>
          </p:grpSpPr>
          <p:sp>
            <p:nvSpPr>
              <p:cNvPr id="44" name="TextBox 50">
                <a:extLst>
                  <a:ext uri="{FF2B5EF4-FFF2-40B4-BE49-F238E27FC236}">
                    <a16:creationId xmlns:a16="http://schemas.microsoft.com/office/drawing/2014/main" id="{0B88449E-60D7-CC81-B5AB-0F4D5DE8CA15}"/>
                  </a:ext>
                </a:extLst>
              </p:cNvPr>
              <p:cNvSpPr txBox="1"/>
              <p:nvPr/>
            </p:nvSpPr>
            <p:spPr>
              <a:xfrm>
                <a:off x="10515601" y="2955699"/>
                <a:ext cx="6095999" cy="1046440"/>
              </a:xfrm>
              <a:prstGeom prst="rect">
                <a:avLst/>
              </a:prstGeom>
            </p:spPr>
            <p:txBody>
              <a:bodyPr wrap="square" lIns="0" tIns="0" rIns="0" bIns="0" rtlCol="0" anchor="t">
                <a:spAutoFit/>
              </a:bodyPr>
              <a:lstStyle/>
              <a:p>
                <a:pPr algn="l">
                  <a:lnSpc>
                    <a:spcPts val="2800"/>
                  </a:lnSpc>
                  <a:spcBef>
                    <a:spcPct val="0"/>
                  </a:spcBef>
                </a:pPr>
                <a:r>
                  <a:rPr lang="en-GB" sz="2400" b="1" dirty="0">
                    <a:solidFill>
                      <a:srgbClr val="1565C0"/>
                    </a:solidFill>
                    <a:latin typeface="Aileron"/>
                    <a:ea typeface="Aileron"/>
                    <a:cs typeface="Aileron"/>
                    <a:sym typeface="Aileron"/>
                  </a:rPr>
                  <a:t>Dataset dimensions confirmed</a:t>
                </a:r>
              </a:p>
              <a:p>
                <a:pPr algn="l">
                  <a:lnSpc>
                    <a:spcPts val="2800"/>
                  </a:lnSpc>
                  <a:spcBef>
                    <a:spcPct val="0"/>
                  </a:spcBef>
                </a:pPr>
                <a:r>
                  <a:rPr lang="en-GB" sz="2000" dirty="0">
                    <a:solidFill>
                      <a:srgbClr val="000000"/>
                    </a:solidFill>
                    <a:latin typeface="Aileron"/>
                    <a:ea typeface="Aileron"/>
                    <a:cs typeface="Aileron"/>
                    <a:sym typeface="Aileron"/>
                  </a:rPr>
                  <a:t>The final dataset contains 100,000 observations and 12 selected variables.</a:t>
                </a:r>
              </a:p>
            </p:txBody>
          </p:sp>
          <p:sp>
            <p:nvSpPr>
              <p:cNvPr id="45" name="TextBox 50">
                <a:extLst>
                  <a:ext uri="{FF2B5EF4-FFF2-40B4-BE49-F238E27FC236}">
                    <a16:creationId xmlns:a16="http://schemas.microsoft.com/office/drawing/2014/main" id="{B4ADEDBD-371F-5FD2-189A-F90E556D4D5D}"/>
                  </a:ext>
                </a:extLst>
              </p:cNvPr>
              <p:cNvSpPr txBox="1"/>
              <p:nvPr/>
            </p:nvSpPr>
            <p:spPr>
              <a:xfrm>
                <a:off x="10520413" y="4225938"/>
                <a:ext cx="6973551" cy="687368"/>
              </a:xfrm>
              <a:prstGeom prst="rect">
                <a:avLst/>
              </a:prstGeom>
            </p:spPr>
            <p:txBody>
              <a:bodyPr wrap="square" lIns="0" tIns="0" rIns="0" bIns="0" rtlCol="0" anchor="t">
                <a:spAutoFit/>
              </a:bodyPr>
              <a:lstStyle/>
              <a:p>
                <a:pPr algn="l">
                  <a:lnSpc>
                    <a:spcPts val="2800"/>
                  </a:lnSpc>
                  <a:spcBef>
                    <a:spcPct val="0"/>
                  </a:spcBef>
                </a:pPr>
                <a:r>
                  <a:rPr lang="en-GB" sz="2400" b="1" dirty="0">
                    <a:solidFill>
                      <a:srgbClr val="1565C0"/>
                    </a:solidFill>
                    <a:latin typeface="Aileron"/>
                    <a:ea typeface="Aileron"/>
                    <a:cs typeface="Aileron"/>
                    <a:sym typeface="Aileron"/>
                  </a:rPr>
                  <a:t>Data completeness verified</a:t>
                </a:r>
              </a:p>
              <a:p>
                <a:pPr algn="l">
                  <a:lnSpc>
                    <a:spcPts val="2800"/>
                  </a:lnSpc>
                  <a:spcBef>
                    <a:spcPct val="0"/>
                  </a:spcBef>
                </a:pPr>
                <a:r>
                  <a:rPr lang="en-GB" sz="2000" dirty="0">
                    <a:latin typeface="Aileron"/>
                    <a:ea typeface="Aileron"/>
                    <a:cs typeface="Aileron"/>
                    <a:sym typeface="Aileron"/>
                  </a:rPr>
                  <a:t>All missing values were successfully resolved.</a:t>
                </a:r>
              </a:p>
            </p:txBody>
          </p:sp>
          <p:sp>
            <p:nvSpPr>
              <p:cNvPr id="84" name="Freeform 5">
                <a:extLst>
                  <a:ext uri="{FF2B5EF4-FFF2-40B4-BE49-F238E27FC236}">
                    <a16:creationId xmlns:a16="http://schemas.microsoft.com/office/drawing/2014/main" id="{F655C89B-8693-2A6E-CEA8-925F1AF06124}"/>
                  </a:ext>
                </a:extLst>
              </p:cNvPr>
              <p:cNvSpPr/>
              <p:nvPr/>
            </p:nvSpPr>
            <p:spPr>
              <a:xfrm>
                <a:off x="10248567" y="4292375"/>
                <a:ext cx="76866" cy="554493"/>
              </a:xfrm>
              <a:custGeom>
                <a:avLst/>
                <a:gdLst/>
                <a:ahLst/>
                <a:cxnLst/>
                <a:rect l="l" t="t" r="r" b="b"/>
                <a:pathLst>
                  <a:path w="596252" h="12543">
                    <a:moveTo>
                      <a:pt x="0" y="0"/>
                    </a:moveTo>
                    <a:lnTo>
                      <a:pt x="596252" y="0"/>
                    </a:lnTo>
                    <a:lnTo>
                      <a:pt x="596252" y="12543"/>
                    </a:lnTo>
                    <a:lnTo>
                      <a:pt x="0" y="12543"/>
                    </a:lnTo>
                    <a:close/>
                  </a:path>
                </a:pathLst>
              </a:custGeom>
              <a:solidFill>
                <a:srgbClr val="FFC43A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5" name="Freeform 5">
                <a:extLst>
                  <a:ext uri="{FF2B5EF4-FFF2-40B4-BE49-F238E27FC236}">
                    <a16:creationId xmlns:a16="http://schemas.microsoft.com/office/drawing/2014/main" id="{1D634CD1-27FF-B936-D87E-B9FC04F2C43F}"/>
                  </a:ext>
                </a:extLst>
              </p:cNvPr>
              <p:cNvSpPr/>
              <p:nvPr/>
            </p:nvSpPr>
            <p:spPr>
              <a:xfrm flipH="1">
                <a:off x="10253057" y="3009216"/>
                <a:ext cx="72376" cy="928167"/>
              </a:xfrm>
              <a:custGeom>
                <a:avLst/>
                <a:gdLst/>
                <a:ahLst/>
                <a:cxnLst/>
                <a:rect l="l" t="t" r="r" b="b"/>
                <a:pathLst>
                  <a:path w="596252" h="12543">
                    <a:moveTo>
                      <a:pt x="0" y="0"/>
                    </a:moveTo>
                    <a:lnTo>
                      <a:pt x="596252" y="0"/>
                    </a:lnTo>
                    <a:lnTo>
                      <a:pt x="596252" y="12543"/>
                    </a:lnTo>
                    <a:lnTo>
                      <a:pt x="0" y="12543"/>
                    </a:lnTo>
                    <a:close/>
                  </a:path>
                </a:pathLst>
              </a:custGeom>
              <a:solidFill>
                <a:srgbClr val="FFC43A"/>
              </a:solidFill>
            </p:spPr>
            <p:txBody>
              <a:bodyPr/>
              <a:lstStyle/>
              <a:p>
                <a:endParaRPr lang="en-GB"/>
              </a:p>
            </p:txBody>
          </p:sp>
        </p:grpSp>
      </p:grpSp>
      <p:sp>
        <p:nvSpPr>
          <p:cNvPr id="115" name="TextBox 48">
            <a:extLst>
              <a:ext uri="{FF2B5EF4-FFF2-40B4-BE49-F238E27FC236}">
                <a16:creationId xmlns:a16="http://schemas.microsoft.com/office/drawing/2014/main" id="{DD936D5A-EFDF-5AA9-4192-27F6D77D8FC9}"/>
              </a:ext>
            </a:extLst>
          </p:cNvPr>
          <p:cNvSpPr txBox="1"/>
          <p:nvPr/>
        </p:nvSpPr>
        <p:spPr>
          <a:xfrm>
            <a:off x="1097593" y="3183294"/>
            <a:ext cx="6026110" cy="6558482"/>
          </a:xfrm>
          <a:prstGeom prst="rect">
            <a:avLst/>
          </a:prstGeom>
        </p:spPr>
        <p:txBody>
          <a:bodyPr lIns="50800" tIns="50800" rIns="50800" bIns="50800" rtlCol="0" anchor="ctr"/>
          <a:lstStyle/>
          <a:p>
            <a:pPr marL="0" lvl="0" indent="0" algn="ctr">
              <a:lnSpc>
                <a:spcPts val="3359"/>
              </a:lnSpc>
              <a:spcBef>
                <a:spcPct val="0"/>
              </a:spcBef>
            </a:pPr>
            <a:endParaRPr/>
          </a:p>
        </p:txBody>
      </p:sp>
      <p:grpSp>
        <p:nvGrpSpPr>
          <p:cNvPr id="139" name="Group 138">
            <a:extLst>
              <a:ext uri="{FF2B5EF4-FFF2-40B4-BE49-F238E27FC236}">
                <a16:creationId xmlns:a16="http://schemas.microsoft.com/office/drawing/2014/main" id="{33871277-0224-24B0-2B36-DFADE4BD84E2}"/>
              </a:ext>
            </a:extLst>
          </p:cNvPr>
          <p:cNvGrpSpPr/>
          <p:nvPr/>
        </p:nvGrpSpPr>
        <p:grpSpPr>
          <a:xfrm>
            <a:off x="1295400" y="7660627"/>
            <a:ext cx="7600711" cy="608454"/>
            <a:chOff x="1295400" y="7660627"/>
            <a:chExt cx="7600711" cy="608454"/>
          </a:xfrm>
        </p:grpSpPr>
        <p:grpSp>
          <p:nvGrpSpPr>
            <p:cNvPr id="137" name="Group 136">
              <a:extLst>
                <a:ext uri="{FF2B5EF4-FFF2-40B4-BE49-F238E27FC236}">
                  <a16:creationId xmlns:a16="http://schemas.microsoft.com/office/drawing/2014/main" id="{1DD12892-8637-C531-CABC-4B845610DB26}"/>
                </a:ext>
              </a:extLst>
            </p:cNvPr>
            <p:cNvGrpSpPr/>
            <p:nvPr/>
          </p:nvGrpSpPr>
          <p:grpSpPr>
            <a:xfrm>
              <a:off x="4028956" y="7673729"/>
              <a:ext cx="2133599" cy="595352"/>
              <a:chOff x="4028956" y="7673729"/>
              <a:chExt cx="2133599" cy="595352"/>
            </a:xfrm>
          </p:grpSpPr>
          <p:sp>
            <p:nvSpPr>
              <p:cNvPr id="129" name="Rectangle 128">
                <a:extLst>
                  <a:ext uri="{FF2B5EF4-FFF2-40B4-BE49-F238E27FC236}">
                    <a16:creationId xmlns:a16="http://schemas.microsoft.com/office/drawing/2014/main" id="{2E132354-D0C5-A765-D30A-9EC16A77166A}"/>
                  </a:ext>
                </a:extLst>
              </p:cNvPr>
              <p:cNvSpPr/>
              <p:nvPr/>
            </p:nvSpPr>
            <p:spPr>
              <a:xfrm>
                <a:off x="4028956" y="7673729"/>
                <a:ext cx="2133599" cy="595352"/>
              </a:xfrm>
              <a:prstGeom prst="rect">
                <a:avLst/>
              </a:prstGeom>
              <a:solidFill>
                <a:srgbClr val="1565C0"/>
              </a:solidFill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125" name="TextBox 124">
                <a:extLst>
                  <a:ext uri="{FF2B5EF4-FFF2-40B4-BE49-F238E27FC236}">
                    <a16:creationId xmlns:a16="http://schemas.microsoft.com/office/drawing/2014/main" id="{73E9E2DB-0990-9D54-8D6F-2232B61661D2}"/>
                  </a:ext>
                </a:extLst>
              </p:cNvPr>
              <p:cNvSpPr txBox="1"/>
              <p:nvPr/>
            </p:nvSpPr>
            <p:spPr>
              <a:xfrm>
                <a:off x="4266861" y="7762216"/>
                <a:ext cx="1718290" cy="461665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r>
                  <a:rPr lang="en-GB" sz="1800" b="1" dirty="0">
                    <a:solidFill>
                      <a:schemeClr val="bg1"/>
                    </a:solidFill>
                    <a:latin typeface="Aileron" panose="020B0604020202020204" charset="0"/>
                  </a:rPr>
                  <a:t> </a:t>
                </a:r>
                <a:r>
                  <a:rPr lang="en-GB" sz="2400" b="1" dirty="0">
                    <a:solidFill>
                      <a:schemeClr val="bg1"/>
                    </a:solidFill>
                    <a:latin typeface="Aileron" panose="020B0604020202020204" charset="0"/>
                  </a:rPr>
                  <a:t>Validation</a:t>
                </a:r>
                <a:endParaRPr lang="en-GB" sz="2800" dirty="0">
                  <a:solidFill>
                    <a:schemeClr val="bg1"/>
                  </a:solidFill>
                </a:endParaRPr>
              </a:p>
            </p:txBody>
          </p:sp>
        </p:grpSp>
        <p:grpSp>
          <p:nvGrpSpPr>
            <p:cNvPr id="131" name="Group 130">
              <a:extLst>
                <a:ext uri="{FF2B5EF4-FFF2-40B4-BE49-F238E27FC236}">
                  <a16:creationId xmlns:a16="http://schemas.microsoft.com/office/drawing/2014/main" id="{13DBC1E1-6708-C48E-2B7D-AAE3465A3199}"/>
                </a:ext>
              </a:extLst>
            </p:cNvPr>
            <p:cNvGrpSpPr/>
            <p:nvPr/>
          </p:nvGrpSpPr>
          <p:grpSpPr>
            <a:xfrm>
              <a:off x="1295400" y="7660627"/>
              <a:ext cx="2133599" cy="595352"/>
              <a:chOff x="1295400" y="7660627"/>
              <a:chExt cx="2133599" cy="595352"/>
            </a:xfrm>
          </p:grpSpPr>
          <p:sp>
            <p:nvSpPr>
              <p:cNvPr id="128" name="Rectangle 127">
                <a:extLst>
                  <a:ext uri="{FF2B5EF4-FFF2-40B4-BE49-F238E27FC236}">
                    <a16:creationId xmlns:a16="http://schemas.microsoft.com/office/drawing/2014/main" id="{D913744C-8887-5A89-D4D8-36FED35BED48}"/>
                  </a:ext>
                </a:extLst>
              </p:cNvPr>
              <p:cNvSpPr/>
              <p:nvPr/>
            </p:nvSpPr>
            <p:spPr>
              <a:xfrm>
                <a:off x="1295400" y="7660627"/>
                <a:ext cx="2133599" cy="595352"/>
              </a:xfrm>
              <a:prstGeom prst="rect">
                <a:avLst/>
              </a:prstGeom>
              <a:solidFill>
                <a:srgbClr val="1565C0"/>
              </a:solidFill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123" name="TextBox 122">
                <a:extLst>
                  <a:ext uri="{FF2B5EF4-FFF2-40B4-BE49-F238E27FC236}">
                    <a16:creationId xmlns:a16="http://schemas.microsoft.com/office/drawing/2014/main" id="{5EACE8BB-47E6-3247-BE44-39F276493B92}"/>
                  </a:ext>
                </a:extLst>
              </p:cNvPr>
              <p:cNvSpPr txBox="1"/>
              <p:nvPr/>
            </p:nvSpPr>
            <p:spPr>
              <a:xfrm>
                <a:off x="1614033" y="7727470"/>
                <a:ext cx="1496331" cy="461665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r>
                  <a:rPr lang="en-GB" sz="2400" b="1" dirty="0">
                    <a:solidFill>
                      <a:schemeClr val="bg1"/>
                    </a:solidFill>
                    <a:latin typeface="Aileron" panose="020B0604020202020204" charset="0"/>
                  </a:rPr>
                  <a:t>Cleaning</a:t>
                </a:r>
                <a:endParaRPr lang="en-GB" sz="2800" b="1" dirty="0">
                  <a:solidFill>
                    <a:schemeClr val="bg1"/>
                  </a:solidFill>
                  <a:latin typeface="Aileron" panose="020B0604020202020204" charset="0"/>
                </a:endParaRPr>
              </a:p>
            </p:txBody>
          </p:sp>
        </p:grpSp>
        <p:grpSp>
          <p:nvGrpSpPr>
            <p:cNvPr id="138" name="Group 137">
              <a:extLst>
                <a:ext uri="{FF2B5EF4-FFF2-40B4-BE49-F238E27FC236}">
                  <a16:creationId xmlns:a16="http://schemas.microsoft.com/office/drawing/2014/main" id="{9C07908C-CA1A-1830-FEE4-E9E57D926CDE}"/>
                </a:ext>
              </a:extLst>
            </p:cNvPr>
            <p:cNvGrpSpPr/>
            <p:nvPr/>
          </p:nvGrpSpPr>
          <p:grpSpPr>
            <a:xfrm>
              <a:off x="6762512" y="7668030"/>
              <a:ext cx="2133599" cy="595352"/>
              <a:chOff x="6762512" y="7668030"/>
              <a:chExt cx="2133599" cy="595352"/>
            </a:xfrm>
          </p:grpSpPr>
          <p:sp>
            <p:nvSpPr>
              <p:cNvPr id="130" name="Rectangle 129">
                <a:extLst>
                  <a:ext uri="{FF2B5EF4-FFF2-40B4-BE49-F238E27FC236}">
                    <a16:creationId xmlns:a16="http://schemas.microsoft.com/office/drawing/2014/main" id="{94ABD830-F1FB-BB07-834D-97B6C0CA5A78}"/>
                  </a:ext>
                </a:extLst>
              </p:cNvPr>
              <p:cNvSpPr/>
              <p:nvPr/>
            </p:nvSpPr>
            <p:spPr>
              <a:xfrm>
                <a:off x="6762512" y="7668030"/>
                <a:ext cx="2133599" cy="595352"/>
              </a:xfrm>
              <a:prstGeom prst="rect">
                <a:avLst/>
              </a:prstGeom>
              <a:solidFill>
                <a:srgbClr val="1565C0"/>
              </a:solidFill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127" name="TextBox 126">
                <a:extLst>
                  <a:ext uri="{FF2B5EF4-FFF2-40B4-BE49-F238E27FC236}">
                    <a16:creationId xmlns:a16="http://schemas.microsoft.com/office/drawing/2014/main" id="{23869370-7734-9DB2-1618-C67DE74F4DEF}"/>
                  </a:ext>
                </a:extLst>
              </p:cNvPr>
              <p:cNvSpPr txBox="1"/>
              <p:nvPr/>
            </p:nvSpPr>
            <p:spPr>
              <a:xfrm>
                <a:off x="7179175" y="7727469"/>
                <a:ext cx="1412845" cy="461665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r>
                  <a:rPr lang="en-GB" sz="2400" b="1" dirty="0">
                    <a:solidFill>
                      <a:schemeClr val="bg1"/>
                    </a:solidFill>
                    <a:latin typeface="Aileron" panose="020B0604020202020204" charset="0"/>
                  </a:rPr>
                  <a:t>Analysis</a:t>
                </a:r>
                <a:endParaRPr lang="en-GB" sz="1600" dirty="0">
                  <a:solidFill>
                    <a:schemeClr val="bg1"/>
                  </a:solidFill>
                </a:endParaRPr>
              </a:p>
            </p:txBody>
          </p:sp>
        </p:grpSp>
        <p:sp>
          <p:nvSpPr>
            <p:cNvPr id="134" name="Arrow: Chevron 133">
              <a:extLst>
                <a:ext uri="{FF2B5EF4-FFF2-40B4-BE49-F238E27FC236}">
                  <a16:creationId xmlns:a16="http://schemas.microsoft.com/office/drawing/2014/main" id="{FC86DCBC-4AD1-5558-F3C8-543C67E79022}"/>
                </a:ext>
              </a:extLst>
            </p:cNvPr>
            <p:cNvSpPr/>
            <p:nvPr/>
          </p:nvSpPr>
          <p:spPr>
            <a:xfrm>
              <a:off x="3623604" y="7852298"/>
              <a:ext cx="205474" cy="269042"/>
            </a:xfrm>
            <a:prstGeom prst="chevron">
              <a:avLst/>
            </a:prstGeom>
            <a:solidFill>
              <a:srgbClr val="20487F"/>
            </a:solidFill>
            <a:ln>
              <a:noFill/>
            </a:ln>
          </p:spPr>
          <p:style>
            <a:lnRef idx="2">
              <a:schemeClr val="dk1">
                <a:shade val="15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schemeClr val="tx1"/>
                </a:solidFill>
              </a:endParaRPr>
            </a:p>
          </p:txBody>
        </p:sp>
        <p:sp>
          <p:nvSpPr>
            <p:cNvPr id="135" name="Arrow: Chevron 134">
              <a:extLst>
                <a:ext uri="{FF2B5EF4-FFF2-40B4-BE49-F238E27FC236}">
                  <a16:creationId xmlns:a16="http://schemas.microsoft.com/office/drawing/2014/main" id="{E12DB282-9CEF-8B02-0BDB-A017B0B256D5}"/>
                </a:ext>
              </a:extLst>
            </p:cNvPr>
            <p:cNvSpPr/>
            <p:nvPr/>
          </p:nvSpPr>
          <p:spPr>
            <a:xfrm>
              <a:off x="6359635" y="7865689"/>
              <a:ext cx="205474" cy="269042"/>
            </a:xfrm>
            <a:prstGeom prst="chevron">
              <a:avLst/>
            </a:prstGeom>
            <a:solidFill>
              <a:srgbClr val="20487F"/>
            </a:solidFill>
            <a:ln>
              <a:noFill/>
            </a:ln>
          </p:spPr>
          <p:style>
            <a:lnRef idx="2">
              <a:schemeClr val="dk1">
                <a:shade val="15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schemeClr val="tx1"/>
                </a:solidFill>
              </a:endParaRPr>
            </a:p>
          </p:txBody>
        </p:sp>
      </p:grpSp>
      <p:grpSp>
        <p:nvGrpSpPr>
          <p:cNvPr id="141" name="Group 4">
            <a:extLst>
              <a:ext uri="{FF2B5EF4-FFF2-40B4-BE49-F238E27FC236}">
                <a16:creationId xmlns:a16="http://schemas.microsoft.com/office/drawing/2014/main" id="{2A5D311E-8F9D-E4AE-4F9A-78B062900220}"/>
              </a:ext>
            </a:extLst>
          </p:cNvPr>
          <p:cNvGrpSpPr/>
          <p:nvPr/>
        </p:nvGrpSpPr>
        <p:grpSpPr>
          <a:xfrm flipV="1">
            <a:off x="7642289" y="2108745"/>
            <a:ext cx="2103994" cy="45719"/>
            <a:chOff x="0" y="0"/>
            <a:chExt cx="596252" cy="12543"/>
          </a:xfrm>
        </p:grpSpPr>
        <p:sp>
          <p:nvSpPr>
            <p:cNvPr id="142" name="Freeform 5">
              <a:extLst>
                <a:ext uri="{FF2B5EF4-FFF2-40B4-BE49-F238E27FC236}">
                  <a16:creationId xmlns:a16="http://schemas.microsoft.com/office/drawing/2014/main" id="{BD8639A1-7309-15B2-B1BC-C3AFEC2DCA26}"/>
                </a:ext>
              </a:extLst>
            </p:cNvPr>
            <p:cNvSpPr/>
            <p:nvPr/>
          </p:nvSpPr>
          <p:spPr>
            <a:xfrm>
              <a:off x="0" y="0"/>
              <a:ext cx="596252" cy="12543"/>
            </a:xfrm>
            <a:custGeom>
              <a:avLst/>
              <a:gdLst/>
              <a:ahLst/>
              <a:cxnLst/>
              <a:rect l="l" t="t" r="r" b="b"/>
              <a:pathLst>
                <a:path w="596252" h="12543">
                  <a:moveTo>
                    <a:pt x="0" y="0"/>
                  </a:moveTo>
                  <a:lnTo>
                    <a:pt x="596252" y="0"/>
                  </a:lnTo>
                  <a:lnTo>
                    <a:pt x="596252" y="12543"/>
                  </a:lnTo>
                  <a:lnTo>
                    <a:pt x="0" y="12543"/>
                  </a:lnTo>
                  <a:close/>
                </a:path>
              </a:pathLst>
            </a:custGeom>
            <a:solidFill>
              <a:srgbClr val="FFC43A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43" name="TextBox 6">
              <a:extLst>
                <a:ext uri="{FF2B5EF4-FFF2-40B4-BE49-F238E27FC236}">
                  <a16:creationId xmlns:a16="http://schemas.microsoft.com/office/drawing/2014/main" id="{7DC7A06D-14F5-8A4B-217F-0A5394EA9EAF}"/>
                </a:ext>
              </a:extLst>
            </p:cNvPr>
            <p:cNvSpPr txBox="1"/>
            <p:nvPr/>
          </p:nvSpPr>
          <p:spPr>
            <a:xfrm>
              <a:off x="0" y="-47625"/>
              <a:ext cx="596252" cy="60168"/>
            </a:xfrm>
            <a:prstGeom prst="rect">
              <a:avLst/>
            </a:prstGeom>
          </p:spPr>
          <p:txBody>
            <a:bodyPr lIns="36802" tIns="36802" rIns="36802" bIns="36802" rtlCol="0" anchor="ctr"/>
            <a:lstStyle/>
            <a:p>
              <a:pPr algn="ctr">
                <a:lnSpc>
                  <a:spcPts val="3360"/>
                </a:lnSpc>
              </a:pPr>
              <a:endParaRPr/>
            </a:p>
          </p:txBody>
        </p:sp>
      </p:grpSp>
    </p:spTree>
    <p:extLst>
      <p:ext uri="{BB962C8B-B14F-4D97-AF65-F5344CB8AC3E}">
        <p14:creationId xmlns:p14="http://schemas.microsoft.com/office/powerpoint/2010/main" val="7915141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4268"/>
            <a:ext cx="18280412" cy="10282732"/>
            <a:chOff x="0" y="0"/>
            <a:chExt cx="24373883" cy="13710309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4373883" cy="13710309"/>
            </a:xfrm>
            <a:custGeom>
              <a:avLst/>
              <a:gdLst/>
              <a:ahLst/>
              <a:cxnLst/>
              <a:rect l="l" t="t" r="r" b="b"/>
              <a:pathLst>
                <a:path w="24373883" h="13710309">
                  <a:moveTo>
                    <a:pt x="0" y="0"/>
                  </a:moveTo>
                  <a:lnTo>
                    <a:pt x="24373883" y="0"/>
                  </a:lnTo>
                  <a:lnTo>
                    <a:pt x="24373883" y="13710309"/>
                  </a:lnTo>
                  <a:lnTo>
                    <a:pt x="0" y="13710309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/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grpSp>
          <p:nvGrpSpPr>
            <p:cNvPr id="4" name="Group 4"/>
            <p:cNvGrpSpPr/>
            <p:nvPr/>
          </p:nvGrpSpPr>
          <p:grpSpPr>
            <a:xfrm>
              <a:off x="20660294" y="1365909"/>
              <a:ext cx="1396271" cy="1396271"/>
              <a:chOff x="0" y="0"/>
              <a:chExt cx="812800" cy="812800"/>
            </a:xfrm>
          </p:grpSpPr>
          <p:sp>
            <p:nvSpPr>
              <p:cNvPr id="5" name="Freeform 5"/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solidFill>
                <a:srgbClr val="F7F9FB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" name="TextBox 6"/>
              <p:cNvSpPr txBox="1"/>
              <p:nvPr/>
            </p:nvSpPr>
            <p:spPr>
              <a:xfrm>
                <a:off x="76200" y="28575"/>
                <a:ext cx="660400" cy="708025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3359"/>
                  </a:lnSpc>
                </a:pPr>
                <a:endParaRPr/>
              </a:p>
            </p:txBody>
          </p:sp>
        </p:grpSp>
      </p:grpSp>
      <p:grpSp>
        <p:nvGrpSpPr>
          <p:cNvPr id="13" name="Group 50">
            <a:extLst>
              <a:ext uri="{FF2B5EF4-FFF2-40B4-BE49-F238E27FC236}">
                <a16:creationId xmlns:a16="http://schemas.microsoft.com/office/drawing/2014/main" id="{EB492FB3-7678-88C4-6548-5AA64CD13A8A}"/>
              </a:ext>
            </a:extLst>
          </p:cNvPr>
          <p:cNvGrpSpPr/>
          <p:nvPr/>
        </p:nvGrpSpPr>
        <p:grpSpPr>
          <a:xfrm>
            <a:off x="0" y="2766699"/>
            <a:ext cx="18288000" cy="700401"/>
            <a:chOff x="0" y="0"/>
            <a:chExt cx="3701621" cy="250713"/>
          </a:xfrm>
          <a:solidFill>
            <a:srgbClr val="FFF0CD"/>
          </a:solidFill>
        </p:grpSpPr>
        <p:sp>
          <p:nvSpPr>
            <p:cNvPr id="15" name="Freeform 51">
              <a:extLst>
                <a:ext uri="{FF2B5EF4-FFF2-40B4-BE49-F238E27FC236}">
                  <a16:creationId xmlns:a16="http://schemas.microsoft.com/office/drawing/2014/main" id="{443B0467-9F0F-2383-D2FF-ACBDEA7FBC2A}"/>
                </a:ext>
              </a:extLst>
            </p:cNvPr>
            <p:cNvSpPr/>
            <p:nvPr/>
          </p:nvSpPr>
          <p:spPr>
            <a:xfrm>
              <a:off x="0" y="0"/>
              <a:ext cx="3701621" cy="250713"/>
            </a:xfrm>
            <a:custGeom>
              <a:avLst/>
              <a:gdLst/>
              <a:ahLst/>
              <a:cxnLst/>
              <a:rect l="l" t="t" r="r" b="b"/>
              <a:pathLst>
                <a:path w="3701621" h="250713">
                  <a:moveTo>
                    <a:pt x="0" y="0"/>
                  </a:moveTo>
                  <a:lnTo>
                    <a:pt x="3701621" y="0"/>
                  </a:lnTo>
                  <a:lnTo>
                    <a:pt x="3701621" y="250713"/>
                  </a:lnTo>
                  <a:lnTo>
                    <a:pt x="0" y="250713"/>
                  </a:lnTo>
                  <a:close/>
                </a:path>
              </a:pathLst>
            </a:custGeom>
            <a:grpFill/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TextBox 52">
              <a:extLst>
                <a:ext uri="{FF2B5EF4-FFF2-40B4-BE49-F238E27FC236}">
                  <a16:creationId xmlns:a16="http://schemas.microsoft.com/office/drawing/2014/main" id="{8CAEF959-810A-5045-13AC-A6C2CE489116}"/>
                </a:ext>
              </a:extLst>
            </p:cNvPr>
            <p:cNvSpPr txBox="1"/>
            <p:nvPr/>
          </p:nvSpPr>
          <p:spPr>
            <a:xfrm>
              <a:off x="0" y="-47625"/>
              <a:ext cx="3701621" cy="298338"/>
            </a:xfrm>
            <a:prstGeom prst="rect">
              <a:avLst/>
            </a:prstGeom>
            <a:grpFill/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1154832" y="1224167"/>
            <a:ext cx="4428947" cy="47323"/>
            <a:chOff x="0" y="0"/>
            <a:chExt cx="476793" cy="12543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476793" cy="12543"/>
            </a:xfrm>
            <a:custGeom>
              <a:avLst/>
              <a:gdLst/>
              <a:ahLst/>
              <a:cxnLst/>
              <a:rect l="l" t="t" r="r" b="b"/>
              <a:pathLst>
                <a:path w="476793" h="12543">
                  <a:moveTo>
                    <a:pt x="0" y="0"/>
                  </a:moveTo>
                  <a:lnTo>
                    <a:pt x="476793" y="0"/>
                  </a:lnTo>
                  <a:lnTo>
                    <a:pt x="476793" y="12543"/>
                  </a:lnTo>
                  <a:lnTo>
                    <a:pt x="0" y="12543"/>
                  </a:lnTo>
                  <a:close/>
                </a:path>
              </a:pathLst>
            </a:custGeom>
            <a:solidFill>
              <a:srgbClr val="FFC43A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0" y="-47625"/>
              <a:ext cx="476793" cy="60168"/>
            </a:xfrm>
            <a:prstGeom prst="rect">
              <a:avLst/>
            </a:prstGeom>
          </p:spPr>
          <p:txBody>
            <a:bodyPr lIns="43579" tIns="43579" rIns="43579" bIns="43579" rtlCol="0" anchor="ctr"/>
            <a:lstStyle/>
            <a:p>
              <a:pPr algn="ctr">
                <a:lnSpc>
                  <a:spcPts val="3360"/>
                </a:lnSpc>
              </a:pPr>
              <a:endParaRPr/>
            </a:p>
          </p:txBody>
        </p:sp>
      </p:grpSp>
      <p:sp>
        <p:nvSpPr>
          <p:cNvPr id="11" name="Freeform 11"/>
          <p:cNvSpPr/>
          <p:nvPr/>
        </p:nvSpPr>
        <p:spPr>
          <a:xfrm>
            <a:off x="1028700" y="3626501"/>
            <a:ext cx="8127275" cy="5784199"/>
          </a:xfrm>
          <a:custGeom>
            <a:avLst/>
            <a:gdLst/>
            <a:ahLst/>
            <a:cxnLst/>
            <a:rect l="l" t="t" r="r" b="b"/>
            <a:pathLst>
              <a:path w="10836367" h="7712265">
                <a:moveTo>
                  <a:pt x="0" y="0"/>
                </a:moveTo>
                <a:lnTo>
                  <a:pt x="10836367" y="0"/>
                </a:lnTo>
                <a:lnTo>
                  <a:pt x="10836367" y="7712266"/>
                </a:lnTo>
                <a:lnTo>
                  <a:pt x="0" y="7712266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4" name="TextBox 14"/>
          <p:cNvSpPr txBox="1"/>
          <p:nvPr/>
        </p:nvSpPr>
        <p:spPr>
          <a:xfrm>
            <a:off x="2360720" y="3857315"/>
            <a:ext cx="2815819" cy="4769110"/>
          </a:xfrm>
          <a:prstGeom prst="rect">
            <a:avLst/>
          </a:prstGeom>
        </p:spPr>
        <p:txBody>
          <a:bodyPr lIns="50800" tIns="50800" rIns="50800" bIns="50800" rtlCol="0" anchor="ctr"/>
          <a:lstStyle/>
          <a:p>
            <a:pPr algn="ctr">
              <a:lnSpc>
                <a:spcPts val="3360"/>
              </a:lnSpc>
            </a:pPr>
            <a:endParaRPr/>
          </a:p>
        </p:txBody>
      </p:sp>
      <p:sp>
        <p:nvSpPr>
          <p:cNvPr id="17" name="TextBox 17"/>
          <p:cNvSpPr txBox="1"/>
          <p:nvPr/>
        </p:nvSpPr>
        <p:spPr>
          <a:xfrm>
            <a:off x="5887156" y="3937259"/>
            <a:ext cx="2815819" cy="4689165"/>
          </a:xfrm>
          <a:prstGeom prst="rect">
            <a:avLst/>
          </a:prstGeom>
        </p:spPr>
        <p:txBody>
          <a:bodyPr lIns="50800" tIns="50800" rIns="50800" bIns="50800" rtlCol="0" anchor="ctr"/>
          <a:lstStyle/>
          <a:p>
            <a:pPr algn="ctr">
              <a:lnSpc>
                <a:spcPts val="3360"/>
              </a:lnSpc>
            </a:pPr>
            <a:endParaRPr/>
          </a:p>
        </p:txBody>
      </p:sp>
      <p:sp>
        <p:nvSpPr>
          <p:cNvPr id="18" name="TextBox 18"/>
          <p:cNvSpPr txBox="1"/>
          <p:nvPr/>
        </p:nvSpPr>
        <p:spPr>
          <a:xfrm>
            <a:off x="1028700" y="2807653"/>
            <a:ext cx="8692998" cy="50704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340"/>
              </a:lnSpc>
              <a:spcBef>
                <a:spcPct val="0"/>
              </a:spcBef>
            </a:pPr>
            <a:r>
              <a:rPr lang="en-US" sz="3100" b="1" dirty="0">
                <a:solidFill>
                  <a:srgbClr val="20487F"/>
                </a:solidFill>
                <a:latin typeface="Aileron Bold"/>
                <a:ea typeface="Aileron Bold"/>
                <a:cs typeface="Aileron Bold"/>
                <a:sym typeface="Aileron Bold"/>
              </a:rPr>
              <a:t>Is the dataset suitable for reliable comparison?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516735" y="1603209"/>
            <a:ext cx="8134087" cy="94949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8400"/>
              </a:lnSpc>
            </a:pPr>
            <a:r>
              <a:rPr lang="en-US" sz="4800" b="1" dirty="0">
                <a:solidFill>
                  <a:srgbClr val="20487F"/>
                </a:solidFill>
                <a:latin typeface="Aileron Bold"/>
                <a:ea typeface="Aileron Bold"/>
                <a:cs typeface="Aileron Bold"/>
                <a:sym typeface="Aileron Bold"/>
              </a:rPr>
              <a:t>Target Variable </a:t>
            </a:r>
            <a:r>
              <a:rPr lang="en-US" sz="4800" b="1" dirty="0">
                <a:solidFill>
                  <a:srgbClr val="1969C2"/>
                </a:solidFill>
                <a:latin typeface="Aileron Bold"/>
                <a:ea typeface="Aileron Bold"/>
                <a:cs typeface="Aileron Bold"/>
                <a:sym typeface="Aileron Bold"/>
              </a:rPr>
              <a:t>Distribution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10432315" y="2656512"/>
            <a:ext cx="6595426" cy="6367847"/>
            <a:chOff x="0" y="0"/>
            <a:chExt cx="8793901" cy="8490462"/>
          </a:xfrm>
          <a:effectLst>
            <a:outerShdw blurRad="63500" sx="101000" sy="101000" algn="ctr" rotWithShape="0">
              <a:schemeClr val="tx2">
                <a:alpha val="40000"/>
              </a:schemeClr>
            </a:outerShdw>
          </a:effectLst>
        </p:grpSpPr>
        <p:grpSp>
          <p:nvGrpSpPr>
            <p:cNvPr id="21" name="Group 21"/>
            <p:cNvGrpSpPr/>
            <p:nvPr/>
          </p:nvGrpSpPr>
          <p:grpSpPr>
            <a:xfrm>
              <a:off x="0" y="0"/>
              <a:ext cx="8793901" cy="8490462"/>
              <a:chOff x="0" y="0"/>
              <a:chExt cx="1737067" cy="1677128"/>
            </a:xfrm>
          </p:grpSpPr>
          <p:sp>
            <p:nvSpPr>
              <p:cNvPr id="22" name="Freeform 22"/>
              <p:cNvSpPr/>
              <p:nvPr/>
            </p:nvSpPr>
            <p:spPr>
              <a:xfrm>
                <a:off x="0" y="0"/>
                <a:ext cx="1737067" cy="1677128"/>
              </a:xfrm>
              <a:custGeom>
                <a:avLst/>
                <a:gdLst/>
                <a:ahLst/>
                <a:cxnLst/>
                <a:rect l="l" t="t" r="r" b="b"/>
                <a:pathLst>
                  <a:path w="1737067" h="1677128">
                    <a:moveTo>
                      <a:pt x="26998" y="0"/>
                    </a:moveTo>
                    <a:lnTo>
                      <a:pt x="1710069" y="0"/>
                    </a:lnTo>
                    <a:cubicBezTo>
                      <a:pt x="1717229" y="0"/>
                      <a:pt x="1724096" y="2844"/>
                      <a:pt x="1729159" y="7908"/>
                    </a:cubicBezTo>
                    <a:cubicBezTo>
                      <a:pt x="1734222" y="12971"/>
                      <a:pt x="1737067" y="19838"/>
                      <a:pt x="1737067" y="26998"/>
                    </a:cubicBezTo>
                    <a:lnTo>
                      <a:pt x="1737067" y="1650130"/>
                    </a:lnTo>
                    <a:cubicBezTo>
                      <a:pt x="1737067" y="1657291"/>
                      <a:pt x="1734222" y="1664158"/>
                      <a:pt x="1729159" y="1669221"/>
                    </a:cubicBezTo>
                    <a:cubicBezTo>
                      <a:pt x="1724096" y="1674284"/>
                      <a:pt x="1717229" y="1677128"/>
                      <a:pt x="1710069" y="1677128"/>
                    </a:cubicBezTo>
                    <a:lnTo>
                      <a:pt x="26998" y="1677128"/>
                    </a:lnTo>
                    <a:cubicBezTo>
                      <a:pt x="19838" y="1677128"/>
                      <a:pt x="12971" y="1674284"/>
                      <a:pt x="7908" y="1669221"/>
                    </a:cubicBezTo>
                    <a:cubicBezTo>
                      <a:pt x="2844" y="1664158"/>
                      <a:pt x="0" y="1657291"/>
                      <a:pt x="0" y="1650130"/>
                    </a:cubicBezTo>
                    <a:lnTo>
                      <a:pt x="0" y="26998"/>
                    </a:lnTo>
                    <a:cubicBezTo>
                      <a:pt x="0" y="19838"/>
                      <a:pt x="2844" y="12971"/>
                      <a:pt x="7908" y="7908"/>
                    </a:cubicBezTo>
                    <a:cubicBezTo>
                      <a:pt x="12971" y="2844"/>
                      <a:pt x="19838" y="0"/>
                      <a:pt x="26998" y="0"/>
                    </a:cubicBezTo>
                    <a:close/>
                  </a:path>
                </a:pathLst>
              </a:custGeom>
              <a:solidFill>
                <a:srgbClr val="FEFDFD"/>
              </a:solidFill>
              <a:ln cap="rnd">
                <a:noFill/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3" name="TextBox 23"/>
              <p:cNvSpPr txBox="1"/>
              <p:nvPr/>
            </p:nvSpPr>
            <p:spPr>
              <a:xfrm>
                <a:off x="0" y="-47625"/>
                <a:ext cx="1737067" cy="1724753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marL="0" lvl="0" indent="0" algn="ctr">
                  <a:lnSpc>
                    <a:spcPts val="3359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sp>
          <p:nvSpPr>
            <p:cNvPr id="24" name="Freeform 24"/>
            <p:cNvSpPr/>
            <p:nvPr/>
          </p:nvSpPr>
          <p:spPr>
            <a:xfrm>
              <a:off x="6035610" y="193318"/>
              <a:ext cx="2584357" cy="2584357"/>
            </a:xfrm>
            <a:custGeom>
              <a:avLst/>
              <a:gdLst/>
              <a:ahLst/>
              <a:cxnLst/>
              <a:rect l="l" t="t" r="r" b="b"/>
              <a:pathLst>
                <a:path w="2584357" h="2584357">
                  <a:moveTo>
                    <a:pt x="0" y="0"/>
                  </a:moveTo>
                  <a:lnTo>
                    <a:pt x="2584357" y="0"/>
                  </a:lnTo>
                  <a:lnTo>
                    <a:pt x="2584357" y="2584357"/>
                  </a:lnTo>
                  <a:lnTo>
                    <a:pt x="0" y="258435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/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25"/>
            <p:cNvSpPr/>
            <p:nvPr/>
          </p:nvSpPr>
          <p:spPr>
            <a:xfrm>
              <a:off x="931120" y="3117893"/>
              <a:ext cx="726620" cy="724803"/>
            </a:xfrm>
            <a:custGeom>
              <a:avLst/>
              <a:gdLst/>
              <a:ahLst/>
              <a:cxnLst/>
              <a:rect l="l" t="t" r="r" b="b"/>
              <a:pathLst>
                <a:path w="726620" h="724803">
                  <a:moveTo>
                    <a:pt x="0" y="0"/>
                  </a:moveTo>
                  <a:lnTo>
                    <a:pt x="726620" y="0"/>
                  </a:lnTo>
                  <a:lnTo>
                    <a:pt x="726620" y="724803"/>
                  </a:lnTo>
                  <a:lnTo>
                    <a:pt x="0" y="724803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26"/>
            <p:cNvSpPr/>
            <p:nvPr/>
          </p:nvSpPr>
          <p:spPr>
            <a:xfrm>
              <a:off x="945489" y="4479525"/>
              <a:ext cx="726620" cy="724803"/>
            </a:xfrm>
            <a:custGeom>
              <a:avLst/>
              <a:gdLst/>
              <a:ahLst/>
              <a:cxnLst/>
              <a:rect l="l" t="t" r="r" b="b"/>
              <a:pathLst>
                <a:path w="726620" h="724803">
                  <a:moveTo>
                    <a:pt x="0" y="0"/>
                  </a:moveTo>
                  <a:lnTo>
                    <a:pt x="726620" y="0"/>
                  </a:lnTo>
                  <a:lnTo>
                    <a:pt x="726620" y="724803"/>
                  </a:lnTo>
                  <a:lnTo>
                    <a:pt x="0" y="724803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27"/>
            <p:cNvSpPr/>
            <p:nvPr/>
          </p:nvSpPr>
          <p:spPr>
            <a:xfrm>
              <a:off x="931120" y="6073581"/>
              <a:ext cx="726620" cy="724803"/>
            </a:xfrm>
            <a:custGeom>
              <a:avLst/>
              <a:gdLst/>
              <a:ahLst/>
              <a:cxnLst/>
              <a:rect l="l" t="t" r="r" b="b"/>
              <a:pathLst>
                <a:path w="726620" h="724803">
                  <a:moveTo>
                    <a:pt x="0" y="0"/>
                  </a:moveTo>
                  <a:lnTo>
                    <a:pt x="726620" y="0"/>
                  </a:lnTo>
                  <a:lnTo>
                    <a:pt x="726620" y="724804"/>
                  </a:lnTo>
                  <a:lnTo>
                    <a:pt x="0" y="724804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grpSp>
          <p:nvGrpSpPr>
            <p:cNvPr id="28" name="Group 28"/>
            <p:cNvGrpSpPr/>
            <p:nvPr/>
          </p:nvGrpSpPr>
          <p:grpSpPr>
            <a:xfrm>
              <a:off x="958189" y="1774184"/>
              <a:ext cx="5185653" cy="76121"/>
              <a:chOff x="0" y="0"/>
              <a:chExt cx="1024326" cy="15036"/>
            </a:xfrm>
          </p:grpSpPr>
          <p:sp>
            <p:nvSpPr>
              <p:cNvPr id="29" name="Freeform 29"/>
              <p:cNvSpPr/>
              <p:nvPr/>
            </p:nvSpPr>
            <p:spPr>
              <a:xfrm>
                <a:off x="0" y="0"/>
                <a:ext cx="1024327" cy="15036"/>
              </a:xfrm>
              <a:custGeom>
                <a:avLst/>
                <a:gdLst/>
                <a:ahLst/>
                <a:cxnLst/>
                <a:rect l="l" t="t" r="r" b="b"/>
                <a:pathLst>
                  <a:path w="1024327" h="15036">
                    <a:moveTo>
                      <a:pt x="0" y="0"/>
                    </a:moveTo>
                    <a:lnTo>
                      <a:pt x="1024327" y="0"/>
                    </a:lnTo>
                    <a:lnTo>
                      <a:pt x="1024327" y="15036"/>
                    </a:lnTo>
                    <a:lnTo>
                      <a:pt x="0" y="15036"/>
                    </a:lnTo>
                    <a:close/>
                  </a:path>
                </a:pathLst>
              </a:custGeom>
              <a:solidFill>
                <a:srgbClr val="1968C1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0" name="TextBox 30"/>
              <p:cNvSpPr txBox="1"/>
              <p:nvPr/>
            </p:nvSpPr>
            <p:spPr>
              <a:xfrm>
                <a:off x="0" y="-47625"/>
                <a:ext cx="1024326" cy="62661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3359"/>
                  </a:lnSpc>
                </a:pPr>
                <a:endParaRPr/>
              </a:p>
            </p:txBody>
          </p:sp>
        </p:grpSp>
        <p:sp>
          <p:nvSpPr>
            <p:cNvPr id="31" name="TextBox 31"/>
            <p:cNvSpPr txBox="1"/>
            <p:nvPr/>
          </p:nvSpPr>
          <p:spPr>
            <a:xfrm>
              <a:off x="2048071" y="2994656"/>
              <a:ext cx="5762806" cy="4267834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2800"/>
                </a:lnSpc>
              </a:pPr>
              <a:r>
                <a:rPr lang="en-US" sz="2000" dirty="0">
                  <a:solidFill>
                    <a:srgbClr val="000000"/>
                  </a:solidFill>
                  <a:latin typeface="Aileron"/>
                  <a:ea typeface="Aileron"/>
                  <a:cs typeface="Aileron"/>
                  <a:sym typeface="Aileron"/>
                </a:rPr>
                <a:t>Churned and retained customers are </a:t>
              </a:r>
              <a:r>
                <a:rPr lang="en-US" sz="2000" dirty="0">
                  <a:solidFill>
                    <a:srgbClr val="1968C1"/>
                  </a:solidFill>
                  <a:latin typeface="Aileron"/>
                  <a:ea typeface="Aileron"/>
                  <a:cs typeface="Aileron"/>
                  <a:sym typeface="Aileron"/>
                </a:rPr>
                <a:t>almost equally represented</a:t>
              </a:r>
              <a:r>
                <a:rPr lang="en-US" sz="2000" dirty="0">
                  <a:solidFill>
                    <a:srgbClr val="000000"/>
                  </a:solidFill>
                  <a:latin typeface="Aileron"/>
                  <a:ea typeface="Aileron"/>
                  <a:cs typeface="Aileron"/>
                  <a:sym typeface="Aileron"/>
                </a:rPr>
                <a:t>. </a:t>
              </a:r>
            </a:p>
            <a:p>
              <a:pPr algn="l">
                <a:lnSpc>
                  <a:spcPts val="2800"/>
                </a:lnSpc>
              </a:pPr>
              <a:endParaRPr lang="en-US" sz="2000" dirty="0">
                <a:solidFill>
                  <a:srgbClr val="000000"/>
                </a:solidFill>
                <a:latin typeface="Aileron"/>
                <a:ea typeface="Aileron"/>
                <a:cs typeface="Aileron"/>
                <a:sym typeface="Aileron"/>
              </a:endParaRPr>
            </a:p>
            <a:p>
              <a:pPr algn="l">
                <a:lnSpc>
                  <a:spcPts val="2800"/>
                </a:lnSpc>
              </a:pPr>
              <a:r>
                <a:rPr lang="en-US" sz="2000" dirty="0">
                  <a:solidFill>
                    <a:srgbClr val="1968C1"/>
                  </a:solidFill>
                  <a:latin typeface="Aileron"/>
                  <a:ea typeface="Aileron"/>
                  <a:cs typeface="Aileron"/>
                  <a:sym typeface="Aileron"/>
                </a:rPr>
                <a:t>The balanced target reduces the risk of biased analysis</a:t>
              </a:r>
              <a:r>
                <a:rPr lang="en-US" sz="2000" dirty="0">
                  <a:solidFill>
                    <a:srgbClr val="000000"/>
                  </a:solidFill>
                  <a:latin typeface="Aileron"/>
                  <a:ea typeface="Aileron"/>
                  <a:cs typeface="Aileron"/>
                  <a:sym typeface="Aileron"/>
                </a:rPr>
                <a:t>. </a:t>
              </a:r>
            </a:p>
            <a:p>
              <a:pPr algn="l">
                <a:lnSpc>
                  <a:spcPts val="2800"/>
                </a:lnSpc>
              </a:pPr>
              <a:endParaRPr lang="en-US" sz="2000" dirty="0">
                <a:solidFill>
                  <a:srgbClr val="000000"/>
                </a:solidFill>
                <a:latin typeface="Aileron"/>
                <a:ea typeface="Aileron"/>
                <a:cs typeface="Aileron"/>
                <a:sym typeface="Aileron"/>
              </a:endParaRPr>
            </a:p>
            <a:p>
              <a:pPr algn="l">
                <a:lnSpc>
                  <a:spcPts val="2800"/>
                </a:lnSpc>
                <a:spcBef>
                  <a:spcPct val="0"/>
                </a:spcBef>
              </a:pPr>
              <a:r>
                <a:rPr lang="en-US" sz="2000" dirty="0">
                  <a:solidFill>
                    <a:srgbClr val="1968C1"/>
                  </a:solidFill>
                  <a:latin typeface="Aileron"/>
                  <a:ea typeface="Aileron"/>
                  <a:cs typeface="Aileron"/>
                  <a:sym typeface="Aileron"/>
                </a:rPr>
                <a:t>Both customer groups can be compared directly </a:t>
              </a:r>
              <a:r>
                <a:rPr lang="en-US" sz="2000" dirty="0">
                  <a:solidFill>
                    <a:srgbClr val="000000"/>
                  </a:solidFill>
                  <a:latin typeface="Aileron"/>
                  <a:ea typeface="Aileron"/>
                  <a:cs typeface="Aileron"/>
                  <a:sym typeface="Aileron"/>
                </a:rPr>
                <a:t>during the following stages. </a:t>
              </a:r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657740" y="774720"/>
              <a:ext cx="3729376" cy="698077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 algn="ctr">
                <a:lnSpc>
                  <a:spcPts val="4480"/>
                </a:lnSpc>
                <a:spcBef>
                  <a:spcPct val="0"/>
                </a:spcBef>
              </a:pPr>
              <a:r>
                <a:rPr lang="en-US" sz="3200" b="1" dirty="0">
                  <a:solidFill>
                    <a:srgbClr val="20487F"/>
                  </a:solidFill>
                  <a:latin typeface="Aileron Bold"/>
                  <a:ea typeface="Aileron Bold"/>
                  <a:cs typeface="Aileron Bold"/>
                  <a:sym typeface="Aileron Bold"/>
                </a:rPr>
                <a:t>Interpretation</a:t>
              </a:r>
            </a:p>
          </p:txBody>
        </p:sp>
      </p:grpSp>
      <p:sp>
        <p:nvSpPr>
          <p:cNvPr id="12" name="TextBox 19">
            <a:extLst>
              <a:ext uri="{FF2B5EF4-FFF2-40B4-BE49-F238E27FC236}">
                <a16:creationId xmlns:a16="http://schemas.microsoft.com/office/drawing/2014/main" id="{B0573CB8-A740-C7BD-AB8F-2897042620AB}"/>
              </a:ext>
            </a:extLst>
          </p:cNvPr>
          <p:cNvSpPr txBox="1"/>
          <p:nvPr/>
        </p:nvSpPr>
        <p:spPr>
          <a:xfrm>
            <a:off x="5681955" y="463893"/>
            <a:ext cx="6948039" cy="100726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8400"/>
              </a:lnSpc>
            </a:pPr>
            <a:r>
              <a:rPr lang="en-US" sz="6000" b="1" dirty="0">
                <a:solidFill>
                  <a:srgbClr val="20487F"/>
                </a:solidFill>
                <a:latin typeface="Aileron Bold"/>
                <a:ea typeface="Aileron Bold"/>
                <a:cs typeface="Aileron Bold"/>
                <a:sym typeface="Aileron Bold"/>
              </a:rPr>
              <a:t>Univariate Analysis</a:t>
            </a:r>
            <a:endParaRPr lang="en-US" sz="6000" b="1" dirty="0">
              <a:solidFill>
                <a:srgbClr val="1969C2"/>
              </a:solidFill>
              <a:latin typeface="Aileron Bold"/>
              <a:ea typeface="Aileron Bold"/>
              <a:cs typeface="Aileron Bold"/>
              <a:sym typeface="Aileron Bold"/>
            </a:endParaRPr>
          </a:p>
        </p:txBody>
      </p:sp>
      <p:grpSp>
        <p:nvGrpSpPr>
          <p:cNvPr id="33" name="Group 8">
            <a:extLst>
              <a:ext uri="{FF2B5EF4-FFF2-40B4-BE49-F238E27FC236}">
                <a16:creationId xmlns:a16="http://schemas.microsoft.com/office/drawing/2014/main" id="{404FE133-17CC-2B43-6035-352B6AA69D8D}"/>
              </a:ext>
            </a:extLst>
          </p:cNvPr>
          <p:cNvGrpSpPr/>
          <p:nvPr/>
        </p:nvGrpSpPr>
        <p:grpSpPr>
          <a:xfrm>
            <a:off x="12744550" y="1224167"/>
            <a:ext cx="4283192" cy="47323"/>
            <a:chOff x="0" y="0"/>
            <a:chExt cx="476793" cy="12543"/>
          </a:xfrm>
        </p:grpSpPr>
        <p:sp>
          <p:nvSpPr>
            <p:cNvPr id="34" name="Freeform 9">
              <a:extLst>
                <a:ext uri="{FF2B5EF4-FFF2-40B4-BE49-F238E27FC236}">
                  <a16:creationId xmlns:a16="http://schemas.microsoft.com/office/drawing/2014/main" id="{3ABEA1CA-920B-8D61-C6D3-BB71BE4F1417}"/>
                </a:ext>
              </a:extLst>
            </p:cNvPr>
            <p:cNvSpPr/>
            <p:nvPr/>
          </p:nvSpPr>
          <p:spPr>
            <a:xfrm>
              <a:off x="0" y="0"/>
              <a:ext cx="476793" cy="12543"/>
            </a:xfrm>
            <a:custGeom>
              <a:avLst/>
              <a:gdLst/>
              <a:ahLst/>
              <a:cxnLst/>
              <a:rect l="l" t="t" r="r" b="b"/>
              <a:pathLst>
                <a:path w="476793" h="12543">
                  <a:moveTo>
                    <a:pt x="0" y="0"/>
                  </a:moveTo>
                  <a:lnTo>
                    <a:pt x="476793" y="0"/>
                  </a:lnTo>
                  <a:lnTo>
                    <a:pt x="476793" y="12543"/>
                  </a:lnTo>
                  <a:lnTo>
                    <a:pt x="0" y="12543"/>
                  </a:lnTo>
                  <a:close/>
                </a:path>
              </a:pathLst>
            </a:custGeom>
            <a:solidFill>
              <a:srgbClr val="FFC43A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TextBox 10">
              <a:extLst>
                <a:ext uri="{FF2B5EF4-FFF2-40B4-BE49-F238E27FC236}">
                  <a16:creationId xmlns:a16="http://schemas.microsoft.com/office/drawing/2014/main" id="{463DAE59-6C9C-83EA-9A67-A31F61351821}"/>
                </a:ext>
              </a:extLst>
            </p:cNvPr>
            <p:cNvSpPr txBox="1"/>
            <p:nvPr/>
          </p:nvSpPr>
          <p:spPr>
            <a:xfrm>
              <a:off x="0" y="-47625"/>
              <a:ext cx="476793" cy="60168"/>
            </a:xfrm>
            <a:prstGeom prst="rect">
              <a:avLst/>
            </a:prstGeom>
          </p:spPr>
          <p:txBody>
            <a:bodyPr lIns="43579" tIns="43579" rIns="43579" bIns="43579" rtlCol="0" anchor="ctr"/>
            <a:lstStyle/>
            <a:p>
              <a:pPr algn="ctr">
                <a:lnSpc>
                  <a:spcPts val="3360"/>
                </a:lnSpc>
              </a:pPr>
              <a:endParaRPr/>
            </a:p>
          </p:txBody>
        </p:sp>
      </p:grp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3" name="Group 2">
            <a:extLst>
              <a:ext uri="{FF2B5EF4-FFF2-40B4-BE49-F238E27FC236}">
                <a16:creationId xmlns:a16="http://schemas.microsoft.com/office/drawing/2014/main" id="{887BB636-0B9D-B180-277A-71AF8C800AF2}"/>
              </a:ext>
            </a:extLst>
          </p:cNvPr>
          <p:cNvGrpSpPr>
            <a:grpSpLocks noGrp="1" noUngrp="1" noRot="1" noMove="1" noResize="1"/>
          </p:cNvGrpSpPr>
          <p:nvPr/>
        </p:nvGrpSpPr>
        <p:grpSpPr>
          <a:xfrm>
            <a:off x="0" y="4268"/>
            <a:ext cx="18280412" cy="10282732"/>
            <a:chOff x="0" y="0"/>
            <a:chExt cx="24373883" cy="13710309"/>
          </a:xfrm>
        </p:grpSpPr>
        <p:sp>
          <p:nvSpPr>
            <p:cNvPr id="34" name="Freeform 3">
              <a:extLst>
                <a:ext uri="{FF2B5EF4-FFF2-40B4-BE49-F238E27FC236}">
                  <a16:creationId xmlns:a16="http://schemas.microsoft.com/office/drawing/2014/main" id="{ED221B56-6E72-FC84-9033-7ACF24B72B8E}"/>
                </a:ext>
              </a:extLst>
            </p:cNvPr>
            <p:cNvSpPr>
              <a:spLocks noGrp="1" noRot="1" noMove="1" noResize="1" noEditPoints="1" noAdjustHandles="1" noChangeArrowheads="1" noChangeShapeType="1"/>
            </p:cNvSpPr>
            <p:nvPr/>
          </p:nvSpPr>
          <p:spPr>
            <a:xfrm>
              <a:off x="0" y="0"/>
              <a:ext cx="24373883" cy="13710309"/>
            </a:xfrm>
            <a:custGeom>
              <a:avLst/>
              <a:gdLst/>
              <a:ahLst/>
              <a:cxnLst/>
              <a:rect l="l" t="t" r="r" b="b"/>
              <a:pathLst>
                <a:path w="24373883" h="13710309">
                  <a:moveTo>
                    <a:pt x="0" y="0"/>
                  </a:moveTo>
                  <a:lnTo>
                    <a:pt x="24373883" y="0"/>
                  </a:lnTo>
                  <a:lnTo>
                    <a:pt x="24373883" y="13710309"/>
                  </a:lnTo>
                  <a:lnTo>
                    <a:pt x="0" y="13710309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/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grpSp>
          <p:nvGrpSpPr>
            <p:cNvPr id="35" name="Group 4">
              <a:extLst>
                <a:ext uri="{FF2B5EF4-FFF2-40B4-BE49-F238E27FC236}">
                  <a16:creationId xmlns:a16="http://schemas.microsoft.com/office/drawing/2014/main" id="{4D75AF4A-14D8-85E0-B8F5-0D683159000D}"/>
                </a:ext>
              </a:extLst>
            </p:cNvPr>
            <p:cNvGrpSpPr>
              <a:grpSpLocks noGrp="1" noUngrp="1" noRot="1" noMove="1" noResize="1"/>
            </p:cNvGrpSpPr>
            <p:nvPr/>
          </p:nvGrpSpPr>
          <p:grpSpPr>
            <a:xfrm>
              <a:off x="20660294" y="1365909"/>
              <a:ext cx="1396271" cy="1396271"/>
              <a:chOff x="0" y="0"/>
              <a:chExt cx="812800" cy="812800"/>
            </a:xfrm>
          </p:grpSpPr>
          <p:sp>
            <p:nvSpPr>
              <p:cNvPr id="36" name="Freeform 5">
                <a:extLst>
                  <a:ext uri="{FF2B5EF4-FFF2-40B4-BE49-F238E27FC236}">
                    <a16:creationId xmlns:a16="http://schemas.microsoft.com/office/drawing/2014/main" id="{4218339F-E065-D3C2-16DB-548209DF0608}"/>
                  </a:ext>
                </a:extLst>
              </p:cNvPr>
              <p:cNvSpPr>
                <a:spLocks noGrp="1" noRot="1" noMove="1" noResize="1" noEditPoints="1" noAdjustHandles="1" noChangeArrowheads="1" noChangeShapeType="1"/>
              </p:cNvSpPr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solidFill>
                <a:srgbClr val="F7F9FB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7" name="TextBox 6">
                <a:extLst>
                  <a:ext uri="{FF2B5EF4-FFF2-40B4-BE49-F238E27FC236}">
                    <a16:creationId xmlns:a16="http://schemas.microsoft.com/office/drawing/2014/main" id="{FCE6F0F4-D377-FA68-4F52-E377F1AD69E7}"/>
                  </a:ext>
                </a:extLst>
              </p:cNvPr>
              <p:cNvSpPr txBox="1">
                <a:spLocks noGrp="1" noRot="1" noMove="1" noResize="1" noEditPoints="1" noAdjustHandles="1" noChangeArrowheads="1" noChangeShapeType="1"/>
              </p:cNvSpPr>
              <p:nvPr/>
            </p:nvSpPr>
            <p:spPr>
              <a:xfrm>
                <a:off x="76200" y="28575"/>
                <a:ext cx="660400" cy="708025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3359"/>
                  </a:lnSpc>
                </a:pPr>
                <a:endParaRPr/>
              </a:p>
            </p:txBody>
          </p:sp>
        </p:grpSp>
      </p:grpSp>
      <p:sp>
        <p:nvSpPr>
          <p:cNvPr id="38" name="Freeform 51">
            <a:extLst>
              <a:ext uri="{FF2B5EF4-FFF2-40B4-BE49-F238E27FC236}">
                <a16:creationId xmlns:a16="http://schemas.microsoft.com/office/drawing/2014/main" id="{59807EB0-E5E2-90B5-21CF-8CC63E165097}"/>
              </a:ext>
            </a:extLst>
          </p:cNvPr>
          <p:cNvSpPr/>
          <p:nvPr/>
        </p:nvSpPr>
        <p:spPr>
          <a:xfrm>
            <a:off x="0" y="2706471"/>
            <a:ext cx="3907639" cy="3122829"/>
          </a:xfrm>
          <a:custGeom>
            <a:avLst/>
            <a:gdLst/>
            <a:ahLst/>
            <a:cxnLst/>
            <a:rect l="l" t="t" r="r" b="b"/>
            <a:pathLst>
              <a:path w="3701621" h="250713">
                <a:moveTo>
                  <a:pt x="0" y="0"/>
                </a:moveTo>
                <a:lnTo>
                  <a:pt x="3701621" y="0"/>
                </a:lnTo>
                <a:lnTo>
                  <a:pt x="3701621" y="250713"/>
                </a:lnTo>
                <a:lnTo>
                  <a:pt x="0" y="250713"/>
                </a:lnTo>
                <a:close/>
              </a:path>
            </a:pathLst>
          </a:custGeom>
          <a:solidFill>
            <a:srgbClr val="FFF0CD"/>
          </a:solidFill>
        </p:spPr>
        <p:txBody>
          <a:bodyPr/>
          <a:lstStyle/>
          <a:p>
            <a:endParaRPr lang="en-GB"/>
          </a:p>
        </p:txBody>
      </p:sp>
      <p:grpSp>
        <p:nvGrpSpPr>
          <p:cNvPr id="2" name="Group 2"/>
          <p:cNvGrpSpPr/>
          <p:nvPr/>
        </p:nvGrpSpPr>
        <p:grpSpPr>
          <a:xfrm>
            <a:off x="1791821" y="887730"/>
            <a:ext cx="8012245" cy="1250191"/>
            <a:chOff x="2389095" y="1177949"/>
            <a:chExt cx="10682993" cy="1666921"/>
          </a:xfrm>
        </p:grpSpPr>
        <p:grpSp>
          <p:nvGrpSpPr>
            <p:cNvPr id="4" name="Group 4"/>
            <p:cNvGrpSpPr/>
            <p:nvPr/>
          </p:nvGrpSpPr>
          <p:grpSpPr>
            <a:xfrm>
              <a:off x="2389095" y="1365909"/>
              <a:ext cx="1520435" cy="1478961"/>
              <a:chOff x="0" y="0"/>
              <a:chExt cx="812800" cy="790629"/>
            </a:xfrm>
          </p:grpSpPr>
          <p:sp>
            <p:nvSpPr>
              <p:cNvPr id="5" name="Freeform 5"/>
              <p:cNvSpPr/>
              <p:nvPr/>
            </p:nvSpPr>
            <p:spPr>
              <a:xfrm>
                <a:off x="0" y="0"/>
                <a:ext cx="812800" cy="790629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790629">
                    <a:moveTo>
                      <a:pt x="406400" y="0"/>
                    </a:moveTo>
                    <a:cubicBezTo>
                      <a:pt x="181951" y="0"/>
                      <a:pt x="0" y="176988"/>
                      <a:pt x="0" y="395314"/>
                    </a:cubicBezTo>
                    <a:cubicBezTo>
                      <a:pt x="0" y="613640"/>
                      <a:pt x="181951" y="790629"/>
                      <a:pt x="406400" y="790629"/>
                    </a:cubicBezTo>
                    <a:cubicBezTo>
                      <a:pt x="630849" y="790629"/>
                      <a:pt x="812800" y="613640"/>
                      <a:pt x="812800" y="395314"/>
                    </a:cubicBezTo>
                    <a:cubicBezTo>
                      <a:pt x="812800" y="176988"/>
                      <a:pt x="630849" y="0"/>
                      <a:pt x="406400" y="0"/>
                    </a:cubicBezTo>
                    <a:close/>
                  </a:path>
                </a:pathLst>
              </a:custGeom>
              <a:solidFill>
                <a:srgbClr val="F7F9FB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" name="TextBox 6"/>
              <p:cNvSpPr txBox="1"/>
              <p:nvPr/>
            </p:nvSpPr>
            <p:spPr>
              <a:xfrm>
                <a:off x="76200" y="26496"/>
                <a:ext cx="660400" cy="690011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3359"/>
                  </a:lnSpc>
                </a:pPr>
                <a:endParaRPr/>
              </a:p>
            </p:txBody>
          </p:sp>
        </p:grpSp>
        <p:grpSp>
          <p:nvGrpSpPr>
            <p:cNvPr id="7" name="Group 7"/>
            <p:cNvGrpSpPr/>
            <p:nvPr/>
          </p:nvGrpSpPr>
          <p:grpSpPr>
            <a:xfrm>
              <a:off x="6336008" y="1177949"/>
              <a:ext cx="6736080" cy="1209040"/>
              <a:chOff x="0" y="0"/>
              <a:chExt cx="1330584" cy="238823"/>
            </a:xfrm>
          </p:grpSpPr>
          <p:sp>
            <p:nvSpPr>
              <p:cNvPr id="8" name="Freeform 8"/>
              <p:cNvSpPr/>
              <p:nvPr/>
            </p:nvSpPr>
            <p:spPr>
              <a:xfrm>
                <a:off x="0" y="0"/>
                <a:ext cx="1330584" cy="238823"/>
              </a:xfrm>
              <a:custGeom>
                <a:avLst/>
                <a:gdLst/>
                <a:ahLst/>
                <a:cxnLst/>
                <a:rect l="l" t="t" r="r" b="b"/>
                <a:pathLst>
                  <a:path w="1330584" h="238823">
                    <a:moveTo>
                      <a:pt x="0" y="0"/>
                    </a:moveTo>
                    <a:lnTo>
                      <a:pt x="1330584" y="0"/>
                    </a:lnTo>
                    <a:lnTo>
                      <a:pt x="1330584" y="238823"/>
                    </a:lnTo>
                    <a:lnTo>
                      <a:pt x="0" y="238823"/>
                    </a:lnTo>
                    <a:close/>
                  </a:path>
                </a:pathLst>
              </a:custGeom>
              <a:solidFill>
                <a:srgbClr val="FCFCFD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9" name="TextBox 9"/>
              <p:cNvSpPr txBox="1"/>
              <p:nvPr/>
            </p:nvSpPr>
            <p:spPr>
              <a:xfrm>
                <a:off x="0" y="-47625"/>
                <a:ext cx="1330584" cy="286448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3359"/>
                  </a:lnSpc>
                </a:pPr>
                <a:endParaRPr/>
              </a:p>
            </p:txBody>
          </p:sp>
        </p:grpSp>
      </p:grpSp>
      <p:grpSp>
        <p:nvGrpSpPr>
          <p:cNvPr id="11" name="Group 11"/>
          <p:cNvGrpSpPr/>
          <p:nvPr/>
        </p:nvGrpSpPr>
        <p:grpSpPr>
          <a:xfrm>
            <a:off x="1228725" y="2239024"/>
            <a:ext cx="1548569" cy="45719"/>
            <a:chOff x="0" y="0"/>
            <a:chExt cx="598445" cy="12543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598445" cy="12543"/>
            </a:xfrm>
            <a:custGeom>
              <a:avLst/>
              <a:gdLst/>
              <a:ahLst/>
              <a:cxnLst/>
              <a:rect l="l" t="t" r="r" b="b"/>
              <a:pathLst>
                <a:path w="598445" h="12543">
                  <a:moveTo>
                    <a:pt x="0" y="0"/>
                  </a:moveTo>
                  <a:lnTo>
                    <a:pt x="598445" y="0"/>
                  </a:lnTo>
                  <a:lnTo>
                    <a:pt x="598445" y="12543"/>
                  </a:lnTo>
                  <a:lnTo>
                    <a:pt x="0" y="12543"/>
                  </a:lnTo>
                  <a:close/>
                </a:path>
              </a:pathLst>
            </a:custGeom>
            <a:solidFill>
              <a:srgbClr val="FFC43A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0" y="-47625"/>
              <a:ext cx="598445" cy="6016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endParaRPr/>
            </a:p>
          </p:txBody>
        </p:sp>
      </p:grpSp>
      <p:sp>
        <p:nvSpPr>
          <p:cNvPr id="14" name="Freeform 14"/>
          <p:cNvSpPr/>
          <p:nvPr/>
        </p:nvSpPr>
        <p:spPr>
          <a:xfrm>
            <a:off x="2615702" y="6210300"/>
            <a:ext cx="5613898" cy="3690839"/>
          </a:xfrm>
          <a:custGeom>
            <a:avLst/>
            <a:gdLst/>
            <a:ahLst/>
            <a:cxnLst/>
            <a:rect l="l" t="t" r="r" b="b"/>
            <a:pathLst>
              <a:path w="7485197" h="4921119">
                <a:moveTo>
                  <a:pt x="0" y="0"/>
                </a:moveTo>
                <a:lnTo>
                  <a:pt x="7485197" y="0"/>
                </a:lnTo>
                <a:lnTo>
                  <a:pt x="7485197" y="4921118"/>
                </a:lnTo>
                <a:lnTo>
                  <a:pt x="0" y="4921118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-100000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5" name="Freeform 15"/>
          <p:cNvSpPr/>
          <p:nvPr/>
        </p:nvSpPr>
        <p:spPr>
          <a:xfrm>
            <a:off x="4215902" y="2530172"/>
            <a:ext cx="5613898" cy="3690839"/>
          </a:xfrm>
          <a:custGeom>
            <a:avLst/>
            <a:gdLst/>
            <a:ahLst/>
            <a:cxnLst/>
            <a:rect l="l" t="t" r="r" b="b"/>
            <a:pathLst>
              <a:path w="7485197" h="4921119">
                <a:moveTo>
                  <a:pt x="0" y="0"/>
                </a:moveTo>
                <a:lnTo>
                  <a:pt x="7485197" y="0"/>
                </a:lnTo>
                <a:lnTo>
                  <a:pt x="7485197" y="4921119"/>
                </a:lnTo>
                <a:lnTo>
                  <a:pt x="0" y="4921119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r="-100000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6" name="TextBox 16"/>
          <p:cNvSpPr txBox="1"/>
          <p:nvPr/>
        </p:nvSpPr>
        <p:spPr>
          <a:xfrm>
            <a:off x="1228725" y="2865515"/>
            <a:ext cx="2323504" cy="271074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4340"/>
              </a:lnSpc>
              <a:spcBef>
                <a:spcPct val="0"/>
              </a:spcBef>
            </a:pPr>
            <a:r>
              <a:rPr lang="en-GB" sz="3100" b="1" dirty="0">
                <a:solidFill>
                  <a:srgbClr val="20487F"/>
                </a:solidFill>
                <a:latin typeface="Aileron Bold"/>
                <a:ea typeface="Aileron Bold"/>
                <a:cs typeface="Aileron Bold"/>
                <a:sym typeface="Aileron Bold"/>
              </a:rPr>
              <a:t>How are revenue and service usage distributed?</a:t>
            </a:r>
            <a:endParaRPr lang="en-US" sz="3100" b="1" dirty="0">
              <a:solidFill>
                <a:srgbClr val="20487F"/>
              </a:solidFill>
              <a:latin typeface="Aileron Bold"/>
              <a:ea typeface="Aileron Bold"/>
              <a:cs typeface="Aileron Bold"/>
              <a:sym typeface="Aileron Bold"/>
            </a:endParaRPr>
          </a:p>
        </p:txBody>
      </p:sp>
      <p:sp>
        <p:nvSpPr>
          <p:cNvPr id="17" name="TextBox 17"/>
          <p:cNvSpPr txBox="1"/>
          <p:nvPr/>
        </p:nvSpPr>
        <p:spPr>
          <a:xfrm>
            <a:off x="2907744" y="1486144"/>
            <a:ext cx="6102558" cy="96718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8400"/>
              </a:lnSpc>
            </a:pPr>
            <a:r>
              <a:rPr lang="en-US" sz="4800" b="1" dirty="0">
                <a:solidFill>
                  <a:srgbClr val="20487F"/>
                </a:solidFill>
                <a:latin typeface="Aileron Bold"/>
                <a:ea typeface="Aileron Bold"/>
                <a:cs typeface="Aileron Bold"/>
                <a:sym typeface="Aileron Bold"/>
              </a:rPr>
              <a:t>Customer </a:t>
            </a:r>
            <a:r>
              <a:rPr lang="en-US" sz="4800" b="1" dirty="0" err="1">
                <a:solidFill>
                  <a:srgbClr val="1969C2"/>
                </a:solidFill>
                <a:latin typeface="Aileron Bold"/>
                <a:ea typeface="Aileron Bold"/>
                <a:cs typeface="Aileron Bold"/>
                <a:sym typeface="Aileron Bold"/>
              </a:rPr>
              <a:t>Behaviour</a:t>
            </a:r>
            <a:endParaRPr lang="en-US" sz="4800" b="1" dirty="0">
              <a:solidFill>
                <a:srgbClr val="1969C2"/>
              </a:solidFill>
              <a:latin typeface="Aileron Bold"/>
              <a:ea typeface="Aileron Bold"/>
              <a:cs typeface="Aileron Bold"/>
              <a:sym typeface="Aileron Bold"/>
            </a:endParaRPr>
          </a:p>
        </p:txBody>
      </p:sp>
      <p:grpSp>
        <p:nvGrpSpPr>
          <p:cNvPr id="18" name="Group 18"/>
          <p:cNvGrpSpPr/>
          <p:nvPr/>
        </p:nvGrpSpPr>
        <p:grpSpPr>
          <a:xfrm>
            <a:off x="10487040" y="2330462"/>
            <a:ext cx="6595426" cy="7171676"/>
            <a:chOff x="0" y="0"/>
            <a:chExt cx="8793901" cy="9562234"/>
          </a:xfrm>
          <a:effectLst>
            <a:outerShdw blurRad="63500" sx="101000" sy="101000" algn="ctr" rotWithShape="0">
              <a:schemeClr val="tx2">
                <a:alpha val="40000"/>
              </a:schemeClr>
            </a:outerShdw>
          </a:effectLst>
        </p:grpSpPr>
        <p:grpSp>
          <p:nvGrpSpPr>
            <p:cNvPr id="19" name="Group 19"/>
            <p:cNvGrpSpPr/>
            <p:nvPr/>
          </p:nvGrpSpPr>
          <p:grpSpPr>
            <a:xfrm>
              <a:off x="0" y="0"/>
              <a:ext cx="8793901" cy="9562234"/>
              <a:chOff x="0" y="0"/>
              <a:chExt cx="1737067" cy="1888836"/>
            </a:xfrm>
          </p:grpSpPr>
          <p:sp>
            <p:nvSpPr>
              <p:cNvPr id="20" name="Freeform 20"/>
              <p:cNvSpPr/>
              <p:nvPr/>
            </p:nvSpPr>
            <p:spPr>
              <a:xfrm>
                <a:off x="0" y="0"/>
                <a:ext cx="1737067" cy="1888836"/>
              </a:xfrm>
              <a:custGeom>
                <a:avLst/>
                <a:gdLst/>
                <a:ahLst/>
                <a:cxnLst/>
                <a:rect l="l" t="t" r="r" b="b"/>
                <a:pathLst>
                  <a:path w="1737067" h="1888836">
                    <a:moveTo>
                      <a:pt x="26998" y="0"/>
                    </a:moveTo>
                    <a:lnTo>
                      <a:pt x="1710069" y="0"/>
                    </a:lnTo>
                    <a:cubicBezTo>
                      <a:pt x="1717229" y="0"/>
                      <a:pt x="1724096" y="2844"/>
                      <a:pt x="1729159" y="7908"/>
                    </a:cubicBezTo>
                    <a:cubicBezTo>
                      <a:pt x="1734222" y="12971"/>
                      <a:pt x="1737067" y="19838"/>
                      <a:pt x="1737067" y="26998"/>
                    </a:cubicBezTo>
                    <a:lnTo>
                      <a:pt x="1737067" y="1861838"/>
                    </a:lnTo>
                    <a:cubicBezTo>
                      <a:pt x="1737067" y="1868999"/>
                      <a:pt x="1734222" y="1875866"/>
                      <a:pt x="1729159" y="1880929"/>
                    </a:cubicBezTo>
                    <a:cubicBezTo>
                      <a:pt x="1724096" y="1885992"/>
                      <a:pt x="1717229" y="1888836"/>
                      <a:pt x="1710069" y="1888836"/>
                    </a:cubicBezTo>
                    <a:lnTo>
                      <a:pt x="26998" y="1888836"/>
                    </a:lnTo>
                    <a:cubicBezTo>
                      <a:pt x="19838" y="1888836"/>
                      <a:pt x="12971" y="1885992"/>
                      <a:pt x="7908" y="1880929"/>
                    </a:cubicBezTo>
                    <a:cubicBezTo>
                      <a:pt x="2844" y="1875866"/>
                      <a:pt x="0" y="1868999"/>
                      <a:pt x="0" y="1861838"/>
                    </a:cubicBezTo>
                    <a:lnTo>
                      <a:pt x="0" y="26998"/>
                    </a:lnTo>
                    <a:cubicBezTo>
                      <a:pt x="0" y="19838"/>
                      <a:pt x="2844" y="12971"/>
                      <a:pt x="7908" y="7908"/>
                    </a:cubicBezTo>
                    <a:cubicBezTo>
                      <a:pt x="12971" y="2844"/>
                      <a:pt x="19838" y="0"/>
                      <a:pt x="26998" y="0"/>
                    </a:cubicBezTo>
                    <a:close/>
                  </a:path>
                </a:pathLst>
              </a:custGeom>
              <a:solidFill>
                <a:srgbClr val="FEFDFD"/>
              </a:solidFill>
              <a:ln cap="rnd">
                <a:noFill/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1" name="TextBox 21"/>
              <p:cNvSpPr txBox="1"/>
              <p:nvPr/>
            </p:nvSpPr>
            <p:spPr>
              <a:xfrm>
                <a:off x="0" y="-47625"/>
                <a:ext cx="1737067" cy="1936461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marL="0" lvl="0" indent="0" algn="ctr">
                  <a:lnSpc>
                    <a:spcPts val="3359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sp>
          <p:nvSpPr>
            <p:cNvPr id="22" name="Freeform 22"/>
            <p:cNvSpPr/>
            <p:nvPr/>
          </p:nvSpPr>
          <p:spPr>
            <a:xfrm>
              <a:off x="6035610" y="193318"/>
              <a:ext cx="2584357" cy="2584357"/>
            </a:xfrm>
            <a:custGeom>
              <a:avLst/>
              <a:gdLst/>
              <a:ahLst/>
              <a:cxnLst/>
              <a:rect l="l" t="t" r="r" b="b"/>
              <a:pathLst>
                <a:path w="2584357" h="2584357">
                  <a:moveTo>
                    <a:pt x="0" y="0"/>
                  </a:moveTo>
                  <a:lnTo>
                    <a:pt x="2584357" y="0"/>
                  </a:lnTo>
                  <a:lnTo>
                    <a:pt x="2584357" y="2584357"/>
                  </a:lnTo>
                  <a:lnTo>
                    <a:pt x="0" y="258435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/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23" name="Freeform 23"/>
            <p:cNvSpPr/>
            <p:nvPr/>
          </p:nvSpPr>
          <p:spPr>
            <a:xfrm>
              <a:off x="931120" y="3513686"/>
              <a:ext cx="726620" cy="724803"/>
            </a:xfrm>
            <a:custGeom>
              <a:avLst/>
              <a:gdLst/>
              <a:ahLst/>
              <a:cxnLst/>
              <a:rect l="l" t="t" r="r" b="b"/>
              <a:pathLst>
                <a:path w="726620" h="724803">
                  <a:moveTo>
                    <a:pt x="0" y="0"/>
                  </a:moveTo>
                  <a:lnTo>
                    <a:pt x="726620" y="0"/>
                  </a:lnTo>
                  <a:lnTo>
                    <a:pt x="726620" y="724804"/>
                  </a:lnTo>
                  <a:lnTo>
                    <a:pt x="0" y="724804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24" name="Freeform 24"/>
            <p:cNvSpPr/>
            <p:nvPr/>
          </p:nvSpPr>
          <p:spPr>
            <a:xfrm>
              <a:off x="958189" y="4754827"/>
              <a:ext cx="726620" cy="724803"/>
            </a:xfrm>
            <a:custGeom>
              <a:avLst/>
              <a:gdLst/>
              <a:ahLst/>
              <a:cxnLst/>
              <a:rect l="l" t="t" r="r" b="b"/>
              <a:pathLst>
                <a:path w="726620" h="724803">
                  <a:moveTo>
                    <a:pt x="0" y="0"/>
                  </a:moveTo>
                  <a:lnTo>
                    <a:pt x="726620" y="0"/>
                  </a:lnTo>
                  <a:lnTo>
                    <a:pt x="726620" y="724804"/>
                  </a:lnTo>
                  <a:lnTo>
                    <a:pt x="0" y="724804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25"/>
            <p:cNvSpPr/>
            <p:nvPr/>
          </p:nvSpPr>
          <p:spPr>
            <a:xfrm>
              <a:off x="958189" y="5867269"/>
              <a:ext cx="726620" cy="724803"/>
            </a:xfrm>
            <a:custGeom>
              <a:avLst/>
              <a:gdLst/>
              <a:ahLst/>
              <a:cxnLst/>
              <a:rect l="l" t="t" r="r" b="b"/>
              <a:pathLst>
                <a:path w="726620" h="724803">
                  <a:moveTo>
                    <a:pt x="0" y="0"/>
                  </a:moveTo>
                  <a:lnTo>
                    <a:pt x="726620" y="0"/>
                  </a:lnTo>
                  <a:lnTo>
                    <a:pt x="726620" y="724803"/>
                  </a:lnTo>
                  <a:lnTo>
                    <a:pt x="0" y="724803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grpSp>
          <p:nvGrpSpPr>
            <p:cNvPr id="26" name="Group 26"/>
            <p:cNvGrpSpPr/>
            <p:nvPr/>
          </p:nvGrpSpPr>
          <p:grpSpPr>
            <a:xfrm>
              <a:off x="958189" y="1774184"/>
              <a:ext cx="5185653" cy="76121"/>
              <a:chOff x="0" y="0"/>
              <a:chExt cx="1024326" cy="15036"/>
            </a:xfrm>
          </p:grpSpPr>
          <p:sp>
            <p:nvSpPr>
              <p:cNvPr id="27" name="Freeform 27"/>
              <p:cNvSpPr/>
              <p:nvPr/>
            </p:nvSpPr>
            <p:spPr>
              <a:xfrm>
                <a:off x="0" y="0"/>
                <a:ext cx="1024327" cy="15036"/>
              </a:xfrm>
              <a:custGeom>
                <a:avLst/>
                <a:gdLst/>
                <a:ahLst/>
                <a:cxnLst/>
                <a:rect l="l" t="t" r="r" b="b"/>
                <a:pathLst>
                  <a:path w="1024327" h="15036">
                    <a:moveTo>
                      <a:pt x="0" y="0"/>
                    </a:moveTo>
                    <a:lnTo>
                      <a:pt x="1024327" y="0"/>
                    </a:lnTo>
                    <a:lnTo>
                      <a:pt x="1024327" y="15036"/>
                    </a:lnTo>
                    <a:lnTo>
                      <a:pt x="0" y="15036"/>
                    </a:lnTo>
                    <a:close/>
                  </a:path>
                </a:pathLst>
              </a:custGeom>
              <a:solidFill>
                <a:srgbClr val="1968C1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8" name="TextBox 28"/>
              <p:cNvSpPr txBox="1"/>
              <p:nvPr/>
            </p:nvSpPr>
            <p:spPr>
              <a:xfrm>
                <a:off x="0" y="-47625"/>
                <a:ext cx="1024326" cy="62661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3359"/>
                  </a:lnSpc>
                </a:pPr>
                <a:endParaRPr/>
              </a:p>
            </p:txBody>
          </p:sp>
        </p:grpSp>
        <p:sp>
          <p:nvSpPr>
            <p:cNvPr id="29" name="TextBox 29"/>
            <p:cNvSpPr txBox="1"/>
            <p:nvPr/>
          </p:nvSpPr>
          <p:spPr>
            <a:xfrm>
              <a:off x="2048071" y="3390450"/>
              <a:ext cx="5762806" cy="5225362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2800"/>
                </a:lnSpc>
              </a:pPr>
              <a:r>
                <a:rPr lang="en-US" sz="2000" dirty="0">
                  <a:solidFill>
                    <a:srgbClr val="000000"/>
                  </a:solidFill>
                  <a:latin typeface="Aileron"/>
                  <a:ea typeface="Aileron"/>
                  <a:cs typeface="Aileron"/>
                  <a:sym typeface="Aileron"/>
                </a:rPr>
                <a:t>Most customers generate </a:t>
              </a:r>
              <a:r>
                <a:rPr lang="en-US" sz="2000" dirty="0">
                  <a:solidFill>
                    <a:srgbClr val="1968C1"/>
                  </a:solidFill>
                  <a:latin typeface="Aileron"/>
                  <a:ea typeface="Aileron"/>
                  <a:cs typeface="Aileron"/>
                  <a:sym typeface="Aileron"/>
                </a:rPr>
                <a:t>relatively low monthly revenue</a:t>
              </a:r>
              <a:r>
                <a:rPr lang="en-US" sz="2000" dirty="0">
                  <a:solidFill>
                    <a:srgbClr val="000000"/>
                  </a:solidFill>
                  <a:latin typeface="Aileron"/>
                  <a:ea typeface="Aileron"/>
                  <a:cs typeface="Aileron"/>
                  <a:sym typeface="Aileron"/>
                </a:rPr>
                <a:t>.</a:t>
              </a:r>
            </a:p>
            <a:p>
              <a:pPr algn="l">
                <a:lnSpc>
                  <a:spcPts val="2800"/>
                </a:lnSpc>
              </a:pPr>
              <a:endParaRPr lang="en-US" sz="2000" dirty="0">
                <a:solidFill>
                  <a:srgbClr val="000000"/>
                </a:solidFill>
                <a:latin typeface="Aileron"/>
                <a:ea typeface="Aileron"/>
                <a:cs typeface="Aileron"/>
                <a:sym typeface="Aileron"/>
              </a:endParaRPr>
            </a:p>
            <a:p>
              <a:pPr algn="l">
                <a:lnSpc>
                  <a:spcPts val="2800"/>
                </a:lnSpc>
              </a:pPr>
              <a:r>
                <a:rPr lang="en-US" sz="2000" dirty="0">
                  <a:solidFill>
                    <a:srgbClr val="000000"/>
                  </a:solidFill>
                  <a:latin typeface="Aileron"/>
                  <a:ea typeface="Aileron"/>
                  <a:cs typeface="Aileron"/>
                  <a:sym typeface="Aileron"/>
                </a:rPr>
                <a:t>Service usage is </a:t>
              </a:r>
              <a:r>
                <a:rPr lang="en-US" sz="2000" dirty="0">
                  <a:solidFill>
                    <a:srgbClr val="1968C1"/>
                  </a:solidFill>
                  <a:latin typeface="Aileron"/>
                  <a:ea typeface="Aileron"/>
                  <a:cs typeface="Aileron"/>
                  <a:sym typeface="Aileron"/>
                </a:rPr>
                <a:t>highly right-skewed</a:t>
              </a:r>
              <a:r>
                <a:rPr lang="en-US" sz="2000" dirty="0">
                  <a:solidFill>
                    <a:srgbClr val="000000"/>
                  </a:solidFill>
                  <a:latin typeface="Aileron"/>
                  <a:ea typeface="Aileron"/>
                  <a:cs typeface="Aileron"/>
                  <a:sym typeface="Aileron"/>
                </a:rPr>
                <a:t>. </a:t>
              </a:r>
            </a:p>
            <a:p>
              <a:pPr algn="l">
                <a:lnSpc>
                  <a:spcPts val="2800"/>
                </a:lnSpc>
              </a:pPr>
              <a:endParaRPr lang="en-US" sz="2000" dirty="0">
                <a:solidFill>
                  <a:srgbClr val="000000"/>
                </a:solidFill>
                <a:latin typeface="Aileron"/>
                <a:ea typeface="Aileron"/>
                <a:cs typeface="Aileron"/>
                <a:sym typeface="Aileron"/>
              </a:endParaRPr>
            </a:p>
            <a:p>
              <a:pPr algn="l">
                <a:lnSpc>
                  <a:spcPts val="2800"/>
                </a:lnSpc>
              </a:pPr>
              <a:r>
                <a:rPr lang="en-US" sz="2000" dirty="0">
                  <a:solidFill>
                    <a:srgbClr val="000000"/>
                  </a:solidFill>
                  <a:latin typeface="Aileron"/>
                  <a:ea typeface="Aileron"/>
                  <a:cs typeface="Aileron"/>
                  <a:sym typeface="Aileron"/>
                </a:rPr>
                <a:t>Genuine high-value customers form a </a:t>
              </a:r>
              <a:r>
                <a:rPr lang="en-US" sz="2000" dirty="0">
                  <a:solidFill>
                    <a:srgbClr val="1968C1"/>
                  </a:solidFill>
                  <a:latin typeface="Aileron"/>
                  <a:ea typeface="Aileron"/>
                  <a:cs typeface="Aileron"/>
                  <a:sym typeface="Aileron"/>
                </a:rPr>
                <a:t>small proportion of the population</a:t>
              </a:r>
              <a:r>
                <a:rPr lang="en-US" sz="2000" dirty="0">
                  <a:solidFill>
                    <a:srgbClr val="000000"/>
                  </a:solidFill>
                  <a:latin typeface="Aileron"/>
                  <a:ea typeface="Aileron"/>
                  <a:cs typeface="Aileron"/>
                  <a:sym typeface="Aileron"/>
                </a:rPr>
                <a:t>. </a:t>
              </a:r>
            </a:p>
            <a:p>
              <a:pPr algn="l">
                <a:lnSpc>
                  <a:spcPts val="2800"/>
                </a:lnSpc>
              </a:pPr>
              <a:r>
                <a:rPr lang="en-US" sz="2000" dirty="0">
                  <a:solidFill>
                    <a:srgbClr val="000000"/>
                  </a:solidFill>
                  <a:latin typeface="Aileron"/>
                  <a:ea typeface="Aileron"/>
                  <a:cs typeface="Aileron"/>
                  <a:sym typeface="Aileron"/>
                </a:rPr>
                <a:t> </a:t>
              </a:r>
            </a:p>
            <a:p>
              <a:pPr algn="l">
                <a:lnSpc>
                  <a:spcPts val="2800"/>
                </a:lnSpc>
                <a:spcBef>
                  <a:spcPct val="0"/>
                </a:spcBef>
              </a:pPr>
              <a:r>
                <a:rPr lang="en-US" sz="2000" dirty="0">
                  <a:solidFill>
                    <a:srgbClr val="000000"/>
                  </a:solidFill>
                  <a:latin typeface="Aileron"/>
                  <a:ea typeface="Aileron"/>
                  <a:cs typeface="Aileron"/>
                  <a:sym typeface="Aileron"/>
                </a:rPr>
                <a:t>Customer value varies </a:t>
              </a:r>
              <a:r>
                <a:rPr lang="en-US" sz="2000" dirty="0">
                  <a:solidFill>
                    <a:srgbClr val="1968C1"/>
                  </a:solidFill>
                  <a:latin typeface="Aileron"/>
                  <a:ea typeface="Aileron"/>
                  <a:cs typeface="Aileron"/>
                  <a:sym typeface="Aileron"/>
                </a:rPr>
                <a:t>considerably across the dataset</a:t>
              </a:r>
              <a:r>
                <a:rPr lang="en-US" sz="2000" dirty="0">
                  <a:solidFill>
                    <a:srgbClr val="000000"/>
                  </a:solidFill>
                  <a:latin typeface="Aileron"/>
                  <a:ea typeface="Aileron"/>
                  <a:cs typeface="Aileron"/>
                  <a:sym typeface="Aileron"/>
                </a:rPr>
                <a:t>. </a:t>
              </a:r>
            </a:p>
            <a:p>
              <a:pPr algn="l">
                <a:lnSpc>
                  <a:spcPts val="2800"/>
                </a:lnSpc>
                <a:spcBef>
                  <a:spcPct val="0"/>
                </a:spcBef>
              </a:pPr>
              <a:endParaRPr lang="en-US" sz="2000" dirty="0">
                <a:solidFill>
                  <a:srgbClr val="000000"/>
                </a:solidFill>
                <a:latin typeface="Aileron"/>
                <a:ea typeface="Aileron"/>
                <a:cs typeface="Aileron"/>
                <a:sym typeface="Aileron"/>
              </a:endParaRPr>
            </a:p>
          </p:txBody>
        </p:sp>
        <p:sp>
          <p:nvSpPr>
            <p:cNvPr id="30" name="TextBox 30"/>
            <p:cNvSpPr txBox="1"/>
            <p:nvPr/>
          </p:nvSpPr>
          <p:spPr>
            <a:xfrm>
              <a:off x="1657740" y="774720"/>
              <a:ext cx="3729376" cy="698077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 algn="ctr">
                <a:lnSpc>
                  <a:spcPts val="4480"/>
                </a:lnSpc>
                <a:spcBef>
                  <a:spcPct val="0"/>
                </a:spcBef>
              </a:pPr>
              <a:r>
                <a:rPr lang="en-US" sz="3200" b="1" dirty="0">
                  <a:solidFill>
                    <a:srgbClr val="20487F"/>
                  </a:solidFill>
                  <a:latin typeface="Aileron Bold"/>
                  <a:ea typeface="Aileron Bold"/>
                  <a:cs typeface="Aileron Bold"/>
                  <a:sym typeface="Aileron Bold"/>
                </a:rPr>
                <a:t>Interpretation</a:t>
              </a:r>
            </a:p>
          </p:txBody>
        </p:sp>
        <p:sp>
          <p:nvSpPr>
            <p:cNvPr id="31" name="Freeform 31"/>
            <p:cNvSpPr/>
            <p:nvPr/>
          </p:nvSpPr>
          <p:spPr>
            <a:xfrm>
              <a:off x="958189" y="7239772"/>
              <a:ext cx="726620" cy="724803"/>
            </a:xfrm>
            <a:custGeom>
              <a:avLst/>
              <a:gdLst/>
              <a:ahLst/>
              <a:cxnLst/>
              <a:rect l="l" t="t" r="r" b="b"/>
              <a:pathLst>
                <a:path w="726620" h="724803">
                  <a:moveTo>
                    <a:pt x="0" y="0"/>
                  </a:moveTo>
                  <a:lnTo>
                    <a:pt x="726620" y="0"/>
                  </a:lnTo>
                  <a:lnTo>
                    <a:pt x="726620" y="724803"/>
                  </a:lnTo>
                  <a:lnTo>
                    <a:pt x="0" y="724803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0" name="TextBox 19">
            <a:extLst>
              <a:ext uri="{FF2B5EF4-FFF2-40B4-BE49-F238E27FC236}">
                <a16:creationId xmlns:a16="http://schemas.microsoft.com/office/drawing/2014/main" id="{16586DBE-4E66-0F44-94FE-C9B32473F5B4}"/>
              </a:ext>
            </a:extLst>
          </p:cNvPr>
          <p:cNvSpPr txBox="1"/>
          <p:nvPr/>
        </p:nvSpPr>
        <p:spPr>
          <a:xfrm>
            <a:off x="5551886" y="375551"/>
            <a:ext cx="7176639" cy="100726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8400"/>
              </a:lnSpc>
            </a:pPr>
            <a:r>
              <a:rPr lang="en-US" sz="6000" b="1" dirty="0">
                <a:solidFill>
                  <a:srgbClr val="20487F"/>
                </a:solidFill>
                <a:latin typeface="Aileron Bold"/>
                <a:ea typeface="Aileron Bold"/>
                <a:cs typeface="Aileron Bold"/>
                <a:sym typeface="Aileron Bold"/>
              </a:rPr>
              <a:t>Univariate Analysis</a:t>
            </a:r>
            <a:endParaRPr lang="en-US" sz="6000" b="1" dirty="0">
              <a:solidFill>
                <a:srgbClr val="1969C2"/>
              </a:solidFill>
              <a:latin typeface="Aileron Bold"/>
              <a:ea typeface="Aileron Bold"/>
              <a:cs typeface="Aileron Bold"/>
              <a:sym typeface="Aileron Bold"/>
            </a:endParaRPr>
          </a:p>
        </p:txBody>
      </p:sp>
      <p:grpSp>
        <p:nvGrpSpPr>
          <p:cNvPr id="39" name="Group 11">
            <a:extLst>
              <a:ext uri="{FF2B5EF4-FFF2-40B4-BE49-F238E27FC236}">
                <a16:creationId xmlns:a16="http://schemas.microsoft.com/office/drawing/2014/main" id="{EDF8FAAC-AD6F-662A-6414-EF6256048109}"/>
              </a:ext>
            </a:extLst>
          </p:cNvPr>
          <p:cNvGrpSpPr/>
          <p:nvPr/>
        </p:nvGrpSpPr>
        <p:grpSpPr>
          <a:xfrm>
            <a:off x="9092805" y="2284743"/>
            <a:ext cx="1247220" cy="45719"/>
            <a:chOff x="0" y="0"/>
            <a:chExt cx="598445" cy="12543"/>
          </a:xfrm>
        </p:grpSpPr>
        <p:sp>
          <p:nvSpPr>
            <p:cNvPr id="40" name="Freeform 12">
              <a:extLst>
                <a:ext uri="{FF2B5EF4-FFF2-40B4-BE49-F238E27FC236}">
                  <a16:creationId xmlns:a16="http://schemas.microsoft.com/office/drawing/2014/main" id="{8C3DBD3D-A282-46F5-9397-775CBF4BEE72}"/>
                </a:ext>
              </a:extLst>
            </p:cNvPr>
            <p:cNvSpPr/>
            <p:nvPr/>
          </p:nvSpPr>
          <p:spPr>
            <a:xfrm>
              <a:off x="0" y="0"/>
              <a:ext cx="598445" cy="12543"/>
            </a:xfrm>
            <a:custGeom>
              <a:avLst/>
              <a:gdLst/>
              <a:ahLst/>
              <a:cxnLst/>
              <a:rect l="l" t="t" r="r" b="b"/>
              <a:pathLst>
                <a:path w="598445" h="12543">
                  <a:moveTo>
                    <a:pt x="0" y="0"/>
                  </a:moveTo>
                  <a:lnTo>
                    <a:pt x="598445" y="0"/>
                  </a:lnTo>
                  <a:lnTo>
                    <a:pt x="598445" y="12543"/>
                  </a:lnTo>
                  <a:lnTo>
                    <a:pt x="0" y="12543"/>
                  </a:lnTo>
                  <a:close/>
                </a:path>
              </a:pathLst>
            </a:custGeom>
            <a:solidFill>
              <a:srgbClr val="FFC43A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1" name="TextBox 13">
              <a:extLst>
                <a:ext uri="{FF2B5EF4-FFF2-40B4-BE49-F238E27FC236}">
                  <a16:creationId xmlns:a16="http://schemas.microsoft.com/office/drawing/2014/main" id="{95132726-2D8B-E8CD-C5D8-FD588A9E290F}"/>
                </a:ext>
              </a:extLst>
            </p:cNvPr>
            <p:cNvSpPr txBox="1"/>
            <p:nvPr/>
          </p:nvSpPr>
          <p:spPr>
            <a:xfrm>
              <a:off x="0" y="-47625"/>
              <a:ext cx="598445" cy="6016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endParaRPr/>
            </a:p>
          </p:txBody>
        </p:sp>
      </p:grp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" name="Freeform 2">
            <a:extLst>
              <a:ext uri="{FF2B5EF4-FFF2-40B4-BE49-F238E27FC236}">
                <a16:creationId xmlns:a16="http://schemas.microsoft.com/office/drawing/2014/main" id="{94AE4CB8-5DC0-BFC6-EBCB-220F45BFCB18}"/>
              </a:ext>
            </a:extLst>
          </p:cNvPr>
          <p:cNvSpPr/>
          <p:nvPr/>
        </p:nvSpPr>
        <p:spPr>
          <a:xfrm rot="10800000">
            <a:off x="2604" y="0"/>
            <a:ext cx="18267703" cy="10287000"/>
          </a:xfrm>
          <a:custGeom>
            <a:avLst/>
            <a:gdLst/>
            <a:ahLst/>
            <a:cxnLst/>
            <a:rect l="l" t="t" r="r" b="b"/>
            <a:pathLst>
              <a:path w="18267703" h="10287000">
                <a:moveTo>
                  <a:pt x="0" y="0"/>
                </a:moveTo>
                <a:lnTo>
                  <a:pt x="18267703" y="0"/>
                </a:lnTo>
                <a:lnTo>
                  <a:pt x="18267703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Freeform 51">
            <a:extLst>
              <a:ext uri="{FF2B5EF4-FFF2-40B4-BE49-F238E27FC236}">
                <a16:creationId xmlns:a16="http://schemas.microsoft.com/office/drawing/2014/main" id="{5EC25303-F358-0A2E-E8A3-6F47911D013E}"/>
              </a:ext>
            </a:extLst>
          </p:cNvPr>
          <p:cNvSpPr/>
          <p:nvPr/>
        </p:nvSpPr>
        <p:spPr>
          <a:xfrm>
            <a:off x="0" y="2502574"/>
            <a:ext cx="4255846" cy="3096755"/>
          </a:xfrm>
          <a:custGeom>
            <a:avLst/>
            <a:gdLst/>
            <a:ahLst/>
            <a:cxnLst/>
            <a:rect l="l" t="t" r="r" b="b"/>
            <a:pathLst>
              <a:path w="3701621" h="250713">
                <a:moveTo>
                  <a:pt x="0" y="0"/>
                </a:moveTo>
                <a:lnTo>
                  <a:pt x="3701621" y="0"/>
                </a:lnTo>
                <a:lnTo>
                  <a:pt x="3701621" y="250713"/>
                </a:lnTo>
                <a:lnTo>
                  <a:pt x="0" y="250713"/>
                </a:lnTo>
                <a:close/>
              </a:path>
            </a:pathLst>
          </a:custGeom>
          <a:solidFill>
            <a:srgbClr val="FFF0CD"/>
          </a:solidFill>
        </p:spPr>
        <p:txBody>
          <a:bodyPr/>
          <a:lstStyle/>
          <a:p>
            <a:endParaRPr lang="en-GB"/>
          </a:p>
        </p:txBody>
      </p:sp>
      <p:grpSp>
        <p:nvGrpSpPr>
          <p:cNvPr id="2" name="Group 2"/>
          <p:cNvGrpSpPr/>
          <p:nvPr/>
        </p:nvGrpSpPr>
        <p:grpSpPr>
          <a:xfrm>
            <a:off x="923925" y="1371067"/>
            <a:ext cx="8602604" cy="8337207"/>
            <a:chOff x="0" y="469190"/>
            <a:chExt cx="11470139" cy="11116276"/>
          </a:xfrm>
        </p:grpSpPr>
        <p:grpSp>
          <p:nvGrpSpPr>
            <p:cNvPr id="3" name="Group 3"/>
            <p:cNvGrpSpPr/>
            <p:nvPr/>
          </p:nvGrpSpPr>
          <p:grpSpPr>
            <a:xfrm>
              <a:off x="404664" y="1159774"/>
              <a:ext cx="3031365" cy="348027"/>
              <a:chOff x="-343" y="-47625"/>
              <a:chExt cx="598788" cy="68745"/>
            </a:xfrm>
          </p:grpSpPr>
          <p:sp>
            <p:nvSpPr>
              <p:cNvPr id="4" name="Freeform 4"/>
              <p:cNvSpPr/>
              <p:nvPr/>
            </p:nvSpPr>
            <p:spPr>
              <a:xfrm flipV="1">
                <a:off x="-343" y="9079"/>
                <a:ext cx="419286" cy="12041"/>
              </a:xfrm>
              <a:custGeom>
                <a:avLst/>
                <a:gdLst/>
                <a:ahLst/>
                <a:cxnLst/>
                <a:rect l="l" t="t" r="r" b="b"/>
                <a:pathLst>
                  <a:path w="598445" h="12543">
                    <a:moveTo>
                      <a:pt x="0" y="0"/>
                    </a:moveTo>
                    <a:lnTo>
                      <a:pt x="598445" y="0"/>
                    </a:lnTo>
                    <a:lnTo>
                      <a:pt x="598445" y="12543"/>
                    </a:lnTo>
                    <a:lnTo>
                      <a:pt x="0" y="12543"/>
                    </a:lnTo>
                    <a:close/>
                  </a:path>
                </a:pathLst>
              </a:custGeom>
              <a:solidFill>
                <a:srgbClr val="FFC43A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" name="TextBox 5"/>
              <p:cNvSpPr txBox="1"/>
              <p:nvPr/>
            </p:nvSpPr>
            <p:spPr>
              <a:xfrm>
                <a:off x="0" y="-47625"/>
                <a:ext cx="598445" cy="60168"/>
              </a:xfrm>
              <a:prstGeom prst="rect">
                <a:avLst/>
              </a:prstGeom>
            </p:spPr>
            <p:txBody>
              <a:bodyPr lIns="45960" tIns="45960" rIns="45960" bIns="45960" rtlCol="0" anchor="ctr"/>
              <a:lstStyle/>
              <a:p>
                <a:pPr algn="ctr">
                  <a:lnSpc>
                    <a:spcPts val="3359"/>
                  </a:lnSpc>
                </a:pPr>
                <a:endParaRPr/>
              </a:p>
            </p:txBody>
          </p:sp>
        </p:grpSp>
        <p:sp>
          <p:nvSpPr>
            <p:cNvPr id="6" name="Freeform 6"/>
            <p:cNvSpPr/>
            <p:nvPr/>
          </p:nvSpPr>
          <p:spPr>
            <a:xfrm>
              <a:off x="4777639" y="1789600"/>
              <a:ext cx="5674461" cy="5030300"/>
            </a:xfrm>
            <a:custGeom>
              <a:avLst/>
              <a:gdLst/>
              <a:ahLst/>
              <a:cxnLst/>
              <a:rect l="l" t="t" r="r" b="b"/>
              <a:pathLst>
                <a:path w="5674462" h="5030300">
                  <a:moveTo>
                    <a:pt x="0" y="0"/>
                  </a:moveTo>
                  <a:lnTo>
                    <a:pt x="5674462" y="0"/>
                  </a:lnTo>
                  <a:lnTo>
                    <a:pt x="5674462" y="5030301"/>
                  </a:lnTo>
                  <a:lnTo>
                    <a:pt x="0" y="503030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/>
              <a:stretch>
                <a:fillRect r="-198670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Freeform 7"/>
            <p:cNvSpPr/>
            <p:nvPr/>
          </p:nvSpPr>
          <p:spPr>
            <a:xfrm>
              <a:off x="0" y="6555166"/>
              <a:ext cx="11470139" cy="5030300"/>
            </a:xfrm>
            <a:custGeom>
              <a:avLst/>
              <a:gdLst/>
              <a:ahLst/>
              <a:cxnLst/>
              <a:rect l="l" t="t" r="r" b="b"/>
              <a:pathLst>
                <a:path w="11470139" h="5030300">
                  <a:moveTo>
                    <a:pt x="0" y="0"/>
                  </a:moveTo>
                  <a:lnTo>
                    <a:pt x="11470139" y="0"/>
                  </a:lnTo>
                  <a:lnTo>
                    <a:pt x="11470139" y="5030301"/>
                  </a:lnTo>
                  <a:lnTo>
                    <a:pt x="0" y="503030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/>
              <a:stretch>
                <a:fillRect l="-50531" t="-938" b="-938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1073275" y="6774258"/>
              <a:ext cx="1230024" cy="3989199"/>
            </a:xfrm>
            <a:prstGeom prst="rect">
              <a:avLst/>
            </a:prstGeom>
          </p:spPr>
          <p:txBody>
            <a:bodyPr lIns="59218" tIns="59218" rIns="59218" bIns="59218" rtlCol="0" anchor="ctr"/>
            <a:lstStyle/>
            <a:p>
              <a:pPr algn="ctr">
                <a:lnSpc>
                  <a:spcPts val="3359"/>
                </a:lnSpc>
              </a:pPr>
              <a:endParaRPr/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2645476" y="8759663"/>
              <a:ext cx="1230024" cy="2014815"/>
            </a:xfrm>
            <a:prstGeom prst="rect">
              <a:avLst/>
            </a:prstGeom>
          </p:spPr>
          <p:txBody>
            <a:bodyPr lIns="59218" tIns="59218" rIns="59218" bIns="59218" rtlCol="0" anchor="ctr"/>
            <a:lstStyle/>
            <a:p>
              <a:pPr algn="ctr">
                <a:lnSpc>
                  <a:spcPts val="3359"/>
                </a:lnSpc>
              </a:pPr>
              <a:endParaRPr/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4179441" y="10359207"/>
              <a:ext cx="1230024" cy="415272"/>
            </a:xfrm>
            <a:prstGeom prst="rect">
              <a:avLst/>
            </a:prstGeom>
          </p:spPr>
          <p:txBody>
            <a:bodyPr lIns="59218" tIns="59218" rIns="59218" bIns="59218" rtlCol="0" anchor="ctr"/>
            <a:lstStyle/>
            <a:p>
              <a:pPr algn="ctr">
                <a:lnSpc>
                  <a:spcPts val="3359"/>
                </a:lnSpc>
              </a:pPr>
              <a:endParaRPr/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967935" y="2411079"/>
              <a:ext cx="2667157" cy="318035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spcBef>
                  <a:spcPct val="0"/>
                </a:spcBef>
              </a:pPr>
              <a:r>
                <a:rPr lang="en-US" sz="3100" b="1" dirty="0">
                  <a:solidFill>
                    <a:srgbClr val="20487F"/>
                  </a:solidFill>
                  <a:latin typeface="Aileron Bold"/>
                  <a:ea typeface="Aileron Bold"/>
                  <a:cs typeface="Aileron Bold"/>
                  <a:sym typeface="Aileron Bold"/>
                </a:rPr>
                <a:t>Who </a:t>
              </a:r>
            </a:p>
            <a:p>
              <a:pPr algn="l">
                <a:spcBef>
                  <a:spcPct val="0"/>
                </a:spcBef>
              </a:pPr>
              <a:r>
                <a:rPr lang="en-US" sz="3100" b="1" dirty="0">
                  <a:solidFill>
                    <a:srgbClr val="20487F"/>
                  </a:solidFill>
                  <a:latin typeface="Aileron Bold"/>
                  <a:ea typeface="Aileron Bold"/>
                  <a:cs typeface="Aileron Bold"/>
                  <a:sym typeface="Aileron Bold"/>
                </a:rPr>
                <a:t>are the customers in the dataset?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2640437" y="469190"/>
              <a:ext cx="8116463" cy="1289584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8400"/>
                </a:lnSpc>
              </a:pPr>
              <a:r>
                <a:rPr lang="en-US" sz="4800" b="1" dirty="0">
                  <a:solidFill>
                    <a:srgbClr val="20487F"/>
                  </a:solidFill>
                  <a:latin typeface="Aileron Bold"/>
                  <a:ea typeface="Aileron Bold"/>
                  <a:cs typeface="Aileron Bold"/>
                  <a:sym typeface="Aileron Bold"/>
                </a:rPr>
                <a:t>Customer </a:t>
              </a:r>
              <a:r>
                <a:rPr lang="en-US" sz="4800" b="1" dirty="0">
                  <a:solidFill>
                    <a:srgbClr val="1969C2"/>
                  </a:solidFill>
                  <a:latin typeface="Aileron Bold"/>
                  <a:ea typeface="Aileron Bold"/>
                  <a:cs typeface="Aileron Bold"/>
                  <a:sym typeface="Aileron Bold"/>
                </a:rPr>
                <a:t>Profile</a:t>
              </a:r>
            </a:p>
          </p:txBody>
        </p:sp>
      </p:grpSp>
      <p:grpSp>
        <p:nvGrpSpPr>
          <p:cNvPr id="20" name="Group 20"/>
          <p:cNvGrpSpPr/>
          <p:nvPr/>
        </p:nvGrpSpPr>
        <p:grpSpPr>
          <a:xfrm>
            <a:off x="9968809" y="1618234"/>
            <a:ext cx="7375417" cy="7544816"/>
            <a:chOff x="0" y="0"/>
            <a:chExt cx="9833889" cy="10059754"/>
          </a:xfrm>
          <a:effectLst>
            <a:outerShdw blurRad="63500" sx="101000" sy="101000" algn="ctr" rotWithShape="0">
              <a:schemeClr val="tx2">
                <a:alpha val="40000"/>
              </a:schemeClr>
            </a:outerShdw>
          </a:effectLst>
        </p:grpSpPr>
        <p:grpSp>
          <p:nvGrpSpPr>
            <p:cNvPr id="21" name="Group 21"/>
            <p:cNvGrpSpPr/>
            <p:nvPr/>
          </p:nvGrpSpPr>
          <p:grpSpPr>
            <a:xfrm>
              <a:off x="519994" y="0"/>
              <a:ext cx="8793901" cy="7552673"/>
              <a:chOff x="0" y="0"/>
              <a:chExt cx="1737067" cy="1491886"/>
            </a:xfrm>
          </p:grpSpPr>
          <p:sp>
            <p:nvSpPr>
              <p:cNvPr id="22" name="Freeform 22"/>
              <p:cNvSpPr/>
              <p:nvPr/>
            </p:nvSpPr>
            <p:spPr>
              <a:xfrm>
                <a:off x="0" y="0"/>
                <a:ext cx="1737067" cy="1491886"/>
              </a:xfrm>
              <a:custGeom>
                <a:avLst/>
                <a:gdLst/>
                <a:ahLst/>
                <a:cxnLst/>
                <a:rect l="l" t="t" r="r" b="b"/>
                <a:pathLst>
                  <a:path w="1737067" h="1491886">
                    <a:moveTo>
                      <a:pt x="26998" y="0"/>
                    </a:moveTo>
                    <a:lnTo>
                      <a:pt x="1710069" y="0"/>
                    </a:lnTo>
                    <a:cubicBezTo>
                      <a:pt x="1717229" y="0"/>
                      <a:pt x="1724096" y="2844"/>
                      <a:pt x="1729159" y="7908"/>
                    </a:cubicBezTo>
                    <a:cubicBezTo>
                      <a:pt x="1734222" y="12971"/>
                      <a:pt x="1737067" y="19838"/>
                      <a:pt x="1737067" y="26998"/>
                    </a:cubicBezTo>
                    <a:lnTo>
                      <a:pt x="1737067" y="1464888"/>
                    </a:lnTo>
                    <a:cubicBezTo>
                      <a:pt x="1737067" y="1472048"/>
                      <a:pt x="1734222" y="1478915"/>
                      <a:pt x="1729159" y="1483978"/>
                    </a:cubicBezTo>
                    <a:cubicBezTo>
                      <a:pt x="1724096" y="1489042"/>
                      <a:pt x="1717229" y="1491886"/>
                      <a:pt x="1710069" y="1491886"/>
                    </a:cubicBezTo>
                    <a:lnTo>
                      <a:pt x="26998" y="1491886"/>
                    </a:lnTo>
                    <a:cubicBezTo>
                      <a:pt x="19838" y="1491886"/>
                      <a:pt x="12971" y="1489042"/>
                      <a:pt x="7908" y="1483978"/>
                    </a:cubicBezTo>
                    <a:cubicBezTo>
                      <a:pt x="2844" y="1478915"/>
                      <a:pt x="0" y="1472048"/>
                      <a:pt x="0" y="1464888"/>
                    </a:cubicBezTo>
                    <a:lnTo>
                      <a:pt x="0" y="26998"/>
                    </a:lnTo>
                    <a:cubicBezTo>
                      <a:pt x="0" y="19838"/>
                      <a:pt x="2844" y="12971"/>
                      <a:pt x="7908" y="7908"/>
                    </a:cubicBezTo>
                    <a:cubicBezTo>
                      <a:pt x="12971" y="2844"/>
                      <a:pt x="19838" y="0"/>
                      <a:pt x="26998" y="0"/>
                    </a:cubicBezTo>
                    <a:close/>
                  </a:path>
                </a:pathLst>
              </a:custGeom>
              <a:solidFill>
                <a:srgbClr val="FEFDFD"/>
              </a:solidFill>
              <a:ln cap="rnd">
                <a:noFill/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3" name="TextBox 23"/>
              <p:cNvSpPr txBox="1"/>
              <p:nvPr/>
            </p:nvSpPr>
            <p:spPr>
              <a:xfrm>
                <a:off x="0" y="-47625"/>
                <a:ext cx="1737067" cy="1539511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marL="0" lvl="0" indent="0" algn="ctr">
                  <a:lnSpc>
                    <a:spcPts val="3359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sp>
          <p:nvSpPr>
            <p:cNvPr id="24" name="Freeform 24"/>
            <p:cNvSpPr/>
            <p:nvPr/>
          </p:nvSpPr>
          <p:spPr>
            <a:xfrm>
              <a:off x="6442369" y="215705"/>
              <a:ext cx="2584357" cy="2584357"/>
            </a:xfrm>
            <a:custGeom>
              <a:avLst/>
              <a:gdLst/>
              <a:ahLst/>
              <a:cxnLst/>
              <a:rect l="l" t="t" r="r" b="b"/>
              <a:pathLst>
                <a:path w="2584357" h="2584357">
                  <a:moveTo>
                    <a:pt x="0" y="0"/>
                  </a:moveTo>
                  <a:lnTo>
                    <a:pt x="2584357" y="0"/>
                  </a:lnTo>
                  <a:lnTo>
                    <a:pt x="2584357" y="2584357"/>
                  </a:lnTo>
                  <a:lnTo>
                    <a:pt x="0" y="258435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/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grpSp>
          <p:nvGrpSpPr>
            <p:cNvPr id="25" name="Group 25"/>
            <p:cNvGrpSpPr/>
            <p:nvPr/>
          </p:nvGrpSpPr>
          <p:grpSpPr>
            <a:xfrm>
              <a:off x="1364948" y="1796571"/>
              <a:ext cx="5185653" cy="76121"/>
              <a:chOff x="0" y="0"/>
              <a:chExt cx="1024326" cy="15036"/>
            </a:xfrm>
          </p:grpSpPr>
          <p:sp>
            <p:nvSpPr>
              <p:cNvPr id="26" name="Freeform 26"/>
              <p:cNvSpPr/>
              <p:nvPr/>
            </p:nvSpPr>
            <p:spPr>
              <a:xfrm>
                <a:off x="0" y="0"/>
                <a:ext cx="1024327" cy="15036"/>
              </a:xfrm>
              <a:custGeom>
                <a:avLst/>
                <a:gdLst/>
                <a:ahLst/>
                <a:cxnLst/>
                <a:rect l="l" t="t" r="r" b="b"/>
                <a:pathLst>
                  <a:path w="1024327" h="15036">
                    <a:moveTo>
                      <a:pt x="0" y="0"/>
                    </a:moveTo>
                    <a:lnTo>
                      <a:pt x="1024327" y="0"/>
                    </a:lnTo>
                    <a:lnTo>
                      <a:pt x="1024327" y="15036"/>
                    </a:lnTo>
                    <a:lnTo>
                      <a:pt x="0" y="15036"/>
                    </a:lnTo>
                    <a:close/>
                  </a:path>
                </a:pathLst>
              </a:custGeom>
              <a:solidFill>
                <a:srgbClr val="1968C1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7" name="TextBox 27"/>
              <p:cNvSpPr txBox="1"/>
              <p:nvPr/>
            </p:nvSpPr>
            <p:spPr>
              <a:xfrm>
                <a:off x="0" y="-47625"/>
                <a:ext cx="1024326" cy="62661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3359"/>
                  </a:lnSpc>
                </a:pPr>
                <a:endParaRPr/>
              </a:p>
            </p:txBody>
          </p:sp>
        </p:grpSp>
        <p:sp>
          <p:nvSpPr>
            <p:cNvPr id="28" name="Freeform 28"/>
            <p:cNvSpPr/>
            <p:nvPr/>
          </p:nvSpPr>
          <p:spPr>
            <a:xfrm>
              <a:off x="1364948" y="3001830"/>
              <a:ext cx="726620" cy="724803"/>
            </a:xfrm>
            <a:custGeom>
              <a:avLst/>
              <a:gdLst/>
              <a:ahLst/>
              <a:cxnLst/>
              <a:rect l="l" t="t" r="r" b="b"/>
              <a:pathLst>
                <a:path w="726620" h="724803">
                  <a:moveTo>
                    <a:pt x="0" y="0"/>
                  </a:moveTo>
                  <a:lnTo>
                    <a:pt x="726620" y="0"/>
                  </a:lnTo>
                  <a:lnTo>
                    <a:pt x="726620" y="724804"/>
                  </a:lnTo>
                  <a:lnTo>
                    <a:pt x="0" y="724804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29"/>
            <p:cNvSpPr/>
            <p:nvPr/>
          </p:nvSpPr>
          <p:spPr>
            <a:xfrm>
              <a:off x="1392016" y="4192171"/>
              <a:ext cx="726620" cy="724803"/>
            </a:xfrm>
            <a:custGeom>
              <a:avLst/>
              <a:gdLst/>
              <a:ahLst/>
              <a:cxnLst/>
              <a:rect l="l" t="t" r="r" b="b"/>
              <a:pathLst>
                <a:path w="726620" h="724803">
                  <a:moveTo>
                    <a:pt x="0" y="0"/>
                  </a:moveTo>
                  <a:lnTo>
                    <a:pt x="726620" y="0"/>
                  </a:lnTo>
                  <a:lnTo>
                    <a:pt x="726620" y="724804"/>
                  </a:lnTo>
                  <a:lnTo>
                    <a:pt x="0" y="724804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30"/>
            <p:cNvSpPr/>
            <p:nvPr/>
          </p:nvSpPr>
          <p:spPr>
            <a:xfrm>
              <a:off x="1392016" y="5114113"/>
              <a:ext cx="726620" cy="724803"/>
            </a:xfrm>
            <a:custGeom>
              <a:avLst/>
              <a:gdLst/>
              <a:ahLst/>
              <a:cxnLst/>
              <a:rect l="l" t="t" r="r" b="b"/>
              <a:pathLst>
                <a:path w="726620" h="724803">
                  <a:moveTo>
                    <a:pt x="0" y="0"/>
                  </a:moveTo>
                  <a:lnTo>
                    <a:pt x="726620" y="0"/>
                  </a:lnTo>
                  <a:lnTo>
                    <a:pt x="726620" y="724803"/>
                  </a:lnTo>
                  <a:lnTo>
                    <a:pt x="0" y="724803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TextBox 31"/>
            <p:cNvSpPr txBox="1"/>
            <p:nvPr/>
          </p:nvSpPr>
          <p:spPr>
            <a:xfrm>
              <a:off x="2219936" y="2903405"/>
              <a:ext cx="6334168" cy="4267834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 algn="l">
                <a:lnSpc>
                  <a:spcPts val="2800"/>
                </a:lnSpc>
              </a:pPr>
              <a:r>
                <a:rPr lang="en-US" sz="2000" dirty="0">
                  <a:solidFill>
                    <a:srgbClr val="000000"/>
                  </a:solidFill>
                  <a:latin typeface="Aileron"/>
                  <a:ea typeface="Aileron"/>
                  <a:cs typeface="Aileron"/>
                  <a:sym typeface="Aileron"/>
                </a:rPr>
                <a:t>Customer characteristics are </a:t>
              </a:r>
              <a:r>
                <a:rPr lang="en-US" sz="2000" dirty="0">
                  <a:solidFill>
                    <a:srgbClr val="1968C1"/>
                  </a:solidFill>
                  <a:latin typeface="Aileron"/>
                  <a:ea typeface="Aileron"/>
                  <a:cs typeface="Aileron"/>
                  <a:sym typeface="Aileron"/>
                </a:rPr>
                <a:t>not evenly distributed</a:t>
              </a:r>
              <a:r>
                <a:rPr lang="en-US" sz="2000" dirty="0">
                  <a:solidFill>
                    <a:srgbClr val="000000"/>
                  </a:solidFill>
                  <a:latin typeface="Aileron"/>
                  <a:ea typeface="Aileron"/>
                  <a:cs typeface="Aileron"/>
                  <a:sym typeface="Aileron"/>
                </a:rPr>
                <a:t>. </a:t>
              </a:r>
            </a:p>
            <a:p>
              <a:pPr algn="l">
                <a:lnSpc>
                  <a:spcPts val="2800"/>
                </a:lnSpc>
              </a:pPr>
              <a:endParaRPr lang="en-US" sz="2000" dirty="0">
                <a:solidFill>
                  <a:srgbClr val="000000"/>
                </a:solidFill>
                <a:latin typeface="Aileron"/>
                <a:ea typeface="Aileron"/>
                <a:cs typeface="Aileron"/>
                <a:sym typeface="Aileron"/>
              </a:endParaRPr>
            </a:p>
            <a:p>
              <a:pPr algn="l">
                <a:lnSpc>
                  <a:spcPts val="2800"/>
                </a:lnSpc>
              </a:pPr>
              <a:r>
                <a:rPr lang="en-US" sz="2000" dirty="0">
                  <a:solidFill>
                    <a:srgbClr val="1968C1"/>
                  </a:solidFill>
                  <a:latin typeface="Aileron"/>
                  <a:ea typeface="Aileron"/>
                  <a:cs typeface="Aileron"/>
                  <a:sym typeface="Aileron"/>
                </a:rPr>
                <a:t>Credit card ownership is common</a:t>
              </a:r>
              <a:r>
                <a:rPr lang="en-US" sz="2000" dirty="0">
                  <a:solidFill>
                    <a:srgbClr val="000000"/>
                  </a:solidFill>
                  <a:latin typeface="Aileron"/>
                  <a:ea typeface="Aileron"/>
                  <a:cs typeface="Aileron"/>
                  <a:sym typeface="Aileron"/>
                </a:rPr>
                <a:t>. </a:t>
              </a:r>
            </a:p>
            <a:p>
              <a:pPr algn="l">
                <a:lnSpc>
                  <a:spcPts val="2800"/>
                </a:lnSpc>
              </a:pPr>
              <a:endParaRPr lang="en-US" sz="2000" dirty="0">
                <a:solidFill>
                  <a:srgbClr val="000000"/>
                </a:solidFill>
                <a:latin typeface="Aileron"/>
                <a:ea typeface="Aileron"/>
                <a:cs typeface="Aileron"/>
                <a:sym typeface="Aileron"/>
              </a:endParaRPr>
            </a:p>
            <a:p>
              <a:pPr algn="l">
                <a:lnSpc>
                  <a:spcPts val="2800"/>
                </a:lnSpc>
              </a:pPr>
              <a:r>
                <a:rPr lang="en-US" sz="2000" dirty="0">
                  <a:solidFill>
                    <a:srgbClr val="000000"/>
                  </a:solidFill>
                  <a:latin typeface="Aileron"/>
                  <a:ea typeface="Aileron"/>
                  <a:cs typeface="Aileron"/>
                  <a:sym typeface="Aileron"/>
                </a:rPr>
                <a:t>Social groups </a:t>
              </a:r>
              <a:r>
                <a:rPr lang="en-US" sz="2000" dirty="0">
                  <a:solidFill>
                    <a:srgbClr val="1968C1"/>
                  </a:solidFill>
                  <a:latin typeface="Aileron"/>
                  <a:ea typeface="Aileron"/>
                  <a:cs typeface="Aileron"/>
                  <a:sym typeface="Aileron"/>
                </a:rPr>
                <a:t>differ substantially in size</a:t>
              </a:r>
              <a:r>
                <a:rPr lang="en-US" sz="2000" dirty="0">
                  <a:solidFill>
                    <a:srgbClr val="000000"/>
                  </a:solidFill>
                  <a:latin typeface="Aileron"/>
                  <a:ea typeface="Aileron"/>
                  <a:cs typeface="Aileron"/>
                  <a:sym typeface="Aileron"/>
                </a:rPr>
                <a:t>. </a:t>
              </a:r>
            </a:p>
            <a:p>
              <a:pPr algn="l">
                <a:lnSpc>
                  <a:spcPts val="2800"/>
                </a:lnSpc>
              </a:pPr>
              <a:endParaRPr lang="en-US" sz="2000" dirty="0">
                <a:solidFill>
                  <a:srgbClr val="000000"/>
                </a:solidFill>
                <a:latin typeface="Aileron"/>
                <a:ea typeface="Aileron"/>
                <a:cs typeface="Aileron"/>
                <a:sym typeface="Aileron"/>
              </a:endParaRPr>
            </a:p>
            <a:p>
              <a:pPr algn="l">
                <a:lnSpc>
                  <a:spcPts val="2800"/>
                </a:lnSpc>
                <a:spcBef>
                  <a:spcPct val="0"/>
                </a:spcBef>
              </a:pPr>
              <a:r>
                <a:rPr lang="en-US" sz="2000" dirty="0">
                  <a:solidFill>
                    <a:srgbClr val="000000"/>
                  </a:solidFill>
                  <a:latin typeface="Aileron"/>
                  <a:ea typeface="Aileron"/>
                  <a:cs typeface="Aileron"/>
                  <a:sym typeface="Aileron"/>
                </a:rPr>
                <a:t>Demographic variables provide a </a:t>
              </a:r>
              <a:r>
                <a:rPr lang="en-US" sz="2000" dirty="0">
                  <a:solidFill>
                    <a:srgbClr val="1968C1"/>
                  </a:solidFill>
                  <a:latin typeface="Aileron"/>
                  <a:ea typeface="Aileron"/>
                  <a:cs typeface="Aileron"/>
                  <a:sym typeface="Aileron"/>
                </a:rPr>
                <a:t>useful segmentation context</a:t>
              </a:r>
              <a:r>
                <a:rPr lang="en-US" sz="2000" dirty="0">
                  <a:solidFill>
                    <a:srgbClr val="000000"/>
                  </a:solidFill>
                  <a:latin typeface="Aileron"/>
                  <a:ea typeface="Aileron"/>
                  <a:cs typeface="Aileron"/>
                  <a:sym typeface="Aileron"/>
                </a:rPr>
                <a:t>. </a:t>
              </a:r>
            </a:p>
          </p:txBody>
        </p:sp>
        <p:sp>
          <p:nvSpPr>
            <p:cNvPr id="32" name="Freeform 32"/>
            <p:cNvSpPr/>
            <p:nvPr/>
          </p:nvSpPr>
          <p:spPr>
            <a:xfrm>
              <a:off x="1392016" y="6232616"/>
              <a:ext cx="726620" cy="724803"/>
            </a:xfrm>
            <a:custGeom>
              <a:avLst/>
              <a:gdLst/>
              <a:ahLst/>
              <a:cxnLst/>
              <a:rect l="l" t="t" r="r" b="b"/>
              <a:pathLst>
                <a:path w="726620" h="724803">
                  <a:moveTo>
                    <a:pt x="0" y="0"/>
                  </a:moveTo>
                  <a:lnTo>
                    <a:pt x="726620" y="0"/>
                  </a:lnTo>
                  <a:lnTo>
                    <a:pt x="726620" y="724804"/>
                  </a:lnTo>
                  <a:lnTo>
                    <a:pt x="0" y="724804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grpSp>
          <p:nvGrpSpPr>
            <p:cNvPr id="33" name="Group 33"/>
            <p:cNvGrpSpPr/>
            <p:nvPr/>
          </p:nvGrpSpPr>
          <p:grpSpPr>
            <a:xfrm>
              <a:off x="0" y="8644931"/>
              <a:ext cx="9833889" cy="1414823"/>
              <a:chOff x="0" y="0"/>
              <a:chExt cx="1942497" cy="279471"/>
            </a:xfrm>
          </p:grpSpPr>
          <p:sp>
            <p:nvSpPr>
              <p:cNvPr id="34" name="Freeform 34"/>
              <p:cNvSpPr/>
              <p:nvPr/>
            </p:nvSpPr>
            <p:spPr>
              <a:xfrm>
                <a:off x="0" y="0"/>
                <a:ext cx="1942497" cy="279471"/>
              </a:xfrm>
              <a:custGeom>
                <a:avLst/>
                <a:gdLst/>
                <a:ahLst/>
                <a:cxnLst/>
                <a:rect l="l" t="t" r="r" b="b"/>
                <a:pathLst>
                  <a:path w="1942497" h="279471">
                    <a:moveTo>
                      <a:pt x="29391" y="0"/>
                    </a:moveTo>
                    <a:lnTo>
                      <a:pt x="1913105" y="0"/>
                    </a:lnTo>
                    <a:cubicBezTo>
                      <a:pt x="1929338" y="0"/>
                      <a:pt x="1942497" y="13159"/>
                      <a:pt x="1942497" y="29391"/>
                    </a:cubicBezTo>
                    <a:lnTo>
                      <a:pt x="1942497" y="250080"/>
                    </a:lnTo>
                    <a:cubicBezTo>
                      <a:pt x="1942497" y="266312"/>
                      <a:pt x="1929338" y="279471"/>
                      <a:pt x="1913105" y="279471"/>
                    </a:cubicBezTo>
                    <a:lnTo>
                      <a:pt x="29391" y="279471"/>
                    </a:lnTo>
                    <a:cubicBezTo>
                      <a:pt x="13159" y="279471"/>
                      <a:pt x="0" y="266312"/>
                      <a:pt x="0" y="250080"/>
                    </a:cubicBezTo>
                    <a:lnTo>
                      <a:pt x="0" y="29391"/>
                    </a:lnTo>
                    <a:cubicBezTo>
                      <a:pt x="0" y="13159"/>
                      <a:pt x="13159" y="0"/>
                      <a:pt x="29391" y="0"/>
                    </a:cubicBezTo>
                    <a:close/>
                  </a:path>
                </a:pathLst>
              </a:custGeom>
              <a:solidFill>
                <a:srgbClr val="ECF2FD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5" name="TextBox 35"/>
              <p:cNvSpPr txBox="1"/>
              <p:nvPr/>
            </p:nvSpPr>
            <p:spPr>
              <a:xfrm>
                <a:off x="0" y="-47625"/>
                <a:ext cx="1942497" cy="327096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3359"/>
                  </a:lnSpc>
                </a:pPr>
                <a:endParaRPr/>
              </a:p>
            </p:txBody>
          </p:sp>
        </p:grpSp>
        <p:sp>
          <p:nvSpPr>
            <p:cNvPr id="36" name="TextBox 36"/>
            <p:cNvSpPr txBox="1"/>
            <p:nvPr/>
          </p:nvSpPr>
          <p:spPr>
            <a:xfrm>
              <a:off x="2118636" y="797107"/>
              <a:ext cx="3675239" cy="698077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 algn="ctr">
                <a:lnSpc>
                  <a:spcPts val="4480"/>
                </a:lnSpc>
                <a:spcBef>
                  <a:spcPct val="0"/>
                </a:spcBef>
              </a:pPr>
              <a:r>
                <a:rPr lang="en-US" sz="3200" b="1" dirty="0">
                  <a:solidFill>
                    <a:srgbClr val="20487F"/>
                  </a:solidFill>
                  <a:latin typeface="Aileron Bold"/>
                  <a:ea typeface="Aileron Bold"/>
                  <a:cs typeface="Aileron Bold"/>
                  <a:sym typeface="Aileron Bold"/>
                </a:rPr>
                <a:t>Interpretation</a:t>
              </a:r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2371816" y="7838423"/>
              <a:ext cx="5294789" cy="698077"/>
            </a:xfrm>
            <a:prstGeom prst="rect">
              <a:avLst/>
            </a:prstGeom>
            <a:effectLst/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480"/>
                </a:lnSpc>
                <a:spcBef>
                  <a:spcPct val="0"/>
                </a:spcBef>
              </a:pPr>
              <a:r>
                <a:rPr lang="en-US" sz="3200" b="1" dirty="0">
                  <a:solidFill>
                    <a:srgbClr val="20487F"/>
                  </a:solidFill>
                  <a:latin typeface="Aileron Bold"/>
                  <a:ea typeface="Aileron Bold"/>
                  <a:cs typeface="Aileron Bold"/>
                  <a:sym typeface="Aileron Bold"/>
                </a:rPr>
                <a:t>Business implication</a:t>
              </a:r>
            </a:p>
          </p:txBody>
        </p:sp>
        <p:sp>
          <p:nvSpPr>
            <p:cNvPr id="38" name="TextBox 38"/>
            <p:cNvSpPr txBox="1"/>
            <p:nvPr/>
          </p:nvSpPr>
          <p:spPr>
            <a:xfrm>
              <a:off x="491702" y="8863118"/>
              <a:ext cx="9055019" cy="919692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2800"/>
                </a:lnSpc>
                <a:spcBef>
                  <a:spcPct val="0"/>
                </a:spcBef>
              </a:pPr>
              <a:r>
                <a:rPr lang="en-US" sz="2000" dirty="0">
                  <a:solidFill>
                    <a:srgbClr val="000000"/>
                  </a:solidFill>
                  <a:latin typeface="Aileron"/>
                  <a:ea typeface="Aileron"/>
                  <a:cs typeface="Aileron"/>
                  <a:sym typeface="Aileron"/>
                </a:rPr>
                <a:t>Customer demographics should be </a:t>
              </a:r>
              <a:r>
                <a:rPr lang="en-US" sz="2000" dirty="0" err="1">
                  <a:solidFill>
                    <a:srgbClr val="000000"/>
                  </a:solidFill>
                  <a:latin typeface="Aileron"/>
                  <a:ea typeface="Aileron"/>
                  <a:cs typeface="Aileron"/>
                  <a:sym typeface="Aileron"/>
                </a:rPr>
                <a:t>analysed</a:t>
              </a:r>
              <a:r>
                <a:rPr lang="en-US" sz="2000" dirty="0">
                  <a:solidFill>
                    <a:srgbClr val="000000"/>
                  </a:solidFill>
                  <a:latin typeface="Aileron"/>
                  <a:ea typeface="Aileron"/>
                  <a:cs typeface="Aileron"/>
                  <a:sym typeface="Aileron"/>
                </a:rPr>
                <a:t> together with </a:t>
              </a:r>
              <a:r>
                <a:rPr lang="en-US" sz="2000" dirty="0" err="1">
                  <a:solidFill>
                    <a:srgbClr val="000000"/>
                  </a:solidFill>
                  <a:latin typeface="Aileron"/>
                  <a:ea typeface="Aileron"/>
                  <a:cs typeface="Aileron"/>
                  <a:sym typeface="Aileron"/>
                </a:rPr>
                <a:t>behavioural</a:t>
              </a:r>
              <a:r>
                <a:rPr lang="en-US" sz="2000" dirty="0">
                  <a:solidFill>
                    <a:srgbClr val="000000"/>
                  </a:solidFill>
                  <a:latin typeface="Aileron"/>
                  <a:ea typeface="Aileron"/>
                  <a:cs typeface="Aileron"/>
                  <a:sym typeface="Aileron"/>
                </a:rPr>
                <a:t> variables when designing retention strategies.</a:t>
              </a:r>
            </a:p>
          </p:txBody>
        </p:sp>
      </p:grpSp>
      <p:sp>
        <p:nvSpPr>
          <p:cNvPr id="8" name="TextBox 19">
            <a:extLst>
              <a:ext uri="{FF2B5EF4-FFF2-40B4-BE49-F238E27FC236}">
                <a16:creationId xmlns:a16="http://schemas.microsoft.com/office/drawing/2014/main" id="{AC665E71-5B54-6E7E-5D20-B9265DCBC339}"/>
              </a:ext>
            </a:extLst>
          </p:cNvPr>
          <p:cNvSpPr txBox="1"/>
          <p:nvPr/>
        </p:nvSpPr>
        <p:spPr>
          <a:xfrm>
            <a:off x="5549245" y="406240"/>
            <a:ext cx="7189510" cy="98488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8400"/>
              </a:lnSpc>
            </a:pPr>
            <a:r>
              <a:rPr lang="en-US" sz="6000" b="1" dirty="0">
                <a:solidFill>
                  <a:srgbClr val="20487F"/>
                </a:solidFill>
                <a:latin typeface="Aileron Bold"/>
                <a:ea typeface="Aileron Bold"/>
                <a:cs typeface="Aileron Bold"/>
                <a:sym typeface="Aileron Bold"/>
              </a:rPr>
              <a:t>Univariate Analysis</a:t>
            </a:r>
            <a:endParaRPr lang="en-US" sz="6000" b="1" dirty="0">
              <a:solidFill>
                <a:srgbClr val="1969C2"/>
              </a:solidFill>
              <a:latin typeface="Aileron Bold"/>
              <a:ea typeface="Aileron Bold"/>
              <a:cs typeface="Aileron Bold"/>
              <a:sym typeface="Aileron Bold"/>
            </a:endParaRPr>
          </a:p>
        </p:txBody>
      </p:sp>
      <p:sp>
        <p:nvSpPr>
          <p:cNvPr id="12" name="Freeform 4">
            <a:extLst>
              <a:ext uri="{FF2B5EF4-FFF2-40B4-BE49-F238E27FC236}">
                <a16:creationId xmlns:a16="http://schemas.microsoft.com/office/drawing/2014/main" id="{EDEAF6D3-18A1-63D9-69FB-8C6D7A1E36C3}"/>
              </a:ext>
            </a:extLst>
          </p:cNvPr>
          <p:cNvSpPr/>
          <p:nvPr/>
        </p:nvSpPr>
        <p:spPr>
          <a:xfrm>
            <a:off x="7929196" y="2117459"/>
            <a:ext cx="2408390" cy="47176"/>
          </a:xfrm>
          <a:custGeom>
            <a:avLst/>
            <a:gdLst/>
            <a:ahLst/>
            <a:cxnLst/>
            <a:rect l="l" t="t" r="r" b="b"/>
            <a:pathLst>
              <a:path w="598445" h="12543">
                <a:moveTo>
                  <a:pt x="0" y="0"/>
                </a:moveTo>
                <a:lnTo>
                  <a:pt x="598445" y="0"/>
                </a:lnTo>
                <a:lnTo>
                  <a:pt x="598445" y="12543"/>
                </a:lnTo>
                <a:lnTo>
                  <a:pt x="0" y="12543"/>
                </a:lnTo>
                <a:close/>
              </a:path>
            </a:pathLst>
          </a:custGeom>
          <a:solidFill>
            <a:srgbClr val="FFC43A"/>
          </a:solid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2604" y="0"/>
            <a:ext cx="18267703" cy="10287000"/>
          </a:xfrm>
          <a:custGeom>
            <a:avLst/>
            <a:gdLst/>
            <a:ahLst/>
            <a:cxnLst/>
            <a:rect l="l" t="t" r="r" b="b"/>
            <a:pathLst>
              <a:path w="18267703" h="10287000">
                <a:moveTo>
                  <a:pt x="0" y="0"/>
                </a:moveTo>
                <a:lnTo>
                  <a:pt x="18267703" y="0"/>
                </a:lnTo>
                <a:lnTo>
                  <a:pt x="18267703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26" name="Freeform 51">
            <a:extLst>
              <a:ext uri="{FF2B5EF4-FFF2-40B4-BE49-F238E27FC236}">
                <a16:creationId xmlns:a16="http://schemas.microsoft.com/office/drawing/2014/main" id="{5B6A4A41-CD5B-D67F-88C3-867C5D46EA28}"/>
              </a:ext>
            </a:extLst>
          </p:cNvPr>
          <p:cNvSpPr/>
          <p:nvPr/>
        </p:nvSpPr>
        <p:spPr>
          <a:xfrm>
            <a:off x="-2604" y="2324100"/>
            <a:ext cx="18288000" cy="700401"/>
          </a:xfrm>
          <a:custGeom>
            <a:avLst/>
            <a:gdLst/>
            <a:ahLst/>
            <a:cxnLst/>
            <a:rect l="l" t="t" r="r" b="b"/>
            <a:pathLst>
              <a:path w="3701621" h="250713">
                <a:moveTo>
                  <a:pt x="0" y="0"/>
                </a:moveTo>
                <a:lnTo>
                  <a:pt x="3701621" y="0"/>
                </a:lnTo>
                <a:lnTo>
                  <a:pt x="3701621" y="250713"/>
                </a:lnTo>
                <a:lnTo>
                  <a:pt x="0" y="250713"/>
                </a:lnTo>
                <a:close/>
              </a:path>
            </a:pathLst>
          </a:custGeom>
          <a:solidFill>
            <a:srgbClr val="FFF0CD"/>
          </a:solidFill>
        </p:spPr>
        <p:txBody>
          <a:bodyPr/>
          <a:lstStyle/>
          <a:p>
            <a:endParaRPr lang="en-GB" dirty="0"/>
          </a:p>
        </p:txBody>
      </p:sp>
      <p:grpSp>
        <p:nvGrpSpPr>
          <p:cNvPr id="3" name="Group 3"/>
          <p:cNvGrpSpPr/>
          <p:nvPr/>
        </p:nvGrpSpPr>
        <p:grpSpPr>
          <a:xfrm>
            <a:off x="1142943" y="1350839"/>
            <a:ext cx="8829732" cy="8704082"/>
            <a:chOff x="735480" y="594206"/>
            <a:chExt cx="11772976" cy="11605442"/>
          </a:xfrm>
        </p:grpSpPr>
        <p:sp>
          <p:nvSpPr>
            <p:cNvPr id="4" name="Freeform 4"/>
            <p:cNvSpPr/>
            <p:nvPr/>
          </p:nvSpPr>
          <p:spPr>
            <a:xfrm>
              <a:off x="735480" y="3002194"/>
              <a:ext cx="11301956" cy="9197454"/>
            </a:xfrm>
            <a:custGeom>
              <a:avLst/>
              <a:gdLst/>
              <a:ahLst/>
              <a:cxnLst/>
              <a:rect l="l" t="t" r="r" b="b"/>
              <a:pathLst>
                <a:path w="12110337" h="9855309">
                  <a:moveTo>
                    <a:pt x="0" y="0"/>
                  </a:moveTo>
                  <a:lnTo>
                    <a:pt x="12110337" y="0"/>
                  </a:lnTo>
                  <a:lnTo>
                    <a:pt x="12110337" y="9855308"/>
                  </a:lnTo>
                  <a:lnTo>
                    <a:pt x="0" y="985530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/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grpSp>
          <p:nvGrpSpPr>
            <p:cNvPr id="5" name="Group 5"/>
            <p:cNvGrpSpPr/>
            <p:nvPr/>
          </p:nvGrpSpPr>
          <p:grpSpPr>
            <a:xfrm>
              <a:off x="943799" y="1190569"/>
              <a:ext cx="2434087" cy="481042"/>
              <a:chOff x="-4014" y="-47625"/>
              <a:chExt cx="480807" cy="95019"/>
            </a:xfrm>
          </p:grpSpPr>
          <p:sp>
            <p:nvSpPr>
              <p:cNvPr id="6" name="Freeform 6"/>
              <p:cNvSpPr/>
              <p:nvPr/>
            </p:nvSpPr>
            <p:spPr>
              <a:xfrm>
                <a:off x="-4014" y="32110"/>
                <a:ext cx="400386" cy="15284"/>
              </a:xfrm>
              <a:custGeom>
                <a:avLst/>
                <a:gdLst/>
                <a:ahLst/>
                <a:cxnLst/>
                <a:rect l="l" t="t" r="r" b="b"/>
                <a:pathLst>
                  <a:path w="476793" h="12543">
                    <a:moveTo>
                      <a:pt x="0" y="0"/>
                    </a:moveTo>
                    <a:lnTo>
                      <a:pt x="476793" y="0"/>
                    </a:lnTo>
                    <a:lnTo>
                      <a:pt x="476793" y="12543"/>
                    </a:lnTo>
                    <a:lnTo>
                      <a:pt x="0" y="12543"/>
                    </a:lnTo>
                    <a:close/>
                  </a:path>
                </a:pathLst>
              </a:custGeom>
              <a:solidFill>
                <a:srgbClr val="FFC43A"/>
              </a:solidFill>
            </p:spPr>
            <p:txBody>
              <a:bodyPr/>
              <a:lstStyle/>
              <a:p>
                <a:endParaRPr lang="en-GB" dirty="0"/>
              </a:p>
            </p:txBody>
          </p:sp>
          <p:sp>
            <p:nvSpPr>
              <p:cNvPr id="7" name="TextBox 7"/>
              <p:cNvSpPr txBox="1"/>
              <p:nvPr/>
            </p:nvSpPr>
            <p:spPr>
              <a:xfrm>
                <a:off x="0" y="-47625"/>
                <a:ext cx="476793" cy="60168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3359"/>
                  </a:lnSpc>
                </a:pPr>
                <a:endParaRPr/>
              </a:p>
            </p:txBody>
          </p:sp>
        </p:grpSp>
        <p:sp>
          <p:nvSpPr>
            <p:cNvPr id="8" name="TextBox 8"/>
            <p:cNvSpPr txBox="1"/>
            <p:nvPr/>
          </p:nvSpPr>
          <p:spPr>
            <a:xfrm>
              <a:off x="3178201" y="594206"/>
              <a:ext cx="8827419" cy="1289584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8400"/>
                </a:lnSpc>
              </a:pPr>
              <a:r>
                <a:rPr lang="en-US" sz="4800" b="1" dirty="0">
                  <a:solidFill>
                    <a:srgbClr val="20487F"/>
                  </a:solidFill>
                  <a:latin typeface="Aileron Bold"/>
                  <a:ea typeface="Aileron Bold"/>
                  <a:cs typeface="Aileron Bold"/>
                  <a:sym typeface="Aileron Bold"/>
                </a:rPr>
                <a:t>Correlation </a:t>
              </a:r>
              <a:r>
                <a:rPr lang="en-US" sz="4800" b="1" dirty="0">
                  <a:solidFill>
                    <a:srgbClr val="1969C2"/>
                  </a:solidFill>
                  <a:latin typeface="Aileron Bold"/>
                  <a:ea typeface="Aileron Bold"/>
                  <a:cs typeface="Aileron Bold"/>
                  <a:sym typeface="Aileron Bold"/>
                </a:rPr>
                <a:t>Matrix</a:t>
              </a:r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735556" y="2074420"/>
              <a:ext cx="11772900" cy="591184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3780"/>
                </a:lnSpc>
                <a:spcBef>
                  <a:spcPct val="0"/>
                </a:spcBef>
              </a:pPr>
              <a:r>
                <a:rPr lang="en-GB" sz="2700" b="1" dirty="0">
                  <a:solidFill>
                    <a:srgbClr val="20487F"/>
                  </a:solidFill>
                  <a:latin typeface="Aileron Bold"/>
                  <a:ea typeface="Aileron Bold"/>
                  <a:cs typeface="Aileron Bold"/>
                  <a:sym typeface="Aileron Bold"/>
                </a:rPr>
                <a:t>How are the selected variables related to each other?</a:t>
              </a:r>
              <a:endParaRPr lang="en-US" sz="2700" b="1" dirty="0">
                <a:solidFill>
                  <a:srgbClr val="20487F"/>
                </a:solidFill>
                <a:latin typeface="Aileron Bold"/>
                <a:ea typeface="Aileron Bold"/>
                <a:cs typeface="Aileron Bold"/>
                <a:sym typeface="Aileron Bold"/>
              </a:endParaRPr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10814576" y="1844040"/>
            <a:ext cx="6315241" cy="7280192"/>
            <a:chOff x="0" y="-47625"/>
            <a:chExt cx="1663273" cy="1917417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1663273" cy="1869792"/>
            </a:xfrm>
            <a:custGeom>
              <a:avLst/>
              <a:gdLst/>
              <a:ahLst/>
              <a:cxnLst/>
              <a:rect l="l" t="t" r="r" b="b"/>
              <a:pathLst>
                <a:path w="1663273" h="1869792">
                  <a:moveTo>
                    <a:pt x="28196" y="0"/>
                  </a:moveTo>
                  <a:lnTo>
                    <a:pt x="1635077" y="0"/>
                  </a:lnTo>
                  <a:cubicBezTo>
                    <a:pt x="1642555" y="0"/>
                    <a:pt x="1649727" y="2971"/>
                    <a:pt x="1655015" y="8258"/>
                  </a:cubicBezTo>
                  <a:cubicBezTo>
                    <a:pt x="1660303" y="13546"/>
                    <a:pt x="1663273" y="20718"/>
                    <a:pt x="1663273" y="28196"/>
                  </a:cubicBezTo>
                  <a:lnTo>
                    <a:pt x="1663273" y="1841596"/>
                  </a:lnTo>
                  <a:cubicBezTo>
                    <a:pt x="1663273" y="1857168"/>
                    <a:pt x="1650649" y="1869792"/>
                    <a:pt x="1635077" y="1869792"/>
                  </a:cubicBezTo>
                  <a:lnTo>
                    <a:pt x="28196" y="1869792"/>
                  </a:lnTo>
                  <a:cubicBezTo>
                    <a:pt x="12624" y="1869792"/>
                    <a:pt x="0" y="1857168"/>
                    <a:pt x="0" y="1841596"/>
                  </a:cubicBezTo>
                  <a:lnTo>
                    <a:pt x="0" y="28196"/>
                  </a:lnTo>
                  <a:cubicBezTo>
                    <a:pt x="0" y="20718"/>
                    <a:pt x="2971" y="13546"/>
                    <a:pt x="8258" y="8258"/>
                  </a:cubicBezTo>
                  <a:cubicBezTo>
                    <a:pt x="13546" y="2971"/>
                    <a:pt x="20718" y="0"/>
                    <a:pt x="28196" y="0"/>
                  </a:cubicBezTo>
                  <a:close/>
                </a:path>
              </a:pathLst>
            </a:custGeom>
            <a:solidFill>
              <a:srgbClr val="FEFDFD"/>
            </a:solidFill>
            <a:ln cap="rnd">
              <a:noFill/>
              <a:prstDash val="solid"/>
              <a:round/>
            </a:ln>
            <a:effectLst>
              <a:outerShdw blurRad="63500" sx="101000" sy="101000" algn="ctr" rotWithShape="0">
                <a:schemeClr val="tx2">
                  <a:alpha val="40000"/>
                </a:schemeClr>
              </a:outerShdw>
            </a:effectLst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0" y="-47625"/>
              <a:ext cx="1663273" cy="191741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33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14" name="Freeform 14"/>
          <p:cNvSpPr>
            <a:spLocks/>
          </p:cNvSpPr>
          <p:nvPr/>
        </p:nvSpPr>
        <p:spPr>
          <a:xfrm>
            <a:off x="14997084" y="2125731"/>
            <a:ext cx="1843116" cy="1873397"/>
          </a:xfrm>
          <a:custGeom>
            <a:avLst/>
            <a:gdLst/>
            <a:ahLst/>
            <a:cxnLst/>
            <a:rect l="l" t="t" r="r" b="b"/>
            <a:pathLst>
              <a:path w="2584357" h="2584357">
                <a:moveTo>
                  <a:pt x="0" y="0"/>
                </a:moveTo>
                <a:lnTo>
                  <a:pt x="2584357" y="0"/>
                </a:lnTo>
                <a:lnTo>
                  <a:pt x="2584357" y="2584357"/>
                </a:lnTo>
                <a:lnTo>
                  <a:pt x="0" y="2584357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5" name="Freeform 15"/>
          <p:cNvSpPr>
            <a:spLocks/>
          </p:cNvSpPr>
          <p:nvPr/>
        </p:nvSpPr>
        <p:spPr>
          <a:xfrm>
            <a:off x="11322558" y="4218898"/>
            <a:ext cx="544965" cy="543602"/>
          </a:xfrm>
          <a:custGeom>
            <a:avLst/>
            <a:gdLst/>
            <a:ahLst/>
            <a:cxnLst/>
            <a:rect l="l" t="t" r="r" b="b"/>
            <a:pathLst>
              <a:path w="726620" h="724803">
                <a:moveTo>
                  <a:pt x="0" y="0"/>
                </a:moveTo>
                <a:lnTo>
                  <a:pt x="726620" y="0"/>
                </a:lnTo>
                <a:lnTo>
                  <a:pt x="726620" y="724804"/>
                </a:lnTo>
                <a:lnTo>
                  <a:pt x="0" y="724804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6" name="Freeform 16"/>
          <p:cNvSpPr>
            <a:spLocks/>
          </p:cNvSpPr>
          <p:nvPr/>
        </p:nvSpPr>
        <p:spPr>
          <a:xfrm>
            <a:off x="11322558" y="5438098"/>
            <a:ext cx="544965" cy="543602"/>
          </a:xfrm>
          <a:custGeom>
            <a:avLst/>
            <a:gdLst/>
            <a:ahLst/>
            <a:cxnLst/>
            <a:rect l="l" t="t" r="r" b="b"/>
            <a:pathLst>
              <a:path w="726620" h="724803">
                <a:moveTo>
                  <a:pt x="0" y="0"/>
                </a:moveTo>
                <a:lnTo>
                  <a:pt x="726620" y="0"/>
                </a:lnTo>
                <a:lnTo>
                  <a:pt x="726620" y="724803"/>
                </a:lnTo>
                <a:lnTo>
                  <a:pt x="0" y="724803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7" name="Freeform 17"/>
          <p:cNvSpPr/>
          <p:nvPr/>
        </p:nvSpPr>
        <p:spPr>
          <a:xfrm>
            <a:off x="11322558" y="6733498"/>
            <a:ext cx="544965" cy="543602"/>
          </a:xfrm>
          <a:custGeom>
            <a:avLst/>
            <a:gdLst/>
            <a:ahLst/>
            <a:cxnLst/>
            <a:rect l="l" t="t" r="r" b="b"/>
            <a:pathLst>
              <a:path w="726620" h="724803">
                <a:moveTo>
                  <a:pt x="0" y="0"/>
                </a:moveTo>
                <a:lnTo>
                  <a:pt x="726620" y="0"/>
                </a:lnTo>
                <a:lnTo>
                  <a:pt x="726620" y="724804"/>
                </a:lnTo>
                <a:lnTo>
                  <a:pt x="0" y="724804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18" name="Freeform 18"/>
          <p:cNvSpPr/>
          <p:nvPr/>
        </p:nvSpPr>
        <p:spPr>
          <a:xfrm>
            <a:off x="11322558" y="7800298"/>
            <a:ext cx="544965" cy="543602"/>
          </a:xfrm>
          <a:custGeom>
            <a:avLst/>
            <a:gdLst/>
            <a:ahLst/>
            <a:cxnLst/>
            <a:rect l="l" t="t" r="r" b="b"/>
            <a:pathLst>
              <a:path w="726620" h="724803">
                <a:moveTo>
                  <a:pt x="0" y="0"/>
                </a:moveTo>
                <a:lnTo>
                  <a:pt x="726620" y="0"/>
                </a:lnTo>
                <a:lnTo>
                  <a:pt x="726620" y="724803"/>
                </a:lnTo>
                <a:lnTo>
                  <a:pt x="0" y="724803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19" name="Group 19"/>
          <p:cNvGrpSpPr>
            <a:grpSpLocks/>
          </p:cNvGrpSpPr>
          <p:nvPr/>
        </p:nvGrpSpPr>
        <p:grpSpPr>
          <a:xfrm>
            <a:off x="11153476" y="2821972"/>
            <a:ext cx="3889244" cy="228454"/>
            <a:chOff x="0" y="-47625"/>
            <a:chExt cx="1024327" cy="60168"/>
          </a:xfrm>
        </p:grpSpPr>
        <p:sp>
          <p:nvSpPr>
            <p:cNvPr id="20" name="Freeform 20"/>
            <p:cNvSpPr>
              <a:spLocks/>
            </p:cNvSpPr>
            <p:nvPr/>
          </p:nvSpPr>
          <p:spPr>
            <a:xfrm>
              <a:off x="0" y="0"/>
              <a:ext cx="1024327" cy="12543"/>
            </a:xfrm>
            <a:custGeom>
              <a:avLst/>
              <a:gdLst/>
              <a:ahLst/>
              <a:cxnLst/>
              <a:rect l="l" t="t" r="r" b="b"/>
              <a:pathLst>
                <a:path w="1024327" h="12543">
                  <a:moveTo>
                    <a:pt x="0" y="0"/>
                  </a:moveTo>
                  <a:lnTo>
                    <a:pt x="1024327" y="0"/>
                  </a:lnTo>
                  <a:lnTo>
                    <a:pt x="1024327" y="12543"/>
                  </a:lnTo>
                  <a:lnTo>
                    <a:pt x="0" y="12543"/>
                  </a:lnTo>
                  <a:close/>
                </a:path>
              </a:pathLst>
            </a:custGeom>
            <a:solidFill>
              <a:srgbClr val="1968C1"/>
            </a:solidFill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21" name="TextBox 21"/>
            <p:cNvSpPr txBox="1">
              <a:spLocks/>
            </p:cNvSpPr>
            <p:nvPr/>
          </p:nvSpPr>
          <p:spPr>
            <a:xfrm>
              <a:off x="0" y="-47625"/>
              <a:ext cx="1024326" cy="6016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endParaRPr/>
            </a:p>
          </p:txBody>
        </p:sp>
      </p:grpSp>
      <p:sp>
        <p:nvSpPr>
          <p:cNvPr id="23" name="TextBox 23"/>
          <p:cNvSpPr txBox="1">
            <a:spLocks/>
          </p:cNvSpPr>
          <p:nvPr/>
        </p:nvSpPr>
        <p:spPr>
          <a:xfrm>
            <a:off x="11658600" y="2244063"/>
            <a:ext cx="2836873" cy="52355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4480"/>
              </a:lnSpc>
              <a:spcBef>
                <a:spcPct val="0"/>
              </a:spcBef>
            </a:pPr>
            <a:r>
              <a:rPr lang="en-US" sz="3200" b="1" dirty="0">
                <a:solidFill>
                  <a:srgbClr val="20487F"/>
                </a:solidFill>
                <a:latin typeface="Aileron Bold"/>
                <a:ea typeface="Aileron Bold"/>
                <a:cs typeface="Aileron Bold"/>
                <a:sym typeface="Aileron Bold"/>
              </a:rPr>
              <a:t>Interpretation</a:t>
            </a:r>
          </a:p>
        </p:txBody>
      </p:sp>
      <p:sp>
        <p:nvSpPr>
          <p:cNvPr id="24" name="TextBox 19">
            <a:extLst>
              <a:ext uri="{FF2B5EF4-FFF2-40B4-BE49-F238E27FC236}">
                <a16:creationId xmlns:a16="http://schemas.microsoft.com/office/drawing/2014/main" id="{6A2BB00C-1A85-9C42-B46D-FE18D6672587}"/>
              </a:ext>
            </a:extLst>
          </p:cNvPr>
          <p:cNvSpPr txBox="1"/>
          <p:nvPr/>
        </p:nvSpPr>
        <p:spPr>
          <a:xfrm>
            <a:off x="5527888" y="344732"/>
            <a:ext cx="7786239" cy="100726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8400"/>
              </a:lnSpc>
            </a:pPr>
            <a:r>
              <a:rPr lang="en-US" sz="6000" b="1" dirty="0">
                <a:solidFill>
                  <a:srgbClr val="20487F"/>
                </a:solidFill>
                <a:latin typeface="Aileron Bold"/>
                <a:ea typeface="Aileron Bold"/>
                <a:cs typeface="Aileron Bold"/>
                <a:sym typeface="Aileron Bold"/>
              </a:rPr>
              <a:t>Multivariate Analysis</a:t>
            </a:r>
            <a:endParaRPr lang="en-US" sz="6000" b="1" dirty="0">
              <a:solidFill>
                <a:srgbClr val="1969C2"/>
              </a:solidFill>
              <a:latin typeface="Aileron Bold"/>
              <a:ea typeface="Aileron Bold"/>
              <a:cs typeface="Aileron Bold"/>
              <a:sym typeface="Aileron Bold"/>
            </a:endParaRPr>
          </a:p>
        </p:txBody>
      </p:sp>
      <p:sp>
        <p:nvSpPr>
          <p:cNvPr id="29" name="Freeform 6">
            <a:extLst>
              <a:ext uri="{FF2B5EF4-FFF2-40B4-BE49-F238E27FC236}">
                <a16:creationId xmlns:a16="http://schemas.microsoft.com/office/drawing/2014/main" id="{82284904-FC3D-8508-1D77-E749E1D08A7F}"/>
              </a:ext>
            </a:extLst>
          </p:cNvPr>
          <p:cNvSpPr/>
          <p:nvPr/>
        </p:nvSpPr>
        <p:spPr>
          <a:xfrm flipV="1">
            <a:off x="8383892" y="2084151"/>
            <a:ext cx="2430684" cy="45719"/>
          </a:xfrm>
          <a:custGeom>
            <a:avLst/>
            <a:gdLst/>
            <a:ahLst/>
            <a:cxnLst/>
            <a:rect l="l" t="t" r="r" b="b"/>
            <a:pathLst>
              <a:path w="476793" h="12543">
                <a:moveTo>
                  <a:pt x="0" y="0"/>
                </a:moveTo>
                <a:lnTo>
                  <a:pt x="476793" y="0"/>
                </a:lnTo>
                <a:lnTo>
                  <a:pt x="476793" y="12543"/>
                </a:lnTo>
                <a:lnTo>
                  <a:pt x="0" y="12543"/>
                </a:lnTo>
                <a:close/>
              </a:path>
            </a:pathLst>
          </a:custGeom>
          <a:solidFill>
            <a:srgbClr val="FFC43A"/>
          </a:solidFill>
        </p:spPr>
        <p:txBody>
          <a:bodyPr/>
          <a:lstStyle/>
          <a:p>
            <a:endParaRPr lang="en-GB" dirty="0"/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89B1240A-5277-7804-CB89-F35AD7383ACD}"/>
              </a:ext>
            </a:extLst>
          </p:cNvPr>
          <p:cNvSpPr txBox="1"/>
          <p:nvPr/>
        </p:nvSpPr>
        <p:spPr>
          <a:xfrm>
            <a:off x="12132964" y="4193358"/>
            <a:ext cx="4750626" cy="427809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r>
              <a:rPr lang="en-GB" sz="2000" b="1" dirty="0">
                <a:solidFill>
                  <a:srgbClr val="1565C0"/>
                </a:solidFill>
                <a:latin typeface="Aileron"/>
                <a:ea typeface="Aileron"/>
                <a:cs typeface="Aileron"/>
                <a:sym typeface="Aileron"/>
              </a:rPr>
              <a:t>No strong correlations </a:t>
            </a:r>
            <a:r>
              <a:rPr lang="en-GB" sz="2000" dirty="0">
                <a:solidFill>
                  <a:srgbClr val="000000"/>
                </a:solidFill>
                <a:latin typeface="Aileron"/>
                <a:ea typeface="Aileron"/>
                <a:cs typeface="Aileron"/>
                <a:sym typeface="Aileron"/>
              </a:rPr>
              <a:t>were identified between the selected variables.</a:t>
            </a:r>
          </a:p>
          <a:p>
            <a:pPr algn="l">
              <a:lnSpc>
                <a:spcPts val="2800"/>
              </a:lnSpc>
            </a:pPr>
            <a:endParaRPr lang="en-GB" sz="2000" dirty="0">
              <a:solidFill>
                <a:srgbClr val="000000"/>
              </a:solidFill>
              <a:latin typeface="Aileron"/>
              <a:ea typeface="Aileron"/>
              <a:cs typeface="Aileron"/>
              <a:sym typeface="Aileron"/>
            </a:endParaRPr>
          </a:p>
          <a:p>
            <a:pPr algn="l">
              <a:lnSpc>
                <a:spcPts val="2800"/>
              </a:lnSpc>
            </a:pPr>
            <a:r>
              <a:rPr lang="en-GB" sz="2000" dirty="0">
                <a:solidFill>
                  <a:srgbClr val="000000"/>
                </a:solidFill>
                <a:latin typeface="Aileron"/>
                <a:ea typeface="Aileron"/>
                <a:cs typeface="Aileron"/>
                <a:sym typeface="Aileron"/>
              </a:rPr>
              <a:t>Revenue variables are </a:t>
            </a:r>
            <a:r>
              <a:rPr lang="en-GB" sz="2000" b="1" dirty="0">
                <a:solidFill>
                  <a:srgbClr val="1565C0"/>
                </a:solidFill>
                <a:latin typeface="Aileron"/>
                <a:ea typeface="Aileron"/>
                <a:cs typeface="Aileron"/>
                <a:sym typeface="Aileron"/>
              </a:rPr>
              <a:t>moderately related but measure different</a:t>
            </a:r>
            <a:r>
              <a:rPr lang="en-GB" sz="2000" dirty="0">
                <a:solidFill>
                  <a:srgbClr val="000000"/>
                </a:solidFill>
                <a:latin typeface="Aileron"/>
                <a:ea typeface="Aileron"/>
                <a:cs typeface="Aileron"/>
                <a:sym typeface="Aileron"/>
              </a:rPr>
              <a:t> aspects of customer value.</a:t>
            </a:r>
          </a:p>
          <a:p>
            <a:pPr algn="l">
              <a:lnSpc>
                <a:spcPts val="2800"/>
              </a:lnSpc>
            </a:pPr>
            <a:endParaRPr lang="en-GB" sz="2000" dirty="0">
              <a:solidFill>
                <a:srgbClr val="000000"/>
              </a:solidFill>
              <a:latin typeface="Aileron"/>
              <a:ea typeface="Aileron"/>
              <a:cs typeface="Aileron"/>
              <a:sym typeface="Aileron"/>
            </a:endParaRPr>
          </a:p>
          <a:p>
            <a:pPr algn="l">
              <a:lnSpc>
                <a:spcPts val="2800"/>
              </a:lnSpc>
            </a:pPr>
            <a:r>
              <a:rPr lang="en-GB" sz="2000" dirty="0">
                <a:solidFill>
                  <a:srgbClr val="000000"/>
                </a:solidFill>
                <a:latin typeface="Aileron"/>
                <a:ea typeface="Aileron"/>
                <a:cs typeface="Aileron"/>
                <a:sym typeface="Aileron"/>
              </a:rPr>
              <a:t>Device age and handset price </a:t>
            </a:r>
            <a:r>
              <a:rPr lang="en-GB" sz="2000" b="1" dirty="0">
                <a:solidFill>
                  <a:srgbClr val="1565C0"/>
                </a:solidFill>
                <a:latin typeface="Aileron"/>
                <a:ea typeface="Aileron"/>
                <a:cs typeface="Aileron"/>
                <a:sym typeface="Aileron"/>
              </a:rPr>
              <a:t>show the strongest negative </a:t>
            </a:r>
            <a:r>
              <a:rPr lang="en-GB" sz="2000" dirty="0">
                <a:solidFill>
                  <a:srgbClr val="000000"/>
                </a:solidFill>
                <a:latin typeface="Aileron"/>
                <a:ea typeface="Aileron"/>
                <a:cs typeface="Aileron"/>
                <a:sym typeface="Aileron"/>
              </a:rPr>
              <a:t>relationship.</a:t>
            </a:r>
          </a:p>
          <a:p>
            <a:pPr algn="l">
              <a:lnSpc>
                <a:spcPts val="2800"/>
              </a:lnSpc>
            </a:pPr>
            <a:endParaRPr lang="en-GB" sz="2000" dirty="0">
              <a:solidFill>
                <a:srgbClr val="000000"/>
              </a:solidFill>
              <a:latin typeface="Aileron"/>
              <a:ea typeface="Aileron"/>
              <a:cs typeface="Aileron"/>
              <a:sym typeface="Aileron"/>
            </a:endParaRPr>
          </a:p>
          <a:p>
            <a:pPr algn="l">
              <a:lnSpc>
                <a:spcPts val="2800"/>
              </a:lnSpc>
            </a:pPr>
            <a:r>
              <a:rPr lang="en-GB" sz="2000" dirty="0">
                <a:solidFill>
                  <a:srgbClr val="000000"/>
                </a:solidFill>
                <a:latin typeface="Aileron"/>
                <a:ea typeface="Aileron"/>
                <a:cs typeface="Aileron"/>
                <a:sym typeface="Aileron"/>
              </a:rPr>
              <a:t>Each variable </a:t>
            </a:r>
            <a:r>
              <a:rPr lang="en-GB" sz="2000" b="1" dirty="0">
                <a:solidFill>
                  <a:srgbClr val="1565C0"/>
                </a:solidFill>
                <a:latin typeface="Aileron"/>
                <a:ea typeface="Aileron"/>
                <a:cs typeface="Aileron"/>
                <a:sym typeface="Aileron"/>
              </a:rPr>
              <a:t>contributes unique information</a:t>
            </a:r>
            <a:r>
              <a:rPr lang="en-GB" sz="2000" dirty="0">
                <a:solidFill>
                  <a:srgbClr val="000000"/>
                </a:solidFill>
                <a:latin typeface="Aileron"/>
                <a:ea typeface="Aileron"/>
                <a:cs typeface="Aileron"/>
                <a:sym typeface="Aileron"/>
              </a:rPr>
              <a:t> to the analysis.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 noGrp="1" noUngrp="1" noRot="1" noMove="1" noResize="1"/>
          </p:cNvGrpSpPr>
          <p:nvPr/>
        </p:nvGrpSpPr>
        <p:grpSpPr>
          <a:xfrm>
            <a:off x="0" y="4268"/>
            <a:ext cx="18280412" cy="10282732"/>
            <a:chOff x="0" y="0"/>
            <a:chExt cx="24373883" cy="13710309"/>
          </a:xfrm>
        </p:grpSpPr>
        <p:sp>
          <p:nvSpPr>
            <p:cNvPr id="3" name="Freeform 3"/>
            <p:cNvSpPr>
              <a:spLocks noGrp="1" noRot="1" noMove="1" noResize="1" noEditPoints="1" noAdjustHandles="1" noChangeArrowheads="1" noChangeShapeType="1"/>
            </p:cNvSpPr>
            <p:nvPr/>
          </p:nvSpPr>
          <p:spPr>
            <a:xfrm>
              <a:off x="0" y="0"/>
              <a:ext cx="24373883" cy="13710309"/>
            </a:xfrm>
            <a:custGeom>
              <a:avLst/>
              <a:gdLst/>
              <a:ahLst/>
              <a:cxnLst/>
              <a:rect l="l" t="t" r="r" b="b"/>
              <a:pathLst>
                <a:path w="24373883" h="13710309">
                  <a:moveTo>
                    <a:pt x="0" y="0"/>
                  </a:moveTo>
                  <a:lnTo>
                    <a:pt x="24373883" y="0"/>
                  </a:lnTo>
                  <a:lnTo>
                    <a:pt x="24373883" y="13710309"/>
                  </a:lnTo>
                  <a:lnTo>
                    <a:pt x="0" y="13710309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/>
              <a:stretch>
                <a:fillRect/>
              </a:stretch>
            </a:blipFill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6" name="TextBox 6"/>
            <p:cNvSpPr txBox="1">
              <a:spLocks noGrp="1" noRot="1" noMove="1" noResize="1" noEditPoints="1" noAdjustHandles="1" noChangeArrowheads="1" noChangeShapeType="1"/>
            </p:cNvSpPr>
            <p:nvPr/>
          </p:nvSpPr>
          <p:spPr>
            <a:xfrm>
              <a:off x="2531635" y="1415472"/>
              <a:ext cx="1235353" cy="129074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endParaRPr/>
            </a:p>
          </p:txBody>
        </p:sp>
        <p:grpSp>
          <p:nvGrpSpPr>
            <p:cNvPr id="7" name="Group 7"/>
            <p:cNvGrpSpPr>
              <a:grpSpLocks noGrp="1" noUngrp="1" noRot="1" noMove="1" noResize="1"/>
            </p:cNvGrpSpPr>
            <p:nvPr/>
          </p:nvGrpSpPr>
          <p:grpSpPr>
            <a:xfrm>
              <a:off x="6336008" y="1177949"/>
              <a:ext cx="6736080" cy="1209040"/>
              <a:chOff x="0" y="0"/>
              <a:chExt cx="1330584" cy="238823"/>
            </a:xfrm>
          </p:grpSpPr>
          <p:sp>
            <p:nvSpPr>
              <p:cNvPr id="8" name="Freeform 8"/>
              <p:cNvSpPr>
                <a:spLocks noGrp="1" noRot="1" noMove="1" noResize="1" noEditPoints="1" noAdjustHandles="1" noChangeArrowheads="1" noChangeShapeType="1"/>
              </p:cNvSpPr>
              <p:nvPr/>
            </p:nvSpPr>
            <p:spPr>
              <a:xfrm>
                <a:off x="0" y="0"/>
                <a:ext cx="1330584" cy="238823"/>
              </a:xfrm>
              <a:custGeom>
                <a:avLst/>
                <a:gdLst/>
                <a:ahLst/>
                <a:cxnLst/>
                <a:rect l="l" t="t" r="r" b="b"/>
                <a:pathLst>
                  <a:path w="1330584" h="238823">
                    <a:moveTo>
                      <a:pt x="0" y="0"/>
                    </a:moveTo>
                    <a:lnTo>
                      <a:pt x="1330584" y="0"/>
                    </a:lnTo>
                    <a:lnTo>
                      <a:pt x="1330584" y="238823"/>
                    </a:lnTo>
                    <a:lnTo>
                      <a:pt x="0" y="238823"/>
                    </a:lnTo>
                    <a:close/>
                  </a:path>
                </a:pathLst>
              </a:custGeom>
              <a:solidFill>
                <a:srgbClr val="FCFCFD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9" name="TextBox 9"/>
              <p:cNvSpPr txBox="1">
                <a:spLocks noGrp="1" noRot="1" noMove="1" noResize="1" noEditPoints="1" noAdjustHandles="1" noChangeArrowheads="1" noChangeShapeType="1"/>
              </p:cNvSpPr>
              <p:nvPr/>
            </p:nvSpPr>
            <p:spPr>
              <a:xfrm>
                <a:off x="0" y="-47625"/>
                <a:ext cx="1330584" cy="286448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3359"/>
                  </a:lnSpc>
                </a:pPr>
                <a:endParaRPr/>
              </a:p>
            </p:txBody>
          </p:sp>
        </p:grpSp>
      </p:grpSp>
      <p:grpSp>
        <p:nvGrpSpPr>
          <p:cNvPr id="33" name="Group 50">
            <a:extLst>
              <a:ext uri="{FF2B5EF4-FFF2-40B4-BE49-F238E27FC236}">
                <a16:creationId xmlns:a16="http://schemas.microsoft.com/office/drawing/2014/main" id="{034F2BC2-6D79-4C7D-10FD-2DA05B453D1C}"/>
              </a:ext>
            </a:extLst>
          </p:cNvPr>
          <p:cNvGrpSpPr/>
          <p:nvPr/>
        </p:nvGrpSpPr>
        <p:grpSpPr>
          <a:xfrm>
            <a:off x="7588" y="3282086"/>
            <a:ext cx="18288000" cy="700401"/>
            <a:chOff x="0" y="0"/>
            <a:chExt cx="3701621" cy="250713"/>
          </a:xfrm>
          <a:solidFill>
            <a:srgbClr val="FFF0CD"/>
          </a:solidFill>
        </p:grpSpPr>
        <p:sp>
          <p:nvSpPr>
            <p:cNvPr id="34" name="Freeform 51">
              <a:extLst>
                <a:ext uri="{FF2B5EF4-FFF2-40B4-BE49-F238E27FC236}">
                  <a16:creationId xmlns:a16="http://schemas.microsoft.com/office/drawing/2014/main" id="{4AFC30FC-958A-F818-0A83-54B63CB7C97E}"/>
                </a:ext>
              </a:extLst>
            </p:cNvPr>
            <p:cNvSpPr/>
            <p:nvPr/>
          </p:nvSpPr>
          <p:spPr>
            <a:xfrm>
              <a:off x="0" y="0"/>
              <a:ext cx="3701621" cy="250713"/>
            </a:xfrm>
            <a:custGeom>
              <a:avLst/>
              <a:gdLst/>
              <a:ahLst/>
              <a:cxnLst/>
              <a:rect l="l" t="t" r="r" b="b"/>
              <a:pathLst>
                <a:path w="3701621" h="250713">
                  <a:moveTo>
                    <a:pt x="0" y="0"/>
                  </a:moveTo>
                  <a:lnTo>
                    <a:pt x="3701621" y="0"/>
                  </a:lnTo>
                  <a:lnTo>
                    <a:pt x="3701621" y="250713"/>
                  </a:lnTo>
                  <a:lnTo>
                    <a:pt x="0" y="250713"/>
                  </a:lnTo>
                  <a:close/>
                </a:path>
              </a:pathLst>
            </a:custGeom>
            <a:grpFill/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TextBox 52">
              <a:extLst>
                <a:ext uri="{FF2B5EF4-FFF2-40B4-BE49-F238E27FC236}">
                  <a16:creationId xmlns:a16="http://schemas.microsoft.com/office/drawing/2014/main" id="{7FAF5365-CEDA-90A2-3276-A16D30A43040}"/>
                </a:ext>
              </a:extLst>
            </p:cNvPr>
            <p:cNvSpPr txBox="1"/>
            <p:nvPr/>
          </p:nvSpPr>
          <p:spPr>
            <a:xfrm>
              <a:off x="0" y="-47625"/>
              <a:ext cx="3701621" cy="298338"/>
            </a:xfrm>
            <a:prstGeom prst="rect">
              <a:avLst/>
            </a:prstGeom>
            <a:grpFill/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endParaRPr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19104B30-4509-C337-495D-7DC55C9995E7}"/>
              </a:ext>
            </a:extLst>
          </p:cNvPr>
          <p:cNvGrpSpPr/>
          <p:nvPr/>
        </p:nvGrpSpPr>
        <p:grpSpPr>
          <a:xfrm>
            <a:off x="12385235" y="1943100"/>
            <a:ext cx="4874065" cy="7179803"/>
            <a:chOff x="12385235" y="1316497"/>
            <a:chExt cx="4874065" cy="7179803"/>
          </a:xfrm>
        </p:grpSpPr>
        <p:grpSp>
          <p:nvGrpSpPr>
            <p:cNvPr id="11" name="Group 11"/>
            <p:cNvGrpSpPr/>
            <p:nvPr/>
          </p:nvGrpSpPr>
          <p:grpSpPr>
            <a:xfrm>
              <a:off x="12385235" y="1316497"/>
              <a:ext cx="4874065" cy="7179803"/>
              <a:chOff x="0" y="0"/>
              <a:chExt cx="1283704" cy="2167077"/>
            </a:xfrm>
            <a:effectLst>
              <a:outerShdw blurRad="63500" sx="101000" sy="101000" algn="ctr" rotWithShape="0">
                <a:schemeClr val="tx2">
                  <a:alpha val="40000"/>
                </a:schemeClr>
              </a:outerShdw>
            </a:effectLst>
          </p:grpSpPr>
          <p:sp>
            <p:nvSpPr>
              <p:cNvPr id="12" name="Freeform 12"/>
              <p:cNvSpPr/>
              <p:nvPr/>
            </p:nvSpPr>
            <p:spPr>
              <a:xfrm>
                <a:off x="0" y="0"/>
                <a:ext cx="1283704" cy="2167076"/>
              </a:xfrm>
              <a:custGeom>
                <a:avLst/>
                <a:gdLst/>
                <a:ahLst/>
                <a:cxnLst/>
                <a:rect l="l" t="t" r="r" b="b"/>
                <a:pathLst>
                  <a:path w="1283704" h="2167076">
                    <a:moveTo>
                      <a:pt x="36533" y="0"/>
                    </a:moveTo>
                    <a:lnTo>
                      <a:pt x="1247172" y="0"/>
                    </a:lnTo>
                    <a:cubicBezTo>
                      <a:pt x="1267348" y="0"/>
                      <a:pt x="1283704" y="16356"/>
                      <a:pt x="1283704" y="36533"/>
                    </a:cubicBezTo>
                    <a:lnTo>
                      <a:pt x="1283704" y="2130543"/>
                    </a:lnTo>
                    <a:cubicBezTo>
                      <a:pt x="1283704" y="2150720"/>
                      <a:pt x="1267348" y="2167076"/>
                      <a:pt x="1247172" y="2167076"/>
                    </a:cubicBezTo>
                    <a:lnTo>
                      <a:pt x="36533" y="2167076"/>
                    </a:lnTo>
                    <a:cubicBezTo>
                      <a:pt x="16356" y="2167076"/>
                      <a:pt x="0" y="2150720"/>
                      <a:pt x="0" y="2130543"/>
                    </a:cubicBezTo>
                    <a:lnTo>
                      <a:pt x="0" y="36533"/>
                    </a:lnTo>
                    <a:cubicBezTo>
                      <a:pt x="0" y="16356"/>
                      <a:pt x="16356" y="0"/>
                      <a:pt x="36533" y="0"/>
                    </a:cubicBezTo>
                    <a:close/>
                  </a:path>
                </a:pathLst>
              </a:custGeom>
              <a:solidFill>
                <a:srgbClr val="FEFDFD"/>
              </a:solidFill>
              <a:ln cap="rnd">
                <a:noFill/>
                <a:prstDash val="solid"/>
                <a:round/>
              </a:ln>
            </p:spPr>
            <p:txBody>
              <a:bodyPr/>
              <a:lstStyle/>
              <a:p>
                <a:endParaRPr lang="en-GB" dirty="0"/>
              </a:p>
            </p:txBody>
          </p:sp>
          <p:sp>
            <p:nvSpPr>
              <p:cNvPr id="13" name="TextBox 13"/>
              <p:cNvSpPr txBox="1"/>
              <p:nvPr/>
            </p:nvSpPr>
            <p:spPr>
              <a:xfrm>
                <a:off x="0" y="-47625"/>
                <a:ext cx="1283704" cy="2214702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marL="0" lvl="0" indent="0" algn="ctr">
                  <a:lnSpc>
                    <a:spcPts val="3359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37" name="Group 36">
              <a:extLst>
                <a:ext uri="{FF2B5EF4-FFF2-40B4-BE49-F238E27FC236}">
                  <a16:creationId xmlns:a16="http://schemas.microsoft.com/office/drawing/2014/main" id="{5754964F-06EB-982C-735F-7FB41239E7AB}"/>
                </a:ext>
              </a:extLst>
            </p:cNvPr>
            <p:cNvGrpSpPr/>
            <p:nvPr/>
          </p:nvGrpSpPr>
          <p:grpSpPr>
            <a:xfrm>
              <a:off x="12657717" y="1687662"/>
              <a:ext cx="4321548" cy="6418290"/>
              <a:chOff x="12657717" y="1687662"/>
              <a:chExt cx="4321548" cy="6418290"/>
            </a:xfrm>
          </p:grpSpPr>
          <p:grpSp>
            <p:nvGrpSpPr>
              <p:cNvPr id="36" name="Group 35">
                <a:extLst>
                  <a:ext uri="{FF2B5EF4-FFF2-40B4-BE49-F238E27FC236}">
                    <a16:creationId xmlns:a16="http://schemas.microsoft.com/office/drawing/2014/main" id="{64C8BBEC-9978-2250-474F-E20616FC41F6}"/>
                  </a:ext>
                </a:extLst>
              </p:cNvPr>
              <p:cNvGrpSpPr/>
              <p:nvPr/>
            </p:nvGrpSpPr>
            <p:grpSpPr>
              <a:xfrm>
                <a:off x="12657717" y="1687662"/>
                <a:ext cx="4321548" cy="6418290"/>
                <a:chOff x="12657717" y="1687662"/>
                <a:chExt cx="4321548" cy="6418290"/>
              </a:xfrm>
            </p:grpSpPr>
            <p:sp>
              <p:nvSpPr>
                <p:cNvPr id="21" name="Freeform 21"/>
                <p:cNvSpPr/>
                <p:nvPr/>
              </p:nvSpPr>
              <p:spPr>
                <a:xfrm>
                  <a:off x="12697068" y="5993104"/>
                  <a:ext cx="544965" cy="53475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726620" h="724803">
                      <a:moveTo>
                        <a:pt x="0" y="0"/>
                      </a:moveTo>
                      <a:lnTo>
                        <a:pt x="726621" y="0"/>
                      </a:lnTo>
                      <a:lnTo>
                        <a:pt x="726621" y="724804"/>
                      </a:lnTo>
                      <a:lnTo>
                        <a:pt x="0" y="724804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blipFill>
                  <a:blip>
                    <a:extLst>
                      <a:ext uri="{96DAC541-7B7A-43D3-8B79-37D633B846F1}">
                        <asvg:svgBlip xmlns:asvg="http://schemas.microsoft.com/office/drawing/2016/SVG/main" r:embed="rId3"/>
                      </a:ext>
                    </a:extLst>
                  </a:blip>
                  <a:stretch>
                    <a:fillRect/>
                  </a:stretch>
                </a:blipFill>
              </p:spPr>
              <p:txBody>
                <a:bodyPr/>
                <a:lstStyle/>
                <a:p>
                  <a:endParaRPr lang="en-GB"/>
                </a:p>
              </p:txBody>
            </p:sp>
            <p:grpSp>
              <p:nvGrpSpPr>
                <p:cNvPr id="24" name="Group 23">
                  <a:extLst>
                    <a:ext uri="{FF2B5EF4-FFF2-40B4-BE49-F238E27FC236}">
                      <a16:creationId xmlns:a16="http://schemas.microsoft.com/office/drawing/2014/main" id="{9871993B-2E68-DD6A-85D7-06479FA5100E}"/>
                    </a:ext>
                  </a:extLst>
                </p:cNvPr>
                <p:cNvGrpSpPr/>
                <p:nvPr/>
              </p:nvGrpSpPr>
              <p:grpSpPr>
                <a:xfrm>
                  <a:off x="12657717" y="1687662"/>
                  <a:ext cx="4321548" cy="6418290"/>
                  <a:chOff x="12657717" y="1687662"/>
                  <a:chExt cx="4321548" cy="6418290"/>
                </a:xfrm>
              </p:grpSpPr>
              <p:sp>
                <p:nvSpPr>
                  <p:cNvPr id="20" name="Freeform 20"/>
                  <p:cNvSpPr/>
                  <p:nvPr/>
                </p:nvSpPr>
                <p:spPr>
                  <a:xfrm>
                    <a:off x="12697068" y="4989850"/>
                    <a:ext cx="544965" cy="534755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726620" h="724803">
                        <a:moveTo>
                          <a:pt x="0" y="0"/>
                        </a:moveTo>
                        <a:lnTo>
                          <a:pt x="726621" y="0"/>
                        </a:lnTo>
                        <a:lnTo>
                          <a:pt x="726621" y="724803"/>
                        </a:lnTo>
                        <a:lnTo>
                          <a:pt x="0" y="724803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blipFill>
                    <a:blip>
                      <a:extLst>
                        <a:ext uri="{96DAC541-7B7A-43D3-8B79-37D633B846F1}">
                          <asvg:svgBlip xmlns:asvg="http://schemas.microsoft.com/office/drawing/2016/SVG/main" r:embed="rId3"/>
                        </a:ext>
                      </a:extLst>
                    </a:blip>
                    <a:stretch>
                      <a:fillRect/>
                    </a:stretch>
                  </a:blipFill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grpSp>
                <p:nvGrpSpPr>
                  <p:cNvPr id="5" name="Group 4">
                    <a:extLst>
                      <a:ext uri="{FF2B5EF4-FFF2-40B4-BE49-F238E27FC236}">
                        <a16:creationId xmlns:a16="http://schemas.microsoft.com/office/drawing/2014/main" id="{8931B53C-F4BE-2E5E-FEE2-C1FC4E47CB21}"/>
                      </a:ext>
                    </a:extLst>
                  </p:cNvPr>
                  <p:cNvGrpSpPr/>
                  <p:nvPr/>
                </p:nvGrpSpPr>
                <p:grpSpPr>
                  <a:xfrm>
                    <a:off x="12657717" y="1687662"/>
                    <a:ext cx="4321548" cy="6418290"/>
                    <a:chOff x="12657717" y="1687662"/>
                    <a:chExt cx="4321548" cy="6418290"/>
                  </a:xfrm>
                </p:grpSpPr>
                <p:sp>
                  <p:nvSpPr>
                    <p:cNvPr id="14" name="Freeform 14"/>
                    <p:cNvSpPr/>
                    <p:nvPr/>
                  </p:nvSpPr>
                  <p:spPr>
                    <a:xfrm>
                      <a:off x="15436496" y="1687662"/>
                      <a:ext cx="1542769" cy="1517660"/>
                    </a:xfrm>
                    <a:custGeom>
                      <a:avLst/>
                      <a:gdLst/>
                      <a:ahLst/>
                      <a:cxnLst/>
                      <a:rect l="l" t="t" r="r" b="b"/>
                      <a:pathLst>
                        <a:path w="2057025" h="2057025">
                          <a:moveTo>
                            <a:pt x="0" y="0"/>
                          </a:moveTo>
                          <a:lnTo>
                            <a:pt x="2057026" y="0"/>
                          </a:lnTo>
                          <a:lnTo>
                            <a:pt x="2057026" y="2057025"/>
                          </a:lnTo>
                          <a:lnTo>
                            <a:pt x="0" y="2057025"/>
                          </a:lnTo>
                          <a:lnTo>
                            <a:pt x="0" y="0"/>
                          </a:lnTo>
                          <a:close/>
                        </a:path>
                      </a:pathLst>
                    </a:custGeom>
                    <a:blipFill>
                      <a:blip r:embed="rId4"/>
                      <a:stretch>
                        <a:fillRect/>
                      </a:stretch>
                    </a:blipFill>
                  </p:spPr>
                  <p:txBody>
                    <a:bodyPr/>
                    <a:lstStyle/>
                    <a:p>
                      <a:endParaRPr lang="en-GB"/>
                    </a:p>
                  </p:txBody>
                </p:sp>
                <p:grpSp>
                  <p:nvGrpSpPr>
                    <p:cNvPr id="15" name="Group 15"/>
                    <p:cNvGrpSpPr/>
                    <p:nvPr/>
                  </p:nvGrpSpPr>
                  <p:grpSpPr>
                    <a:xfrm>
                      <a:off x="12657717" y="2619373"/>
                      <a:ext cx="2839738" cy="46850"/>
                      <a:chOff x="0" y="0"/>
                      <a:chExt cx="747915" cy="12543"/>
                    </a:xfrm>
                  </p:grpSpPr>
                  <p:sp>
                    <p:nvSpPr>
                      <p:cNvPr id="16" name="Freeform 16"/>
                      <p:cNvSpPr/>
                      <p:nvPr/>
                    </p:nvSpPr>
                    <p:spPr>
                      <a:xfrm>
                        <a:off x="0" y="0"/>
                        <a:ext cx="747915" cy="12543"/>
                      </a:xfrm>
                      <a:custGeom>
                        <a:avLst/>
                        <a:gdLst/>
                        <a:ahLst/>
                        <a:cxnLst/>
                        <a:rect l="l" t="t" r="r" b="b"/>
                        <a:pathLst>
                          <a:path w="747915" h="12543">
                            <a:moveTo>
                              <a:pt x="0" y="0"/>
                            </a:moveTo>
                            <a:lnTo>
                              <a:pt x="747915" y="0"/>
                            </a:lnTo>
                            <a:lnTo>
                              <a:pt x="747915" y="12543"/>
                            </a:lnTo>
                            <a:lnTo>
                              <a:pt x="0" y="12543"/>
                            </a:lnTo>
                            <a:close/>
                          </a:path>
                        </a:pathLst>
                      </a:custGeom>
                      <a:solidFill>
                        <a:srgbClr val="1968C1"/>
                      </a:solidFill>
                    </p:spPr>
                    <p:txBody>
                      <a:bodyPr/>
                      <a:lstStyle/>
                      <a:p>
                        <a:endParaRPr lang="en-GB"/>
                      </a:p>
                    </p:txBody>
                  </p:sp>
                  <p:sp>
                    <p:nvSpPr>
                      <p:cNvPr id="17" name="TextBox 17"/>
                      <p:cNvSpPr txBox="1"/>
                      <p:nvPr/>
                    </p:nvSpPr>
                    <p:spPr>
                      <a:xfrm>
                        <a:off x="0" y="-47625"/>
                        <a:ext cx="747915" cy="60168"/>
                      </a:xfrm>
                      <a:prstGeom prst="rect">
                        <a:avLst/>
                      </a:prstGeom>
                    </p:spPr>
                    <p:txBody>
                      <a:bodyPr lIns="50800" tIns="50800" rIns="50800" bIns="50800" rtlCol="0" anchor="ctr"/>
                      <a:lstStyle/>
                      <a:p>
                        <a:pPr algn="ctr">
                          <a:lnSpc>
                            <a:spcPts val="3359"/>
                          </a:lnSpc>
                        </a:pPr>
                        <a:endParaRPr/>
                      </a:p>
                    </p:txBody>
                  </p:sp>
                </p:grpSp>
                <p:sp>
                  <p:nvSpPr>
                    <p:cNvPr id="18" name="TextBox 18"/>
                    <p:cNvSpPr txBox="1"/>
                    <p:nvPr/>
                  </p:nvSpPr>
                  <p:spPr>
                    <a:xfrm>
                      <a:off x="12657717" y="1926976"/>
                      <a:ext cx="2760097" cy="515036"/>
                    </a:xfrm>
                    <a:prstGeom prst="rect">
                      <a:avLst/>
                    </a:prstGeom>
                  </p:spPr>
                  <p:txBody>
                    <a:bodyPr wrap="square" lIns="0" tIns="0" rIns="0" bIns="0" rtlCol="0" anchor="t">
                      <a:spAutoFit/>
                    </a:bodyPr>
                    <a:lstStyle/>
                    <a:p>
                      <a:pPr algn="ctr">
                        <a:lnSpc>
                          <a:spcPts val="4480"/>
                        </a:lnSpc>
                        <a:spcBef>
                          <a:spcPct val="0"/>
                        </a:spcBef>
                      </a:pPr>
                      <a:r>
                        <a:rPr lang="en-US" sz="3200" b="1" dirty="0">
                          <a:solidFill>
                            <a:srgbClr val="20487F"/>
                          </a:solidFill>
                          <a:latin typeface="Aileron Bold"/>
                          <a:ea typeface="Aileron Bold"/>
                          <a:cs typeface="Aileron Bold"/>
                          <a:sym typeface="Aileron Bold"/>
                        </a:rPr>
                        <a:t>Interpretation</a:t>
                      </a:r>
                    </a:p>
                  </p:txBody>
                </p:sp>
                <p:sp>
                  <p:nvSpPr>
                    <p:cNvPr id="19" name="Freeform 19"/>
                    <p:cNvSpPr/>
                    <p:nvPr/>
                  </p:nvSpPr>
                  <p:spPr>
                    <a:xfrm>
                      <a:off x="12676767" y="3941875"/>
                      <a:ext cx="544965" cy="534755"/>
                    </a:xfrm>
                    <a:custGeom>
                      <a:avLst/>
                      <a:gdLst/>
                      <a:ahLst/>
                      <a:cxnLst/>
                      <a:rect l="l" t="t" r="r" b="b"/>
                      <a:pathLst>
                        <a:path w="726620" h="724803">
                          <a:moveTo>
                            <a:pt x="0" y="0"/>
                          </a:moveTo>
                          <a:lnTo>
                            <a:pt x="726620" y="0"/>
                          </a:lnTo>
                          <a:lnTo>
                            <a:pt x="726620" y="724803"/>
                          </a:lnTo>
                          <a:lnTo>
                            <a:pt x="0" y="724803"/>
                          </a:lnTo>
                          <a:lnTo>
                            <a:pt x="0" y="0"/>
                          </a:lnTo>
                          <a:close/>
                        </a:path>
                      </a:pathLst>
                    </a:custGeom>
                    <a:blipFill>
                      <a:blip>
                        <a:extLst>
                          <a:ext uri="{96DAC541-7B7A-43D3-8B79-37D633B846F1}">
                            <asvg:svgBlip xmlns:asvg="http://schemas.microsoft.com/office/drawing/2016/SVG/main" r:embed="rId3"/>
                          </a:ext>
                        </a:extLst>
                      </a:blip>
                      <a:stretch>
                        <a:fillRect/>
                      </a:stretch>
                    </a:blipFill>
                  </p:spPr>
                  <p:txBody>
                    <a:bodyPr/>
                    <a:lstStyle/>
                    <a:p>
                      <a:endParaRPr lang="en-GB"/>
                    </a:p>
                  </p:txBody>
                </p:sp>
                <p:sp>
                  <p:nvSpPr>
                    <p:cNvPr id="22" name="TextBox 22"/>
                    <p:cNvSpPr txBox="1"/>
                    <p:nvPr/>
                  </p:nvSpPr>
                  <p:spPr>
                    <a:xfrm>
                      <a:off x="13488365" y="3827858"/>
                      <a:ext cx="3428035" cy="4278094"/>
                    </a:xfrm>
                    <a:prstGeom prst="rect">
                      <a:avLst/>
                    </a:prstGeom>
                  </p:spPr>
                  <p:txBody>
                    <a:bodyPr wrap="square" lIns="0" tIns="0" rIns="0" bIns="0" rtlCol="0" anchor="t">
                      <a:spAutoFit/>
                    </a:bodyPr>
                    <a:lstStyle/>
                    <a:p>
                      <a:pPr algn="l">
                        <a:lnSpc>
                          <a:spcPts val="2800"/>
                        </a:lnSpc>
                      </a:pPr>
                      <a:r>
                        <a:rPr lang="en-US" sz="2000" dirty="0">
                          <a:solidFill>
                            <a:srgbClr val="000000"/>
                          </a:solidFill>
                          <a:latin typeface="Aileron"/>
                          <a:ea typeface="Aileron"/>
                          <a:cs typeface="Aileron"/>
                          <a:sym typeface="Aileron"/>
                        </a:rPr>
                        <a:t>Churned customers generally </a:t>
                      </a:r>
                      <a:r>
                        <a:rPr lang="en-US" sz="2000" dirty="0">
                          <a:solidFill>
                            <a:srgbClr val="1968C1"/>
                          </a:solidFill>
                          <a:latin typeface="Aileron"/>
                          <a:ea typeface="Aileron"/>
                          <a:cs typeface="Aileron"/>
                          <a:sym typeface="Aileron"/>
                        </a:rPr>
                        <a:t>use older devices</a:t>
                      </a:r>
                      <a:r>
                        <a:rPr lang="en-US" sz="2000" dirty="0">
                          <a:solidFill>
                            <a:srgbClr val="000000"/>
                          </a:solidFill>
                          <a:latin typeface="Aileron"/>
                          <a:ea typeface="Aileron"/>
                          <a:cs typeface="Aileron"/>
                          <a:sym typeface="Aileron"/>
                        </a:rPr>
                        <a:t>. </a:t>
                      </a:r>
                    </a:p>
                    <a:p>
                      <a:pPr algn="l">
                        <a:lnSpc>
                          <a:spcPts val="2800"/>
                        </a:lnSpc>
                      </a:pPr>
                      <a:endParaRPr lang="en-US" sz="2000" dirty="0">
                        <a:solidFill>
                          <a:srgbClr val="000000"/>
                        </a:solidFill>
                        <a:latin typeface="Aileron"/>
                        <a:ea typeface="Aileron"/>
                        <a:cs typeface="Aileron"/>
                        <a:sym typeface="Aileron"/>
                      </a:endParaRPr>
                    </a:p>
                    <a:p>
                      <a:pPr algn="l">
                        <a:lnSpc>
                          <a:spcPts val="2800"/>
                        </a:lnSpc>
                      </a:pPr>
                      <a:r>
                        <a:rPr lang="en-US" sz="2000" dirty="0">
                          <a:solidFill>
                            <a:srgbClr val="000000"/>
                          </a:solidFill>
                          <a:latin typeface="Aileron"/>
                          <a:ea typeface="Aileron"/>
                          <a:cs typeface="Aileron"/>
                          <a:sym typeface="Aileron"/>
                        </a:rPr>
                        <a:t>Customer tenure </a:t>
                      </a:r>
                      <a:r>
                        <a:rPr lang="en-US" sz="2000" dirty="0">
                          <a:solidFill>
                            <a:srgbClr val="1968C1"/>
                          </a:solidFill>
                          <a:latin typeface="Aileron"/>
                          <a:ea typeface="Aileron"/>
                          <a:cs typeface="Aileron"/>
                          <a:sym typeface="Aileron"/>
                        </a:rPr>
                        <a:t>differs only slightly between groups</a:t>
                      </a:r>
                      <a:r>
                        <a:rPr lang="en-US" sz="2000" dirty="0">
                          <a:solidFill>
                            <a:srgbClr val="000000"/>
                          </a:solidFill>
                          <a:latin typeface="Aileron"/>
                          <a:ea typeface="Aileron"/>
                          <a:cs typeface="Aileron"/>
                          <a:sym typeface="Aileron"/>
                        </a:rPr>
                        <a:t>. </a:t>
                      </a:r>
                    </a:p>
                    <a:p>
                      <a:pPr algn="l">
                        <a:lnSpc>
                          <a:spcPts val="2800"/>
                        </a:lnSpc>
                      </a:pPr>
                      <a:endParaRPr lang="en-US" sz="2000" dirty="0">
                        <a:solidFill>
                          <a:srgbClr val="000000"/>
                        </a:solidFill>
                        <a:latin typeface="Aileron"/>
                        <a:ea typeface="Aileron"/>
                        <a:cs typeface="Aileron"/>
                        <a:sym typeface="Aileron"/>
                      </a:endParaRPr>
                    </a:p>
                    <a:p>
                      <a:pPr algn="l">
                        <a:lnSpc>
                          <a:spcPts val="2800"/>
                        </a:lnSpc>
                      </a:pPr>
                      <a:r>
                        <a:rPr lang="en-US" sz="2000" dirty="0">
                          <a:solidFill>
                            <a:srgbClr val="000000"/>
                          </a:solidFill>
                          <a:latin typeface="Aileron"/>
                          <a:ea typeface="Aileron"/>
                          <a:cs typeface="Aileron"/>
                          <a:sym typeface="Aileron"/>
                        </a:rPr>
                        <a:t>Device age shows a </a:t>
                      </a:r>
                      <a:r>
                        <a:rPr lang="en-US" sz="2000" dirty="0">
                          <a:solidFill>
                            <a:srgbClr val="1968C1"/>
                          </a:solidFill>
                          <a:latin typeface="Aileron"/>
                          <a:ea typeface="Aileron"/>
                          <a:cs typeface="Aileron"/>
                          <a:sym typeface="Aileron"/>
                        </a:rPr>
                        <a:t>clearer separation</a:t>
                      </a:r>
                      <a:r>
                        <a:rPr lang="en-US" sz="2000" dirty="0">
                          <a:solidFill>
                            <a:srgbClr val="000000"/>
                          </a:solidFill>
                          <a:latin typeface="Aileron"/>
                          <a:ea typeface="Aileron"/>
                          <a:cs typeface="Aileron"/>
                          <a:sym typeface="Aileron"/>
                        </a:rPr>
                        <a:t>. </a:t>
                      </a:r>
                    </a:p>
                    <a:p>
                      <a:pPr algn="l">
                        <a:lnSpc>
                          <a:spcPts val="2800"/>
                        </a:lnSpc>
                      </a:pPr>
                      <a:endParaRPr lang="en-US" sz="2000" dirty="0">
                        <a:solidFill>
                          <a:srgbClr val="000000"/>
                        </a:solidFill>
                        <a:latin typeface="Aileron"/>
                        <a:ea typeface="Aileron"/>
                        <a:cs typeface="Aileron"/>
                        <a:sym typeface="Aileron"/>
                      </a:endParaRPr>
                    </a:p>
                    <a:p>
                      <a:pPr algn="l">
                        <a:lnSpc>
                          <a:spcPts val="2800"/>
                        </a:lnSpc>
                        <a:spcBef>
                          <a:spcPct val="0"/>
                        </a:spcBef>
                      </a:pPr>
                      <a:r>
                        <a:rPr lang="en-US" sz="2000" dirty="0">
                          <a:solidFill>
                            <a:srgbClr val="000000"/>
                          </a:solidFill>
                          <a:latin typeface="Aileron"/>
                          <a:ea typeface="Aileron"/>
                          <a:cs typeface="Aileron"/>
                          <a:sym typeface="Aileron"/>
                        </a:rPr>
                        <a:t>Device lifecycle appears more informative than tenure. </a:t>
                      </a:r>
                    </a:p>
                    <a:p>
                      <a:pPr algn="l">
                        <a:lnSpc>
                          <a:spcPts val="2800"/>
                        </a:lnSpc>
                        <a:spcBef>
                          <a:spcPct val="0"/>
                        </a:spcBef>
                      </a:pPr>
                      <a:endParaRPr lang="en-US" sz="2000" dirty="0">
                        <a:solidFill>
                          <a:srgbClr val="000000"/>
                        </a:solidFill>
                        <a:latin typeface="Aileron"/>
                        <a:ea typeface="Aileron"/>
                        <a:cs typeface="Aileron"/>
                        <a:sym typeface="Aileron"/>
                      </a:endParaRPr>
                    </a:p>
                  </p:txBody>
                </p:sp>
              </p:grpSp>
            </p:grpSp>
          </p:grpSp>
          <p:sp>
            <p:nvSpPr>
              <p:cNvPr id="23" name="Freeform 23"/>
              <p:cNvSpPr/>
              <p:nvPr/>
            </p:nvSpPr>
            <p:spPr>
              <a:xfrm>
                <a:off x="12676767" y="6991282"/>
                <a:ext cx="544965" cy="534755"/>
              </a:xfrm>
              <a:custGeom>
                <a:avLst/>
                <a:gdLst/>
                <a:ahLst/>
                <a:cxnLst/>
                <a:rect l="l" t="t" r="r" b="b"/>
                <a:pathLst>
                  <a:path w="726620" h="724803">
                    <a:moveTo>
                      <a:pt x="0" y="0"/>
                    </a:moveTo>
                    <a:lnTo>
                      <a:pt x="726620" y="0"/>
                    </a:lnTo>
                    <a:lnTo>
                      <a:pt x="726620" y="724803"/>
                    </a:lnTo>
                    <a:lnTo>
                      <a:pt x="0" y="724803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>
                  <a:extLst>
                    <a:ext uri="{96DAC541-7B7A-43D3-8B79-37D633B846F1}">
                      <asvg:svgBlip xmlns:asvg="http://schemas.microsoft.com/office/drawing/2016/SVG/main" r:embed="rId3"/>
                    </a:ext>
                  </a:extLst>
                </a:blip>
                <a:stretch>
                  <a:fillRect/>
                </a:stretch>
              </a:blipFill>
            </p:spPr>
            <p:txBody>
              <a:bodyPr/>
              <a:lstStyle/>
              <a:p>
                <a:endParaRPr lang="en-GB" dirty="0"/>
              </a:p>
            </p:txBody>
          </p:sp>
        </p:grpSp>
      </p:grpSp>
      <p:grpSp>
        <p:nvGrpSpPr>
          <p:cNvPr id="25" name="Group 25"/>
          <p:cNvGrpSpPr/>
          <p:nvPr/>
        </p:nvGrpSpPr>
        <p:grpSpPr>
          <a:xfrm flipV="1">
            <a:off x="1233641" y="2811779"/>
            <a:ext cx="2195360" cy="45719"/>
            <a:chOff x="0" y="0"/>
            <a:chExt cx="598445" cy="12543"/>
          </a:xfrm>
        </p:grpSpPr>
        <p:sp>
          <p:nvSpPr>
            <p:cNvPr id="26" name="Freeform 26"/>
            <p:cNvSpPr/>
            <p:nvPr/>
          </p:nvSpPr>
          <p:spPr>
            <a:xfrm>
              <a:off x="0" y="0"/>
              <a:ext cx="598445" cy="12543"/>
            </a:xfrm>
            <a:custGeom>
              <a:avLst/>
              <a:gdLst/>
              <a:ahLst/>
              <a:cxnLst/>
              <a:rect l="l" t="t" r="r" b="b"/>
              <a:pathLst>
                <a:path w="598445" h="12543">
                  <a:moveTo>
                    <a:pt x="0" y="0"/>
                  </a:moveTo>
                  <a:lnTo>
                    <a:pt x="598445" y="0"/>
                  </a:lnTo>
                  <a:lnTo>
                    <a:pt x="598445" y="12543"/>
                  </a:lnTo>
                  <a:lnTo>
                    <a:pt x="0" y="12543"/>
                  </a:lnTo>
                  <a:close/>
                </a:path>
              </a:pathLst>
            </a:custGeom>
            <a:solidFill>
              <a:srgbClr val="FFC43A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0" y="-47625"/>
              <a:ext cx="598445" cy="6016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endParaRPr/>
            </a:p>
          </p:txBody>
        </p:sp>
      </p:grpSp>
      <p:sp>
        <p:nvSpPr>
          <p:cNvPr id="28" name="Freeform 28"/>
          <p:cNvSpPr/>
          <p:nvPr/>
        </p:nvSpPr>
        <p:spPr>
          <a:xfrm>
            <a:off x="687564" y="4234363"/>
            <a:ext cx="11354771" cy="4674784"/>
          </a:xfrm>
          <a:custGeom>
            <a:avLst/>
            <a:gdLst/>
            <a:ahLst/>
            <a:cxnLst/>
            <a:rect l="l" t="t" r="r" b="b"/>
            <a:pathLst>
              <a:path w="15139695" h="6233045">
                <a:moveTo>
                  <a:pt x="0" y="0"/>
                </a:moveTo>
                <a:lnTo>
                  <a:pt x="15139695" y="0"/>
                </a:lnTo>
                <a:lnTo>
                  <a:pt x="15139695" y="6233045"/>
                </a:lnTo>
                <a:lnTo>
                  <a:pt x="0" y="6233045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9" name="TextBox 29"/>
          <p:cNvSpPr txBox="1"/>
          <p:nvPr/>
        </p:nvSpPr>
        <p:spPr>
          <a:xfrm>
            <a:off x="1662395" y="3303094"/>
            <a:ext cx="9967759" cy="48654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4200"/>
              </a:lnSpc>
              <a:spcBef>
                <a:spcPct val="0"/>
              </a:spcBef>
            </a:pPr>
            <a:r>
              <a:rPr lang="en-US" sz="2800" b="1" dirty="0">
                <a:solidFill>
                  <a:srgbClr val="20487F"/>
                </a:solidFill>
                <a:latin typeface="Aileron Bold"/>
                <a:ea typeface="Aileron Bold"/>
                <a:cs typeface="Aileron Bold"/>
                <a:sym typeface="Aileron Bold"/>
              </a:rPr>
              <a:t>Which customer characteristics are associated with churn?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3518153" y="2019300"/>
            <a:ext cx="6406683" cy="94949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8400"/>
              </a:lnSpc>
            </a:pPr>
            <a:r>
              <a:rPr lang="en-US" sz="4800" b="1" dirty="0">
                <a:solidFill>
                  <a:srgbClr val="1565C0"/>
                </a:solidFill>
                <a:latin typeface="Aileron Bold"/>
                <a:ea typeface="Aileron Bold"/>
                <a:cs typeface="Aileron Bold"/>
                <a:sym typeface="Aileron Bold"/>
              </a:rPr>
              <a:t>Churn Characteristics</a:t>
            </a:r>
          </a:p>
        </p:txBody>
      </p:sp>
      <p:sp>
        <p:nvSpPr>
          <p:cNvPr id="4" name="TextBox 19">
            <a:extLst>
              <a:ext uri="{FF2B5EF4-FFF2-40B4-BE49-F238E27FC236}">
                <a16:creationId xmlns:a16="http://schemas.microsoft.com/office/drawing/2014/main" id="{465F6E21-AEEF-BBC8-92A2-3B12C7925026}"/>
              </a:ext>
            </a:extLst>
          </p:cNvPr>
          <p:cNvSpPr txBox="1"/>
          <p:nvPr/>
        </p:nvSpPr>
        <p:spPr>
          <a:xfrm>
            <a:off x="3048000" y="933028"/>
            <a:ext cx="7827074" cy="100726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8400"/>
              </a:lnSpc>
            </a:pPr>
            <a:r>
              <a:rPr lang="en-US" sz="6000" b="1" dirty="0">
                <a:solidFill>
                  <a:srgbClr val="20487F"/>
                </a:solidFill>
                <a:latin typeface="Aileron Bold"/>
                <a:ea typeface="Aileron Bold"/>
                <a:cs typeface="Aileron Bold"/>
                <a:sym typeface="Aileron Bold"/>
              </a:rPr>
              <a:t>Multivariate Analysis</a:t>
            </a:r>
            <a:endParaRPr lang="en-US" sz="6000" b="1" dirty="0">
              <a:solidFill>
                <a:srgbClr val="1969C2"/>
              </a:solidFill>
              <a:latin typeface="Aileron Bold"/>
              <a:ea typeface="Aileron Bold"/>
              <a:cs typeface="Aileron Bold"/>
              <a:sym typeface="Aileron Bold"/>
            </a:endParaRPr>
          </a:p>
        </p:txBody>
      </p:sp>
      <p:grpSp>
        <p:nvGrpSpPr>
          <p:cNvPr id="10" name="Group 25">
            <a:extLst>
              <a:ext uri="{FF2B5EF4-FFF2-40B4-BE49-F238E27FC236}">
                <a16:creationId xmlns:a16="http://schemas.microsoft.com/office/drawing/2014/main" id="{C99F5E12-B399-1994-83C1-44C637F166F9}"/>
              </a:ext>
            </a:extLst>
          </p:cNvPr>
          <p:cNvGrpSpPr/>
          <p:nvPr/>
        </p:nvGrpSpPr>
        <p:grpSpPr>
          <a:xfrm flipV="1">
            <a:off x="9943517" y="2765377"/>
            <a:ext cx="2423035" cy="46401"/>
            <a:chOff x="0" y="0"/>
            <a:chExt cx="598445" cy="12543"/>
          </a:xfrm>
        </p:grpSpPr>
        <p:sp>
          <p:nvSpPr>
            <p:cNvPr id="31" name="Freeform 26">
              <a:extLst>
                <a:ext uri="{FF2B5EF4-FFF2-40B4-BE49-F238E27FC236}">
                  <a16:creationId xmlns:a16="http://schemas.microsoft.com/office/drawing/2014/main" id="{5D5A1B82-833A-E7DC-0E5E-594D4CCADED7}"/>
                </a:ext>
              </a:extLst>
            </p:cNvPr>
            <p:cNvSpPr/>
            <p:nvPr/>
          </p:nvSpPr>
          <p:spPr>
            <a:xfrm>
              <a:off x="0" y="0"/>
              <a:ext cx="598445" cy="12543"/>
            </a:xfrm>
            <a:custGeom>
              <a:avLst/>
              <a:gdLst/>
              <a:ahLst/>
              <a:cxnLst/>
              <a:rect l="l" t="t" r="r" b="b"/>
              <a:pathLst>
                <a:path w="598445" h="12543">
                  <a:moveTo>
                    <a:pt x="0" y="0"/>
                  </a:moveTo>
                  <a:lnTo>
                    <a:pt x="598445" y="0"/>
                  </a:lnTo>
                  <a:lnTo>
                    <a:pt x="598445" y="12543"/>
                  </a:lnTo>
                  <a:lnTo>
                    <a:pt x="0" y="12543"/>
                  </a:lnTo>
                  <a:close/>
                </a:path>
              </a:pathLst>
            </a:custGeom>
            <a:solidFill>
              <a:srgbClr val="FFC43A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TextBox 27">
              <a:extLst>
                <a:ext uri="{FF2B5EF4-FFF2-40B4-BE49-F238E27FC236}">
                  <a16:creationId xmlns:a16="http://schemas.microsoft.com/office/drawing/2014/main" id="{AEA3BC61-70DE-899C-4AA6-4C88344636FC}"/>
                </a:ext>
              </a:extLst>
            </p:cNvPr>
            <p:cNvSpPr txBox="1"/>
            <p:nvPr/>
          </p:nvSpPr>
          <p:spPr>
            <a:xfrm>
              <a:off x="0" y="-47625"/>
              <a:ext cx="598445" cy="6016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endParaRPr/>
            </a:p>
          </p:txBody>
        </p:sp>
      </p:grp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D715144-C3A1-7FFF-7C03-B4AF3114891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>
            <a:extLst>
              <a:ext uri="{FF2B5EF4-FFF2-40B4-BE49-F238E27FC236}">
                <a16:creationId xmlns:a16="http://schemas.microsoft.com/office/drawing/2014/main" id="{75099A61-47ED-085B-36CE-33BE7B21E128}"/>
              </a:ext>
            </a:extLst>
          </p:cNvPr>
          <p:cNvGrpSpPr/>
          <p:nvPr/>
        </p:nvGrpSpPr>
        <p:grpSpPr>
          <a:xfrm>
            <a:off x="0" y="4268"/>
            <a:ext cx="18280412" cy="10282732"/>
            <a:chOff x="0" y="0"/>
            <a:chExt cx="24373883" cy="13710309"/>
          </a:xfrm>
        </p:grpSpPr>
        <p:sp>
          <p:nvSpPr>
            <p:cNvPr id="3" name="Freeform 3">
              <a:extLst>
                <a:ext uri="{FF2B5EF4-FFF2-40B4-BE49-F238E27FC236}">
                  <a16:creationId xmlns:a16="http://schemas.microsoft.com/office/drawing/2014/main" id="{056918A3-8410-223C-5036-1561B43B945C}"/>
                </a:ext>
              </a:extLst>
            </p:cNvPr>
            <p:cNvSpPr/>
            <p:nvPr/>
          </p:nvSpPr>
          <p:spPr>
            <a:xfrm>
              <a:off x="0" y="0"/>
              <a:ext cx="24373883" cy="13710309"/>
            </a:xfrm>
            <a:custGeom>
              <a:avLst/>
              <a:gdLst/>
              <a:ahLst/>
              <a:cxnLst/>
              <a:rect l="l" t="t" r="r" b="b"/>
              <a:pathLst>
                <a:path w="24373883" h="13710309">
                  <a:moveTo>
                    <a:pt x="0" y="0"/>
                  </a:moveTo>
                  <a:lnTo>
                    <a:pt x="24373883" y="0"/>
                  </a:lnTo>
                  <a:lnTo>
                    <a:pt x="24373883" y="13710309"/>
                  </a:lnTo>
                  <a:lnTo>
                    <a:pt x="0" y="13710309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/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6" name="TextBox 6">
              <a:extLst>
                <a:ext uri="{FF2B5EF4-FFF2-40B4-BE49-F238E27FC236}">
                  <a16:creationId xmlns:a16="http://schemas.microsoft.com/office/drawing/2014/main" id="{F288575C-CBAB-8738-B2E9-05ED9D5817A3}"/>
                </a:ext>
              </a:extLst>
            </p:cNvPr>
            <p:cNvSpPr txBox="1"/>
            <p:nvPr/>
          </p:nvSpPr>
          <p:spPr>
            <a:xfrm>
              <a:off x="2531635" y="1415472"/>
              <a:ext cx="1235353" cy="129074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endParaRPr/>
            </a:p>
          </p:txBody>
        </p:sp>
        <p:grpSp>
          <p:nvGrpSpPr>
            <p:cNvPr id="7" name="Group 7">
              <a:extLst>
                <a:ext uri="{FF2B5EF4-FFF2-40B4-BE49-F238E27FC236}">
                  <a16:creationId xmlns:a16="http://schemas.microsoft.com/office/drawing/2014/main" id="{90C77064-3E53-0EDB-FB26-5E564AD6F4C2}"/>
                </a:ext>
              </a:extLst>
            </p:cNvPr>
            <p:cNvGrpSpPr/>
            <p:nvPr/>
          </p:nvGrpSpPr>
          <p:grpSpPr>
            <a:xfrm>
              <a:off x="6336008" y="1177949"/>
              <a:ext cx="6736080" cy="1209040"/>
              <a:chOff x="0" y="0"/>
              <a:chExt cx="1330584" cy="238823"/>
            </a:xfrm>
          </p:grpSpPr>
          <p:sp>
            <p:nvSpPr>
              <p:cNvPr id="8" name="Freeform 8">
                <a:extLst>
                  <a:ext uri="{FF2B5EF4-FFF2-40B4-BE49-F238E27FC236}">
                    <a16:creationId xmlns:a16="http://schemas.microsoft.com/office/drawing/2014/main" id="{77D8FF37-A9CF-5BD2-BD7F-3386CAFCE063}"/>
                  </a:ext>
                </a:extLst>
              </p:cNvPr>
              <p:cNvSpPr/>
              <p:nvPr/>
            </p:nvSpPr>
            <p:spPr>
              <a:xfrm>
                <a:off x="0" y="0"/>
                <a:ext cx="1330584" cy="238823"/>
              </a:xfrm>
              <a:custGeom>
                <a:avLst/>
                <a:gdLst/>
                <a:ahLst/>
                <a:cxnLst/>
                <a:rect l="l" t="t" r="r" b="b"/>
                <a:pathLst>
                  <a:path w="1330584" h="238823">
                    <a:moveTo>
                      <a:pt x="0" y="0"/>
                    </a:moveTo>
                    <a:lnTo>
                      <a:pt x="1330584" y="0"/>
                    </a:lnTo>
                    <a:lnTo>
                      <a:pt x="1330584" y="238823"/>
                    </a:lnTo>
                    <a:lnTo>
                      <a:pt x="0" y="238823"/>
                    </a:lnTo>
                    <a:close/>
                  </a:path>
                </a:pathLst>
              </a:custGeom>
              <a:solidFill>
                <a:srgbClr val="FCFCFD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9" name="TextBox 9">
                <a:extLst>
                  <a:ext uri="{FF2B5EF4-FFF2-40B4-BE49-F238E27FC236}">
                    <a16:creationId xmlns:a16="http://schemas.microsoft.com/office/drawing/2014/main" id="{CE428626-B0C6-B837-B653-678EB1CBBBC6}"/>
                  </a:ext>
                </a:extLst>
              </p:cNvPr>
              <p:cNvSpPr txBox="1"/>
              <p:nvPr/>
            </p:nvSpPr>
            <p:spPr>
              <a:xfrm>
                <a:off x="0" y="-47625"/>
                <a:ext cx="1330584" cy="286448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3359"/>
                  </a:lnSpc>
                </a:pPr>
                <a:endParaRPr/>
              </a:p>
            </p:txBody>
          </p:sp>
        </p:grpSp>
      </p:grpSp>
      <p:grpSp>
        <p:nvGrpSpPr>
          <p:cNvPr id="44" name="Group 50">
            <a:extLst>
              <a:ext uri="{FF2B5EF4-FFF2-40B4-BE49-F238E27FC236}">
                <a16:creationId xmlns:a16="http://schemas.microsoft.com/office/drawing/2014/main" id="{FCB48CDE-721C-3BB3-419C-0787D8E02C11}"/>
              </a:ext>
            </a:extLst>
          </p:cNvPr>
          <p:cNvGrpSpPr/>
          <p:nvPr/>
        </p:nvGrpSpPr>
        <p:grpSpPr>
          <a:xfrm>
            <a:off x="1314424" y="8863175"/>
            <a:ext cx="8054152" cy="910122"/>
            <a:chOff x="0" y="0"/>
            <a:chExt cx="3701621" cy="250713"/>
          </a:xfrm>
          <a:solidFill>
            <a:srgbClr val="FFDB8B"/>
          </a:solidFill>
          <a:effectLst>
            <a:outerShdw blurRad="63500" sx="101000" sy="101000" algn="ctr" rotWithShape="0">
              <a:prstClr val="black">
                <a:alpha val="40000"/>
              </a:prstClr>
            </a:outerShdw>
          </a:effectLst>
        </p:grpSpPr>
        <p:sp>
          <p:nvSpPr>
            <p:cNvPr id="45" name="Freeform 51">
              <a:extLst>
                <a:ext uri="{FF2B5EF4-FFF2-40B4-BE49-F238E27FC236}">
                  <a16:creationId xmlns:a16="http://schemas.microsoft.com/office/drawing/2014/main" id="{64A8ECFA-6EE7-B900-AA25-AF098A7C1478}"/>
                </a:ext>
              </a:extLst>
            </p:cNvPr>
            <p:cNvSpPr/>
            <p:nvPr/>
          </p:nvSpPr>
          <p:spPr>
            <a:xfrm>
              <a:off x="0" y="0"/>
              <a:ext cx="3701621" cy="250713"/>
            </a:xfrm>
            <a:custGeom>
              <a:avLst/>
              <a:gdLst/>
              <a:ahLst/>
              <a:cxnLst/>
              <a:rect l="l" t="t" r="r" b="b"/>
              <a:pathLst>
                <a:path w="3701621" h="250713">
                  <a:moveTo>
                    <a:pt x="0" y="0"/>
                  </a:moveTo>
                  <a:lnTo>
                    <a:pt x="3701621" y="0"/>
                  </a:lnTo>
                  <a:lnTo>
                    <a:pt x="3701621" y="250713"/>
                  </a:lnTo>
                  <a:lnTo>
                    <a:pt x="0" y="250713"/>
                  </a:lnTo>
                  <a:close/>
                </a:path>
              </a:pathLst>
            </a:custGeom>
            <a:grpFill/>
          </p:spPr>
          <p:txBody>
            <a:bodyPr/>
            <a:lstStyle/>
            <a:p>
              <a:endParaRPr lang="en-GB"/>
            </a:p>
          </p:txBody>
        </p:sp>
        <p:sp>
          <p:nvSpPr>
            <p:cNvPr id="46" name="TextBox 52">
              <a:extLst>
                <a:ext uri="{FF2B5EF4-FFF2-40B4-BE49-F238E27FC236}">
                  <a16:creationId xmlns:a16="http://schemas.microsoft.com/office/drawing/2014/main" id="{05DB3717-F016-F9ED-6E8F-DC77893B4FB8}"/>
                </a:ext>
              </a:extLst>
            </p:cNvPr>
            <p:cNvSpPr txBox="1"/>
            <p:nvPr/>
          </p:nvSpPr>
          <p:spPr>
            <a:xfrm>
              <a:off x="0" y="-47625"/>
              <a:ext cx="3701621" cy="298338"/>
            </a:xfrm>
            <a:prstGeom prst="rect">
              <a:avLst/>
            </a:prstGeom>
            <a:grpFill/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endParaRPr/>
            </a:p>
          </p:txBody>
        </p:sp>
      </p:grpSp>
      <p:grpSp>
        <p:nvGrpSpPr>
          <p:cNvPr id="25" name="Group 25">
            <a:extLst>
              <a:ext uri="{FF2B5EF4-FFF2-40B4-BE49-F238E27FC236}">
                <a16:creationId xmlns:a16="http://schemas.microsoft.com/office/drawing/2014/main" id="{0BFA5CD8-C766-6CD3-1CB1-971B036F333E}"/>
              </a:ext>
            </a:extLst>
          </p:cNvPr>
          <p:cNvGrpSpPr/>
          <p:nvPr/>
        </p:nvGrpSpPr>
        <p:grpSpPr>
          <a:xfrm>
            <a:off x="2787573" y="1303765"/>
            <a:ext cx="2272222" cy="47625"/>
            <a:chOff x="0" y="0"/>
            <a:chExt cx="598445" cy="12543"/>
          </a:xfrm>
        </p:grpSpPr>
        <p:sp>
          <p:nvSpPr>
            <p:cNvPr id="26" name="Freeform 26">
              <a:extLst>
                <a:ext uri="{FF2B5EF4-FFF2-40B4-BE49-F238E27FC236}">
                  <a16:creationId xmlns:a16="http://schemas.microsoft.com/office/drawing/2014/main" id="{F46B88CB-94A1-7601-4331-6C05CEBB43E8}"/>
                </a:ext>
              </a:extLst>
            </p:cNvPr>
            <p:cNvSpPr/>
            <p:nvPr/>
          </p:nvSpPr>
          <p:spPr>
            <a:xfrm>
              <a:off x="0" y="0"/>
              <a:ext cx="598445" cy="12543"/>
            </a:xfrm>
            <a:custGeom>
              <a:avLst/>
              <a:gdLst/>
              <a:ahLst/>
              <a:cxnLst/>
              <a:rect l="l" t="t" r="r" b="b"/>
              <a:pathLst>
                <a:path w="598445" h="12543">
                  <a:moveTo>
                    <a:pt x="0" y="0"/>
                  </a:moveTo>
                  <a:lnTo>
                    <a:pt x="598445" y="0"/>
                  </a:lnTo>
                  <a:lnTo>
                    <a:pt x="598445" y="12543"/>
                  </a:lnTo>
                  <a:lnTo>
                    <a:pt x="0" y="12543"/>
                  </a:lnTo>
                  <a:close/>
                </a:path>
              </a:pathLst>
            </a:custGeom>
            <a:solidFill>
              <a:srgbClr val="FFC43A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TextBox 27">
              <a:extLst>
                <a:ext uri="{FF2B5EF4-FFF2-40B4-BE49-F238E27FC236}">
                  <a16:creationId xmlns:a16="http://schemas.microsoft.com/office/drawing/2014/main" id="{39A6AA50-506D-4E7B-470E-53CF7916DC31}"/>
                </a:ext>
              </a:extLst>
            </p:cNvPr>
            <p:cNvSpPr txBox="1"/>
            <p:nvPr/>
          </p:nvSpPr>
          <p:spPr>
            <a:xfrm>
              <a:off x="0" y="-47625"/>
              <a:ext cx="598445" cy="6016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endParaRPr/>
            </a:p>
          </p:txBody>
        </p:sp>
      </p:grpSp>
      <p:sp>
        <p:nvSpPr>
          <p:cNvPr id="4" name="TextBox 19">
            <a:extLst>
              <a:ext uri="{FF2B5EF4-FFF2-40B4-BE49-F238E27FC236}">
                <a16:creationId xmlns:a16="http://schemas.microsoft.com/office/drawing/2014/main" id="{BD30C077-6CE6-4FD3-F784-511D6B9D3783}"/>
              </a:ext>
            </a:extLst>
          </p:cNvPr>
          <p:cNvSpPr txBox="1"/>
          <p:nvPr/>
        </p:nvSpPr>
        <p:spPr>
          <a:xfrm>
            <a:off x="5180127" y="513703"/>
            <a:ext cx="10183265" cy="10072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8400"/>
              </a:lnSpc>
            </a:pPr>
            <a:r>
              <a:rPr lang="en-US" sz="6000" b="1" dirty="0">
                <a:solidFill>
                  <a:srgbClr val="20487F"/>
                </a:solidFill>
                <a:latin typeface="Aileron Bold"/>
                <a:ea typeface="Aileron Bold"/>
                <a:cs typeface="Aileron Bold"/>
                <a:sym typeface="Aileron Bold"/>
              </a:rPr>
              <a:t>Multivariate Analysis</a:t>
            </a:r>
            <a:endParaRPr lang="en-US" sz="6000" b="1" dirty="0">
              <a:solidFill>
                <a:srgbClr val="1969C2"/>
              </a:solidFill>
              <a:latin typeface="Aileron Bold"/>
              <a:ea typeface="Aileron Bold"/>
              <a:cs typeface="Aileron Bold"/>
              <a:sym typeface="Aileron Bold"/>
            </a:endParaRPr>
          </a:p>
        </p:txBody>
      </p:sp>
      <p:pic>
        <p:nvPicPr>
          <p:cNvPr id="39" name="Picture 38">
            <a:extLst>
              <a:ext uri="{FF2B5EF4-FFF2-40B4-BE49-F238E27FC236}">
                <a16:creationId xmlns:a16="http://schemas.microsoft.com/office/drawing/2014/main" id="{087C20F9-9B65-D007-271D-7294C17116A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22631" y="4333006"/>
            <a:ext cx="6559369" cy="4270878"/>
          </a:xfrm>
          <a:prstGeom prst="rect">
            <a:avLst/>
          </a:prstGeom>
        </p:spPr>
      </p:pic>
      <p:sp>
        <p:nvSpPr>
          <p:cNvPr id="5" name="Freeform 51">
            <a:extLst>
              <a:ext uri="{FF2B5EF4-FFF2-40B4-BE49-F238E27FC236}">
                <a16:creationId xmlns:a16="http://schemas.microsoft.com/office/drawing/2014/main" id="{139DAE62-B7D1-4CFE-2CA6-93F0A08A7E4B}"/>
              </a:ext>
            </a:extLst>
          </p:cNvPr>
          <p:cNvSpPr/>
          <p:nvPr/>
        </p:nvSpPr>
        <p:spPr>
          <a:xfrm>
            <a:off x="-2604" y="1866900"/>
            <a:ext cx="18288000" cy="700401"/>
          </a:xfrm>
          <a:custGeom>
            <a:avLst/>
            <a:gdLst/>
            <a:ahLst/>
            <a:cxnLst/>
            <a:rect l="l" t="t" r="r" b="b"/>
            <a:pathLst>
              <a:path w="3701621" h="250713">
                <a:moveTo>
                  <a:pt x="0" y="0"/>
                </a:moveTo>
                <a:lnTo>
                  <a:pt x="3701621" y="0"/>
                </a:lnTo>
                <a:lnTo>
                  <a:pt x="3701621" y="250713"/>
                </a:lnTo>
                <a:lnTo>
                  <a:pt x="0" y="250713"/>
                </a:lnTo>
                <a:close/>
              </a:path>
            </a:pathLst>
          </a:custGeom>
          <a:solidFill>
            <a:srgbClr val="FFF0CD"/>
          </a:solidFill>
        </p:spPr>
        <p:txBody>
          <a:bodyPr/>
          <a:lstStyle/>
          <a:p>
            <a:endParaRPr lang="en-GB" dirty="0"/>
          </a:p>
        </p:txBody>
      </p:sp>
      <p:sp>
        <p:nvSpPr>
          <p:cNvPr id="16" name="TextBox 7">
            <a:extLst>
              <a:ext uri="{FF2B5EF4-FFF2-40B4-BE49-F238E27FC236}">
                <a16:creationId xmlns:a16="http://schemas.microsoft.com/office/drawing/2014/main" id="{7348377C-2DCF-4533-A92D-E6F638036512}"/>
              </a:ext>
            </a:extLst>
          </p:cNvPr>
          <p:cNvSpPr txBox="1"/>
          <p:nvPr/>
        </p:nvSpPr>
        <p:spPr>
          <a:xfrm>
            <a:off x="1314423" y="1798111"/>
            <a:ext cx="1810324" cy="228455"/>
          </a:xfrm>
          <a:prstGeom prst="rect">
            <a:avLst/>
          </a:prstGeom>
        </p:spPr>
        <p:txBody>
          <a:bodyPr lIns="50800" tIns="50800" rIns="50800" bIns="50800" rtlCol="0" anchor="ctr"/>
          <a:lstStyle/>
          <a:p>
            <a:pPr algn="ctr">
              <a:lnSpc>
                <a:spcPts val="3359"/>
              </a:lnSpc>
            </a:pPr>
            <a:endParaRPr/>
          </a:p>
        </p:txBody>
      </p:sp>
      <p:sp>
        <p:nvSpPr>
          <p:cNvPr id="14" name="TextBox 9">
            <a:extLst>
              <a:ext uri="{FF2B5EF4-FFF2-40B4-BE49-F238E27FC236}">
                <a16:creationId xmlns:a16="http://schemas.microsoft.com/office/drawing/2014/main" id="{A5471B44-B6DE-4585-BAF7-976845FE4277}"/>
              </a:ext>
            </a:extLst>
          </p:cNvPr>
          <p:cNvSpPr txBox="1"/>
          <p:nvPr/>
        </p:nvSpPr>
        <p:spPr>
          <a:xfrm>
            <a:off x="1200317" y="2003800"/>
            <a:ext cx="8477083" cy="43627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3780"/>
              </a:lnSpc>
              <a:spcBef>
                <a:spcPct val="0"/>
              </a:spcBef>
            </a:pPr>
            <a:r>
              <a:rPr lang="en-GB" sz="2400" b="1" dirty="0">
                <a:solidFill>
                  <a:srgbClr val="20487F"/>
                </a:solidFill>
                <a:latin typeface="Aileron Bold"/>
                <a:ea typeface="Aileron Bold"/>
                <a:cs typeface="Aileron Bold"/>
                <a:sym typeface="Aileron Bold"/>
              </a:rPr>
              <a:t>How do device characteristics influence customer churn?</a:t>
            </a:r>
            <a:endParaRPr lang="en-US" sz="2400" b="1" dirty="0">
              <a:solidFill>
                <a:srgbClr val="20487F"/>
              </a:solidFill>
              <a:latin typeface="Aileron Bold"/>
              <a:ea typeface="Aileron Bold"/>
              <a:cs typeface="Aileron Bold"/>
              <a:sym typeface="Aileron Bold"/>
            </a:endParaRPr>
          </a:p>
        </p:txBody>
      </p:sp>
      <p:grpSp>
        <p:nvGrpSpPr>
          <p:cNvPr id="17" name="Group 25">
            <a:extLst>
              <a:ext uri="{FF2B5EF4-FFF2-40B4-BE49-F238E27FC236}">
                <a16:creationId xmlns:a16="http://schemas.microsoft.com/office/drawing/2014/main" id="{9326B005-FCBF-1E8B-6347-6FA3BA77A257}"/>
              </a:ext>
            </a:extLst>
          </p:cNvPr>
          <p:cNvGrpSpPr/>
          <p:nvPr/>
        </p:nvGrpSpPr>
        <p:grpSpPr>
          <a:xfrm>
            <a:off x="12906128" y="1226894"/>
            <a:ext cx="2272222" cy="47625"/>
            <a:chOff x="0" y="0"/>
            <a:chExt cx="598445" cy="12543"/>
          </a:xfrm>
        </p:grpSpPr>
        <p:sp>
          <p:nvSpPr>
            <p:cNvPr id="18" name="Freeform 26">
              <a:extLst>
                <a:ext uri="{FF2B5EF4-FFF2-40B4-BE49-F238E27FC236}">
                  <a16:creationId xmlns:a16="http://schemas.microsoft.com/office/drawing/2014/main" id="{55165E58-08B4-E0D0-EB47-347DD61A4880}"/>
                </a:ext>
              </a:extLst>
            </p:cNvPr>
            <p:cNvSpPr/>
            <p:nvPr/>
          </p:nvSpPr>
          <p:spPr>
            <a:xfrm>
              <a:off x="0" y="0"/>
              <a:ext cx="598445" cy="12543"/>
            </a:xfrm>
            <a:custGeom>
              <a:avLst/>
              <a:gdLst/>
              <a:ahLst/>
              <a:cxnLst/>
              <a:rect l="l" t="t" r="r" b="b"/>
              <a:pathLst>
                <a:path w="598445" h="12543">
                  <a:moveTo>
                    <a:pt x="0" y="0"/>
                  </a:moveTo>
                  <a:lnTo>
                    <a:pt x="598445" y="0"/>
                  </a:lnTo>
                  <a:lnTo>
                    <a:pt x="598445" y="12543"/>
                  </a:lnTo>
                  <a:lnTo>
                    <a:pt x="0" y="12543"/>
                  </a:lnTo>
                  <a:close/>
                </a:path>
              </a:pathLst>
            </a:custGeom>
            <a:solidFill>
              <a:srgbClr val="FFC43A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TextBox 27">
              <a:extLst>
                <a:ext uri="{FF2B5EF4-FFF2-40B4-BE49-F238E27FC236}">
                  <a16:creationId xmlns:a16="http://schemas.microsoft.com/office/drawing/2014/main" id="{495375F9-FC1E-6BA3-1409-163DE06FDF75}"/>
                </a:ext>
              </a:extLst>
            </p:cNvPr>
            <p:cNvSpPr txBox="1"/>
            <p:nvPr/>
          </p:nvSpPr>
          <p:spPr>
            <a:xfrm>
              <a:off x="0" y="-47625"/>
              <a:ext cx="598445" cy="6016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endParaRPr/>
            </a:p>
          </p:txBody>
        </p:sp>
      </p:grpSp>
      <p:sp>
        <p:nvSpPr>
          <p:cNvPr id="20" name="TextBox 38">
            <a:extLst>
              <a:ext uri="{FF2B5EF4-FFF2-40B4-BE49-F238E27FC236}">
                <a16:creationId xmlns:a16="http://schemas.microsoft.com/office/drawing/2014/main" id="{10C61EA1-0F2A-0E5E-8138-A5B7C6BE04AD}"/>
              </a:ext>
            </a:extLst>
          </p:cNvPr>
          <p:cNvSpPr txBox="1"/>
          <p:nvPr/>
        </p:nvSpPr>
        <p:spPr>
          <a:xfrm>
            <a:off x="2348338" y="2775347"/>
            <a:ext cx="6178474" cy="61555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r>
              <a:rPr lang="en-GB" sz="2000" dirty="0">
                <a:latin typeface="Aileron" panose="020B0604020202020204" charset="0"/>
              </a:rPr>
              <a:t>This heatmap shows churn rate (%) based on the combination of device age and handset price groups.</a:t>
            </a:r>
            <a:endParaRPr lang="ro-RO" sz="2000" dirty="0">
              <a:latin typeface="Aileron" panose="020B0604020202020204" charset="0"/>
            </a:endParaRPr>
          </a:p>
        </p:txBody>
      </p:sp>
      <p:sp>
        <p:nvSpPr>
          <p:cNvPr id="21" name="TextBox 52">
            <a:extLst>
              <a:ext uri="{FF2B5EF4-FFF2-40B4-BE49-F238E27FC236}">
                <a16:creationId xmlns:a16="http://schemas.microsoft.com/office/drawing/2014/main" id="{A433DDE2-2D72-0A29-44FB-D30AB316BB83}"/>
              </a:ext>
            </a:extLst>
          </p:cNvPr>
          <p:cNvSpPr txBox="1"/>
          <p:nvPr/>
        </p:nvSpPr>
        <p:spPr>
          <a:xfrm>
            <a:off x="1346644" y="3648664"/>
            <a:ext cx="7637367" cy="504236"/>
          </a:xfrm>
          <a:prstGeom prst="rect">
            <a:avLst/>
          </a:prstGeom>
          <a:solidFill>
            <a:schemeClr val="tx2"/>
          </a:solidFill>
        </p:spPr>
        <p:txBody>
          <a:bodyPr lIns="50800" tIns="50800" rIns="50800" bIns="50800" rtlCol="0" anchor="ctr"/>
          <a:lstStyle/>
          <a:p>
            <a:pPr algn="ctr">
              <a:lnSpc>
                <a:spcPts val="3359"/>
              </a:lnSpc>
            </a:pPr>
            <a:endParaRPr dirty="0">
              <a:solidFill>
                <a:schemeClr val="tx2"/>
              </a:solidFill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51CF1A27-59F1-8B99-4D6E-57BF63A167AC}"/>
              </a:ext>
            </a:extLst>
          </p:cNvPr>
          <p:cNvSpPr txBox="1"/>
          <p:nvPr/>
        </p:nvSpPr>
        <p:spPr>
          <a:xfrm>
            <a:off x="1933896" y="3548321"/>
            <a:ext cx="6622852" cy="5959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ts val="4480"/>
              </a:lnSpc>
              <a:spcBef>
                <a:spcPct val="0"/>
              </a:spcBef>
            </a:pPr>
            <a:r>
              <a:rPr lang="en-GB" sz="2400" b="1" dirty="0">
                <a:solidFill>
                  <a:schemeClr val="bg1"/>
                </a:solidFill>
                <a:latin typeface="Aileron Bold"/>
                <a:ea typeface="Aileron Bold"/>
                <a:cs typeface="Aileron Bold"/>
                <a:sym typeface="Aileron Bold"/>
              </a:rPr>
              <a:t>Churn Rate by Device Age and Handset Price</a:t>
            </a:r>
            <a:endParaRPr lang="en-US" sz="2400" b="1" dirty="0">
              <a:solidFill>
                <a:schemeClr val="bg1"/>
              </a:solidFill>
              <a:latin typeface="Aileron Bold"/>
              <a:ea typeface="Aileron Bold"/>
              <a:cs typeface="Aileron Bold"/>
              <a:sym typeface="Aileron Bold"/>
            </a:endParaRPr>
          </a:p>
        </p:txBody>
      </p:sp>
      <p:grpSp>
        <p:nvGrpSpPr>
          <p:cNvPr id="23" name="Group 11">
            <a:extLst>
              <a:ext uri="{FF2B5EF4-FFF2-40B4-BE49-F238E27FC236}">
                <a16:creationId xmlns:a16="http://schemas.microsoft.com/office/drawing/2014/main" id="{3C0A38E3-7B6B-DDCE-1D7A-6F32A42F066A}"/>
              </a:ext>
            </a:extLst>
          </p:cNvPr>
          <p:cNvGrpSpPr/>
          <p:nvPr/>
        </p:nvGrpSpPr>
        <p:grpSpPr>
          <a:xfrm>
            <a:off x="10396355" y="1701446"/>
            <a:ext cx="6315241" cy="6794854"/>
            <a:chOff x="0" y="-47625"/>
            <a:chExt cx="1663273" cy="1917417"/>
          </a:xfrm>
        </p:grpSpPr>
        <p:sp>
          <p:nvSpPr>
            <p:cNvPr id="24" name="Freeform 12">
              <a:extLst>
                <a:ext uri="{FF2B5EF4-FFF2-40B4-BE49-F238E27FC236}">
                  <a16:creationId xmlns:a16="http://schemas.microsoft.com/office/drawing/2014/main" id="{D97C395D-8AD3-0BAF-45F3-885567F6A3ED}"/>
                </a:ext>
              </a:extLst>
            </p:cNvPr>
            <p:cNvSpPr/>
            <p:nvPr/>
          </p:nvSpPr>
          <p:spPr>
            <a:xfrm>
              <a:off x="0" y="0"/>
              <a:ext cx="1663273" cy="1869792"/>
            </a:xfrm>
            <a:custGeom>
              <a:avLst/>
              <a:gdLst/>
              <a:ahLst/>
              <a:cxnLst/>
              <a:rect l="l" t="t" r="r" b="b"/>
              <a:pathLst>
                <a:path w="1663273" h="1869792">
                  <a:moveTo>
                    <a:pt x="28196" y="0"/>
                  </a:moveTo>
                  <a:lnTo>
                    <a:pt x="1635077" y="0"/>
                  </a:lnTo>
                  <a:cubicBezTo>
                    <a:pt x="1642555" y="0"/>
                    <a:pt x="1649727" y="2971"/>
                    <a:pt x="1655015" y="8258"/>
                  </a:cubicBezTo>
                  <a:cubicBezTo>
                    <a:pt x="1660303" y="13546"/>
                    <a:pt x="1663273" y="20718"/>
                    <a:pt x="1663273" y="28196"/>
                  </a:cubicBezTo>
                  <a:lnTo>
                    <a:pt x="1663273" y="1841596"/>
                  </a:lnTo>
                  <a:cubicBezTo>
                    <a:pt x="1663273" y="1857168"/>
                    <a:pt x="1650649" y="1869792"/>
                    <a:pt x="1635077" y="1869792"/>
                  </a:cubicBezTo>
                  <a:lnTo>
                    <a:pt x="28196" y="1869792"/>
                  </a:lnTo>
                  <a:cubicBezTo>
                    <a:pt x="12624" y="1869792"/>
                    <a:pt x="0" y="1857168"/>
                    <a:pt x="0" y="1841596"/>
                  </a:cubicBezTo>
                  <a:lnTo>
                    <a:pt x="0" y="28196"/>
                  </a:lnTo>
                  <a:cubicBezTo>
                    <a:pt x="0" y="20718"/>
                    <a:pt x="2971" y="13546"/>
                    <a:pt x="8258" y="8258"/>
                  </a:cubicBezTo>
                  <a:cubicBezTo>
                    <a:pt x="13546" y="2971"/>
                    <a:pt x="20718" y="0"/>
                    <a:pt x="28196" y="0"/>
                  </a:cubicBezTo>
                  <a:close/>
                </a:path>
              </a:pathLst>
            </a:custGeom>
            <a:solidFill>
              <a:srgbClr val="FEFDFD"/>
            </a:solidFill>
            <a:ln cap="rnd">
              <a:noFill/>
              <a:prstDash val="solid"/>
              <a:round/>
            </a:ln>
            <a:effectLst>
              <a:outerShdw blurRad="63500" sx="101000" sy="101000" algn="ctr" rotWithShape="0">
                <a:schemeClr val="tx2">
                  <a:alpha val="40000"/>
                </a:schemeClr>
              </a:outerShdw>
            </a:effectLst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28" name="TextBox 13">
              <a:extLst>
                <a:ext uri="{FF2B5EF4-FFF2-40B4-BE49-F238E27FC236}">
                  <a16:creationId xmlns:a16="http://schemas.microsoft.com/office/drawing/2014/main" id="{06B0E118-B727-3BDC-3EE6-D973BC2967F4}"/>
                </a:ext>
              </a:extLst>
            </p:cNvPr>
            <p:cNvSpPr txBox="1"/>
            <p:nvPr/>
          </p:nvSpPr>
          <p:spPr>
            <a:xfrm>
              <a:off x="0" y="-47625"/>
              <a:ext cx="1663273" cy="191741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33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29" name="Freeform 14">
            <a:extLst>
              <a:ext uri="{FF2B5EF4-FFF2-40B4-BE49-F238E27FC236}">
                <a16:creationId xmlns:a16="http://schemas.microsoft.com/office/drawing/2014/main" id="{188A4D4A-3CE6-AA51-B02C-6CCB05478FAB}"/>
              </a:ext>
            </a:extLst>
          </p:cNvPr>
          <p:cNvSpPr>
            <a:spLocks/>
          </p:cNvSpPr>
          <p:nvPr/>
        </p:nvSpPr>
        <p:spPr>
          <a:xfrm>
            <a:off x="14848824" y="1983137"/>
            <a:ext cx="1457976" cy="1481929"/>
          </a:xfrm>
          <a:custGeom>
            <a:avLst/>
            <a:gdLst/>
            <a:ahLst/>
            <a:cxnLst/>
            <a:rect l="l" t="t" r="r" b="b"/>
            <a:pathLst>
              <a:path w="2584357" h="2584357">
                <a:moveTo>
                  <a:pt x="0" y="0"/>
                </a:moveTo>
                <a:lnTo>
                  <a:pt x="2584357" y="0"/>
                </a:lnTo>
                <a:lnTo>
                  <a:pt x="2584357" y="2584357"/>
                </a:lnTo>
                <a:lnTo>
                  <a:pt x="0" y="2584357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0" name="Group 19">
            <a:extLst>
              <a:ext uri="{FF2B5EF4-FFF2-40B4-BE49-F238E27FC236}">
                <a16:creationId xmlns:a16="http://schemas.microsoft.com/office/drawing/2014/main" id="{F17ED7F5-9E07-45B2-3329-3CC3EE1798CF}"/>
              </a:ext>
            </a:extLst>
          </p:cNvPr>
          <p:cNvGrpSpPr>
            <a:grpSpLocks/>
          </p:cNvGrpSpPr>
          <p:nvPr/>
        </p:nvGrpSpPr>
        <p:grpSpPr>
          <a:xfrm>
            <a:off x="10972800" y="2679378"/>
            <a:ext cx="3889244" cy="228454"/>
            <a:chOff x="0" y="-47625"/>
            <a:chExt cx="1024327" cy="60168"/>
          </a:xfrm>
        </p:grpSpPr>
        <p:sp>
          <p:nvSpPr>
            <p:cNvPr id="31" name="Freeform 20">
              <a:extLst>
                <a:ext uri="{FF2B5EF4-FFF2-40B4-BE49-F238E27FC236}">
                  <a16:creationId xmlns:a16="http://schemas.microsoft.com/office/drawing/2014/main" id="{2C5651E0-58B9-66BE-3741-4C359A51C95D}"/>
                </a:ext>
              </a:extLst>
            </p:cNvPr>
            <p:cNvSpPr>
              <a:spLocks/>
            </p:cNvSpPr>
            <p:nvPr/>
          </p:nvSpPr>
          <p:spPr>
            <a:xfrm>
              <a:off x="0" y="0"/>
              <a:ext cx="1024327" cy="12543"/>
            </a:xfrm>
            <a:custGeom>
              <a:avLst/>
              <a:gdLst/>
              <a:ahLst/>
              <a:cxnLst/>
              <a:rect l="l" t="t" r="r" b="b"/>
              <a:pathLst>
                <a:path w="1024327" h="12543">
                  <a:moveTo>
                    <a:pt x="0" y="0"/>
                  </a:moveTo>
                  <a:lnTo>
                    <a:pt x="1024327" y="0"/>
                  </a:lnTo>
                  <a:lnTo>
                    <a:pt x="1024327" y="12543"/>
                  </a:lnTo>
                  <a:lnTo>
                    <a:pt x="0" y="12543"/>
                  </a:lnTo>
                  <a:close/>
                </a:path>
              </a:pathLst>
            </a:custGeom>
            <a:solidFill>
              <a:srgbClr val="1968C1"/>
            </a:solidFill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32" name="TextBox 21">
              <a:extLst>
                <a:ext uri="{FF2B5EF4-FFF2-40B4-BE49-F238E27FC236}">
                  <a16:creationId xmlns:a16="http://schemas.microsoft.com/office/drawing/2014/main" id="{394D86EF-11DB-655E-34F8-B260F7C1B3F2}"/>
                </a:ext>
              </a:extLst>
            </p:cNvPr>
            <p:cNvSpPr txBox="1">
              <a:spLocks/>
            </p:cNvSpPr>
            <p:nvPr/>
          </p:nvSpPr>
          <p:spPr>
            <a:xfrm>
              <a:off x="0" y="-47625"/>
              <a:ext cx="1024326" cy="6016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endParaRPr/>
            </a:p>
          </p:txBody>
        </p:sp>
      </p:grpSp>
      <p:sp>
        <p:nvSpPr>
          <p:cNvPr id="33" name="TextBox 23">
            <a:extLst>
              <a:ext uri="{FF2B5EF4-FFF2-40B4-BE49-F238E27FC236}">
                <a16:creationId xmlns:a16="http://schemas.microsoft.com/office/drawing/2014/main" id="{0F2A45B1-C550-5C83-DDCF-DBA1386D7797}"/>
              </a:ext>
            </a:extLst>
          </p:cNvPr>
          <p:cNvSpPr txBox="1">
            <a:spLocks/>
          </p:cNvSpPr>
          <p:nvPr/>
        </p:nvSpPr>
        <p:spPr>
          <a:xfrm>
            <a:off x="11723728" y="2222975"/>
            <a:ext cx="2836873" cy="52355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4480"/>
              </a:lnSpc>
              <a:spcBef>
                <a:spcPct val="0"/>
              </a:spcBef>
            </a:pPr>
            <a:r>
              <a:rPr lang="en-US" sz="3200" b="1" dirty="0">
                <a:solidFill>
                  <a:srgbClr val="20487F"/>
                </a:solidFill>
                <a:latin typeface="Aileron Bold"/>
                <a:ea typeface="Aileron Bold"/>
                <a:cs typeface="Aileron Bold"/>
                <a:sym typeface="Aileron Bold"/>
              </a:rPr>
              <a:t>Interpretation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E2AE239A-1992-305B-7293-C6A4ED50FF9A}"/>
              </a:ext>
            </a:extLst>
          </p:cNvPr>
          <p:cNvSpPr txBox="1"/>
          <p:nvPr/>
        </p:nvSpPr>
        <p:spPr>
          <a:xfrm>
            <a:off x="11714743" y="3543300"/>
            <a:ext cx="4750626" cy="463716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r>
              <a:rPr lang="en-GB" sz="2000" dirty="0">
                <a:latin typeface="Aileron"/>
                <a:ea typeface="Aileron"/>
                <a:cs typeface="Aileron"/>
                <a:sym typeface="Aileron"/>
              </a:rPr>
              <a:t>Device age and handset value </a:t>
            </a:r>
            <a:r>
              <a:rPr lang="en-GB" sz="2000" b="1" dirty="0">
                <a:solidFill>
                  <a:srgbClr val="1565C0"/>
                </a:solidFill>
                <a:latin typeface="Aileron"/>
                <a:ea typeface="Aileron"/>
                <a:cs typeface="Aileron"/>
                <a:sym typeface="Aileron"/>
              </a:rPr>
              <a:t>jointly influence</a:t>
            </a:r>
            <a:r>
              <a:rPr lang="en-GB" sz="2000" dirty="0">
                <a:latin typeface="Aileron"/>
                <a:ea typeface="Aileron"/>
                <a:cs typeface="Aileron"/>
                <a:sym typeface="Aileron"/>
              </a:rPr>
              <a:t> customer churn.</a:t>
            </a:r>
          </a:p>
          <a:p>
            <a:pPr algn="l">
              <a:lnSpc>
                <a:spcPts val="2800"/>
              </a:lnSpc>
            </a:pPr>
            <a:endParaRPr lang="en-GB" sz="2000" dirty="0">
              <a:latin typeface="Aileron"/>
              <a:ea typeface="Aileron"/>
              <a:cs typeface="Aileron"/>
              <a:sym typeface="Aileron"/>
            </a:endParaRPr>
          </a:p>
          <a:p>
            <a:pPr algn="l">
              <a:lnSpc>
                <a:spcPts val="2800"/>
              </a:lnSpc>
            </a:pPr>
            <a:r>
              <a:rPr lang="en-GB" sz="2000" b="1" dirty="0">
                <a:solidFill>
                  <a:srgbClr val="1565C0"/>
                </a:solidFill>
                <a:latin typeface="Aileron"/>
                <a:ea typeface="Aileron"/>
                <a:cs typeface="Aileron"/>
                <a:sym typeface="Aileron"/>
              </a:rPr>
              <a:t>Older devices </a:t>
            </a:r>
            <a:r>
              <a:rPr lang="en-GB" sz="2000" dirty="0">
                <a:latin typeface="Aileron"/>
                <a:ea typeface="Aileron"/>
                <a:cs typeface="Aileron"/>
                <a:sym typeface="Aileron"/>
              </a:rPr>
              <a:t>are consistently associated with </a:t>
            </a:r>
            <a:r>
              <a:rPr lang="en-GB" sz="2000" b="1" dirty="0">
                <a:solidFill>
                  <a:srgbClr val="1565C0"/>
                </a:solidFill>
                <a:latin typeface="Aileron"/>
                <a:ea typeface="Aileron"/>
                <a:cs typeface="Aileron"/>
                <a:sym typeface="Aileron"/>
              </a:rPr>
              <a:t>higher churn rates</a:t>
            </a:r>
            <a:r>
              <a:rPr lang="en-GB" sz="2000" dirty="0">
                <a:latin typeface="Aileron"/>
                <a:ea typeface="Aileron"/>
                <a:cs typeface="Aileron"/>
                <a:sym typeface="Aileron"/>
              </a:rPr>
              <a:t>.</a:t>
            </a:r>
          </a:p>
          <a:p>
            <a:pPr algn="l">
              <a:lnSpc>
                <a:spcPts val="2800"/>
              </a:lnSpc>
            </a:pPr>
            <a:endParaRPr lang="en-GB" sz="2000" dirty="0">
              <a:latin typeface="Aileron"/>
              <a:ea typeface="Aileron"/>
              <a:cs typeface="Aileron"/>
              <a:sym typeface="Aileron"/>
            </a:endParaRPr>
          </a:p>
          <a:p>
            <a:pPr algn="l">
              <a:lnSpc>
                <a:spcPts val="2800"/>
              </a:lnSpc>
            </a:pPr>
            <a:r>
              <a:rPr lang="en-GB" sz="2000" dirty="0">
                <a:latin typeface="Aileron"/>
                <a:ea typeface="Aileron"/>
                <a:cs typeface="Aileron"/>
                <a:sym typeface="Aileron"/>
              </a:rPr>
              <a:t>Customers using </a:t>
            </a:r>
            <a:r>
              <a:rPr lang="en-GB" sz="2000" b="1" dirty="0">
                <a:solidFill>
                  <a:srgbClr val="1565C0"/>
                </a:solidFill>
                <a:latin typeface="Aileron"/>
                <a:ea typeface="Aileron"/>
                <a:cs typeface="Aileron"/>
                <a:sym typeface="Aileron"/>
              </a:rPr>
              <a:t>lower-value handsets </a:t>
            </a:r>
            <a:r>
              <a:rPr lang="en-GB" sz="2000" dirty="0">
                <a:latin typeface="Aileron"/>
                <a:ea typeface="Aileron"/>
                <a:cs typeface="Aileron"/>
                <a:sym typeface="Aileron"/>
              </a:rPr>
              <a:t>generally show a higher likelihood of churn.</a:t>
            </a:r>
          </a:p>
          <a:p>
            <a:pPr algn="l">
              <a:lnSpc>
                <a:spcPts val="2800"/>
              </a:lnSpc>
            </a:pPr>
            <a:endParaRPr lang="en-GB" sz="2000" dirty="0">
              <a:latin typeface="Aileron"/>
              <a:ea typeface="Aileron"/>
              <a:cs typeface="Aileron"/>
              <a:sym typeface="Aileron"/>
            </a:endParaRPr>
          </a:p>
          <a:p>
            <a:pPr algn="l">
              <a:lnSpc>
                <a:spcPts val="2800"/>
              </a:lnSpc>
            </a:pPr>
            <a:r>
              <a:rPr lang="en-GB" sz="2000" b="1" dirty="0">
                <a:solidFill>
                  <a:srgbClr val="1565C0"/>
                </a:solidFill>
                <a:latin typeface="Aileron"/>
                <a:ea typeface="Aileron"/>
                <a:cs typeface="Aileron"/>
                <a:sym typeface="Aileron"/>
              </a:rPr>
              <a:t>The highest churn risk </a:t>
            </a:r>
            <a:r>
              <a:rPr lang="en-GB" sz="2000" dirty="0">
                <a:latin typeface="Aileron"/>
                <a:ea typeface="Aileron"/>
                <a:cs typeface="Aileron"/>
                <a:sym typeface="Aileron"/>
              </a:rPr>
              <a:t>is observed among customers with </a:t>
            </a:r>
            <a:r>
              <a:rPr lang="en-GB" sz="2000" b="1" dirty="0">
                <a:solidFill>
                  <a:srgbClr val="1565C0"/>
                </a:solidFill>
                <a:latin typeface="Aileron"/>
                <a:ea typeface="Aileron"/>
                <a:cs typeface="Aileron"/>
                <a:sym typeface="Aileron"/>
              </a:rPr>
              <a:t>older, lower-value devices</a:t>
            </a:r>
            <a:r>
              <a:rPr lang="en-GB" sz="2000" dirty="0">
                <a:latin typeface="Aileron"/>
                <a:ea typeface="Aileron"/>
                <a:cs typeface="Aileron"/>
                <a:sym typeface="Aileron"/>
              </a:rPr>
              <a:t>.</a:t>
            </a:r>
          </a:p>
        </p:txBody>
      </p:sp>
      <p:sp>
        <p:nvSpPr>
          <p:cNvPr id="35" name="Freeform 19">
            <a:extLst>
              <a:ext uri="{FF2B5EF4-FFF2-40B4-BE49-F238E27FC236}">
                <a16:creationId xmlns:a16="http://schemas.microsoft.com/office/drawing/2014/main" id="{300C0FA6-7DC0-C800-6396-CCA686EB6BD0}"/>
              </a:ext>
            </a:extLst>
          </p:cNvPr>
          <p:cNvSpPr/>
          <p:nvPr/>
        </p:nvSpPr>
        <p:spPr>
          <a:xfrm>
            <a:off x="10919951" y="3694345"/>
            <a:ext cx="544965" cy="534755"/>
          </a:xfrm>
          <a:custGeom>
            <a:avLst/>
            <a:gdLst/>
            <a:ahLst/>
            <a:cxnLst/>
            <a:rect l="l" t="t" r="r" b="b"/>
            <a:pathLst>
              <a:path w="726620" h="724803">
                <a:moveTo>
                  <a:pt x="0" y="0"/>
                </a:moveTo>
                <a:lnTo>
                  <a:pt x="726620" y="0"/>
                </a:lnTo>
                <a:lnTo>
                  <a:pt x="726620" y="724803"/>
                </a:lnTo>
                <a:lnTo>
                  <a:pt x="0" y="724803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6" name="Freeform 19">
            <a:extLst>
              <a:ext uri="{FF2B5EF4-FFF2-40B4-BE49-F238E27FC236}">
                <a16:creationId xmlns:a16="http://schemas.microsoft.com/office/drawing/2014/main" id="{BA4AB762-2A46-96E7-67D5-658633087910}"/>
              </a:ext>
            </a:extLst>
          </p:cNvPr>
          <p:cNvSpPr/>
          <p:nvPr/>
        </p:nvSpPr>
        <p:spPr>
          <a:xfrm>
            <a:off x="10967896" y="4686300"/>
            <a:ext cx="544965" cy="534755"/>
          </a:xfrm>
          <a:custGeom>
            <a:avLst/>
            <a:gdLst/>
            <a:ahLst/>
            <a:cxnLst/>
            <a:rect l="l" t="t" r="r" b="b"/>
            <a:pathLst>
              <a:path w="726620" h="724803">
                <a:moveTo>
                  <a:pt x="0" y="0"/>
                </a:moveTo>
                <a:lnTo>
                  <a:pt x="726620" y="0"/>
                </a:lnTo>
                <a:lnTo>
                  <a:pt x="726620" y="724803"/>
                </a:lnTo>
                <a:lnTo>
                  <a:pt x="0" y="724803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8" name="Freeform 19">
            <a:extLst>
              <a:ext uri="{FF2B5EF4-FFF2-40B4-BE49-F238E27FC236}">
                <a16:creationId xmlns:a16="http://schemas.microsoft.com/office/drawing/2014/main" id="{C6EB1AA0-5004-5204-EC00-8BC808B932D7}"/>
              </a:ext>
            </a:extLst>
          </p:cNvPr>
          <p:cNvSpPr/>
          <p:nvPr/>
        </p:nvSpPr>
        <p:spPr>
          <a:xfrm>
            <a:off x="10961235" y="5905500"/>
            <a:ext cx="544965" cy="534755"/>
          </a:xfrm>
          <a:custGeom>
            <a:avLst/>
            <a:gdLst/>
            <a:ahLst/>
            <a:cxnLst/>
            <a:rect l="l" t="t" r="r" b="b"/>
            <a:pathLst>
              <a:path w="726620" h="724803">
                <a:moveTo>
                  <a:pt x="0" y="0"/>
                </a:moveTo>
                <a:lnTo>
                  <a:pt x="726620" y="0"/>
                </a:lnTo>
                <a:lnTo>
                  <a:pt x="726620" y="724803"/>
                </a:lnTo>
                <a:lnTo>
                  <a:pt x="0" y="724803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40" name="Freeform 19">
            <a:extLst>
              <a:ext uri="{FF2B5EF4-FFF2-40B4-BE49-F238E27FC236}">
                <a16:creationId xmlns:a16="http://schemas.microsoft.com/office/drawing/2014/main" id="{C2C58F1F-2EAB-3629-65E1-A87E9373D163}"/>
              </a:ext>
            </a:extLst>
          </p:cNvPr>
          <p:cNvSpPr/>
          <p:nvPr/>
        </p:nvSpPr>
        <p:spPr>
          <a:xfrm>
            <a:off x="10972800" y="7275745"/>
            <a:ext cx="544965" cy="534755"/>
          </a:xfrm>
          <a:custGeom>
            <a:avLst/>
            <a:gdLst/>
            <a:ahLst/>
            <a:cxnLst/>
            <a:rect l="l" t="t" r="r" b="b"/>
            <a:pathLst>
              <a:path w="726620" h="724803">
                <a:moveTo>
                  <a:pt x="0" y="0"/>
                </a:moveTo>
                <a:lnTo>
                  <a:pt x="726620" y="0"/>
                </a:lnTo>
                <a:lnTo>
                  <a:pt x="726620" y="724803"/>
                </a:lnTo>
                <a:lnTo>
                  <a:pt x="0" y="724803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41" name="Freeform 8">
            <a:extLst>
              <a:ext uri="{FF2B5EF4-FFF2-40B4-BE49-F238E27FC236}">
                <a16:creationId xmlns:a16="http://schemas.microsoft.com/office/drawing/2014/main" id="{16A0B845-CBD2-919B-75A3-3740FDBF9E85}"/>
              </a:ext>
            </a:extLst>
          </p:cNvPr>
          <p:cNvSpPr/>
          <p:nvPr/>
        </p:nvSpPr>
        <p:spPr>
          <a:xfrm>
            <a:off x="9602056" y="8653709"/>
            <a:ext cx="7797356" cy="1119587"/>
          </a:xfrm>
          <a:custGeom>
            <a:avLst/>
            <a:gdLst/>
            <a:ahLst/>
            <a:cxnLst/>
            <a:rect l="l" t="t" r="r" b="b"/>
            <a:pathLst>
              <a:path w="2755100" h="299718">
                <a:moveTo>
                  <a:pt x="20723" y="0"/>
                </a:moveTo>
                <a:lnTo>
                  <a:pt x="2734377" y="0"/>
                </a:lnTo>
                <a:cubicBezTo>
                  <a:pt x="2745822" y="0"/>
                  <a:pt x="2755100" y="9278"/>
                  <a:pt x="2755100" y="20723"/>
                </a:cubicBezTo>
                <a:lnTo>
                  <a:pt x="2755100" y="278995"/>
                </a:lnTo>
                <a:cubicBezTo>
                  <a:pt x="2755100" y="290440"/>
                  <a:pt x="2745822" y="299718"/>
                  <a:pt x="2734377" y="299718"/>
                </a:cubicBezTo>
                <a:lnTo>
                  <a:pt x="20723" y="299718"/>
                </a:lnTo>
                <a:cubicBezTo>
                  <a:pt x="15227" y="299718"/>
                  <a:pt x="9956" y="297534"/>
                  <a:pt x="6069" y="293648"/>
                </a:cubicBezTo>
                <a:cubicBezTo>
                  <a:pt x="2183" y="289762"/>
                  <a:pt x="0" y="284491"/>
                  <a:pt x="0" y="278995"/>
                </a:cubicBezTo>
                <a:lnTo>
                  <a:pt x="0" y="20723"/>
                </a:lnTo>
                <a:cubicBezTo>
                  <a:pt x="0" y="9278"/>
                  <a:pt x="9278" y="0"/>
                  <a:pt x="20723" y="0"/>
                </a:cubicBezTo>
                <a:close/>
              </a:path>
            </a:pathLst>
          </a:custGeom>
          <a:solidFill>
            <a:srgbClr val="ECF2FD"/>
          </a:solidFill>
          <a:effectLst>
            <a:outerShdw blurRad="63500" sx="101000" sy="101000" algn="ctr" rotWithShape="0">
              <a:schemeClr val="accent1">
                <a:alpha val="40000"/>
              </a:scheme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42" name="TextBox 12">
            <a:extLst>
              <a:ext uri="{FF2B5EF4-FFF2-40B4-BE49-F238E27FC236}">
                <a16:creationId xmlns:a16="http://schemas.microsoft.com/office/drawing/2014/main" id="{8E28E96B-A4F0-417B-D234-7C98D17ACEC9}"/>
              </a:ext>
            </a:extLst>
          </p:cNvPr>
          <p:cNvSpPr txBox="1"/>
          <p:nvPr/>
        </p:nvSpPr>
        <p:spPr>
          <a:xfrm>
            <a:off x="9373559" y="8947664"/>
            <a:ext cx="1818874" cy="61555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r"/>
            <a:r>
              <a:rPr lang="en-US" sz="2000" b="1" dirty="0">
                <a:solidFill>
                  <a:srgbClr val="20487F"/>
                </a:solidFill>
                <a:latin typeface="Aileron Bold"/>
                <a:ea typeface="Aileron Bold"/>
                <a:cs typeface="Aileron Bold"/>
                <a:sym typeface="Aileron Bold"/>
              </a:rPr>
              <a:t>Business implication</a:t>
            </a:r>
          </a:p>
        </p:txBody>
      </p:sp>
      <p:sp>
        <p:nvSpPr>
          <p:cNvPr id="43" name="TextBox 13">
            <a:extLst>
              <a:ext uri="{FF2B5EF4-FFF2-40B4-BE49-F238E27FC236}">
                <a16:creationId xmlns:a16="http://schemas.microsoft.com/office/drawing/2014/main" id="{7AEB8910-F131-9F4A-F483-14C707FFD6B2}"/>
              </a:ext>
            </a:extLst>
          </p:cNvPr>
          <p:cNvSpPr txBox="1"/>
          <p:nvPr/>
        </p:nvSpPr>
        <p:spPr>
          <a:xfrm>
            <a:off x="11464916" y="9009218"/>
            <a:ext cx="5934496" cy="49244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spcBef>
                <a:spcPct val="0"/>
              </a:spcBef>
            </a:pPr>
            <a:r>
              <a:rPr lang="en-GB" sz="1600" dirty="0">
                <a:solidFill>
                  <a:srgbClr val="000000"/>
                </a:solidFill>
                <a:latin typeface="Aileron"/>
                <a:ea typeface="Aileron"/>
                <a:cs typeface="Aileron"/>
                <a:sym typeface="Aileron"/>
              </a:rPr>
              <a:t>Customers using older and lower-value handsets should be prioritised for upgrade offers and targeted retention campaigns.</a:t>
            </a:r>
            <a:endParaRPr lang="en-US" sz="1600" dirty="0">
              <a:solidFill>
                <a:srgbClr val="000000"/>
              </a:solidFill>
              <a:latin typeface="Aileron"/>
              <a:ea typeface="Aileron"/>
              <a:cs typeface="Aileron"/>
              <a:sym typeface="Aileron"/>
            </a:endParaRPr>
          </a:p>
        </p:txBody>
      </p:sp>
      <p:sp>
        <p:nvSpPr>
          <p:cNvPr id="47" name="TextBox 13">
            <a:extLst>
              <a:ext uri="{FF2B5EF4-FFF2-40B4-BE49-F238E27FC236}">
                <a16:creationId xmlns:a16="http://schemas.microsoft.com/office/drawing/2014/main" id="{2D46394B-4092-159E-8B23-EC4C614EE95B}"/>
              </a:ext>
            </a:extLst>
          </p:cNvPr>
          <p:cNvSpPr txBox="1"/>
          <p:nvPr/>
        </p:nvSpPr>
        <p:spPr>
          <a:xfrm>
            <a:off x="3459016" y="8994457"/>
            <a:ext cx="5778301" cy="49244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spcBef>
                <a:spcPct val="0"/>
              </a:spcBef>
            </a:pPr>
            <a:r>
              <a:rPr lang="en-GB" sz="1600" dirty="0">
                <a:solidFill>
                  <a:srgbClr val="000000"/>
                </a:solidFill>
                <a:latin typeface="Aileron"/>
                <a:ea typeface="Aileron"/>
                <a:cs typeface="Aileron"/>
                <a:sym typeface="Aileron"/>
              </a:rPr>
              <a:t>Device age and handset value should be considered together when designing retention strategies.</a:t>
            </a:r>
            <a:endParaRPr lang="en-US" sz="1600" dirty="0">
              <a:solidFill>
                <a:srgbClr val="000000"/>
              </a:solidFill>
              <a:latin typeface="Aileron"/>
              <a:ea typeface="Aileron"/>
              <a:cs typeface="Aileron"/>
              <a:sym typeface="Aileron"/>
            </a:endParaRPr>
          </a:p>
        </p:txBody>
      </p:sp>
      <p:sp>
        <p:nvSpPr>
          <p:cNvPr id="48" name="TextBox 12">
            <a:extLst>
              <a:ext uri="{FF2B5EF4-FFF2-40B4-BE49-F238E27FC236}">
                <a16:creationId xmlns:a16="http://schemas.microsoft.com/office/drawing/2014/main" id="{16F59A0C-41EA-F365-CE8E-4C47037833A5}"/>
              </a:ext>
            </a:extLst>
          </p:cNvPr>
          <p:cNvSpPr txBox="1"/>
          <p:nvPr/>
        </p:nvSpPr>
        <p:spPr>
          <a:xfrm>
            <a:off x="1378186" y="9101553"/>
            <a:ext cx="1818874" cy="30777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r"/>
            <a:r>
              <a:rPr lang="en-US" sz="2000" b="1" dirty="0">
                <a:latin typeface="Aileron Bold"/>
                <a:ea typeface="Aileron Bold"/>
                <a:cs typeface="Aileron Bold"/>
                <a:sym typeface="Aileron Bold"/>
              </a:rPr>
              <a:t>Key Finding</a:t>
            </a:r>
          </a:p>
        </p:txBody>
      </p:sp>
    </p:spTree>
    <p:extLst>
      <p:ext uri="{BB962C8B-B14F-4D97-AF65-F5344CB8AC3E}">
        <p14:creationId xmlns:p14="http://schemas.microsoft.com/office/powerpoint/2010/main" val="19092657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0149" y="0"/>
            <a:ext cx="18277851" cy="10287000"/>
          </a:xfrm>
          <a:custGeom>
            <a:avLst/>
            <a:gdLst/>
            <a:ahLst/>
            <a:cxnLst/>
            <a:rect l="l" t="t" r="r" b="b"/>
            <a:pathLst>
              <a:path w="18267703" h="10287000">
                <a:moveTo>
                  <a:pt x="0" y="0"/>
                </a:moveTo>
                <a:lnTo>
                  <a:pt x="18267702" y="0"/>
                </a:lnTo>
                <a:lnTo>
                  <a:pt x="18267702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9" name="Freeform 51">
            <a:extLst>
              <a:ext uri="{FF2B5EF4-FFF2-40B4-BE49-F238E27FC236}">
                <a16:creationId xmlns:a16="http://schemas.microsoft.com/office/drawing/2014/main" id="{337E6505-6BD4-D6D9-6920-6B71B4CD2048}"/>
              </a:ext>
            </a:extLst>
          </p:cNvPr>
          <p:cNvSpPr/>
          <p:nvPr/>
        </p:nvSpPr>
        <p:spPr>
          <a:xfrm>
            <a:off x="0" y="2738299"/>
            <a:ext cx="5206124" cy="3149868"/>
          </a:xfrm>
          <a:custGeom>
            <a:avLst/>
            <a:gdLst/>
            <a:ahLst/>
            <a:cxnLst/>
            <a:rect l="l" t="t" r="r" b="b"/>
            <a:pathLst>
              <a:path w="3701621" h="250713">
                <a:moveTo>
                  <a:pt x="0" y="0"/>
                </a:moveTo>
                <a:lnTo>
                  <a:pt x="3701621" y="0"/>
                </a:lnTo>
                <a:lnTo>
                  <a:pt x="3701621" y="250713"/>
                </a:lnTo>
                <a:lnTo>
                  <a:pt x="0" y="250713"/>
                </a:lnTo>
                <a:close/>
              </a:path>
            </a:pathLst>
          </a:custGeom>
          <a:solidFill>
            <a:srgbClr val="FFF0CD"/>
          </a:solid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 flipV="1">
            <a:off x="1295400" y="1797437"/>
            <a:ext cx="10756322" cy="45719"/>
            <a:chOff x="0" y="0"/>
            <a:chExt cx="598445" cy="12543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598445" cy="12543"/>
            </a:xfrm>
            <a:custGeom>
              <a:avLst/>
              <a:gdLst/>
              <a:ahLst/>
              <a:cxnLst/>
              <a:rect l="l" t="t" r="r" b="b"/>
              <a:pathLst>
                <a:path w="598445" h="12543">
                  <a:moveTo>
                    <a:pt x="0" y="0"/>
                  </a:moveTo>
                  <a:lnTo>
                    <a:pt x="598445" y="0"/>
                  </a:lnTo>
                  <a:lnTo>
                    <a:pt x="598445" y="12543"/>
                  </a:lnTo>
                  <a:lnTo>
                    <a:pt x="0" y="12543"/>
                  </a:lnTo>
                  <a:close/>
                </a:path>
              </a:pathLst>
            </a:custGeom>
            <a:solidFill>
              <a:srgbClr val="FFC43A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-47625"/>
              <a:ext cx="598445" cy="6016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endParaRPr/>
            </a:p>
          </p:txBody>
        </p:sp>
      </p:grpSp>
      <p:sp>
        <p:nvSpPr>
          <p:cNvPr id="6" name="Freeform 6"/>
          <p:cNvSpPr/>
          <p:nvPr/>
        </p:nvSpPr>
        <p:spPr>
          <a:xfrm>
            <a:off x="5668509" y="2132178"/>
            <a:ext cx="5609092" cy="4471982"/>
          </a:xfrm>
          <a:custGeom>
            <a:avLst/>
            <a:gdLst/>
            <a:ahLst/>
            <a:cxnLst/>
            <a:rect l="l" t="t" r="r" b="b"/>
            <a:pathLst>
              <a:path w="8251995" h="6176054">
                <a:moveTo>
                  <a:pt x="0" y="0"/>
                </a:moveTo>
                <a:lnTo>
                  <a:pt x="8251994" y="0"/>
                </a:lnTo>
                <a:lnTo>
                  <a:pt x="8251994" y="6176055"/>
                </a:lnTo>
                <a:lnTo>
                  <a:pt x="0" y="6176055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r="-217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TextBox 10"/>
          <p:cNvSpPr txBox="1"/>
          <p:nvPr/>
        </p:nvSpPr>
        <p:spPr>
          <a:xfrm>
            <a:off x="1549974" y="3146588"/>
            <a:ext cx="2821097" cy="230832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spcBef>
                <a:spcPct val="0"/>
              </a:spcBef>
            </a:pPr>
            <a:r>
              <a:rPr lang="en-US" sz="3000" b="1" dirty="0">
                <a:solidFill>
                  <a:srgbClr val="20487F"/>
                </a:solidFill>
                <a:latin typeface="Aileron Bold"/>
                <a:ea typeface="Aileron Bold"/>
                <a:cs typeface="Aileron Bold"/>
                <a:sym typeface="Aileron Bold"/>
              </a:rPr>
              <a:t>Can customers be grouped into meaningful segments?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295400" y="848685"/>
            <a:ext cx="10756322" cy="94949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8400"/>
              </a:lnSpc>
            </a:pPr>
            <a:r>
              <a:rPr lang="en-US" sz="4800" b="1" dirty="0">
                <a:solidFill>
                  <a:srgbClr val="1969C2"/>
                </a:solidFill>
                <a:latin typeface="Aileron Bold"/>
                <a:ea typeface="Aileron Bold"/>
                <a:cs typeface="Aileron Bold"/>
                <a:sym typeface="Aileron Bold"/>
              </a:rPr>
              <a:t>Natural Customer </a:t>
            </a:r>
            <a:r>
              <a:rPr lang="en-US" sz="4800" b="1" dirty="0">
                <a:solidFill>
                  <a:srgbClr val="20487F"/>
                </a:solidFill>
                <a:latin typeface="Aileron Bold"/>
                <a:ea typeface="Aileron Bold"/>
                <a:cs typeface="Aileron Bold"/>
                <a:sym typeface="Aileron Bold"/>
              </a:rPr>
              <a:t>Segments (Bonus)</a:t>
            </a:r>
          </a:p>
        </p:txBody>
      </p:sp>
      <p:grpSp>
        <p:nvGrpSpPr>
          <p:cNvPr id="26" name="Group 25">
            <a:extLst>
              <a:ext uri="{FF2B5EF4-FFF2-40B4-BE49-F238E27FC236}">
                <a16:creationId xmlns:a16="http://schemas.microsoft.com/office/drawing/2014/main" id="{5019D693-5F78-404D-DDDD-5B6684BA4534}"/>
              </a:ext>
            </a:extLst>
          </p:cNvPr>
          <p:cNvGrpSpPr/>
          <p:nvPr/>
        </p:nvGrpSpPr>
        <p:grpSpPr>
          <a:xfrm>
            <a:off x="8686800" y="8425110"/>
            <a:ext cx="8410879" cy="1137990"/>
            <a:chOff x="1663572" y="8493495"/>
            <a:chExt cx="10460771" cy="1137990"/>
          </a:xfrm>
        </p:grpSpPr>
        <p:grpSp>
          <p:nvGrpSpPr>
            <p:cNvPr id="7" name="Group 7"/>
            <p:cNvGrpSpPr/>
            <p:nvPr/>
          </p:nvGrpSpPr>
          <p:grpSpPr>
            <a:xfrm>
              <a:off x="1663572" y="8493495"/>
              <a:ext cx="10460771" cy="1137990"/>
              <a:chOff x="0" y="0"/>
              <a:chExt cx="2755100" cy="299718"/>
            </a:xfrm>
            <a:effectLst>
              <a:outerShdw blurRad="63500" sx="101000" sy="101000" algn="ctr" rotWithShape="0">
                <a:schemeClr val="tx2">
                  <a:alpha val="40000"/>
                </a:schemeClr>
              </a:outerShdw>
            </a:effectLst>
          </p:grpSpPr>
          <p:sp>
            <p:nvSpPr>
              <p:cNvPr id="8" name="Freeform 8"/>
              <p:cNvSpPr/>
              <p:nvPr/>
            </p:nvSpPr>
            <p:spPr>
              <a:xfrm>
                <a:off x="0" y="0"/>
                <a:ext cx="2755100" cy="299718"/>
              </a:xfrm>
              <a:custGeom>
                <a:avLst/>
                <a:gdLst/>
                <a:ahLst/>
                <a:cxnLst/>
                <a:rect l="l" t="t" r="r" b="b"/>
                <a:pathLst>
                  <a:path w="2755100" h="299718">
                    <a:moveTo>
                      <a:pt x="20723" y="0"/>
                    </a:moveTo>
                    <a:lnTo>
                      <a:pt x="2734377" y="0"/>
                    </a:lnTo>
                    <a:cubicBezTo>
                      <a:pt x="2745822" y="0"/>
                      <a:pt x="2755100" y="9278"/>
                      <a:pt x="2755100" y="20723"/>
                    </a:cubicBezTo>
                    <a:lnTo>
                      <a:pt x="2755100" y="278995"/>
                    </a:lnTo>
                    <a:cubicBezTo>
                      <a:pt x="2755100" y="290440"/>
                      <a:pt x="2745822" y="299718"/>
                      <a:pt x="2734377" y="299718"/>
                    </a:cubicBezTo>
                    <a:lnTo>
                      <a:pt x="20723" y="299718"/>
                    </a:lnTo>
                    <a:cubicBezTo>
                      <a:pt x="15227" y="299718"/>
                      <a:pt x="9956" y="297534"/>
                      <a:pt x="6069" y="293648"/>
                    </a:cubicBezTo>
                    <a:cubicBezTo>
                      <a:pt x="2183" y="289762"/>
                      <a:pt x="0" y="284491"/>
                      <a:pt x="0" y="278995"/>
                    </a:cubicBezTo>
                    <a:lnTo>
                      <a:pt x="0" y="20723"/>
                    </a:lnTo>
                    <a:cubicBezTo>
                      <a:pt x="0" y="9278"/>
                      <a:pt x="9278" y="0"/>
                      <a:pt x="20723" y="0"/>
                    </a:cubicBezTo>
                    <a:close/>
                  </a:path>
                </a:pathLst>
              </a:custGeom>
              <a:solidFill>
                <a:srgbClr val="ECF2FD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9" name="TextBox 9"/>
              <p:cNvSpPr txBox="1"/>
              <p:nvPr/>
            </p:nvSpPr>
            <p:spPr>
              <a:xfrm>
                <a:off x="0" y="-47625"/>
                <a:ext cx="2755100" cy="347343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3359"/>
                  </a:lnSpc>
                </a:pPr>
                <a:endParaRPr/>
              </a:p>
            </p:txBody>
          </p:sp>
        </p:grpSp>
        <p:sp>
          <p:nvSpPr>
            <p:cNvPr id="12" name="TextBox 12"/>
            <p:cNvSpPr txBox="1"/>
            <p:nvPr/>
          </p:nvSpPr>
          <p:spPr>
            <a:xfrm>
              <a:off x="2127041" y="8724900"/>
              <a:ext cx="2262168" cy="738664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 algn="l"/>
              <a:r>
                <a:rPr lang="en-US" sz="2400" b="1" dirty="0">
                  <a:solidFill>
                    <a:srgbClr val="20487F"/>
                  </a:solidFill>
                  <a:latin typeface="Aileron Bold"/>
                  <a:ea typeface="Aileron Bold"/>
                  <a:cs typeface="Aileron Bold"/>
                  <a:sym typeface="Aileron Bold"/>
                </a:rPr>
                <a:t>Business implication</a:t>
              </a:r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4535918" y="8724900"/>
              <a:ext cx="7380846" cy="70167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2800"/>
                </a:lnSpc>
                <a:spcBef>
                  <a:spcPct val="0"/>
                </a:spcBef>
              </a:pPr>
              <a:r>
                <a:rPr lang="en-US" sz="2000" dirty="0">
                  <a:solidFill>
                    <a:srgbClr val="000000"/>
                  </a:solidFill>
                  <a:latin typeface="Aileron"/>
                  <a:ea typeface="Aileron"/>
                  <a:cs typeface="Aileron"/>
                  <a:sym typeface="Aileron"/>
                </a:rPr>
                <a:t>Retention strategies should be designed for each segment rather than applied uniformly.</a:t>
              </a:r>
            </a:p>
          </p:txBody>
        </p:sp>
      </p:grpSp>
      <p:grpSp>
        <p:nvGrpSpPr>
          <p:cNvPr id="27" name="Group 26">
            <a:extLst>
              <a:ext uri="{FF2B5EF4-FFF2-40B4-BE49-F238E27FC236}">
                <a16:creationId xmlns:a16="http://schemas.microsoft.com/office/drawing/2014/main" id="{38598826-E661-6F06-0199-38E423CD689F}"/>
              </a:ext>
            </a:extLst>
          </p:cNvPr>
          <p:cNvGrpSpPr/>
          <p:nvPr/>
        </p:nvGrpSpPr>
        <p:grpSpPr>
          <a:xfrm>
            <a:off x="12223614" y="1181100"/>
            <a:ext cx="4874065" cy="6633219"/>
            <a:chOff x="12573000" y="2509280"/>
            <a:chExt cx="4874065" cy="6633219"/>
          </a:xfrm>
        </p:grpSpPr>
        <p:grpSp>
          <p:nvGrpSpPr>
            <p:cNvPr id="14" name="Group 14"/>
            <p:cNvGrpSpPr/>
            <p:nvPr/>
          </p:nvGrpSpPr>
          <p:grpSpPr>
            <a:xfrm>
              <a:off x="12573000" y="2509280"/>
              <a:ext cx="4874065" cy="6633219"/>
              <a:chOff x="0" y="0"/>
              <a:chExt cx="1283704" cy="1747021"/>
            </a:xfrm>
            <a:effectLst>
              <a:outerShdw blurRad="63500" sx="101000" sy="101000" algn="ctr" rotWithShape="0">
                <a:schemeClr val="tx2">
                  <a:alpha val="40000"/>
                </a:schemeClr>
              </a:outerShdw>
            </a:effectLst>
          </p:grpSpPr>
          <p:sp>
            <p:nvSpPr>
              <p:cNvPr id="15" name="Freeform 15"/>
              <p:cNvSpPr/>
              <p:nvPr/>
            </p:nvSpPr>
            <p:spPr>
              <a:xfrm>
                <a:off x="0" y="0"/>
                <a:ext cx="1283704" cy="1747021"/>
              </a:xfrm>
              <a:custGeom>
                <a:avLst/>
                <a:gdLst/>
                <a:ahLst/>
                <a:cxnLst/>
                <a:rect l="l" t="t" r="r" b="b"/>
                <a:pathLst>
                  <a:path w="1283704" h="1747021">
                    <a:moveTo>
                      <a:pt x="36533" y="0"/>
                    </a:moveTo>
                    <a:lnTo>
                      <a:pt x="1247172" y="0"/>
                    </a:lnTo>
                    <a:cubicBezTo>
                      <a:pt x="1267348" y="0"/>
                      <a:pt x="1283704" y="16356"/>
                      <a:pt x="1283704" y="36533"/>
                    </a:cubicBezTo>
                    <a:lnTo>
                      <a:pt x="1283704" y="1710488"/>
                    </a:lnTo>
                    <a:cubicBezTo>
                      <a:pt x="1283704" y="1730664"/>
                      <a:pt x="1267348" y="1747021"/>
                      <a:pt x="1247172" y="1747021"/>
                    </a:cubicBezTo>
                    <a:lnTo>
                      <a:pt x="36533" y="1747021"/>
                    </a:lnTo>
                    <a:cubicBezTo>
                      <a:pt x="16356" y="1747021"/>
                      <a:pt x="0" y="1730664"/>
                      <a:pt x="0" y="1710488"/>
                    </a:cubicBezTo>
                    <a:lnTo>
                      <a:pt x="0" y="36533"/>
                    </a:lnTo>
                    <a:cubicBezTo>
                      <a:pt x="0" y="16356"/>
                      <a:pt x="16356" y="0"/>
                      <a:pt x="36533" y="0"/>
                    </a:cubicBezTo>
                    <a:close/>
                  </a:path>
                </a:pathLst>
              </a:custGeom>
              <a:solidFill>
                <a:srgbClr val="FEFDFD"/>
              </a:solidFill>
              <a:ln cap="rnd">
                <a:noFill/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6" name="TextBox 16"/>
              <p:cNvSpPr txBox="1"/>
              <p:nvPr/>
            </p:nvSpPr>
            <p:spPr>
              <a:xfrm>
                <a:off x="0" y="-47625"/>
                <a:ext cx="1283704" cy="1794646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marL="0" lvl="0" indent="0" algn="ctr">
                  <a:lnSpc>
                    <a:spcPts val="3359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sp>
          <p:nvSpPr>
            <p:cNvPr id="17" name="Freeform 17"/>
            <p:cNvSpPr/>
            <p:nvPr/>
          </p:nvSpPr>
          <p:spPr>
            <a:xfrm>
              <a:off x="15732404" y="2886585"/>
              <a:ext cx="1542769" cy="1542769"/>
            </a:xfrm>
            <a:custGeom>
              <a:avLst/>
              <a:gdLst/>
              <a:ahLst/>
              <a:cxnLst/>
              <a:rect l="l" t="t" r="r" b="b"/>
              <a:pathLst>
                <a:path w="1542769" h="1542769">
                  <a:moveTo>
                    <a:pt x="0" y="0"/>
                  </a:moveTo>
                  <a:lnTo>
                    <a:pt x="1542769" y="0"/>
                  </a:lnTo>
                  <a:lnTo>
                    <a:pt x="1542769" y="1542769"/>
                  </a:lnTo>
                  <a:lnTo>
                    <a:pt x="0" y="1542769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/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grpSp>
          <p:nvGrpSpPr>
            <p:cNvPr id="18" name="Group 18"/>
            <p:cNvGrpSpPr/>
            <p:nvPr/>
          </p:nvGrpSpPr>
          <p:grpSpPr>
            <a:xfrm>
              <a:off x="12953626" y="3833711"/>
              <a:ext cx="2839739" cy="47625"/>
              <a:chOff x="0" y="0"/>
              <a:chExt cx="747915" cy="12543"/>
            </a:xfrm>
          </p:grpSpPr>
          <p:sp>
            <p:nvSpPr>
              <p:cNvPr id="19" name="Freeform 19"/>
              <p:cNvSpPr/>
              <p:nvPr/>
            </p:nvSpPr>
            <p:spPr>
              <a:xfrm>
                <a:off x="0" y="0"/>
                <a:ext cx="747915" cy="12543"/>
              </a:xfrm>
              <a:custGeom>
                <a:avLst/>
                <a:gdLst/>
                <a:ahLst/>
                <a:cxnLst/>
                <a:rect l="l" t="t" r="r" b="b"/>
                <a:pathLst>
                  <a:path w="747915" h="12543">
                    <a:moveTo>
                      <a:pt x="0" y="0"/>
                    </a:moveTo>
                    <a:lnTo>
                      <a:pt x="747915" y="0"/>
                    </a:lnTo>
                    <a:lnTo>
                      <a:pt x="747915" y="12543"/>
                    </a:lnTo>
                    <a:lnTo>
                      <a:pt x="0" y="12543"/>
                    </a:lnTo>
                    <a:close/>
                  </a:path>
                </a:pathLst>
              </a:custGeom>
              <a:solidFill>
                <a:srgbClr val="1968C1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" name="TextBox 20"/>
              <p:cNvSpPr txBox="1"/>
              <p:nvPr/>
            </p:nvSpPr>
            <p:spPr>
              <a:xfrm>
                <a:off x="0" y="-47625"/>
                <a:ext cx="747915" cy="60168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3359"/>
                  </a:lnSpc>
                </a:pPr>
                <a:endParaRPr/>
              </a:p>
            </p:txBody>
          </p:sp>
        </p:grpSp>
        <p:sp>
          <p:nvSpPr>
            <p:cNvPr id="21" name="TextBox 21"/>
            <p:cNvSpPr txBox="1"/>
            <p:nvPr/>
          </p:nvSpPr>
          <p:spPr>
            <a:xfrm>
              <a:off x="12953626" y="3115571"/>
              <a:ext cx="2760096" cy="537845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 algn="ctr">
                <a:lnSpc>
                  <a:spcPts val="4480"/>
                </a:lnSpc>
                <a:spcBef>
                  <a:spcPct val="0"/>
                </a:spcBef>
              </a:pPr>
              <a:r>
                <a:rPr lang="en-US" sz="3200" b="1" dirty="0">
                  <a:solidFill>
                    <a:srgbClr val="20487F"/>
                  </a:solidFill>
                  <a:latin typeface="Aileron Bold"/>
                  <a:ea typeface="Aileron Bold"/>
                  <a:cs typeface="Aileron Bold"/>
                  <a:sym typeface="Aileron Bold"/>
                </a:rPr>
                <a:t>Interpretation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13052318" y="4997118"/>
              <a:ext cx="544965" cy="543603"/>
            </a:xfrm>
            <a:custGeom>
              <a:avLst/>
              <a:gdLst/>
              <a:ahLst/>
              <a:cxnLst/>
              <a:rect l="l" t="t" r="r" b="b"/>
              <a:pathLst>
                <a:path w="544965" h="543603">
                  <a:moveTo>
                    <a:pt x="0" y="0"/>
                  </a:moveTo>
                  <a:lnTo>
                    <a:pt x="544965" y="0"/>
                  </a:lnTo>
                  <a:lnTo>
                    <a:pt x="544965" y="543603"/>
                  </a:lnTo>
                  <a:lnTo>
                    <a:pt x="0" y="543603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23" name="Freeform 23"/>
            <p:cNvSpPr/>
            <p:nvPr/>
          </p:nvSpPr>
          <p:spPr>
            <a:xfrm>
              <a:off x="13072619" y="6062432"/>
              <a:ext cx="544965" cy="543603"/>
            </a:xfrm>
            <a:custGeom>
              <a:avLst/>
              <a:gdLst/>
              <a:ahLst/>
              <a:cxnLst/>
              <a:rect l="l" t="t" r="r" b="b"/>
              <a:pathLst>
                <a:path w="544965" h="543603">
                  <a:moveTo>
                    <a:pt x="0" y="0"/>
                  </a:moveTo>
                  <a:lnTo>
                    <a:pt x="544965" y="0"/>
                  </a:lnTo>
                  <a:lnTo>
                    <a:pt x="544965" y="543602"/>
                  </a:lnTo>
                  <a:lnTo>
                    <a:pt x="0" y="54360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24" name="Freeform 24"/>
            <p:cNvSpPr/>
            <p:nvPr/>
          </p:nvSpPr>
          <p:spPr>
            <a:xfrm>
              <a:off x="13072619" y="7447964"/>
              <a:ext cx="544965" cy="543603"/>
            </a:xfrm>
            <a:custGeom>
              <a:avLst/>
              <a:gdLst/>
              <a:ahLst/>
              <a:cxnLst/>
              <a:rect l="l" t="t" r="r" b="b"/>
              <a:pathLst>
                <a:path w="544965" h="543603">
                  <a:moveTo>
                    <a:pt x="0" y="0"/>
                  </a:moveTo>
                  <a:lnTo>
                    <a:pt x="544965" y="0"/>
                  </a:lnTo>
                  <a:lnTo>
                    <a:pt x="544965" y="543603"/>
                  </a:lnTo>
                  <a:lnTo>
                    <a:pt x="0" y="543603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13863915" y="4869309"/>
              <a:ext cx="3120765" cy="355994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2800"/>
                </a:lnSpc>
              </a:pPr>
              <a:r>
                <a:rPr lang="en-US" sz="2000" dirty="0">
                  <a:latin typeface="Aileron"/>
                  <a:ea typeface="Aileron"/>
                  <a:cs typeface="Aileron"/>
                  <a:sym typeface="Aileron"/>
                </a:rPr>
                <a:t>K-Means identified </a:t>
              </a:r>
              <a:r>
                <a:rPr lang="en-US" sz="2000" dirty="0">
                  <a:solidFill>
                    <a:srgbClr val="1968C1"/>
                  </a:solidFill>
                  <a:latin typeface="Aileron"/>
                  <a:ea typeface="Aileron"/>
                  <a:cs typeface="Aileron"/>
                  <a:sym typeface="Aileron"/>
                </a:rPr>
                <a:t>three distinct customer groups</a:t>
              </a:r>
              <a:r>
                <a:rPr lang="en-US" sz="2000" dirty="0">
                  <a:solidFill>
                    <a:srgbClr val="000000"/>
                  </a:solidFill>
                  <a:latin typeface="Aileron"/>
                  <a:ea typeface="Aileron"/>
                  <a:cs typeface="Aileron"/>
                  <a:sym typeface="Aileron"/>
                </a:rPr>
                <a:t>.  </a:t>
              </a:r>
            </a:p>
            <a:p>
              <a:pPr algn="l">
                <a:lnSpc>
                  <a:spcPts val="2800"/>
                </a:lnSpc>
              </a:pPr>
              <a:endParaRPr lang="en-US" sz="2000" dirty="0">
                <a:solidFill>
                  <a:srgbClr val="000000"/>
                </a:solidFill>
                <a:latin typeface="Aileron"/>
                <a:ea typeface="Aileron"/>
                <a:cs typeface="Aileron"/>
                <a:sym typeface="Aileron"/>
              </a:endParaRPr>
            </a:p>
            <a:p>
              <a:pPr algn="l">
                <a:lnSpc>
                  <a:spcPts val="2800"/>
                </a:lnSpc>
              </a:pPr>
              <a:r>
                <a:rPr lang="en-US" sz="2000" dirty="0">
                  <a:solidFill>
                    <a:srgbClr val="1968C1"/>
                  </a:solidFill>
                  <a:latin typeface="Aileron"/>
                  <a:ea typeface="Aileron"/>
                  <a:cs typeface="Aileron"/>
                  <a:sym typeface="Aileron"/>
                </a:rPr>
                <a:t>Segments differ</a:t>
              </a:r>
            </a:p>
            <a:p>
              <a:pPr algn="l">
                <a:lnSpc>
                  <a:spcPts val="2800"/>
                </a:lnSpc>
              </a:pPr>
              <a:r>
                <a:rPr lang="en-US" sz="2000" dirty="0">
                  <a:solidFill>
                    <a:srgbClr val="1968C1"/>
                  </a:solidFill>
                  <a:latin typeface="Aileron"/>
                  <a:ea typeface="Aileron"/>
                  <a:cs typeface="Aileron"/>
                  <a:sym typeface="Aileron"/>
                </a:rPr>
                <a:t>in revenue</a:t>
              </a:r>
              <a:r>
                <a:rPr lang="en-US" sz="2000" dirty="0">
                  <a:solidFill>
                    <a:srgbClr val="000000"/>
                  </a:solidFill>
                  <a:latin typeface="Aileron"/>
                  <a:ea typeface="Aileron"/>
                  <a:cs typeface="Aileron"/>
                  <a:sym typeface="Aileron"/>
                </a:rPr>
                <a:t>, usage, tenure and device age. </a:t>
              </a:r>
            </a:p>
            <a:p>
              <a:pPr algn="l">
                <a:lnSpc>
                  <a:spcPts val="2800"/>
                </a:lnSpc>
              </a:pPr>
              <a:endParaRPr lang="en-US" sz="2000" dirty="0">
                <a:solidFill>
                  <a:srgbClr val="000000"/>
                </a:solidFill>
                <a:latin typeface="Aileron"/>
                <a:ea typeface="Aileron"/>
                <a:cs typeface="Aileron"/>
                <a:sym typeface="Aileron"/>
              </a:endParaRPr>
            </a:p>
            <a:p>
              <a:pPr algn="l">
                <a:lnSpc>
                  <a:spcPts val="2800"/>
                </a:lnSpc>
                <a:spcBef>
                  <a:spcPct val="0"/>
                </a:spcBef>
              </a:pPr>
              <a:r>
                <a:rPr lang="en-US" sz="2000" dirty="0">
                  <a:solidFill>
                    <a:srgbClr val="1968C1"/>
                  </a:solidFill>
                  <a:latin typeface="Aileron"/>
                  <a:ea typeface="Aileron"/>
                  <a:cs typeface="Aileron"/>
                  <a:sym typeface="Aileron"/>
                </a:rPr>
                <a:t>Customer </a:t>
              </a:r>
              <a:r>
                <a:rPr lang="en-US" sz="2000" dirty="0" err="1">
                  <a:solidFill>
                    <a:srgbClr val="1968C1"/>
                  </a:solidFill>
                  <a:latin typeface="Aileron"/>
                  <a:ea typeface="Aileron"/>
                  <a:cs typeface="Aileron"/>
                  <a:sym typeface="Aileron"/>
                </a:rPr>
                <a:t>behaviour</a:t>
              </a:r>
              <a:r>
                <a:rPr lang="en-US" sz="2000" dirty="0">
                  <a:solidFill>
                    <a:srgbClr val="1968C1"/>
                  </a:solidFill>
                  <a:latin typeface="Aileron"/>
                  <a:ea typeface="Aileron"/>
                  <a:cs typeface="Aileron"/>
                  <a:sym typeface="Aileron"/>
                </a:rPr>
                <a:t> </a:t>
              </a:r>
              <a:r>
                <a:rPr lang="en-US" sz="2000" dirty="0">
                  <a:solidFill>
                    <a:srgbClr val="000000"/>
                  </a:solidFill>
                  <a:latin typeface="Aileron"/>
                  <a:ea typeface="Aileron"/>
                  <a:cs typeface="Aileron"/>
                  <a:sym typeface="Aileron"/>
                </a:rPr>
                <a:t>is heterogeneous rather than uniform. </a:t>
              </a:r>
            </a:p>
          </p:txBody>
        </p:sp>
      </p:grpSp>
      <p:graphicFrame>
        <p:nvGraphicFramePr>
          <p:cNvPr id="28" name="Table 27">
            <a:extLst>
              <a:ext uri="{FF2B5EF4-FFF2-40B4-BE49-F238E27FC236}">
                <a16:creationId xmlns:a16="http://schemas.microsoft.com/office/drawing/2014/main" id="{6164D96B-E201-8586-A521-83AE4F8E6DB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81080228"/>
              </p:ext>
            </p:extLst>
          </p:nvPr>
        </p:nvGraphicFramePr>
        <p:xfrm>
          <a:off x="1252049" y="6819901"/>
          <a:ext cx="7131980" cy="2763961"/>
        </p:xfrm>
        <a:graphic>
          <a:graphicData uri="http://schemas.openxmlformats.org/drawingml/2006/table">
            <a:tbl>
              <a:tblPr firstRow="1" firstCol="1" bandRow="1">
                <a:effectLst>
                  <a:outerShdw blurRad="63500" sx="101000" sy="101000" algn="ctr" rotWithShape="0">
                    <a:schemeClr val="tx2">
                      <a:alpha val="74000"/>
                    </a:schemeClr>
                  </a:outerShdw>
                </a:effectLst>
                <a:tableStyleId>{5C22544A-7EE6-4342-B048-85BDC9FD1C3A}</a:tableStyleId>
              </a:tblPr>
              <a:tblGrid>
                <a:gridCol w="1426396">
                  <a:extLst>
                    <a:ext uri="{9D8B030D-6E8A-4147-A177-3AD203B41FA5}">
                      <a16:colId xmlns:a16="http://schemas.microsoft.com/office/drawing/2014/main" val="1982561393"/>
                    </a:ext>
                  </a:extLst>
                </a:gridCol>
                <a:gridCol w="1426396">
                  <a:extLst>
                    <a:ext uri="{9D8B030D-6E8A-4147-A177-3AD203B41FA5}">
                      <a16:colId xmlns:a16="http://schemas.microsoft.com/office/drawing/2014/main" val="1861364329"/>
                    </a:ext>
                  </a:extLst>
                </a:gridCol>
                <a:gridCol w="1426396">
                  <a:extLst>
                    <a:ext uri="{9D8B030D-6E8A-4147-A177-3AD203B41FA5}">
                      <a16:colId xmlns:a16="http://schemas.microsoft.com/office/drawing/2014/main" val="3774074948"/>
                    </a:ext>
                  </a:extLst>
                </a:gridCol>
                <a:gridCol w="1426396">
                  <a:extLst>
                    <a:ext uri="{9D8B030D-6E8A-4147-A177-3AD203B41FA5}">
                      <a16:colId xmlns:a16="http://schemas.microsoft.com/office/drawing/2014/main" val="2261893461"/>
                    </a:ext>
                  </a:extLst>
                </a:gridCol>
                <a:gridCol w="1426396">
                  <a:extLst>
                    <a:ext uri="{9D8B030D-6E8A-4147-A177-3AD203B41FA5}">
                      <a16:colId xmlns:a16="http://schemas.microsoft.com/office/drawing/2014/main" val="1276448628"/>
                    </a:ext>
                  </a:extLst>
                </a:gridCol>
              </a:tblGrid>
              <a:tr h="581760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b="1" kern="100" dirty="0">
                          <a:effectLst/>
                        </a:rPr>
                        <a:t>Segment</a:t>
                      </a:r>
                      <a:endParaRPr lang="en-GB" sz="1600" b="1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b="1" kern="100" dirty="0">
                          <a:effectLst/>
                        </a:rPr>
                        <a:t>Charges</a:t>
                      </a:r>
                      <a:endParaRPr lang="en-GB" sz="1600" b="1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b="1" kern="100" dirty="0">
                          <a:effectLst/>
                        </a:rPr>
                        <a:t>Usage</a:t>
                      </a:r>
                      <a:endParaRPr lang="en-GB" sz="1600" b="1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b="1" kern="100" dirty="0">
                          <a:effectLst/>
                        </a:rPr>
                        <a:t>Tenure</a:t>
                      </a:r>
                      <a:endParaRPr lang="en-GB" sz="1600" b="1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b="1" kern="100" dirty="0">
                          <a:effectLst/>
                        </a:rPr>
                        <a:t>Device Age</a:t>
                      </a:r>
                      <a:endParaRPr lang="en-GB" sz="1600" b="1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>
                    <a:solidFill>
                      <a:schemeClr val="tx2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36418840"/>
                  </a:ext>
                </a:extLst>
              </a:tr>
              <a:tr h="744245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b="1" kern="100" dirty="0">
                          <a:effectLst/>
                        </a:rPr>
                        <a:t>High-value Customer</a:t>
                      </a:r>
                      <a:endParaRPr lang="en-GB" sz="1600" b="1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b="0" kern="100" dirty="0">
                          <a:effectLst/>
                        </a:rPr>
                        <a:t>76</a:t>
                      </a:r>
                      <a:endParaRPr lang="en-GB" sz="1600" b="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b="0" kern="100" dirty="0">
                          <a:effectLst/>
                        </a:rPr>
                        <a:t>1152</a:t>
                      </a:r>
                      <a:endParaRPr lang="en-GB" sz="1600" b="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b="0" kern="100" dirty="0">
                          <a:effectLst/>
                        </a:rPr>
                        <a:t>17</a:t>
                      </a:r>
                      <a:endParaRPr lang="en-GB" sz="1600" b="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b="0" kern="100" dirty="0">
                          <a:effectLst/>
                        </a:rPr>
                        <a:t>244</a:t>
                      </a:r>
                      <a:endParaRPr lang="en-GB" sz="1600" b="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2265725928"/>
                  </a:ext>
                </a:extLst>
              </a:tr>
              <a:tr h="693711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b="1" kern="100">
                          <a:effectLst/>
                        </a:rPr>
                        <a:t>Regular Customer</a:t>
                      </a:r>
                      <a:endParaRPr lang="en-GB" sz="1600" b="1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b="0" kern="100">
                          <a:effectLst/>
                        </a:rPr>
                        <a:t>41</a:t>
                      </a:r>
                      <a:endParaRPr lang="en-GB" sz="1600" b="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b="0" kern="100">
                          <a:effectLst/>
                        </a:rPr>
                        <a:t>366</a:t>
                      </a:r>
                      <a:endParaRPr lang="en-GB" sz="1600" b="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b="0" kern="100" dirty="0">
                          <a:effectLst/>
                        </a:rPr>
                        <a:t>14</a:t>
                      </a:r>
                      <a:endParaRPr lang="en-GB" sz="1600" b="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b="0" kern="100" dirty="0">
                          <a:effectLst/>
                        </a:rPr>
                        <a:t>291</a:t>
                      </a:r>
                      <a:endParaRPr lang="en-GB" sz="1600" b="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2366399864"/>
                  </a:ext>
                </a:extLst>
              </a:tr>
              <a:tr h="744245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b="1" kern="100">
                          <a:effectLst/>
                        </a:rPr>
                        <a:t>Long-term Customer</a:t>
                      </a:r>
                      <a:endParaRPr lang="en-GB" sz="1600" b="1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b="0" kern="100">
                          <a:effectLst/>
                        </a:rPr>
                        <a:t>36</a:t>
                      </a:r>
                      <a:endParaRPr lang="en-GB" sz="1600" b="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b="0" kern="100">
                          <a:effectLst/>
                        </a:rPr>
                        <a:t>259</a:t>
                      </a:r>
                      <a:endParaRPr lang="en-GB" sz="1600" b="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b="0" kern="100">
                          <a:effectLst/>
                        </a:rPr>
                        <a:t>29</a:t>
                      </a:r>
                      <a:endParaRPr lang="en-GB" sz="1600" b="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b="0" kern="100" dirty="0">
                          <a:effectLst/>
                        </a:rPr>
                        <a:t>690</a:t>
                      </a:r>
                      <a:endParaRPr lang="en-GB" sz="1600" b="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2145681772"/>
                  </a:ext>
                </a:extLst>
              </a:tr>
            </a:tbl>
          </a:graphicData>
        </a:graphic>
      </p:graphicFrame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flipV="1">
            <a:off x="0" y="0"/>
            <a:ext cx="18267703" cy="10287000"/>
          </a:xfrm>
          <a:custGeom>
            <a:avLst/>
            <a:gdLst/>
            <a:ahLst/>
            <a:cxnLst/>
            <a:rect l="l" t="t" r="r" b="b"/>
            <a:pathLst>
              <a:path w="18267703" h="10287000">
                <a:moveTo>
                  <a:pt x="0" y="10287000"/>
                </a:moveTo>
                <a:lnTo>
                  <a:pt x="18267703" y="10287000"/>
                </a:lnTo>
                <a:lnTo>
                  <a:pt x="18267703" y="0"/>
                </a:lnTo>
                <a:lnTo>
                  <a:pt x="0" y="0"/>
                </a:lnTo>
                <a:lnTo>
                  <a:pt x="0" y="1028700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3" name="Freeform 51">
            <a:extLst>
              <a:ext uri="{FF2B5EF4-FFF2-40B4-BE49-F238E27FC236}">
                <a16:creationId xmlns:a16="http://schemas.microsoft.com/office/drawing/2014/main" id="{CE6C4539-E8E9-0B6D-59D4-55250E6A396A}"/>
              </a:ext>
            </a:extLst>
          </p:cNvPr>
          <p:cNvSpPr/>
          <p:nvPr/>
        </p:nvSpPr>
        <p:spPr>
          <a:xfrm>
            <a:off x="-20297" y="2102794"/>
            <a:ext cx="18288000" cy="700401"/>
          </a:xfrm>
          <a:custGeom>
            <a:avLst/>
            <a:gdLst/>
            <a:ahLst/>
            <a:cxnLst/>
            <a:rect l="l" t="t" r="r" b="b"/>
            <a:pathLst>
              <a:path w="3701621" h="250713">
                <a:moveTo>
                  <a:pt x="0" y="0"/>
                </a:moveTo>
                <a:lnTo>
                  <a:pt x="3701621" y="0"/>
                </a:lnTo>
                <a:lnTo>
                  <a:pt x="3701621" y="250713"/>
                </a:lnTo>
                <a:lnTo>
                  <a:pt x="0" y="250713"/>
                </a:lnTo>
                <a:close/>
              </a:path>
            </a:pathLst>
          </a:custGeom>
          <a:solidFill>
            <a:srgbClr val="FFF0CD"/>
          </a:solidFill>
        </p:spPr>
        <p:txBody>
          <a:bodyPr/>
          <a:lstStyle/>
          <a:p>
            <a:endParaRPr lang="en-GB" dirty="0"/>
          </a:p>
        </p:txBody>
      </p:sp>
      <p:grpSp>
        <p:nvGrpSpPr>
          <p:cNvPr id="4" name="Group 4"/>
          <p:cNvGrpSpPr/>
          <p:nvPr/>
        </p:nvGrpSpPr>
        <p:grpSpPr>
          <a:xfrm>
            <a:off x="990600" y="8348677"/>
            <a:ext cx="10418637" cy="1339958"/>
            <a:chOff x="0" y="-47625"/>
            <a:chExt cx="2744003" cy="352911"/>
          </a:xfrm>
          <a:effectLst>
            <a:outerShdw blurRad="63500" sx="101000" sy="101000" algn="ctr" rotWithShape="0">
              <a:schemeClr val="tx2">
                <a:alpha val="40000"/>
              </a:schemeClr>
            </a:outerShdw>
          </a:effectLst>
        </p:grpSpPr>
        <p:sp>
          <p:nvSpPr>
            <p:cNvPr id="5" name="Freeform 5"/>
            <p:cNvSpPr/>
            <p:nvPr/>
          </p:nvSpPr>
          <p:spPr>
            <a:xfrm>
              <a:off x="125835" y="18417"/>
              <a:ext cx="2618168" cy="286868"/>
            </a:xfrm>
            <a:custGeom>
              <a:avLst/>
              <a:gdLst/>
              <a:ahLst/>
              <a:cxnLst/>
              <a:rect l="l" t="t" r="r" b="b"/>
              <a:pathLst>
                <a:path w="2744003" h="305286">
                  <a:moveTo>
                    <a:pt x="20806" y="0"/>
                  </a:moveTo>
                  <a:lnTo>
                    <a:pt x="2723197" y="0"/>
                  </a:lnTo>
                  <a:cubicBezTo>
                    <a:pt x="2728715" y="0"/>
                    <a:pt x="2734007" y="2192"/>
                    <a:pt x="2737909" y="6094"/>
                  </a:cubicBezTo>
                  <a:cubicBezTo>
                    <a:pt x="2741811" y="9996"/>
                    <a:pt x="2744003" y="15288"/>
                    <a:pt x="2744003" y="20806"/>
                  </a:cubicBezTo>
                  <a:lnTo>
                    <a:pt x="2744003" y="284479"/>
                  </a:lnTo>
                  <a:cubicBezTo>
                    <a:pt x="2744003" y="289998"/>
                    <a:pt x="2741811" y="295290"/>
                    <a:pt x="2737909" y="299192"/>
                  </a:cubicBezTo>
                  <a:cubicBezTo>
                    <a:pt x="2734007" y="303094"/>
                    <a:pt x="2728715" y="305286"/>
                    <a:pt x="2723197" y="305286"/>
                  </a:cubicBezTo>
                  <a:lnTo>
                    <a:pt x="20806" y="305286"/>
                  </a:lnTo>
                  <a:cubicBezTo>
                    <a:pt x="15288" y="305286"/>
                    <a:pt x="9996" y="303094"/>
                    <a:pt x="6094" y="299192"/>
                  </a:cubicBezTo>
                  <a:cubicBezTo>
                    <a:pt x="2192" y="295290"/>
                    <a:pt x="0" y="289998"/>
                    <a:pt x="0" y="284479"/>
                  </a:cubicBezTo>
                  <a:lnTo>
                    <a:pt x="0" y="20806"/>
                  </a:lnTo>
                  <a:cubicBezTo>
                    <a:pt x="0" y="15288"/>
                    <a:pt x="2192" y="9996"/>
                    <a:pt x="6094" y="6094"/>
                  </a:cubicBezTo>
                  <a:cubicBezTo>
                    <a:pt x="9996" y="2192"/>
                    <a:pt x="15288" y="0"/>
                    <a:pt x="20806" y="0"/>
                  </a:cubicBezTo>
                  <a:close/>
                </a:path>
              </a:pathLst>
            </a:custGeom>
            <a:solidFill>
              <a:srgbClr val="ECF2FD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0" y="-47625"/>
              <a:ext cx="2744003" cy="35291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endParaRPr/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1801123" y="8650947"/>
            <a:ext cx="1662450" cy="95348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r">
              <a:lnSpc>
                <a:spcPts val="3776"/>
              </a:lnSpc>
            </a:pPr>
            <a:r>
              <a:rPr lang="en-US" sz="2400" b="1" dirty="0">
                <a:solidFill>
                  <a:srgbClr val="20487F"/>
                </a:solidFill>
                <a:latin typeface="Aileron Bold"/>
                <a:ea typeface="Aileron Bold"/>
                <a:cs typeface="Aileron Bold"/>
                <a:sym typeface="Aileron Bold"/>
              </a:rPr>
              <a:t>Business implication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824890" y="8768556"/>
            <a:ext cx="7308002" cy="68976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  <a:spcBef>
                <a:spcPct val="0"/>
              </a:spcBef>
            </a:pPr>
            <a:r>
              <a:rPr lang="en-US" sz="2000" dirty="0">
                <a:solidFill>
                  <a:srgbClr val="000000"/>
                </a:solidFill>
                <a:latin typeface="Aileron"/>
                <a:ea typeface="Aileron"/>
                <a:cs typeface="Aileron"/>
                <a:sym typeface="Aileron"/>
              </a:rPr>
              <a:t>Retention resources should focus on long-term customers while maintaining loyalty </a:t>
            </a:r>
            <a:r>
              <a:rPr lang="en-US" sz="2000" dirty="0" err="1">
                <a:solidFill>
                  <a:srgbClr val="000000"/>
                </a:solidFill>
                <a:latin typeface="Aileron"/>
                <a:ea typeface="Aileron"/>
                <a:cs typeface="Aileron"/>
                <a:sym typeface="Aileron"/>
              </a:rPr>
              <a:t>programmes</a:t>
            </a:r>
            <a:r>
              <a:rPr lang="en-US" sz="2000" dirty="0">
                <a:solidFill>
                  <a:srgbClr val="000000"/>
                </a:solidFill>
                <a:latin typeface="Aileron"/>
                <a:ea typeface="Aileron"/>
                <a:cs typeface="Aileron"/>
                <a:sym typeface="Aileron"/>
              </a:rPr>
              <a:t> for high-value customers.</a:t>
            </a:r>
          </a:p>
        </p:txBody>
      </p:sp>
      <p:sp>
        <p:nvSpPr>
          <p:cNvPr id="10" name="Freeform 10"/>
          <p:cNvSpPr/>
          <p:nvPr/>
        </p:nvSpPr>
        <p:spPr>
          <a:xfrm>
            <a:off x="1711640" y="1684186"/>
            <a:ext cx="1136109" cy="45719"/>
          </a:xfrm>
          <a:custGeom>
            <a:avLst/>
            <a:gdLst/>
            <a:ahLst/>
            <a:cxnLst/>
            <a:rect l="l" t="t" r="r" b="b"/>
            <a:pathLst>
              <a:path w="598445" h="12543">
                <a:moveTo>
                  <a:pt x="0" y="0"/>
                </a:moveTo>
                <a:lnTo>
                  <a:pt x="598445" y="0"/>
                </a:lnTo>
                <a:lnTo>
                  <a:pt x="598445" y="12543"/>
                </a:lnTo>
                <a:lnTo>
                  <a:pt x="0" y="12543"/>
                </a:lnTo>
                <a:close/>
              </a:path>
            </a:pathLst>
          </a:custGeom>
          <a:solidFill>
            <a:srgbClr val="FFC43A"/>
          </a:solidFill>
        </p:spPr>
        <p:txBody>
          <a:bodyPr/>
          <a:lstStyle/>
          <a:p>
            <a:endParaRPr lang="en-GB" dirty="0"/>
          </a:p>
        </p:txBody>
      </p:sp>
      <p:sp>
        <p:nvSpPr>
          <p:cNvPr id="11" name="TextBox 11"/>
          <p:cNvSpPr txBox="1"/>
          <p:nvPr/>
        </p:nvSpPr>
        <p:spPr>
          <a:xfrm>
            <a:off x="1119916" y="1827524"/>
            <a:ext cx="2272222" cy="228454"/>
          </a:xfrm>
          <a:prstGeom prst="rect">
            <a:avLst/>
          </a:prstGeom>
        </p:spPr>
        <p:txBody>
          <a:bodyPr lIns="50800" tIns="50800" rIns="50800" bIns="50800" rtlCol="0" anchor="ctr"/>
          <a:lstStyle/>
          <a:p>
            <a:pPr algn="ctr">
              <a:lnSpc>
                <a:spcPts val="3359"/>
              </a:lnSpc>
            </a:pPr>
            <a:endParaRPr/>
          </a:p>
        </p:txBody>
      </p:sp>
      <p:sp>
        <p:nvSpPr>
          <p:cNvPr id="13" name="TextBox 13"/>
          <p:cNvSpPr txBox="1"/>
          <p:nvPr/>
        </p:nvSpPr>
        <p:spPr>
          <a:xfrm>
            <a:off x="3124200" y="879641"/>
            <a:ext cx="12850842" cy="9848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8400"/>
              </a:lnSpc>
            </a:pPr>
            <a:r>
              <a:rPr lang="en-US" sz="6000" b="1" dirty="0">
                <a:solidFill>
                  <a:srgbClr val="20487F"/>
                </a:solidFill>
                <a:latin typeface="Aileron Bold"/>
                <a:ea typeface="Aileron Bold"/>
                <a:cs typeface="Aileron Bold"/>
                <a:sym typeface="Aileron Bold"/>
              </a:rPr>
              <a:t>Churn Across</a:t>
            </a:r>
            <a:r>
              <a:rPr lang="en-US" sz="6000" b="1" dirty="0">
                <a:solidFill>
                  <a:srgbClr val="1969C2"/>
                </a:solidFill>
                <a:latin typeface="Aileron Bold"/>
                <a:ea typeface="Aileron Bold"/>
                <a:cs typeface="Aileron Bold"/>
                <a:sym typeface="Aileron Bold"/>
              </a:rPr>
              <a:t> Customer Segments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256027" y="2192675"/>
            <a:ext cx="8903021" cy="50720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200"/>
              </a:lnSpc>
              <a:spcBef>
                <a:spcPct val="0"/>
              </a:spcBef>
            </a:pPr>
            <a:r>
              <a:rPr lang="en-US" sz="3000" b="1" dirty="0">
                <a:solidFill>
                  <a:srgbClr val="20487F"/>
                </a:solidFill>
                <a:latin typeface="Aileron Bold"/>
                <a:ea typeface="Aileron Bold"/>
                <a:cs typeface="Aileron Bold"/>
                <a:sym typeface="Aileron Bold"/>
              </a:rPr>
              <a:t>Which customer segment is most likely to churn?</a:t>
            </a:r>
          </a:p>
        </p:txBody>
      </p:sp>
      <p:grpSp>
        <p:nvGrpSpPr>
          <p:cNvPr id="53" name="Group 52">
            <a:extLst>
              <a:ext uri="{FF2B5EF4-FFF2-40B4-BE49-F238E27FC236}">
                <a16:creationId xmlns:a16="http://schemas.microsoft.com/office/drawing/2014/main" id="{63E33C0D-6FB4-0242-E233-6F034B4D4117}"/>
              </a:ext>
            </a:extLst>
          </p:cNvPr>
          <p:cNvGrpSpPr/>
          <p:nvPr/>
        </p:nvGrpSpPr>
        <p:grpSpPr>
          <a:xfrm>
            <a:off x="1801123" y="2898332"/>
            <a:ext cx="8903021" cy="5521767"/>
            <a:chOff x="2086873" y="2958667"/>
            <a:chExt cx="9098358" cy="5642918"/>
          </a:xfrm>
        </p:grpSpPr>
        <p:sp>
          <p:nvSpPr>
            <p:cNvPr id="12" name="Freeform 12"/>
            <p:cNvSpPr/>
            <p:nvPr/>
          </p:nvSpPr>
          <p:spPr>
            <a:xfrm>
              <a:off x="2086873" y="2958667"/>
              <a:ext cx="9098358" cy="5642918"/>
            </a:xfrm>
            <a:custGeom>
              <a:avLst/>
              <a:gdLst/>
              <a:ahLst/>
              <a:cxnLst/>
              <a:rect l="l" t="t" r="r" b="b"/>
              <a:pathLst>
                <a:path w="12131144" h="7523890">
                  <a:moveTo>
                    <a:pt x="0" y="0"/>
                  </a:moveTo>
                  <a:lnTo>
                    <a:pt x="12131144" y="0"/>
                  </a:lnTo>
                  <a:lnTo>
                    <a:pt x="12131144" y="7523891"/>
                  </a:lnTo>
                  <a:lnTo>
                    <a:pt x="0" y="752389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/>
              <a:stretch>
                <a:fillRect/>
              </a:stretch>
            </a:blipFill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3133500" y="4136066"/>
              <a:ext cx="977140" cy="400092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endParaRPr/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4110640" y="4779989"/>
              <a:ext cx="977140" cy="335700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endParaRPr/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5930422" y="4373145"/>
              <a:ext cx="977140" cy="376384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endParaRPr/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6907563" y="4575238"/>
              <a:ext cx="977140" cy="356175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endParaRPr/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8722903" y="4761094"/>
              <a:ext cx="977140" cy="337590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9700042" y="4158117"/>
              <a:ext cx="977140" cy="397887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9803622" y="3696129"/>
              <a:ext cx="320766" cy="29890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endParaRPr/>
            </a:p>
          </p:txBody>
        </p:sp>
        <p:sp>
          <p:nvSpPr>
            <p:cNvPr id="38" name="TextBox 38"/>
            <p:cNvSpPr txBox="1"/>
            <p:nvPr/>
          </p:nvSpPr>
          <p:spPr>
            <a:xfrm>
              <a:off x="9803622" y="3452289"/>
              <a:ext cx="320766" cy="29890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endParaRPr/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1944840" y="2320509"/>
            <a:ext cx="4874065" cy="7354350"/>
            <a:chOff x="0" y="0"/>
            <a:chExt cx="6498754" cy="9805800"/>
          </a:xfrm>
          <a:effectLst>
            <a:outerShdw blurRad="63500" sx="101000" sy="101000" algn="ctr" rotWithShape="0">
              <a:schemeClr val="tx2">
                <a:alpha val="40000"/>
              </a:schemeClr>
            </a:outerShdw>
          </a:effectLst>
        </p:grpSpPr>
        <p:grpSp>
          <p:nvGrpSpPr>
            <p:cNvPr id="40" name="Group 40"/>
            <p:cNvGrpSpPr/>
            <p:nvPr/>
          </p:nvGrpSpPr>
          <p:grpSpPr>
            <a:xfrm>
              <a:off x="0" y="0"/>
              <a:ext cx="6498754" cy="9805800"/>
              <a:chOff x="0" y="0"/>
              <a:chExt cx="1283704" cy="1936948"/>
            </a:xfrm>
          </p:grpSpPr>
          <p:sp>
            <p:nvSpPr>
              <p:cNvPr id="41" name="Freeform 41"/>
              <p:cNvSpPr/>
              <p:nvPr/>
            </p:nvSpPr>
            <p:spPr>
              <a:xfrm>
                <a:off x="0" y="0"/>
                <a:ext cx="1283704" cy="1936948"/>
              </a:xfrm>
              <a:custGeom>
                <a:avLst/>
                <a:gdLst/>
                <a:ahLst/>
                <a:cxnLst/>
                <a:rect l="l" t="t" r="r" b="b"/>
                <a:pathLst>
                  <a:path w="1283704" h="1936948">
                    <a:moveTo>
                      <a:pt x="36533" y="0"/>
                    </a:moveTo>
                    <a:lnTo>
                      <a:pt x="1247172" y="0"/>
                    </a:lnTo>
                    <a:cubicBezTo>
                      <a:pt x="1267348" y="0"/>
                      <a:pt x="1283704" y="16356"/>
                      <a:pt x="1283704" y="36533"/>
                    </a:cubicBezTo>
                    <a:lnTo>
                      <a:pt x="1283704" y="1900415"/>
                    </a:lnTo>
                    <a:cubicBezTo>
                      <a:pt x="1283704" y="1920592"/>
                      <a:pt x="1267348" y="1936948"/>
                      <a:pt x="1247172" y="1936948"/>
                    </a:cubicBezTo>
                    <a:lnTo>
                      <a:pt x="36533" y="1936948"/>
                    </a:lnTo>
                    <a:cubicBezTo>
                      <a:pt x="16356" y="1936948"/>
                      <a:pt x="0" y="1920592"/>
                      <a:pt x="0" y="1900415"/>
                    </a:cubicBezTo>
                    <a:lnTo>
                      <a:pt x="0" y="36533"/>
                    </a:lnTo>
                    <a:cubicBezTo>
                      <a:pt x="0" y="16356"/>
                      <a:pt x="16356" y="0"/>
                      <a:pt x="36533" y="0"/>
                    </a:cubicBezTo>
                    <a:close/>
                  </a:path>
                </a:pathLst>
              </a:custGeom>
              <a:solidFill>
                <a:srgbClr val="FEFDFD"/>
              </a:solidFill>
              <a:ln cap="rnd">
                <a:noFill/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2" name="TextBox 42"/>
              <p:cNvSpPr txBox="1"/>
              <p:nvPr/>
            </p:nvSpPr>
            <p:spPr>
              <a:xfrm>
                <a:off x="0" y="-47625"/>
                <a:ext cx="1283704" cy="1984573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marL="0" lvl="0" indent="0" algn="ctr">
                  <a:lnSpc>
                    <a:spcPts val="3359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sp>
          <p:nvSpPr>
            <p:cNvPr id="43" name="Freeform 43"/>
            <p:cNvSpPr/>
            <p:nvPr/>
          </p:nvSpPr>
          <p:spPr>
            <a:xfrm>
              <a:off x="4068348" y="503074"/>
              <a:ext cx="2057025" cy="2057025"/>
            </a:xfrm>
            <a:custGeom>
              <a:avLst/>
              <a:gdLst/>
              <a:ahLst/>
              <a:cxnLst/>
              <a:rect l="l" t="t" r="r" b="b"/>
              <a:pathLst>
                <a:path w="2057025" h="2057025">
                  <a:moveTo>
                    <a:pt x="0" y="0"/>
                  </a:moveTo>
                  <a:lnTo>
                    <a:pt x="2057026" y="0"/>
                  </a:lnTo>
                  <a:lnTo>
                    <a:pt x="2057026" y="2057025"/>
                  </a:lnTo>
                  <a:lnTo>
                    <a:pt x="0" y="205702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/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grpSp>
          <p:nvGrpSpPr>
            <p:cNvPr id="44" name="Group 44"/>
            <p:cNvGrpSpPr/>
            <p:nvPr/>
          </p:nvGrpSpPr>
          <p:grpSpPr>
            <a:xfrm>
              <a:off x="363310" y="1765908"/>
              <a:ext cx="3786318" cy="63500"/>
              <a:chOff x="0" y="0"/>
              <a:chExt cx="747915" cy="12543"/>
            </a:xfrm>
          </p:grpSpPr>
          <p:sp>
            <p:nvSpPr>
              <p:cNvPr id="45" name="Freeform 45"/>
              <p:cNvSpPr/>
              <p:nvPr/>
            </p:nvSpPr>
            <p:spPr>
              <a:xfrm>
                <a:off x="0" y="0"/>
                <a:ext cx="747915" cy="12543"/>
              </a:xfrm>
              <a:custGeom>
                <a:avLst/>
                <a:gdLst/>
                <a:ahLst/>
                <a:cxnLst/>
                <a:rect l="l" t="t" r="r" b="b"/>
                <a:pathLst>
                  <a:path w="747915" h="12543">
                    <a:moveTo>
                      <a:pt x="0" y="0"/>
                    </a:moveTo>
                    <a:lnTo>
                      <a:pt x="747915" y="0"/>
                    </a:lnTo>
                    <a:lnTo>
                      <a:pt x="747915" y="12543"/>
                    </a:lnTo>
                    <a:lnTo>
                      <a:pt x="0" y="12543"/>
                    </a:lnTo>
                    <a:close/>
                  </a:path>
                </a:pathLst>
              </a:custGeom>
              <a:solidFill>
                <a:srgbClr val="1968C1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6" name="TextBox 46"/>
              <p:cNvSpPr txBox="1"/>
              <p:nvPr/>
            </p:nvSpPr>
            <p:spPr>
              <a:xfrm>
                <a:off x="0" y="-47625"/>
                <a:ext cx="747915" cy="60168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3359"/>
                  </a:lnSpc>
                </a:pPr>
                <a:endParaRPr/>
              </a:p>
            </p:txBody>
          </p:sp>
        </p:grpSp>
        <p:sp>
          <p:nvSpPr>
            <p:cNvPr id="47" name="Freeform 47"/>
            <p:cNvSpPr/>
            <p:nvPr/>
          </p:nvSpPr>
          <p:spPr>
            <a:xfrm>
              <a:off x="494900" y="3105465"/>
              <a:ext cx="726620" cy="724803"/>
            </a:xfrm>
            <a:custGeom>
              <a:avLst/>
              <a:gdLst/>
              <a:ahLst/>
              <a:cxnLst/>
              <a:rect l="l" t="t" r="r" b="b"/>
              <a:pathLst>
                <a:path w="726620" h="724803">
                  <a:moveTo>
                    <a:pt x="0" y="0"/>
                  </a:moveTo>
                  <a:lnTo>
                    <a:pt x="726620" y="0"/>
                  </a:lnTo>
                  <a:lnTo>
                    <a:pt x="726620" y="724804"/>
                  </a:lnTo>
                  <a:lnTo>
                    <a:pt x="0" y="724804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48" name="Freeform 48"/>
            <p:cNvSpPr/>
            <p:nvPr/>
          </p:nvSpPr>
          <p:spPr>
            <a:xfrm>
              <a:off x="521968" y="4540498"/>
              <a:ext cx="726620" cy="724803"/>
            </a:xfrm>
            <a:custGeom>
              <a:avLst/>
              <a:gdLst/>
              <a:ahLst/>
              <a:cxnLst/>
              <a:rect l="l" t="t" r="r" b="b"/>
              <a:pathLst>
                <a:path w="726620" h="724803">
                  <a:moveTo>
                    <a:pt x="0" y="0"/>
                  </a:moveTo>
                  <a:lnTo>
                    <a:pt x="726620" y="0"/>
                  </a:lnTo>
                  <a:lnTo>
                    <a:pt x="726620" y="724804"/>
                  </a:lnTo>
                  <a:lnTo>
                    <a:pt x="0" y="724804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49" name="Freeform 49"/>
            <p:cNvSpPr/>
            <p:nvPr/>
          </p:nvSpPr>
          <p:spPr>
            <a:xfrm>
              <a:off x="521968" y="5993636"/>
              <a:ext cx="726620" cy="724803"/>
            </a:xfrm>
            <a:custGeom>
              <a:avLst/>
              <a:gdLst/>
              <a:ahLst/>
              <a:cxnLst/>
              <a:rect l="l" t="t" r="r" b="b"/>
              <a:pathLst>
                <a:path w="726620" h="724803">
                  <a:moveTo>
                    <a:pt x="0" y="0"/>
                  </a:moveTo>
                  <a:lnTo>
                    <a:pt x="726620" y="0"/>
                  </a:lnTo>
                  <a:lnTo>
                    <a:pt x="726620" y="724804"/>
                  </a:lnTo>
                  <a:lnTo>
                    <a:pt x="0" y="724804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50" name="Freeform 50"/>
            <p:cNvSpPr/>
            <p:nvPr/>
          </p:nvSpPr>
          <p:spPr>
            <a:xfrm>
              <a:off x="521968" y="7819430"/>
              <a:ext cx="726620" cy="724803"/>
            </a:xfrm>
            <a:custGeom>
              <a:avLst/>
              <a:gdLst/>
              <a:ahLst/>
              <a:cxnLst/>
              <a:rect l="l" t="t" r="r" b="b"/>
              <a:pathLst>
                <a:path w="726620" h="724803">
                  <a:moveTo>
                    <a:pt x="0" y="0"/>
                  </a:moveTo>
                  <a:lnTo>
                    <a:pt x="726620" y="0"/>
                  </a:lnTo>
                  <a:lnTo>
                    <a:pt x="726620" y="724804"/>
                  </a:lnTo>
                  <a:lnTo>
                    <a:pt x="0" y="724804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51" name="TextBox 51"/>
            <p:cNvSpPr txBox="1"/>
            <p:nvPr/>
          </p:nvSpPr>
          <p:spPr>
            <a:xfrm>
              <a:off x="363309" y="827439"/>
              <a:ext cx="3680130" cy="698077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 algn="ctr">
                <a:lnSpc>
                  <a:spcPts val="4480"/>
                </a:lnSpc>
                <a:spcBef>
                  <a:spcPct val="0"/>
                </a:spcBef>
              </a:pPr>
              <a:r>
                <a:rPr lang="en-US" sz="3200" b="1" dirty="0">
                  <a:solidFill>
                    <a:srgbClr val="20487F"/>
                  </a:solidFill>
                  <a:latin typeface="Aileron Bold"/>
                  <a:ea typeface="Aileron Bold"/>
                  <a:cs typeface="Aileron Bold"/>
                  <a:sym typeface="Aileron Bold"/>
                </a:rPr>
                <a:t>Interpretation</a:t>
              </a:r>
            </a:p>
          </p:txBody>
        </p:sp>
        <p:sp>
          <p:nvSpPr>
            <p:cNvPr id="52" name="TextBox 52"/>
            <p:cNvSpPr txBox="1"/>
            <p:nvPr/>
          </p:nvSpPr>
          <p:spPr>
            <a:xfrm>
              <a:off x="1577029" y="2950928"/>
              <a:ext cx="4132284" cy="618288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2800"/>
                </a:lnSpc>
              </a:pPr>
              <a:r>
                <a:rPr lang="en-US" sz="2000" dirty="0">
                  <a:solidFill>
                    <a:srgbClr val="1968C1"/>
                  </a:solidFill>
                  <a:latin typeface="Aileron"/>
                  <a:ea typeface="Aileron"/>
                  <a:cs typeface="Aileron"/>
                  <a:sym typeface="Aileron"/>
                </a:rPr>
                <a:t>High-value</a:t>
              </a:r>
              <a:r>
                <a:rPr lang="en-US" sz="2000" dirty="0">
                  <a:solidFill>
                    <a:srgbClr val="000000"/>
                  </a:solidFill>
                  <a:latin typeface="Aileron"/>
                  <a:ea typeface="Aileron"/>
                  <a:cs typeface="Aileron"/>
                  <a:sym typeface="Aileron"/>
                </a:rPr>
                <a:t> customers show the </a:t>
              </a:r>
              <a:r>
                <a:rPr lang="en-US" sz="2000" dirty="0">
                  <a:solidFill>
                    <a:srgbClr val="1968C1"/>
                  </a:solidFill>
                  <a:latin typeface="Aileron"/>
                  <a:ea typeface="Aileron"/>
                  <a:cs typeface="Aileron"/>
                  <a:sym typeface="Aileron"/>
                </a:rPr>
                <a:t>lowest churn</a:t>
              </a:r>
              <a:r>
                <a:rPr lang="en-US" sz="2000" dirty="0">
                  <a:solidFill>
                    <a:srgbClr val="000000"/>
                  </a:solidFill>
                  <a:latin typeface="Aileron"/>
                  <a:ea typeface="Aileron"/>
                  <a:cs typeface="Aileron"/>
                  <a:sym typeface="Aileron"/>
                </a:rPr>
                <a:t>. </a:t>
              </a:r>
            </a:p>
            <a:p>
              <a:pPr algn="l">
                <a:lnSpc>
                  <a:spcPts val="2800"/>
                </a:lnSpc>
              </a:pPr>
              <a:endParaRPr lang="en-US" sz="2000" dirty="0">
                <a:solidFill>
                  <a:srgbClr val="000000"/>
                </a:solidFill>
                <a:latin typeface="Aileron"/>
                <a:ea typeface="Aileron"/>
                <a:cs typeface="Aileron"/>
                <a:sym typeface="Aileron"/>
              </a:endParaRPr>
            </a:p>
            <a:p>
              <a:pPr algn="l">
                <a:lnSpc>
                  <a:spcPts val="2800"/>
                </a:lnSpc>
              </a:pPr>
              <a:r>
                <a:rPr lang="en-US" sz="2000" dirty="0">
                  <a:solidFill>
                    <a:srgbClr val="1968C1"/>
                  </a:solidFill>
                  <a:latin typeface="Aileron"/>
                  <a:ea typeface="Aileron"/>
                  <a:cs typeface="Aileron"/>
                  <a:sym typeface="Aileron"/>
                </a:rPr>
                <a:t>Regular</a:t>
              </a:r>
              <a:r>
                <a:rPr lang="en-US" sz="2000" dirty="0">
                  <a:solidFill>
                    <a:srgbClr val="000000"/>
                  </a:solidFill>
                  <a:latin typeface="Aileron"/>
                  <a:ea typeface="Aileron"/>
                  <a:cs typeface="Aileron"/>
                  <a:sym typeface="Aileron"/>
                </a:rPr>
                <a:t> customers </a:t>
              </a:r>
              <a:r>
                <a:rPr lang="en-US" sz="2000" dirty="0">
                  <a:solidFill>
                    <a:srgbClr val="1968C1"/>
                  </a:solidFill>
                  <a:latin typeface="Aileron"/>
                  <a:ea typeface="Aileron"/>
                  <a:cs typeface="Aileron"/>
                  <a:sym typeface="Aileron"/>
                </a:rPr>
                <a:t>remain relatively balanced</a:t>
              </a:r>
              <a:r>
                <a:rPr lang="en-US" sz="2000" dirty="0">
                  <a:solidFill>
                    <a:srgbClr val="000000"/>
                  </a:solidFill>
                  <a:latin typeface="Aileron"/>
                  <a:ea typeface="Aileron"/>
                  <a:cs typeface="Aileron"/>
                  <a:sym typeface="Aileron"/>
                </a:rPr>
                <a:t>. </a:t>
              </a:r>
            </a:p>
            <a:p>
              <a:pPr algn="l">
                <a:lnSpc>
                  <a:spcPts val="2800"/>
                </a:lnSpc>
              </a:pPr>
              <a:r>
                <a:rPr lang="en-US" sz="2000" dirty="0">
                  <a:solidFill>
                    <a:srgbClr val="000000"/>
                  </a:solidFill>
                  <a:latin typeface="Aileron"/>
                  <a:ea typeface="Aileron"/>
                  <a:cs typeface="Aileron"/>
                  <a:sym typeface="Aileron"/>
                </a:rPr>
                <a:t> </a:t>
              </a:r>
            </a:p>
            <a:p>
              <a:pPr algn="l">
                <a:lnSpc>
                  <a:spcPts val="2800"/>
                </a:lnSpc>
              </a:pPr>
              <a:r>
                <a:rPr lang="en-US" sz="2000" dirty="0">
                  <a:solidFill>
                    <a:srgbClr val="1968C1"/>
                  </a:solidFill>
                  <a:latin typeface="Aileron"/>
                  <a:ea typeface="Aileron"/>
                  <a:cs typeface="Aileron"/>
                  <a:sym typeface="Aileron"/>
                </a:rPr>
                <a:t>Long-term</a:t>
              </a:r>
              <a:r>
                <a:rPr lang="en-US" sz="2000" dirty="0">
                  <a:solidFill>
                    <a:srgbClr val="000000"/>
                  </a:solidFill>
                  <a:latin typeface="Aileron"/>
                  <a:ea typeface="Aileron"/>
                  <a:cs typeface="Aileron"/>
                  <a:sym typeface="Aileron"/>
                </a:rPr>
                <a:t> customers </a:t>
              </a:r>
              <a:r>
                <a:rPr lang="en-US" sz="2000" dirty="0">
                  <a:solidFill>
                    <a:srgbClr val="1968C1"/>
                  </a:solidFill>
                  <a:latin typeface="Aileron"/>
                  <a:ea typeface="Aileron"/>
                  <a:cs typeface="Aileron"/>
                  <a:sym typeface="Aileron"/>
                </a:rPr>
                <a:t>experience the highest churn</a:t>
              </a:r>
              <a:r>
                <a:rPr lang="en-US" sz="2000" dirty="0">
                  <a:solidFill>
                    <a:srgbClr val="000000"/>
                  </a:solidFill>
                  <a:latin typeface="Aileron"/>
                  <a:ea typeface="Aileron"/>
                  <a:cs typeface="Aileron"/>
                  <a:sym typeface="Aileron"/>
                </a:rPr>
                <a:t>. </a:t>
              </a:r>
            </a:p>
            <a:p>
              <a:pPr algn="l">
                <a:lnSpc>
                  <a:spcPts val="2800"/>
                </a:lnSpc>
              </a:pPr>
              <a:endParaRPr lang="en-US" sz="2000" dirty="0">
                <a:solidFill>
                  <a:srgbClr val="000000"/>
                </a:solidFill>
                <a:latin typeface="Aileron"/>
                <a:ea typeface="Aileron"/>
                <a:cs typeface="Aileron"/>
                <a:sym typeface="Aileron"/>
              </a:endParaRPr>
            </a:p>
            <a:p>
              <a:pPr algn="l">
                <a:lnSpc>
                  <a:spcPts val="2800"/>
                </a:lnSpc>
                <a:spcBef>
                  <a:spcPct val="0"/>
                </a:spcBef>
              </a:pPr>
              <a:r>
                <a:rPr lang="en-US" sz="2000" dirty="0">
                  <a:solidFill>
                    <a:srgbClr val="000000"/>
                  </a:solidFill>
                  <a:latin typeface="Aileron"/>
                  <a:ea typeface="Aileron"/>
                  <a:cs typeface="Aileron"/>
                  <a:sym typeface="Aileron"/>
                </a:rPr>
                <a:t>Customer segmentation </a:t>
              </a:r>
              <a:r>
                <a:rPr lang="en-US" sz="2000" dirty="0">
                  <a:solidFill>
                    <a:srgbClr val="1968C1"/>
                  </a:solidFill>
                  <a:latin typeface="Aileron"/>
                  <a:ea typeface="Aileron"/>
                  <a:cs typeface="Aileron"/>
                  <a:sym typeface="Aileron"/>
                </a:rPr>
                <a:t>reveals meaningful differences in retention</a:t>
              </a:r>
              <a:r>
                <a:rPr lang="en-US" sz="2000" dirty="0">
                  <a:solidFill>
                    <a:srgbClr val="000000"/>
                  </a:solidFill>
                  <a:latin typeface="Aileron"/>
                  <a:ea typeface="Aileron"/>
                  <a:cs typeface="Aileron"/>
                  <a:sym typeface="Aileron"/>
                </a:rPr>
                <a:t>. </a:t>
              </a:r>
            </a:p>
          </p:txBody>
        </p:sp>
      </p:grpSp>
      <p:sp>
        <p:nvSpPr>
          <p:cNvPr id="15" name="Freeform 10">
            <a:extLst>
              <a:ext uri="{FF2B5EF4-FFF2-40B4-BE49-F238E27FC236}">
                <a16:creationId xmlns:a16="http://schemas.microsoft.com/office/drawing/2014/main" id="{D45FB973-2DF6-0126-ADA4-FF25BE91612F}"/>
              </a:ext>
            </a:extLst>
          </p:cNvPr>
          <p:cNvSpPr/>
          <p:nvPr/>
        </p:nvSpPr>
        <p:spPr>
          <a:xfrm>
            <a:off x="15658770" y="1659365"/>
            <a:ext cx="1136109" cy="45719"/>
          </a:xfrm>
          <a:custGeom>
            <a:avLst/>
            <a:gdLst/>
            <a:ahLst/>
            <a:cxnLst/>
            <a:rect l="l" t="t" r="r" b="b"/>
            <a:pathLst>
              <a:path w="598445" h="12543">
                <a:moveTo>
                  <a:pt x="0" y="0"/>
                </a:moveTo>
                <a:lnTo>
                  <a:pt x="598445" y="0"/>
                </a:lnTo>
                <a:lnTo>
                  <a:pt x="598445" y="12543"/>
                </a:lnTo>
                <a:lnTo>
                  <a:pt x="0" y="12543"/>
                </a:lnTo>
                <a:close/>
              </a:path>
            </a:pathLst>
          </a:custGeom>
          <a:solidFill>
            <a:srgbClr val="FFC43A"/>
          </a:solidFill>
        </p:spPr>
        <p:txBody>
          <a:bodyPr/>
          <a:lstStyle/>
          <a:p>
            <a:endParaRPr lang="en-GB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0F0B8EA-9CCC-6C0B-F49E-85E29B17315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" name="Group 13">
            <a:extLst>
              <a:ext uri="{FF2B5EF4-FFF2-40B4-BE49-F238E27FC236}">
                <a16:creationId xmlns:a16="http://schemas.microsoft.com/office/drawing/2014/main" id="{160F10FB-3257-37BF-940E-E21162323E78}"/>
              </a:ext>
            </a:extLst>
          </p:cNvPr>
          <p:cNvGrpSpPr>
            <a:grpSpLocks noGrp="1" noUngrp="1" noRot="1" noMove="1" noResize="1"/>
          </p:cNvGrpSpPr>
          <p:nvPr/>
        </p:nvGrpSpPr>
        <p:grpSpPr>
          <a:xfrm>
            <a:off x="2604" y="0"/>
            <a:ext cx="18285395" cy="10287000"/>
            <a:chOff x="2604" y="0"/>
            <a:chExt cx="18285395" cy="10287000"/>
          </a:xfrm>
        </p:grpSpPr>
        <p:sp>
          <p:nvSpPr>
            <p:cNvPr id="12" name="Freeform 2">
              <a:extLst>
                <a:ext uri="{FF2B5EF4-FFF2-40B4-BE49-F238E27FC236}">
                  <a16:creationId xmlns:a16="http://schemas.microsoft.com/office/drawing/2014/main" id="{69078DFA-C30E-0B8C-F756-002A8BE64711}"/>
                </a:ext>
              </a:extLst>
            </p:cNvPr>
            <p:cNvSpPr>
              <a:spLocks noGrp="1" noRot="1" noMove="1" noResize="1" noEditPoints="1" noAdjustHandles="1" noChangeArrowheads="1" noChangeShapeType="1"/>
            </p:cNvSpPr>
            <p:nvPr/>
          </p:nvSpPr>
          <p:spPr>
            <a:xfrm rot="10800000">
              <a:off x="2604" y="0"/>
              <a:ext cx="18267703" cy="10287000"/>
            </a:xfrm>
            <a:custGeom>
              <a:avLst/>
              <a:gdLst/>
              <a:ahLst/>
              <a:cxnLst/>
              <a:rect l="l" t="t" r="r" b="b"/>
              <a:pathLst>
                <a:path w="18267703" h="10287000">
                  <a:moveTo>
                    <a:pt x="0" y="0"/>
                  </a:moveTo>
                  <a:lnTo>
                    <a:pt x="18267703" y="0"/>
                  </a:lnTo>
                  <a:lnTo>
                    <a:pt x="18267703" y="10287000"/>
                  </a:lnTo>
                  <a:lnTo>
                    <a:pt x="0" y="1028700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/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pic>
          <p:nvPicPr>
            <p:cNvPr id="7" name="Picture 6">
              <a:extLst>
                <a:ext uri="{FF2B5EF4-FFF2-40B4-BE49-F238E27FC236}">
                  <a16:creationId xmlns:a16="http://schemas.microsoft.com/office/drawing/2014/main" id="{5D5BC2DF-42B3-49EB-C0DD-FFF05F488D7D}"/>
                </a:ext>
              </a:extLst>
            </p:cNvPr>
            <p:cNvPicPr>
              <a:picLocks noGrp="1" noRot="1" noChangeAspect="1" noMove="1" noResize="1" noEditPoints="1" noAdjustHandles="1" noChangeArrowheads="1" noChangeShapeType="1" noCrop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442" y="3289507"/>
              <a:ext cx="18282557" cy="6997492"/>
            </a:xfrm>
            <a:prstGeom prst="rect">
              <a:avLst/>
            </a:prstGeom>
          </p:spPr>
        </p:pic>
      </p:grpSp>
      <p:grpSp>
        <p:nvGrpSpPr>
          <p:cNvPr id="70" name="Group 40">
            <a:extLst>
              <a:ext uri="{FF2B5EF4-FFF2-40B4-BE49-F238E27FC236}">
                <a16:creationId xmlns:a16="http://schemas.microsoft.com/office/drawing/2014/main" id="{D4C422FC-B5DD-879A-1592-3C59E33D2A09}"/>
              </a:ext>
            </a:extLst>
          </p:cNvPr>
          <p:cNvGrpSpPr/>
          <p:nvPr/>
        </p:nvGrpSpPr>
        <p:grpSpPr>
          <a:xfrm>
            <a:off x="12179707" y="2303105"/>
            <a:ext cx="5140895" cy="7173969"/>
            <a:chOff x="0" y="-47625"/>
            <a:chExt cx="1283704" cy="1984573"/>
          </a:xfrm>
          <a:effectLst>
            <a:outerShdw blurRad="63500" sx="101000" sy="101000" algn="ctr" rotWithShape="0">
              <a:schemeClr val="tx2">
                <a:alpha val="40000"/>
              </a:schemeClr>
            </a:outerShdw>
          </a:effectLst>
        </p:grpSpPr>
        <p:sp>
          <p:nvSpPr>
            <p:cNvPr id="71" name="Freeform 41">
              <a:extLst>
                <a:ext uri="{FF2B5EF4-FFF2-40B4-BE49-F238E27FC236}">
                  <a16:creationId xmlns:a16="http://schemas.microsoft.com/office/drawing/2014/main" id="{51BC54E0-2F56-C9CE-78DD-70F244B36631}"/>
                </a:ext>
              </a:extLst>
            </p:cNvPr>
            <p:cNvSpPr/>
            <p:nvPr/>
          </p:nvSpPr>
          <p:spPr>
            <a:xfrm>
              <a:off x="0" y="0"/>
              <a:ext cx="1283704" cy="1936948"/>
            </a:xfrm>
            <a:custGeom>
              <a:avLst/>
              <a:gdLst/>
              <a:ahLst/>
              <a:cxnLst/>
              <a:rect l="l" t="t" r="r" b="b"/>
              <a:pathLst>
                <a:path w="1283704" h="1936948">
                  <a:moveTo>
                    <a:pt x="36533" y="0"/>
                  </a:moveTo>
                  <a:lnTo>
                    <a:pt x="1247172" y="0"/>
                  </a:lnTo>
                  <a:cubicBezTo>
                    <a:pt x="1267348" y="0"/>
                    <a:pt x="1283704" y="16356"/>
                    <a:pt x="1283704" y="36533"/>
                  </a:cubicBezTo>
                  <a:lnTo>
                    <a:pt x="1283704" y="1900415"/>
                  </a:lnTo>
                  <a:cubicBezTo>
                    <a:pt x="1283704" y="1920592"/>
                    <a:pt x="1267348" y="1936948"/>
                    <a:pt x="1247172" y="1936948"/>
                  </a:cubicBezTo>
                  <a:lnTo>
                    <a:pt x="36533" y="1936948"/>
                  </a:lnTo>
                  <a:cubicBezTo>
                    <a:pt x="16356" y="1936948"/>
                    <a:pt x="0" y="1920592"/>
                    <a:pt x="0" y="1900415"/>
                  </a:cubicBezTo>
                  <a:lnTo>
                    <a:pt x="0" y="36533"/>
                  </a:lnTo>
                  <a:cubicBezTo>
                    <a:pt x="0" y="16356"/>
                    <a:pt x="16356" y="0"/>
                    <a:pt x="36533" y="0"/>
                  </a:cubicBezTo>
                  <a:close/>
                </a:path>
              </a:pathLst>
            </a:custGeom>
            <a:solidFill>
              <a:srgbClr val="FEFDFD"/>
            </a:solidFill>
            <a:ln cap="rnd">
              <a:noFill/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2" name="TextBox 42">
              <a:extLst>
                <a:ext uri="{FF2B5EF4-FFF2-40B4-BE49-F238E27FC236}">
                  <a16:creationId xmlns:a16="http://schemas.microsoft.com/office/drawing/2014/main" id="{9D3BAC34-D32B-2A27-150F-5480E9A1BE46}"/>
                </a:ext>
              </a:extLst>
            </p:cNvPr>
            <p:cNvSpPr txBox="1"/>
            <p:nvPr/>
          </p:nvSpPr>
          <p:spPr>
            <a:xfrm>
              <a:off x="0" y="-47625"/>
              <a:ext cx="1283704" cy="198457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33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2" name="Freeform 51">
            <a:extLst>
              <a:ext uri="{FF2B5EF4-FFF2-40B4-BE49-F238E27FC236}">
                <a16:creationId xmlns:a16="http://schemas.microsoft.com/office/drawing/2014/main" id="{FF6E4A4F-C253-2689-6250-FF0BA66FEC6F}"/>
              </a:ext>
            </a:extLst>
          </p:cNvPr>
          <p:cNvSpPr/>
          <p:nvPr/>
        </p:nvSpPr>
        <p:spPr>
          <a:xfrm>
            <a:off x="-2604" y="1786638"/>
            <a:ext cx="18288000" cy="546405"/>
          </a:xfrm>
          <a:custGeom>
            <a:avLst/>
            <a:gdLst/>
            <a:ahLst/>
            <a:cxnLst/>
            <a:rect l="l" t="t" r="r" b="b"/>
            <a:pathLst>
              <a:path w="3701621" h="250713">
                <a:moveTo>
                  <a:pt x="0" y="0"/>
                </a:moveTo>
                <a:lnTo>
                  <a:pt x="3701621" y="0"/>
                </a:lnTo>
                <a:lnTo>
                  <a:pt x="3701621" y="250713"/>
                </a:lnTo>
                <a:lnTo>
                  <a:pt x="0" y="250713"/>
                </a:lnTo>
                <a:close/>
              </a:path>
            </a:pathLst>
          </a:custGeom>
          <a:solidFill>
            <a:srgbClr val="FFF0CD"/>
          </a:solidFill>
        </p:spPr>
        <p:txBody>
          <a:bodyPr/>
          <a:lstStyle/>
          <a:p>
            <a:endParaRPr lang="en-GB" dirty="0"/>
          </a:p>
        </p:txBody>
      </p:sp>
      <p:grpSp>
        <p:nvGrpSpPr>
          <p:cNvPr id="9" name="Group 9">
            <a:extLst>
              <a:ext uri="{FF2B5EF4-FFF2-40B4-BE49-F238E27FC236}">
                <a16:creationId xmlns:a16="http://schemas.microsoft.com/office/drawing/2014/main" id="{24E18732-64C5-AC97-2633-5F3E5EDFB56B}"/>
              </a:ext>
            </a:extLst>
          </p:cNvPr>
          <p:cNvGrpSpPr/>
          <p:nvPr/>
        </p:nvGrpSpPr>
        <p:grpSpPr>
          <a:xfrm flipV="1">
            <a:off x="4948580" y="1409699"/>
            <a:ext cx="8167221" cy="57829"/>
            <a:chOff x="0" y="0"/>
            <a:chExt cx="598445" cy="12543"/>
          </a:xfrm>
        </p:grpSpPr>
        <p:sp>
          <p:nvSpPr>
            <p:cNvPr id="10" name="Freeform 10">
              <a:extLst>
                <a:ext uri="{FF2B5EF4-FFF2-40B4-BE49-F238E27FC236}">
                  <a16:creationId xmlns:a16="http://schemas.microsoft.com/office/drawing/2014/main" id="{1B72F5F8-C414-CF7C-8ADA-2B29C7A758C4}"/>
                </a:ext>
              </a:extLst>
            </p:cNvPr>
            <p:cNvSpPr/>
            <p:nvPr/>
          </p:nvSpPr>
          <p:spPr>
            <a:xfrm>
              <a:off x="0" y="0"/>
              <a:ext cx="598445" cy="12543"/>
            </a:xfrm>
            <a:custGeom>
              <a:avLst/>
              <a:gdLst/>
              <a:ahLst/>
              <a:cxnLst/>
              <a:rect l="l" t="t" r="r" b="b"/>
              <a:pathLst>
                <a:path w="598445" h="12543">
                  <a:moveTo>
                    <a:pt x="0" y="0"/>
                  </a:moveTo>
                  <a:lnTo>
                    <a:pt x="598445" y="0"/>
                  </a:lnTo>
                  <a:lnTo>
                    <a:pt x="598445" y="12543"/>
                  </a:lnTo>
                  <a:lnTo>
                    <a:pt x="0" y="12543"/>
                  </a:lnTo>
                  <a:close/>
                </a:path>
              </a:pathLst>
            </a:custGeom>
            <a:solidFill>
              <a:srgbClr val="FFC43A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TextBox 11">
              <a:extLst>
                <a:ext uri="{FF2B5EF4-FFF2-40B4-BE49-F238E27FC236}">
                  <a16:creationId xmlns:a16="http://schemas.microsoft.com/office/drawing/2014/main" id="{D7936662-CC1F-DC9A-A6DE-0C1BB775B943}"/>
                </a:ext>
              </a:extLst>
            </p:cNvPr>
            <p:cNvSpPr txBox="1"/>
            <p:nvPr/>
          </p:nvSpPr>
          <p:spPr>
            <a:xfrm>
              <a:off x="0" y="-47625"/>
              <a:ext cx="598445" cy="6016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endParaRPr/>
            </a:p>
          </p:txBody>
        </p:sp>
      </p:grpSp>
      <p:sp>
        <p:nvSpPr>
          <p:cNvPr id="13" name="TextBox 13">
            <a:extLst>
              <a:ext uri="{FF2B5EF4-FFF2-40B4-BE49-F238E27FC236}">
                <a16:creationId xmlns:a16="http://schemas.microsoft.com/office/drawing/2014/main" id="{8252F7CB-FC90-87C9-CB11-365216C7D8CE}"/>
              </a:ext>
            </a:extLst>
          </p:cNvPr>
          <p:cNvSpPr txBox="1"/>
          <p:nvPr/>
        </p:nvSpPr>
        <p:spPr>
          <a:xfrm>
            <a:off x="5498103" y="502589"/>
            <a:ext cx="7291794" cy="98488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8400"/>
              </a:lnSpc>
            </a:pPr>
            <a:r>
              <a:rPr lang="en-US" sz="6000" b="1" dirty="0">
                <a:solidFill>
                  <a:srgbClr val="20487F"/>
                </a:solidFill>
                <a:latin typeface="Aileron Bold"/>
                <a:ea typeface="Aileron Bold"/>
                <a:cs typeface="Aileron Bold"/>
                <a:sym typeface="Aileron Bold"/>
              </a:rPr>
              <a:t>Executive </a:t>
            </a:r>
            <a:r>
              <a:rPr lang="en-US" sz="6000" b="1" dirty="0">
                <a:solidFill>
                  <a:srgbClr val="1968C1"/>
                </a:solidFill>
                <a:latin typeface="Aileron Bold"/>
                <a:ea typeface="Aileron Bold"/>
                <a:cs typeface="Aileron Bold"/>
                <a:sym typeface="Aileron Bold"/>
              </a:rPr>
              <a:t>Summary</a:t>
            </a:r>
          </a:p>
        </p:txBody>
      </p:sp>
      <p:sp>
        <p:nvSpPr>
          <p:cNvPr id="17" name="TextBox 17">
            <a:extLst>
              <a:ext uri="{FF2B5EF4-FFF2-40B4-BE49-F238E27FC236}">
                <a16:creationId xmlns:a16="http://schemas.microsoft.com/office/drawing/2014/main" id="{B210B6F0-19C2-01B0-3528-3395A41AE945}"/>
              </a:ext>
            </a:extLst>
          </p:cNvPr>
          <p:cNvSpPr txBox="1"/>
          <p:nvPr/>
        </p:nvSpPr>
        <p:spPr>
          <a:xfrm>
            <a:off x="3922919" y="1776282"/>
            <a:ext cx="10651046" cy="47474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4200"/>
              </a:lnSpc>
              <a:spcBef>
                <a:spcPct val="0"/>
              </a:spcBef>
            </a:pPr>
            <a:r>
              <a:rPr lang="en-GB" sz="2400" b="1" dirty="0">
                <a:solidFill>
                  <a:srgbClr val="20487F"/>
                </a:solidFill>
                <a:latin typeface="Aileron Bold"/>
                <a:ea typeface="Aileron Bold"/>
                <a:cs typeface="Aileron Bold"/>
                <a:sym typeface="Aileron Bold"/>
              </a:rPr>
              <a:t>What are the main conclusions and business implications of the analysis?</a:t>
            </a:r>
            <a:endParaRPr lang="en-US" sz="2400" b="1" dirty="0">
              <a:solidFill>
                <a:srgbClr val="20487F"/>
              </a:solidFill>
              <a:latin typeface="Aileron Bold"/>
              <a:ea typeface="Aileron Bold"/>
              <a:cs typeface="Aileron Bold"/>
              <a:sym typeface="Aileron Bold"/>
            </a:endParaRPr>
          </a:p>
        </p:txBody>
      </p:sp>
      <p:grpSp>
        <p:nvGrpSpPr>
          <p:cNvPr id="67" name="Group 40">
            <a:extLst>
              <a:ext uri="{FF2B5EF4-FFF2-40B4-BE49-F238E27FC236}">
                <a16:creationId xmlns:a16="http://schemas.microsoft.com/office/drawing/2014/main" id="{CB7FD64B-44EC-4924-CC5B-C0605124EEFF}"/>
              </a:ext>
            </a:extLst>
          </p:cNvPr>
          <p:cNvGrpSpPr/>
          <p:nvPr/>
        </p:nvGrpSpPr>
        <p:grpSpPr>
          <a:xfrm>
            <a:off x="6573551" y="2277454"/>
            <a:ext cx="5140895" cy="6339705"/>
            <a:chOff x="0" y="-47625"/>
            <a:chExt cx="1283704" cy="1984573"/>
          </a:xfrm>
          <a:effectLst>
            <a:outerShdw blurRad="63500" sx="101000" sy="101000" algn="ctr" rotWithShape="0">
              <a:schemeClr val="tx2">
                <a:alpha val="40000"/>
              </a:schemeClr>
            </a:outerShdw>
          </a:effectLst>
        </p:grpSpPr>
        <p:sp>
          <p:nvSpPr>
            <p:cNvPr id="68" name="Freeform 41">
              <a:extLst>
                <a:ext uri="{FF2B5EF4-FFF2-40B4-BE49-F238E27FC236}">
                  <a16:creationId xmlns:a16="http://schemas.microsoft.com/office/drawing/2014/main" id="{F1171F0C-C130-72EB-3B99-0F40AFF5D55F}"/>
                </a:ext>
              </a:extLst>
            </p:cNvPr>
            <p:cNvSpPr/>
            <p:nvPr/>
          </p:nvSpPr>
          <p:spPr>
            <a:xfrm>
              <a:off x="0" y="0"/>
              <a:ext cx="1283704" cy="1936948"/>
            </a:xfrm>
            <a:custGeom>
              <a:avLst/>
              <a:gdLst/>
              <a:ahLst/>
              <a:cxnLst/>
              <a:rect l="l" t="t" r="r" b="b"/>
              <a:pathLst>
                <a:path w="1283704" h="1936948">
                  <a:moveTo>
                    <a:pt x="36533" y="0"/>
                  </a:moveTo>
                  <a:lnTo>
                    <a:pt x="1247172" y="0"/>
                  </a:lnTo>
                  <a:cubicBezTo>
                    <a:pt x="1267348" y="0"/>
                    <a:pt x="1283704" y="16356"/>
                    <a:pt x="1283704" y="36533"/>
                  </a:cubicBezTo>
                  <a:lnTo>
                    <a:pt x="1283704" y="1900415"/>
                  </a:lnTo>
                  <a:cubicBezTo>
                    <a:pt x="1283704" y="1920592"/>
                    <a:pt x="1267348" y="1936948"/>
                    <a:pt x="1247172" y="1936948"/>
                  </a:cubicBezTo>
                  <a:lnTo>
                    <a:pt x="36533" y="1936948"/>
                  </a:lnTo>
                  <a:cubicBezTo>
                    <a:pt x="16356" y="1936948"/>
                    <a:pt x="0" y="1920592"/>
                    <a:pt x="0" y="1900415"/>
                  </a:cubicBezTo>
                  <a:lnTo>
                    <a:pt x="0" y="36533"/>
                  </a:lnTo>
                  <a:cubicBezTo>
                    <a:pt x="0" y="16356"/>
                    <a:pt x="16356" y="0"/>
                    <a:pt x="36533" y="0"/>
                  </a:cubicBezTo>
                  <a:close/>
                </a:path>
              </a:pathLst>
            </a:custGeom>
            <a:solidFill>
              <a:srgbClr val="FEFDFD"/>
            </a:solidFill>
            <a:ln cap="rnd">
              <a:noFill/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9" name="TextBox 42">
              <a:extLst>
                <a:ext uri="{FF2B5EF4-FFF2-40B4-BE49-F238E27FC236}">
                  <a16:creationId xmlns:a16="http://schemas.microsoft.com/office/drawing/2014/main" id="{B6C7D2CC-84C0-EDCA-326F-126F786C3028}"/>
                </a:ext>
              </a:extLst>
            </p:cNvPr>
            <p:cNvSpPr txBox="1"/>
            <p:nvPr/>
          </p:nvSpPr>
          <p:spPr>
            <a:xfrm>
              <a:off x="0" y="-47625"/>
              <a:ext cx="1283704" cy="198457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33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30" name="TextBox 52">
            <a:extLst>
              <a:ext uri="{FF2B5EF4-FFF2-40B4-BE49-F238E27FC236}">
                <a16:creationId xmlns:a16="http://schemas.microsoft.com/office/drawing/2014/main" id="{8EE47CDC-FAAA-B676-8CAE-574A361E0BA8}"/>
              </a:ext>
            </a:extLst>
          </p:cNvPr>
          <p:cNvSpPr txBox="1"/>
          <p:nvPr/>
        </p:nvSpPr>
        <p:spPr>
          <a:xfrm>
            <a:off x="12171743" y="2429592"/>
            <a:ext cx="5142840" cy="725700"/>
          </a:xfrm>
          <a:prstGeom prst="rect">
            <a:avLst/>
          </a:prstGeom>
          <a:solidFill>
            <a:srgbClr val="1565C0"/>
          </a:solidFill>
        </p:spPr>
        <p:txBody>
          <a:bodyPr lIns="50800" tIns="50800" rIns="50800" bIns="50800" rtlCol="0" anchor="ctr"/>
          <a:lstStyle/>
          <a:p>
            <a:pPr algn="ctr">
              <a:lnSpc>
                <a:spcPts val="3359"/>
              </a:lnSpc>
            </a:pPr>
            <a:endParaRPr dirty="0"/>
          </a:p>
        </p:txBody>
      </p:sp>
      <p:sp>
        <p:nvSpPr>
          <p:cNvPr id="31" name="TextBox 51">
            <a:extLst>
              <a:ext uri="{FF2B5EF4-FFF2-40B4-BE49-F238E27FC236}">
                <a16:creationId xmlns:a16="http://schemas.microsoft.com/office/drawing/2014/main" id="{8E72CB6D-5B3B-1B93-240B-E47222D7B93C}"/>
              </a:ext>
            </a:extLst>
          </p:cNvPr>
          <p:cNvSpPr txBox="1"/>
          <p:nvPr/>
        </p:nvSpPr>
        <p:spPr>
          <a:xfrm>
            <a:off x="12732386" y="2513729"/>
            <a:ext cx="4129994" cy="53899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4480"/>
              </a:lnSpc>
              <a:spcBef>
                <a:spcPct val="0"/>
              </a:spcBef>
            </a:pPr>
            <a:r>
              <a:rPr lang="en-US" sz="3600" b="1" dirty="0">
                <a:solidFill>
                  <a:schemeClr val="bg1"/>
                </a:solidFill>
                <a:latin typeface="Aileron Bold"/>
                <a:ea typeface="Aileron Bold"/>
                <a:cs typeface="Aileron Bold"/>
                <a:sym typeface="Aileron Bold"/>
              </a:rPr>
              <a:t>Recommendations</a:t>
            </a:r>
            <a:endParaRPr lang="en-US" sz="3200" b="1" dirty="0">
              <a:solidFill>
                <a:schemeClr val="bg1"/>
              </a:solidFill>
              <a:latin typeface="Aileron Bold"/>
              <a:ea typeface="Aileron Bold"/>
              <a:cs typeface="Aileron Bold"/>
              <a:sym typeface="Aileron Bold"/>
            </a:endParaRPr>
          </a:p>
        </p:txBody>
      </p:sp>
      <p:sp>
        <p:nvSpPr>
          <p:cNvPr id="41" name="Freeform 41">
            <a:extLst>
              <a:ext uri="{FF2B5EF4-FFF2-40B4-BE49-F238E27FC236}">
                <a16:creationId xmlns:a16="http://schemas.microsoft.com/office/drawing/2014/main" id="{65485DC1-58B0-58AF-8E9C-159B4A6D9E1A}"/>
              </a:ext>
            </a:extLst>
          </p:cNvPr>
          <p:cNvSpPr/>
          <p:nvPr/>
        </p:nvSpPr>
        <p:spPr>
          <a:xfrm>
            <a:off x="967398" y="2483932"/>
            <a:ext cx="5128600" cy="6133227"/>
          </a:xfrm>
          <a:custGeom>
            <a:avLst/>
            <a:gdLst/>
            <a:ahLst/>
            <a:cxnLst/>
            <a:rect l="l" t="t" r="r" b="b"/>
            <a:pathLst>
              <a:path w="1283704" h="1936948">
                <a:moveTo>
                  <a:pt x="36533" y="0"/>
                </a:moveTo>
                <a:lnTo>
                  <a:pt x="1247172" y="0"/>
                </a:lnTo>
                <a:cubicBezTo>
                  <a:pt x="1267348" y="0"/>
                  <a:pt x="1283704" y="16356"/>
                  <a:pt x="1283704" y="36533"/>
                </a:cubicBezTo>
                <a:lnTo>
                  <a:pt x="1283704" y="1900415"/>
                </a:lnTo>
                <a:cubicBezTo>
                  <a:pt x="1283704" y="1920592"/>
                  <a:pt x="1267348" y="1936948"/>
                  <a:pt x="1247172" y="1936948"/>
                </a:cubicBezTo>
                <a:lnTo>
                  <a:pt x="36533" y="1936948"/>
                </a:lnTo>
                <a:cubicBezTo>
                  <a:pt x="16356" y="1936948"/>
                  <a:pt x="0" y="1920592"/>
                  <a:pt x="0" y="1900415"/>
                </a:cubicBezTo>
                <a:lnTo>
                  <a:pt x="0" y="36533"/>
                </a:lnTo>
                <a:cubicBezTo>
                  <a:pt x="0" y="16356"/>
                  <a:pt x="16356" y="0"/>
                  <a:pt x="36533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63500" sx="101000" sy="101000" algn="ctr" rotWithShape="0">
              <a:schemeClr val="tx2">
                <a:alpha val="40000"/>
              </a:schemeClr>
            </a:outerShdw>
          </a:effectLst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/>
          <a:p>
            <a:endParaRPr lang="en-GB" dirty="0"/>
          </a:p>
        </p:txBody>
      </p:sp>
      <p:sp>
        <p:nvSpPr>
          <p:cNvPr id="22" name="TextBox 52">
            <a:extLst>
              <a:ext uri="{FF2B5EF4-FFF2-40B4-BE49-F238E27FC236}">
                <a16:creationId xmlns:a16="http://schemas.microsoft.com/office/drawing/2014/main" id="{F322C000-9BBF-D132-6634-EE822F5F78C0}"/>
              </a:ext>
            </a:extLst>
          </p:cNvPr>
          <p:cNvSpPr txBox="1"/>
          <p:nvPr/>
        </p:nvSpPr>
        <p:spPr>
          <a:xfrm>
            <a:off x="973414" y="2473627"/>
            <a:ext cx="5142840" cy="689563"/>
          </a:xfrm>
          <a:prstGeom prst="rect">
            <a:avLst/>
          </a:prstGeom>
          <a:solidFill>
            <a:srgbClr val="1565C0"/>
          </a:solidFill>
        </p:spPr>
        <p:txBody>
          <a:bodyPr lIns="50800" tIns="50800" rIns="50800" bIns="50800" rtlCol="0" anchor="ctr"/>
          <a:lstStyle/>
          <a:p>
            <a:pPr algn="ctr">
              <a:lnSpc>
                <a:spcPts val="3359"/>
              </a:lnSpc>
            </a:pPr>
            <a:endParaRPr dirty="0"/>
          </a:p>
        </p:txBody>
      </p:sp>
      <p:sp>
        <p:nvSpPr>
          <p:cNvPr id="51" name="TextBox 51">
            <a:extLst>
              <a:ext uri="{FF2B5EF4-FFF2-40B4-BE49-F238E27FC236}">
                <a16:creationId xmlns:a16="http://schemas.microsoft.com/office/drawing/2014/main" id="{87DCE0A8-2FE1-E709-CE11-7AEB6994AF90}"/>
              </a:ext>
            </a:extLst>
          </p:cNvPr>
          <p:cNvSpPr txBox="1"/>
          <p:nvPr/>
        </p:nvSpPr>
        <p:spPr>
          <a:xfrm>
            <a:off x="2204757" y="2547106"/>
            <a:ext cx="2760097" cy="53899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4480"/>
              </a:lnSpc>
              <a:spcBef>
                <a:spcPct val="0"/>
              </a:spcBef>
            </a:pPr>
            <a:r>
              <a:rPr lang="en-US" sz="3600" b="1" dirty="0">
                <a:solidFill>
                  <a:schemeClr val="bg1"/>
                </a:solidFill>
                <a:latin typeface="Aileron Bold"/>
                <a:ea typeface="Aileron Bold"/>
                <a:cs typeface="Aileron Bold"/>
                <a:sym typeface="Aileron Bold"/>
              </a:rPr>
              <a:t>Conclusion</a:t>
            </a:r>
          </a:p>
        </p:txBody>
      </p:sp>
      <p:sp>
        <p:nvSpPr>
          <p:cNvPr id="52" name="TextBox 52">
            <a:extLst>
              <a:ext uri="{FF2B5EF4-FFF2-40B4-BE49-F238E27FC236}">
                <a16:creationId xmlns:a16="http://schemas.microsoft.com/office/drawing/2014/main" id="{7F217C9F-5CCA-A8F6-1618-C38F7AF8001B}"/>
              </a:ext>
            </a:extLst>
          </p:cNvPr>
          <p:cNvSpPr txBox="1"/>
          <p:nvPr/>
        </p:nvSpPr>
        <p:spPr>
          <a:xfrm>
            <a:off x="1677763" y="3394472"/>
            <a:ext cx="4035582" cy="463126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2800"/>
              </a:lnSpc>
            </a:pPr>
            <a:r>
              <a:rPr lang="en-GB" dirty="0">
                <a:latin typeface="Aileron"/>
                <a:ea typeface="Aileron"/>
                <a:cs typeface="Aileron"/>
                <a:sym typeface="Aileron"/>
              </a:rPr>
              <a:t>The analysis identified several </a:t>
            </a:r>
            <a:r>
              <a:rPr lang="en-GB" b="1" dirty="0">
                <a:solidFill>
                  <a:srgbClr val="1565C0"/>
                </a:solidFill>
                <a:latin typeface="Aileron"/>
                <a:ea typeface="Aileron"/>
                <a:cs typeface="Aileron"/>
                <a:sym typeface="Aileron"/>
              </a:rPr>
              <a:t>factors associated with customer churn</a:t>
            </a:r>
            <a:r>
              <a:rPr lang="en-GB" dirty="0">
                <a:latin typeface="Aileron"/>
                <a:ea typeface="Aileron"/>
                <a:cs typeface="Aileron"/>
                <a:sym typeface="Aileron"/>
              </a:rPr>
              <a:t>, including device age, customer value and service usage.</a:t>
            </a:r>
          </a:p>
          <a:p>
            <a:pPr algn="just">
              <a:lnSpc>
                <a:spcPts val="2800"/>
              </a:lnSpc>
            </a:pPr>
            <a:endParaRPr lang="en-GB" dirty="0">
              <a:latin typeface="Aileron"/>
              <a:ea typeface="Aileron"/>
              <a:cs typeface="Aileron"/>
              <a:sym typeface="Aileron"/>
            </a:endParaRPr>
          </a:p>
          <a:p>
            <a:pPr algn="just">
              <a:lnSpc>
                <a:spcPts val="2800"/>
              </a:lnSpc>
            </a:pPr>
            <a:r>
              <a:rPr lang="en-GB" dirty="0">
                <a:latin typeface="Aileron"/>
                <a:ea typeface="Aileron"/>
                <a:cs typeface="Aileron"/>
                <a:sym typeface="Aileron"/>
              </a:rPr>
              <a:t>The dataset was successfully </a:t>
            </a:r>
            <a:r>
              <a:rPr lang="en-GB" b="1" dirty="0">
                <a:solidFill>
                  <a:srgbClr val="1565C0"/>
                </a:solidFill>
                <a:latin typeface="Aileron"/>
                <a:ea typeface="Aileron"/>
                <a:cs typeface="Aileron"/>
                <a:sym typeface="Aileron"/>
              </a:rPr>
              <a:t>prepared and validated</a:t>
            </a:r>
            <a:r>
              <a:rPr lang="en-GB" dirty="0">
                <a:latin typeface="Aileron"/>
                <a:ea typeface="Aileron"/>
                <a:cs typeface="Aileron"/>
                <a:sym typeface="Aileron"/>
              </a:rPr>
              <a:t>, providing a reliable basis for exploratory analysis.</a:t>
            </a:r>
          </a:p>
          <a:p>
            <a:pPr algn="just">
              <a:lnSpc>
                <a:spcPts val="2800"/>
              </a:lnSpc>
            </a:pPr>
            <a:endParaRPr lang="en-GB" dirty="0">
              <a:latin typeface="Aileron"/>
              <a:ea typeface="Aileron"/>
              <a:cs typeface="Aileron"/>
              <a:sym typeface="Aileron"/>
            </a:endParaRPr>
          </a:p>
          <a:p>
            <a:pPr algn="just">
              <a:lnSpc>
                <a:spcPts val="2800"/>
              </a:lnSpc>
            </a:pPr>
            <a:r>
              <a:rPr lang="en-GB" dirty="0">
                <a:latin typeface="Aileron"/>
                <a:ea typeface="Aileron"/>
                <a:cs typeface="Aileron"/>
                <a:sym typeface="Aileron"/>
              </a:rPr>
              <a:t>The exploratory analysis highlighted </a:t>
            </a:r>
            <a:r>
              <a:rPr lang="en-GB" b="1" dirty="0">
                <a:solidFill>
                  <a:srgbClr val="1565C0"/>
                </a:solidFill>
                <a:latin typeface="Aileron"/>
                <a:ea typeface="Aileron"/>
                <a:cs typeface="Aileron"/>
                <a:sym typeface="Aileron"/>
              </a:rPr>
              <a:t>meaningful relationships </a:t>
            </a:r>
            <a:r>
              <a:rPr lang="en-GB" dirty="0">
                <a:latin typeface="Aileron"/>
                <a:ea typeface="Aileron"/>
                <a:cs typeface="Aileron"/>
                <a:sym typeface="Aileron"/>
              </a:rPr>
              <a:t>that support business decision-making and customer retention strategies.</a:t>
            </a:r>
            <a:endParaRPr lang="en-US" dirty="0">
              <a:latin typeface="Aileron"/>
              <a:ea typeface="Aileron"/>
              <a:cs typeface="Aileron"/>
              <a:sym typeface="Aileron"/>
            </a:endParaRPr>
          </a:p>
        </p:txBody>
      </p:sp>
      <p:grpSp>
        <p:nvGrpSpPr>
          <p:cNvPr id="84" name="Group 9">
            <a:extLst>
              <a:ext uri="{FF2B5EF4-FFF2-40B4-BE49-F238E27FC236}">
                <a16:creationId xmlns:a16="http://schemas.microsoft.com/office/drawing/2014/main" id="{71A039DA-15CD-C840-D1B3-545FC8CAEA27}"/>
              </a:ext>
            </a:extLst>
          </p:cNvPr>
          <p:cNvGrpSpPr/>
          <p:nvPr/>
        </p:nvGrpSpPr>
        <p:grpSpPr>
          <a:xfrm rot="16200000" flipV="1">
            <a:off x="951673" y="5637973"/>
            <a:ext cx="914399" cy="77854"/>
            <a:chOff x="0" y="0"/>
            <a:chExt cx="598445" cy="12543"/>
          </a:xfrm>
        </p:grpSpPr>
        <p:sp>
          <p:nvSpPr>
            <p:cNvPr id="85" name="Freeform 10">
              <a:extLst>
                <a:ext uri="{FF2B5EF4-FFF2-40B4-BE49-F238E27FC236}">
                  <a16:creationId xmlns:a16="http://schemas.microsoft.com/office/drawing/2014/main" id="{FAEEB4EA-0FF4-7412-BCA2-4C83A6C9ADDE}"/>
                </a:ext>
              </a:extLst>
            </p:cNvPr>
            <p:cNvSpPr/>
            <p:nvPr/>
          </p:nvSpPr>
          <p:spPr>
            <a:xfrm>
              <a:off x="0" y="0"/>
              <a:ext cx="598445" cy="12543"/>
            </a:xfrm>
            <a:custGeom>
              <a:avLst/>
              <a:gdLst/>
              <a:ahLst/>
              <a:cxnLst/>
              <a:rect l="l" t="t" r="r" b="b"/>
              <a:pathLst>
                <a:path w="598445" h="12543">
                  <a:moveTo>
                    <a:pt x="0" y="0"/>
                  </a:moveTo>
                  <a:lnTo>
                    <a:pt x="598445" y="0"/>
                  </a:lnTo>
                  <a:lnTo>
                    <a:pt x="598445" y="12543"/>
                  </a:lnTo>
                  <a:lnTo>
                    <a:pt x="0" y="12543"/>
                  </a:lnTo>
                  <a:close/>
                </a:path>
              </a:pathLst>
            </a:custGeom>
            <a:solidFill>
              <a:srgbClr val="FFC43A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86" name="TextBox 11">
              <a:extLst>
                <a:ext uri="{FF2B5EF4-FFF2-40B4-BE49-F238E27FC236}">
                  <a16:creationId xmlns:a16="http://schemas.microsoft.com/office/drawing/2014/main" id="{A9949942-8FB4-D88C-43BF-5E0F1770C55D}"/>
                </a:ext>
              </a:extLst>
            </p:cNvPr>
            <p:cNvSpPr txBox="1"/>
            <p:nvPr/>
          </p:nvSpPr>
          <p:spPr>
            <a:xfrm>
              <a:off x="0" y="-47625"/>
              <a:ext cx="598445" cy="6016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endParaRPr/>
            </a:p>
          </p:txBody>
        </p:sp>
      </p:grpSp>
      <p:grpSp>
        <p:nvGrpSpPr>
          <p:cNvPr id="87" name="Group 9">
            <a:extLst>
              <a:ext uri="{FF2B5EF4-FFF2-40B4-BE49-F238E27FC236}">
                <a16:creationId xmlns:a16="http://schemas.microsoft.com/office/drawing/2014/main" id="{82993DD6-6EED-C12F-4E41-18A4B7857399}"/>
              </a:ext>
            </a:extLst>
          </p:cNvPr>
          <p:cNvGrpSpPr/>
          <p:nvPr/>
        </p:nvGrpSpPr>
        <p:grpSpPr>
          <a:xfrm rot="16200000" flipV="1">
            <a:off x="769354" y="4046015"/>
            <a:ext cx="1279037" cy="77854"/>
            <a:chOff x="0" y="0"/>
            <a:chExt cx="598445" cy="12543"/>
          </a:xfrm>
        </p:grpSpPr>
        <p:sp>
          <p:nvSpPr>
            <p:cNvPr id="88" name="Freeform 10">
              <a:extLst>
                <a:ext uri="{FF2B5EF4-FFF2-40B4-BE49-F238E27FC236}">
                  <a16:creationId xmlns:a16="http://schemas.microsoft.com/office/drawing/2014/main" id="{EDC93085-C554-A87D-9B9D-C9313AAA86D5}"/>
                </a:ext>
              </a:extLst>
            </p:cNvPr>
            <p:cNvSpPr/>
            <p:nvPr/>
          </p:nvSpPr>
          <p:spPr>
            <a:xfrm>
              <a:off x="0" y="0"/>
              <a:ext cx="598445" cy="12543"/>
            </a:xfrm>
            <a:custGeom>
              <a:avLst/>
              <a:gdLst/>
              <a:ahLst/>
              <a:cxnLst/>
              <a:rect l="l" t="t" r="r" b="b"/>
              <a:pathLst>
                <a:path w="598445" h="12543">
                  <a:moveTo>
                    <a:pt x="0" y="0"/>
                  </a:moveTo>
                  <a:lnTo>
                    <a:pt x="598445" y="0"/>
                  </a:lnTo>
                  <a:lnTo>
                    <a:pt x="598445" y="12543"/>
                  </a:lnTo>
                  <a:lnTo>
                    <a:pt x="0" y="12543"/>
                  </a:lnTo>
                  <a:close/>
                </a:path>
              </a:pathLst>
            </a:custGeom>
            <a:solidFill>
              <a:srgbClr val="FFC43A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89" name="TextBox 11">
              <a:extLst>
                <a:ext uri="{FF2B5EF4-FFF2-40B4-BE49-F238E27FC236}">
                  <a16:creationId xmlns:a16="http://schemas.microsoft.com/office/drawing/2014/main" id="{7EC270C5-05C2-6498-9ED4-90D64DEB18D3}"/>
                </a:ext>
              </a:extLst>
            </p:cNvPr>
            <p:cNvSpPr txBox="1"/>
            <p:nvPr/>
          </p:nvSpPr>
          <p:spPr>
            <a:xfrm>
              <a:off x="0" y="-47625"/>
              <a:ext cx="598445" cy="6016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endParaRPr/>
            </a:p>
          </p:txBody>
        </p:sp>
      </p:grpSp>
      <p:grpSp>
        <p:nvGrpSpPr>
          <p:cNvPr id="90" name="Group 9">
            <a:extLst>
              <a:ext uri="{FF2B5EF4-FFF2-40B4-BE49-F238E27FC236}">
                <a16:creationId xmlns:a16="http://schemas.microsoft.com/office/drawing/2014/main" id="{5BB022B6-93E8-A323-3FE7-62BBD13ADF72}"/>
              </a:ext>
            </a:extLst>
          </p:cNvPr>
          <p:cNvGrpSpPr/>
          <p:nvPr/>
        </p:nvGrpSpPr>
        <p:grpSpPr>
          <a:xfrm rot="16200000" flipV="1">
            <a:off x="775086" y="7262360"/>
            <a:ext cx="1279036" cy="89318"/>
            <a:chOff x="0" y="0"/>
            <a:chExt cx="598445" cy="12543"/>
          </a:xfrm>
        </p:grpSpPr>
        <p:sp>
          <p:nvSpPr>
            <p:cNvPr id="91" name="Freeform 10">
              <a:extLst>
                <a:ext uri="{FF2B5EF4-FFF2-40B4-BE49-F238E27FC236}">
                  <a16:creationId xmlns:a16="http://schemas.microsoft.com/office/drawing/2014/main" id="{674E1FEB-8FCC-F600-BC0C-F44875095752}"/>
                </a:ext>
              </a:extLst>
            </p:cNvPr>
            <p:cNvSpPr/>
            <p:nvPr/>
          </p:nvSpPr>
          <p:spPr>
            <a:xfrm>
              <a:off x="0" y="0"/>
              <a:ext cx="598445" cy="12543"/>
            </a:xfrm>
            <a:custGeom>
              <a:avLst/>
              <a:gdLst/>
              <a:ahLst/>
              <a:cxnLst/>
              <a:rect l="l" t="t" r="r" b="b"/>
              <a:pathLst>
                <a:path w="598445" h="12543">
                  <a:moveTo>
                    <a:pt x="0" y="0"/>
                  </a:moveTo>
                  <a:lnTo>
                    <a:pt x="598445" y="0"/>
                  </a:lnTo>
                  <a:lnTo>
                    <a:pt x="598445" y="12543"/>
                  </a:lnTo>
                  <a:lnTo>
                    <a:pt x="0" y="12543"/>
                  </a:lnTo>
                  <a:close/>
                </a:path>
              </a:pathLst>
            </a:custGeom>
            <a:solidFill>
              <a:srgbClr val="FFC43A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92" name="TextBox 11">
              <a:extLst>
                <a:ext uri="{FF2B5EF4-FFF2-40B4-BE49-F238E27FC236}">
                  <a16:creationId xmlns:a16="http://schemas.microsoft.com/office/drawing/2014/main" id="{C52677D0-76D6-5C82-FF00-E5DD4E41A7D6}"/>
                </a:ext>
              </a:extLst>
            </p:cNvPr>
            <p:cNvSpPr txBox="1"/>
            <p:nvPr/>
          </p:nvSpPr>
          <p:spPr>
            <a:xfrm>
              <a:off x="0" y="-47625"/>
              <a:ext cx="598445" cy="6016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endParaRPr/>
            </a:p>
          </p:txBody>
        </p:sp>
      </p:grpSp>
      <p:sp>
        <p:nvSpPr>
          <p:cNvPr id="103" name="TextBox 52">
            <a:extLst>
              <a:ext uri="{FF2B5EF4-FFF2-40B4-BE49-F238E27FC236}">
                <a16:creationId xmlns:a16="http://schemas.microsoft.com/office/drawing/2014/main" id="{80FF6D51-ACB8-C6A5-78B5-0D75ED0CB913}"/>
              </a:ext>
            </a:extLst>
          </p:cNvPr>
          <p:cNvSpPr txBox="1"/>
          <p:nvPr/>
        </p:nvSpPr>
        <p:spPr>
          <a:xfrm>
            <a:off x="7163028" y="3379235"/>
            <a:ext cx="4170829" cy="499034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2800"/>
              </a:lnSpc>
            </a:pPr>
            <a:r>
              <a:rPr lang="en-GB" dirty="0">
                <a:latin typeface="Aileron"/>
                <a:ea typeface="Aileron"/>
                <a:cs typeface="Aileron"/>
                <a:sym typeface="Aileron"/>
              </a:rPr>
              <a:t>Customers </a:t>
            </a:r>
            <a:r>
              <a:rPr lang="en-GB" b="1" dirty="0">
                <a:solidFill>
                  <a:srgbClr val="1565C0"/>
                </a:solidFill>
                <a:latin typeface="Aileron"/>
                <a:ea typeface="Aileron"/>
                <a:cs typeface="Aileron"/>
                <a:sym typeface="Aileron"/>
              </a:rPr>
              <a:t>using older devices </a:t>
            </a:r>
            <a:r>
              <a:rPr lang="en-GB" dirty="0">
                <a:latin typeface="Aileron"/>
                <a:ea typeface="Aileron"/>
                <a:cs typeface="Aileron"/>
                <a:sym typeface="Aileron"/>
              </a:rPr>
              <a:t>consistently showed </a:t>
            </a:r>
            <a:r>
              <a:rPr lang="en-GB" b="1" dirty="0">
                <a:solidFill>
                  <a:srgbClr val="1565C0"/>
                </a:solidFill>
                <a:latin typeface="Aileron"/>
                <a:ea typeface="Aileron"/>
                <a:cs typeface="Aileron"/>
                <a:sym typeface="Aileron"/>
              </a:rPr>
              <a:t>higher churn rates</a:t>
            </a:r>
            <a:r>
              <a:rPr lang="en-GB" dirty="0">
                <a:latin typeface="Aileron"/>
                <a:ea typeface="Aileron"/>
                <a:cs typeface="Aileron"/>
                <a:sym typeface="Aileron"/>
              </a:rPr>
              <a:t>.</a:t>
            </a:r>
          </a:p>
          <a:p>
            <a:pPr algn="just">
              <a:lnSpc>
                <a:spcPts val="2800"/>
              </a:lnSpc>
            </a:pPr>
            <a:endParaRPr lang="en-GB" sz="1400" dirty="0">
              <a:latin typeface="Aileron"/>
              <a:ea typeface="Aileron"/>
              <a:cs typeface="Aileron"/>
              <a:sym typeface="Aileron"/>
            </a:endParaRPr>
          </a:p>
          <a:p>
            <a:pPr algn="just">
              <a:lnSpc>
                <a:spcPts val="2800"/>
              </a:lnSpc>
            </a:pPr>
            <a:r>
              <a:rPr lang="en-GB" b="1" dirty="0">
                <a:solidFill>
                  <a:srgbClr val="1565C0"/>
                </a:solidFill>
                <a:latin typeface="Aileron"/>
                <a:ea typeface="Aileron"/>
                <a:cs typeface="Aileron"/>
                <a:sym typeface="Aileron"/>
              </a:rPr>
              <a:t>Lower-value customers </a:t>
            </a:r>
            <a:r>
              <a:rPr lang="en-GB" dirty="0">
                <a:latin typeface="Aileron"/>
                <a:ea typeface="Aileron"/>
                <a:cs typeface="Aileron"/>
                <a:sym typeface="Aileron"/>
              </a:rPr>
              <a:t>were more </a:t>
            </a:r>
            <a:r>
              <a:rPr lang="en-GB" b="1" dirty="0">
                <a:solidFill>
                  <a:srgbClr val="1565C0"/>
                </a:solidFill>
                <a:latin typeface="Aileron"/>
                <a:ea typeface="Aileron"/>
                <a:cs typeface="Aileron"/>
                <a:sym typeface="Aileron"/>
              </a:rPr>
              <a:t>likely to leave </a:t>
            </a:r>
            <a:r>
              <a:rPr lang="en-GB" dirty="0">
                <a:latin typeface="Aileron"/>
                <a:ea typeface="Aileron"/>
                <a:cs typeface="Aileron"/>
                <a:sym typeface="Aileron"/>
              </a:rPr>
              <a:t>than customers generating higher monthly revenue.</a:t>
            </a:r>
          </a:p>
          <a:p>
            <a:pPr algn="just">
              <a:lnSpc>
                <a:spcPts val="2800"/>
              </a:lnSpc>
            </a:pPr>
            <a:endParaRPr lang="en-GB" dirty="0">
              <a:latin typeface="Aileron"/>
              <a:ea typeface="Aileron"/>
              <a:cs typeface="Aileron"/>
              <a:sym typeface="Aileron"/>
            </a:endParaRPr>
          </a:p>
          <a:p>
            <a:pPr algn="just">
              <a:lnSpc>
                <a:spcPts val="2800"/>
              </a:lnSpc>
            </a:pPr>
            <a:r>
              <a:rPr lang="en-GB" dirty="0">
                <a:latin typeface="Aileron"/>
                <a:ea typeface="Aileron"/>
                <a:cs typeface="Aileron"/>
                <a:sym typeface="Aileron"/>
              </a:rPr>
              <a:t>Device age and handset value together provide </a:t>
            </a:r>
            <a:r>
              <a:rPr lang="en-GB" b="1" dirty="0">
                <a:solidFill>
                  <a:srgbClr val="1565C0"/>
                </a:solidFill>
                <a:latin typeface="Aileron"/>
                <a:ea typeface="Aileron"/>
                <a:cs typeface="Aileron"/>
                <a:sym typeface="Aileron"/>
              </a:rPr>
              <a:t>a stronger indication of churn risk</a:t>
            </a:r>
            <a:r>
              <a:rPr lang="en-GB" dirty="0">
                <a:latin typeface="Aileron"/>
                <a:ea typeface="Aileron"/>
                <a:cs typeface="Aileron"/>
                <a:sym typeface="Aileron"/>
              </a:rPr>
              <a:t> than either factor alone.</a:t>
            </a:r>
          </a:p>
          <a:p>
            <a:pPr algn="just">
              <a:lnSpc>
                <a:spcPts val="2800"/>
              </a:lnSpc>
            </a:pPr>
            <a:endParaRPr lang="en-GB" dirty="0">
              <a:latin typeface="Aileron"/>
              <a:ea typeface="Aileron"/>
              <a:cs typeface="Aileron"/>
              <a:sym typeface="Aileron"/>
            </a:endParaRPr>
          </a:p>
          <a:p>
            <a:pPr algn="just">
              <a:lnSpc>
                <a:spcPts val="2800"/>
              </a:lnSpc>
            </a:pPr>
            <a:r>
              <a:rPr lang="en-GB" dirty="0">
                <a:latin typeface="Aileron"/>
                <a:ea typeface="Aileron"/>
                <a:cs typeface="Aileron"/>
                <a:sym typeface="Aileron"/>
              </a:rPr>
              <a:t>The </a:t>
            </a:r>
            <a:r>
              <a:rPr lang="en-GB" b="1" dirty="0">
                <a:solidFill>
                  <a:srgbClr val="1565C0"/>
                </a:solidFill>
                <a:latin typeface="Aileron"/>
                <a:ea typeface="Aileron"/>
                <a:cs typeface="Aileron"/>
                <a:sym typeface="Aileron"/>
              </a:rPr>
              <a:t>bonus clustering analysis identified</a:t>
            </a:r>
            <a:r>
              <a:rPr lang="en-GB" dirty="0">
                <a:latin typeface="Aileron"/>
                <a:ea typeface="Aileron"/>
                <a:cs typeface="Aileron"/>
                <a:sym typeface="Aileron"/>
              </a:rPr>
              <a:t> three customer segments with different behavioural characteristics.</a:t>
            </a:r>
            <a:endParaRPr lang="en-US" dirty="0">
              <a:latin typeface="Aileron"/>
              <a:ea typeface="Aileron"/>
              <a:cs typeface="Aileron"/>
              <a:sym typeface="Aileron"/>
            </a:endParaRPr>
          </a:p>
        </p:txBody>
      </p:sp>
      <p:grpSp>
        <p:nvGrpSpPr>
          <p:cNvPr id="104" name="Group 9">
            <a:extLst>
              <a:ext uri="{FF2B5EF4-FFF2-40B4-BE49-F238E27FC236}">
                <a16:creationId xmlns:a16="http://schemas.microsoft.com/office/drawing/2014/main" id="{BFE9E137-7A14-821E-7406-AEFB88EC5D88}"/>
              </a:ext>
            </a:extLst>
          </p:cNvPr>
          <p:cNvGrpSpPr/>
          <p:nvPr/>
        </p:nvGrpSpPr>
        <p:grpSpPr>
          <a:xfrm rot="16200000" flipV="1">
            <a:off x="6557986" y="6384807"/>
            <a:ext cx="895530" cy="89318"/>
            <a:chOff x="0" y="0"/>
            <a:chExt cx="598445" cy="12543"/>
          </a:xfrm>
        </p:grpSpPr>
        <p:sp>
          <p:nvSpPr>
            <p:cNvPr id="105" name="Freeform 10">
              <a:extLst>
                <a:ext uri="{FF2B5EF4-FFF2-40B4-BE49-F238E27FC236}">
                  <a16:creationId xmlns:a16="http://schemas.microsoft.com/office/drawing/2014/main" id="{6E0F4428-63C1-847E-D246-3861D1BB748E}"/>
                </a:ext>
              </a:extLst>
            </p:cNvPr>
            <p:cNvSpPr/>
            <p:nvPr/>
          </p:nvSpPr>
          <p:spPr>
            <a:xfrm>
              <a:off x="0" y="0"/>
              <a:ext cx="598445" cy="12543"/>
            </a:xfrm>
            <a:custGeom>
              <a:avLst/>
              <a:gdLst/>
              <a:ahLst/>
              <a:cxnLst/>
              <a:rect l="l" t="t" r="r" b="b"/>
              <a:pathLst>
                <a:path w="598445" h="12543">
                  <a:moveTo>
                    <a:pt x="0" y="0"/>
                  </a:moveTo>
                  <a:lnTo>
                    <a:pt x="598445" y="0"/>
                  </a:lnTo>
                  <a:lnTo>
                    <a:pt x="598445" y="12543"/>
                  </a:lnTo>
                  <a:lnTo>
                    <a:pt x="0" y="12543"/>
                  </a:lnTo>
                  <a:close/>
                </a:path>
              </a:pathLst>
            </a:custGeom>
            <a:solidFill>
              <a:srgbClr val="FFC43A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06" name="TextBox 11">
              <a:extLst>
                <a:ext uri="{FF2B5EF4-FFF2-40B4-BE49-F238E27FC236}">
                  <a16:creationId xmlns:a16="http://schemas.microsoft.com/office/drawing/2014/main" id="{10A3E61F-940A-3736-A4D9-F8504BF2DAC4}"/>
                </a:ext>
              </a:extLst>
            </p:cNvPr>
            <p:cNvSpPr txBox="1"/>
            <p:nvPr/>
          </p:nvSpPr>
          <p:spPr>
            <a:xfrm>
              <a:off x="0" y="-47625"/>
              <a:ext cx="598445" cy="6016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endParaRPr/>
            </a:p>
          </p:txBody>
        </p:sp>
      </p:grpSp>
      <p:grpSp>
        <p:nvGrpSpPr>
          <p:cNvPr id="107" name="Group 9">
            <a:extLst>
              <a:ext uri="{FF2B5EF4-FFF2-40B4-BE49-F238E27FC236}">
                <a16:creationId xmlns:a16="http://schemas.microsoft.com/office/drawing/2014/main" id="{577C387A-4B77-DD40-1CD6-8F3AB56A20D2}"/>
              </a:ext>
            </a:extLst>
          </p:cNvPr>
          <p:cNvGrpSpPr/>
          <p:nvPr/>
        </p:nvGrpSpPr>
        <p:grpSpPr>
          <a:xfrm rot="16200000" flipV="1">
            <a:off x="6714519" y="3703626"/>
            <a:ext cx="594094" cy="77688"/>
            <a:chOff x="0" y="0"/>
            <a:chExt cx="598445" cy="12543"/>
          </a:xfrm>
        </p:grpSpPr>
        <p:sp>
          <p:nvSpPr>
            <p:cNvPr id="108" name="Freeform 10">
              <a:extLst>
                <a:ext uri="{FF2B5EF4-FFF2-40B4-BE49-F238E27FC236}">
                  <a16:creationId xmlns:a16="http://schemas.microsoft.com/office/drawing/2014/main" id="{D5E18A5C-02CC-68CA-F44B-1D050D9B42E9}"/>
                </a:ext>
              </a:extLst>
            </p:cNvPr>
            <p:cNvSpPr/>
            <p:nvPr/>
          </p:nvSpPr>
          <p:spPr>
            <a:xfrm>
              <a:off x="0" y="0"/>
              <a:ext cx="598445" cy="12543"/>
            </a:xfrm>
            <a:custGeom>
              <a:avLst/>
              <a:gdLst/>
              <a:ahLst/>
              <a:cxnLst/>
              <a:rect l="l" t="t" r="r" b="b"/>
              <a:pathLst>
                <a:path w="598445" h="12543">
                  <a:moveTo>
                    <a:pt x="0" y="0"/>
                  </a:moveTo>
                  <a:lnTo>
                    <a:pt x="598445" y="0"/>
                  </a:lnTo>
                  <a:lnTo>
                    <a:pt x="598445" y="12543"/>
                  </a:lnTo>
                  <a:lnTo>
                    <a:pt x="0" y="12543"/>
                  </a:lnTo>
                  <a:close/>
                </a:path>
              </a:pathLst>
            </a:custGeom>
            <a:solidFill>
              <a:srgbClr val="FFC43A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09" name="TextBox 11">
              <a:extLst>
                <a:ext uri="{FF2B5EF4-FFF2-40B4-BE49-F238E27FC236}">
                  <a16:creationId xmlns:a16="http://schemas.microsoft.com/office/drawing/2014/main" id="{B41A4A3C-C397-3B49-1CD0-F1F81DAC16E6}"/>
                </a:ext>
              </a:extLst>
            </p:cNvPr>
            <p:cNvSpPr txBox="1"/>
            <p:nvPr/>
          </p:nvSpPr>
          <p:spPr>
            <a:xfrm>
              <a:off x="0" y="-47625"/>
              <a:ext cx="598445" cy="6016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endParaRPr/>
            </a:p>
          </p:txBody>
        </p:sp>
      </p:grpSp>
      <p:grpSp>
        <p:nvGrpSpPr>
          <p:cNvPr id="110" name="Group 9">
            <a:extLst>
              <a:ext uri="{FF2B5EF4-FFF2-40B4-BE49-F238E27FC236}">
                <a16:creationId xmlns:a16="http://schemas.microsoft.com/office/drawing/2014/main" id="{AC18A310-A8EF-1EF5-1621-1240C8939DBD}"/>
              </a:ext>
            </a:extLst>
          </p:cNvPr>
          <p:cNvGrpSpPr/>
          <p:nvPr/>
        </p:nvGrpSpPr>
        <p:grpSpPr>
          <a:xfrm rot="16200000" flipV="1">
            <a:off x="6557986" y="7756406"/>
            <a:ext cx="895530" cy="89319"/>
            <a:chOff x="0" y="0"/>
            <a:chExt cx="598445" cy="12543"/>
          </a:xfrm>
        </p:grpSpPr>
        <p:sp>
          <p:nvSpPr>
            <p:cNvPr id="111" name="Freeform 10">
              <a:extLst>
                <a:ext uri="{FF2B5EF4-FFF2-40B4-BE49-F238E27FC236}">
                  <a16:creationId xmlns:a16="http://schemas.microsoft.com/office/drawing/2014/main" id="{977B7FEC-4DC4-47B8-7215-FE4EDDF5B5C5}"/>
                </a:ext>
              </a:extLst>
            </p:cNvPr>
            <p:cNvSpPr/>
            <p:nvPr/>
          </p:nvSpPr>
          <p:spPr>
            <a:xfrm>
              <a:off x="0" y="0"/>
              <a:ext cx="598445" cy="12543"/>
            </a:xfrm>
            <a:custGeom>
              <a:avLst/>
              <a:gdLst/>
              <a:ahLst/>
              <a:cxnLst/>
              <a:rect l="l" t="t" r="r" b="b"/>
              <a:pathLst>
                <a:path w="598445" h="12543">
                  <a:moveTo>
                    <a:pt x="0" y="0"/>
                  </a:moveTo>
                  <a:lnTo>
                    <a:pt x="598445" y="0"/>
                  </a:lnTo>
                  <a:lnTo>
                    <a:pt x="598445" y="12543"/>
                  </a:lnTo>
                  <a:lnTo>
                    <a:pt x="0" y="12543"/>
                  </a:lnTo>
                  <a:close/>
                </a:path>
              </a:pathLst>
            </a:custGeom>
            <a:solidFill>
              <a:srgbClr val="FFC43A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12" name="TextBox 11">
              <a:extLst>
                <a:ext uri="{FF2B5EF4-FFF2-40B4-BE49-F238E27FC236}">
                  <a16:creationId xmlns:a16="http://schemas.microsoft.com/office/drawing/2014/main" id="{0B3928D2-97BD-7B82-511B-9245917DE6D0}"/>
                </a:ext>
              </a:extLst>
            </p:cNvPr>
            <p:cNvSpPr txBox="1"/>
            <p:nvPr/>
          </p:nvSpPr>
          <p:spPr>
            <a:xfrm>
              <a:off x="0" y="-47625"/>
              <a:ext cx="598445" cy="6016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endParaRPr/>
            </a:p>
          </p:txBody>
        </p:sp>
      </p:grpSp>
      <p:sp>
        <p:nvSpPr>
          <p:cNvPr id="113" name="TextBox 52">
            <a:extLst>
              <a:ext uri="{FF2B5EF4-FFF2-40B4-BE49-F238E27FC236}">
                <a16:creationId xmlns:a16="http://schemas.microsoft.com/office/drawing/2014/main" id="{C17FBB40-0BF4-C0A3-87FE-9DFF476AC62F}"/>
              </a:ext>
            </a:extLst>
          </p:cNvPr>
          <p:cNvSpPr txBox="1"/>
          <p:nvPr/>
        </p:nvSpPr>
        <p:spPr>
          <a:xfrm>
            <a:off x="12888046" y="3390900"/>
            <a:ext cx="4180754" cy="589672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2800"/>
              </a:lnSpc>
            </a:pPr>
            <a:r>
              <a:rPr lang="en-GB" dirty="0">
                <a:latin typeface="Aileron"/>
                <a:ea typeface="Aileron"/>
                <a:cs typeface="Aileron"/>
                <a:sym typeface="Aileron"/>
              </a:rPr>
              <a:t>Prioritise </a:t>
            </a:r>
            <a:r>
              <a:rPr lang="en-GB" b="1" dirty="0">
                <a:solidFill>
                  <a:srgbClr val="1565C0"/>
                </a:solidFill>
                <a:latin typeface="Aileron"/>
                <a:ea typeface="Aileron"/>
                <a:cs typeface="Aileron"/>
                <a:sym typeface="Aileron"/>
              </a:rPr>
              <a:t>handset upgrade programmes</a:t>
            </a:r>
            <a:r>
              <a:rPr lang="en-GB" dirty="0">
                <a:latin typeface="Aileron"/>
                <a:ea typeface="Aileron"/>
                <a:cs typeface="Aileron"/>
                <a:sym typeface="Aileron"/>
              </a:rPr>
              <a:t> for customers using older devices.</a:t>
            </a:r>
          </a:p>
          <a:p>
            <a:pPr algn="just">
              <a:lnSpc>
                <a:spcPts val="2800"/>
              </a:lnSpc>
            </a:pPr>
            <a:endParaRPr lang="en-GB" dirty="0">
              <a:latin typeface="Aileron"/>
              <a:ea typeface="Aileron"/>
              <a:cs typeface="Aileron"/>
              <a:sym typeface="Aileron"/>
            </a:endParaRPr>
          </a:p>
          <a:p>
            <a:pPr algn="just">
              <a:lnSpc>
                <a:spcPts val="2800"/>
              </a:lnSpc>
            </a:pPr>
            <a:r>
              <a:rPr lang="en-GB" dirty="0">
                <a:latin typeface="Aileron"/>
                <a:ea typeface="Aileron"/>
                <a:cs typeface="Aileron"/>
                <a:sym typeface="Aileron"/>
              </a:rPr>
              <a:t>Monitor </a:t>
            </a:r>
            <a:r>
              <a:rPr lang="en-GB" b="1" dirty="0">
                <a:solidFill>
                  <a:srgbClr val="1565C0"/>
                </a:solidFill>
                <a:latin typeface="Aileron"/>
                <a:ea typeface="Aileron"/>
                <a:cs typeface="Aileron"/>
                <a:sym typeface="Aileron"/>
              </a:rPr>
              <a:t>high-value customers </a:t>
            </a:r>
            <a:r>
              <a:rPr lang="en-GB" dirty="0">
                <a:latin typeface="Aileron"/>
                <a:ea typeface="Aileron"/>
                <a:cs typeface="Aileron"/>
                <a:sym typeface="Aileron"/>
              </a:rPr>
              <a:t>for </a:t>
            </a:r>
            <a:r>
              <a:rPr lang="en-GB" b="1" dirty="0">
                <a:solidFill>
                  <a:srgbClr val="1565C0"/>
                </a:solidFill>
                <a:latin typeface="Aileron"/>
                <a:ea typeface="Aileron"/>
                <a:cs typeface="Aileron"/>
                <a:sym typeface="Aileron"/>
              </a:rPr>
              <a:t>declining usage </a:t>
            </a:r>
            <a:r>
              <a:rPr lang="en-GB" dirty="0">
                <a:latin typeface="Aileron"/>
                <a:ea typeface="Aileron"/>
                <a:cs typeface="Aileron"/>
                <a:sym typeface="Aileron"/>
              </a:rPr>
              <a:t>and </a:t>
            </a:r>
            <a:r>
              <a:rPr lang="en-GB" b="1" dirty="0">
                <a:solidFill>
                  <a:srgbClr val="1565C0"/>
                </a:solidFill>
                <a:latin typeface="Aileron"/>
                <a:ea typeface="Aileron"/>
                <a:cs typeface="Aileron"/>
                <a:sym typeface="Aileron"/>
              </a:rPr>
              <a:t>increased customer support activity</a:t>
            </a:r>
            <a:r>
              <a:rPr lang="en-GB" dirty="0">
                <a:latin typeface="Aileron"/>
                <a:ea typeface="Aileron"/>
                <a:cs typeface="Aileron"/>
                <a:sym typeface="Aileron"/>
              </a:rPr>
              <a:t>.</a:t>
            </a:r>
          </a:p>
          <a:p>
            <a:pPr algn="just">
              <a:lnSpc>
                <a:spcPts val="2800"/>
              </a:lnSpc>
            </a:pPr>
            <a:endParaRPr lang="en-GB" dirty="0">
              <a:latin typeface="Aileron"/>
              <a:ea typeface="Aileron"/>
              <a:cs typeface="Aileron"/>
              <a:sym typeface="Aileron"/>
            </a:endParaRPr>
          </a:p>
          <a:p>
            <a:pPr algn="just">
              <a:lnSpc>
                <a:spcPts val="2800"/>
              </a:lnSpc>
            </a:pPr>
            <a:r>
              <a:rPr lang="en-GB" dirty="0">
                <a:latin typeface="Aileron"/>
                <a:ea typeface="Aileron"/>
                <a:cs typeface="Aileron"/>
                <a:sym typeface="Aileron"/>
              </a:rPr>
              <a:t>Develop </a:t>
            </a:r>
            <a:r>
              <a:rPr lang="en-GB" b="1" dirty="0">
                <a:solidFill>
                  <a:srgbClr val="1565C0"/>
                </a:solidFill>
                <a:latin typeface="Aileron"/>
                <a:ea typeface="Aileron"/>
                <a:cs typeface="Aileron"/>
                <a:sym typeface="Aileron"/>
              </a:rPr>
              <a:t>retention strategies </a:t>
            </a:r>
            <a:r>
              <a:rPr lang="en-GB" dirty="0">
                <a:latin typeface="Aileron"/>
                <a:ea typeface="Aileron"/>
                <a:cs typeface="Aileron"/>
                <a:sym typeface="Aileron"/>
              </a:rPr>
              <a:t>tailored to each customer segment rather than applying identical offers to all subscribers.</a:t>
            </a:r>
          </a:p>
          <a:p>
            <a:pPr algn="just">
              <a:lnSpc>
                <a:spcPts val="2800"/>
              </a:lnSpc>
            </a:pPr>
            <a:endParaRPr lang="en-GB" dirty="0">
              <a:latin typeface="Aileron"/>
              <a:ea typeface="Aileron"/>
              <a:cs typeface="Aileron"/>
              <a:sym typeface="Aileron"/>
            </a:endParaRPr>
          </a:p>
          <a:p>
            <a:pPr algn="just">
              <a:lnSpc>
                <a:spcPts val="2800"/>
              </a:lnSpc>
            </a:pPr>
            <a:r>
              <a:rPr lang="en-GB" dirty="0">
                <a:latin typeface="Aileron"/>
                <a:ea typeface="Aileron"/>
                <a:cs typeface="Aileron"/>
                <a:sym typeface="Aileron"/>
              </a:rPr>
              <a:t>Prioritise </a:t>
            </a:r>
            <a:r>
              <a:rPr lang="en-GB" b="1" dirty="0">
                <a:solidFill>
                  <a:srgbClr val="1565C0"/>
                </a:solidFill>
                <a:latin typeface="Aileron"/>
                <a:ea typeface="Aileron"/>
                <a:cs typeface="Aileron"/>
                <a:sym typeface="Aileron"/>
              </a:rPr>
              <a:t>personalised retention campaigns</a:t>
            </a:r>
            <a:r>
              <a:rPr lang="en-GB" dirty="0">
                <a:latin typeface="Aileron"/>
                <a:ea typeface="Aileron"/>
                <a:cs typeface="Aileron"/>
                <a:sym typeface="Aileron"/>
              </a:rPr>
              <a:t> for customers with older, lower-value devices.</a:t>
            </a:r>
            <a:endParaRPr lang="en-US" dirty="0">
              <a:latin typeface="Aileron"/>
              <a:ea typeface="Aileron"/>
              <a:cs typeface="Aileron"/>
              <a:sym typeface="Aileron"/>
            </a:endParaRPr>
          </a:p>
        </p:txBody>
      </p:sp>
      <p:grpSp>
        <p:nvGrpSpPr>
          <p:cNvPr id="114" name="Group 9">
            <a:extLst>
              <a:ext uri="{FF2B5EF4-FFF2-40B4-BE49-F238E27FC236}">
                <a16:creationId xmlns:a16="http://schemas.microsoft.com/office/drawing/2014/main" id="{3EE9FF2B-4E4D-7E02-12ED-8E2A88276A98}"/>
              </a:ext>
            </a:extLst>
          </p:cNvPr>
          <p:cNvGrpSpPr/>
          <p:nvPr/>
        </p:nvGrpSpPr>
        <p:grpSpPr>
          <a:xfrm rot="16200000" flipV="1">
            <a:off x="11996831" y="6913974"/>
            <a:ext cx="1256111" cy="89319"/>
            <a:chOff x="0" y="0"/>
            <a:chExt cx="598445" cy="12543"/>
          </a:xfrm>
        </p:grpSpPr>
        <p:sp>
          <p:nvSpPr>
            <p:cNvPr id="115" name="Freeform 10">
              <a:extLst>
                <a:ext uri="{FF2B5EF4-FFF2-40B4-BE49-F238E27FC236}">
                  <a16:creationId xmlns:a16="http://schemas.microsoft.com/office/drawing/2014/main" id="{7CF14458-4BAB-019C-D7A6-60426E07E64A}"/>
                </a:ext>
              </a:extLst>
            </p:cNvPr>
            <p:cNvSpPr/>
            <p:nvPr/>
          </p:nvSpPr>
          <p:spPr>
            <a:xfrm>
              <a:off x="0" y="0"/>
              <a:ext cx="598445" cy="12543"/>
            </a:xfrm>
            <a:custGeom>
              <a:avLst/>
              <a:gdLst/>
              <a:ahLst/>
              <a:cxnLst/>
              <a:rect l="l" t="t" r="r" b="b"/>
              <a:pathLst>
                <a:path w="598445" h="12543">
                  <a:moveTo>
                    <a:pt x="0" y="0"/>
                  </a:moveTo>
                  <a:lnTo>
                    <a:pt x="598445" y="0"/>
                  </a:lnTo>
                  <a:lnTo>
                    <a:pt x="598445" y="12543"/>
                  </a:lnTo>
                  <a:lnTo>
                    <a:pt x="0" y="12543"/>
                  </a:lnTo>
                  <a:close/>
                </a:path>
              </a:pathLst>
            </a:custGeom>
            <a:solidFill>
              <a:srgbClr val="FFC43A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16" name="TextBox 11">
              <a:extLst>
                <a:ext uri="{FF2B5EF4-FFF2-40B4-BE49-F238E27FC236}">
                  <a16:creationId xmlns:a16="http://schemas.microsoft.com/office/drawing/2014/main" id="{F79B32EA-FF13-1E3E-0E84-80979B4F9B5D}"/>
                </a:ext>
              </a:extLst>
            </p:cNvPr>
            <p:cNvSpPr txBox="1"/>
            <p:nvPr/>
          </p:nvSpPr>
          <p:spPr>
            <a:xfrm>
              <a:off x="0" y="-47625"/>
              <a:ext cx="598445" cy="6016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endParaRPr/>
            </a:p>
          </p:txBody>
        </p:sp>
      </p:grpSp>
      <p:grpSp>
        <p:nvGrpSpPr>
          <p:cNvPr id="117" name="Group 9">
            <a:extLst>
              <a:ext uri="{FF2B5EF4-FFF2-40B4-BE49-F238E27FC236}">
                <a16:creationId xmlns:a16="http://schemas.microsoft.com/office/drawing/2014/main" id="{2BF2C88E-2325-B77C-7AEB-5DD15E18865C}"/>
              </a:ext>
            </a:extLst>
          </p:cNvPr>
          <p:cNvGrpSpPr/>
          <p:nvPr/>
        </p:nvGrpSpPr>
        <p:grpSpPr>
          <a:xfrm rot="16200000">
            <a:off x="12100139" y="3876223"/>
            <a:ext cx="958062" cy="89319"/>
            <a:chOff x="0" y="0"/>
            <a:chExt cx="598445" cy="12543"/>
          </a:xfrm>
        </p:grpSpPr>
        <p:sp>
          <p:nvSpPr>
            <p:cNvPr id="118" name="Freeform 10">
              <a:extLst>
                <a:ext uri="{FF2B5EF4-FFF2-40B4-BE49-F238E27FC236}">
                  <a16:creationId xmlns:a16="http://schemas.microsoft.com/office/drawing/2014/main" id="{7C917BDC-53DE-3DBF-E6BB-9DDC336237DE}"/>
                </a:ext>
              </a:extLst>
            </p:cNvPr>
            <p:cNvSpPr/>
            <p:nvPr/>
          </p:nvSpPr>
          <p:spPr>
            <a:xfrm>
              <a:off x="0" y="0"/>
              <a:ext cx="598445" cy="12543"/>
            </a:xfrm>
            <a:custGeom>
              <a:avLst/>
              <a:gdLst/>
              <a:ahLst/>
              <a:cxnLst/>
              <a:rect l="l" t="t" r="r" b="b"/>
              <a:pathLst>
                <a:path w="598445" h="12543">
                  <a:moveTo>
                    <a:pt x="0" y="0"/>
                  </a:moveTo>
                  <a:lnTo>
                    <a:pt x="598445" y="0"/>
                  </a:lnTo>
                  <a:lnTo>
                    <a:pt x="598445" y="12543"/>
                  </a:lnTo>
                  <a:lnTo>
                    <a:pt x="0" y="12543"/>
                  </a:lnTo>
                  <a:close/>
                </a:path>
              </a:pathLst>
            </a:custGeom>
            <a:solidFill>
              <a:srgbClr val="FFC43A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19" name="TextBox 11">
              <a:extLst>
                <a:ext uri="{FF2B5EF4-FFF2-40B4-BE49-F238E27FC236}">
                  <a16:creationId xmlns:a16="http://schemas.microsoft.com/office/drawing/2014/main" id="{CF1F3860-FB99-2C5E-0EDE-5B983C9C5E16}"/>
                </a:ext>
              </a:extLst>
            </p:cNvPr>
            <p:cNvSpPr txBox="1"/>
            <p:nvPr/>
          </p:nvSpPr>
          <p:spPr>
            <a:xfrm>
              <a:off x="0" y="-47625"/>
              <a:ext cx="598445" cy="6016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endParaRPr/>
            </a:p>
          </p:txBody>
        </p:sp>
      </p:grpSp>
      <p:grpSp>
        <p:nvGrpSpPr>
          <p:cNvPr id="120" name="Group 9">
            <a:extLst>
              <a:ext uri="{FF2B5EF4-FFF2-40B4-BE49-F238E27FC236}">
                <a16:creationId xmlns:a16="http://schemas.microsoft.com/office/drawing/2014/main" id="{512FE0FF-6080-8E16-D5AE-BB10AD189306}"/>
              </a:ext>
            </a:extLst>
          </p:cNvPr>
          <p:cNvGrpSpPr/>
          <p:nvPr/>
        </p:nvGrpSpPr>
        <p:grpSpPr>
          <a:xfrm rot="16200000" flipV="1">
            <a:off x="12150143" y="8507346"/>
            <a:ext cx="946888" cy="86716"/>
            <a:chOff x="0" y="0"/>
            <a:chExt cx="598445" cy="12543"/>
          </a:xfrm>
        </p:grpSpPr>
        <p:sp>
          <p:nvSpPr>
            <p:cNvPr id="121" name="Freeform 10">
              <a:extLst>
                <a:ext uri="{FF2B5EF4-FFF2-40B4-BE49-F238E27FC236}">
                  <a16:creationId xmlns:a16="http://schemas.microsoft.com/office/drawing/2014/main" id="{F2EE40C1-80C6-515D-6944-6DA8ABDA5BAF}"/>
                </a:ext>
              </a:extLst>
            </p:cNvPr>
            <p:cNvSpPr/>
            <p:nvPr/>
          </p:nvSpPr>
          <p:spPr>
            <a:xfrm>
              <a:off x="0" y="0"/>
              <a:ext cx="598445" cy="12543"/>
            </a:xfrm>
            <a:custGeom>
              <a:avLst/>
              <a:gdLst/>
              <a:ahLst/>
              <a:cxnLst/>
              <a:rect l="l" t="t" r="r" b="b"/>
              <a:pathLst>
                <a:path w="598445" h="12543">
                  <a:moveTo>
                    <a:pt x="0" y="0"/>
                  </a:moveTo>
                  <a:lnTo>
                    <a:pt x="598445" y="0"/>
                  </a:lnTo>
                  <a:lnTo>
                    <a:pt x="598445" y="12543"/>
                  </a:lnTo>
                  <a:lnTo>
                    <a:pt x="0" y="12543"/>
                  </a:lnTo>
                  <a:close/>
                </a:path>
              </a:pathLst>
            </a:custGeom>
            <a:solidFill>
              <a:srgbClr val="FFC43A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22" name="TextBox 11">
              <a:extLst>
                <a:ext uri="{FF2B5EF4-FFF2-40B4-BE49-F238E27FC236}">
                  <a16:creationId xmlns:a16="http://schemas.microsoft.com/office/drawing/2014/main" id="{20F0C78C-BD0B-A15C-710B-EFA7E5EA71F8}"/>
                </a:ext>
              </a:extLst>
            </p:cNvPr>
            <p:cNvSpPr txBox="1"/>
            <p:nvPr/>
          </p:nvSpPr>
          <p:spPr>
            <a:xfrm>
              <a:off x="0" y="-47625"/>
              <a:ext cx="598445" cy="6016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endParaRPr/>
            </a:p>
          </p:txBody>
        </p:sp>
      </p:grpSp>
      <p:grpSp>
        <p:nvGrpSpPr>
          <p:cNvPr id="123" name="Group 9">
            <a:extLst>
              <a:ext uri="{FF2B5EF4-FFF2-40B4-BE49-F238E27FC236}">
                <a16:creationId xmlns:a16="http://schemas.microsoft.com/office/drawing/2014/main" id="{3048BD5A-4699-A4D9-52EF-22A1C0D6A28A}"/>
              </a:ext>
            </a:extLst>
          </p:cNvPr>
          <p:cNvGrpSpPr/>
          <p:nvPr/>
        </p:nvGrpSpPr>
        <p:grpSpPr>
          <a:xfrm rot="16200000" flipV="1">
            <a:off x="6527692" y="4978933"/>
            <a:ext cx="980735" cy="90671"/>
            <a:chOff x="0" y="0"/>
            <a:chExt cx="598445" cy="12543"/>
          </a:xfrm>
        </p:grpSpPr>
        <p:sp>
          <p:nvSpPr>
            <p:cNvPr id="124" name="Freeform 10">
              <a:extLst>
                <a:ext uri="{FF2B5EF4-FFF2-40B4-BE49-F238E27FC236}">
                  <a16:creationId xmlns:a16="http://schemas.microsoft.com/office/drawing/2014/main" id="{1953F21E-BA85-2E53-462C-4A4D21017107}"/>
                </a:ext>
              </a:extLst>
            </p:cNvPr>
            <p:cNvSpPr/>
            <p:nvPr/>
          </p:nvSpPr>
          <p:spPr>
            <a:xfrm>
              <a:off x="0" y="0"/>
              <a:ext cx="598445" cy="12543"/>
            </a:xfrm>
            <a:custGeom>
              <a:avLst/>
              <a:gdLst/>
              <a:ahLst/>
              <a:cxnLst/>
              <a:rect l="l" t="t" r="r" b="b"/>
              <a:pathLst>
                <a:path w="598445" h="12543">
                  <a:moveTo>
                    <a:pt x="0" y="0"/>
                  </a:moveTo>
                  <a:lnTo>
                    <a:pt x="598445" y="0"/>
                  </a:lnTo>
                  <a:lnTo>
                    <a:pt x="598445" y="12543"/>
                  </a:lnTo>
                  <a:lnTo>
                    <a:pt x="0" y="12543"/>
                  </a:lnTo>
                  <a:close/>
                </a:path>
              </a:pathLst>
            </a:custGeom>
            <a:solidFill>
              <a:srgbClr val="FFC43A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25" name="TextBox 11">
              <a:extLst>
                <a:ext uri="{FF2B5EF4-FFF2-40B4-BE49-F238E27FC236}">
                  <a16:creationId xmlns:a16="http://schemas.microsoft.com/office/drawing/2014/main" id="{D7909445-9615-9AAB-0BAC-D13912752907}"/>
                </a:ext>
              </a:extLst>
            </p:cNvPr>
            <p:cNvSpPr txBox="1"/>
            <p:nvPr/>
          </p:nvSpPr>
          <p:spPr>
            <a:xfrm>
              <a:off x="0" y="-47625"/>
              <a:ext cx="598445" cy="6016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endParaRPr/>
            </a:p>
          </p:txBody>
        </p:sp>
      </p:grpSp>
      <p:grpSp>
        <p:nvGrpSpPr>
          <p:cNvPr id="3" name="Group 9">
            <a:extLst>
              <a:ext uri="{FF2B5EF4-FFF2-40B4-BE49-F238E27FC236}">
                <a16:creationId xmlns:a16="http://schemas.microsoft.com/office/drawing/2014/main" id="{0324EB3E-B007-82F3-7798-99D2433D2A67}"/>
              </a:ext>
            </a:extLst>
          </p:cNvPr>
          <p:cNvGrpSpPr/>
          <p:nvPr/>
        </p:nvGrpSpPr>
        <p:grpSpPr>
          <a:xfrm rot="16200000">
            <a:off x="12100139" y="5316316"/>
            <a:ext cx="958062" cy="89319"/>
            <a:chOff x="0" y="0"/>
            <a:chExt cx="598445" cy="12543"/>
          </a:xfrm>
        </p:grpSpPr>
        <p:sp>
          <p:nvSpPr>
            <p:cNvPr id="4" name="Freeform 10">
              <a:extLst>
                <a:ext uri="{FF2B5EF4-FFF2-40B4-BE49-F238E27FC236}">
                  <a16:creationId xmlns:a16="http://schemas.microsoft.com/office/drawing/2014/main" id="{2AD7BB7F-0450-7345-8B43-093285F367A9}"/>
                </a:ext>
              </a:extLst>
            </p:cNvPr>
            <p:cNvSpPr/>
            <p:nvPr/>
          </p:nvSpPr>
          <p:spPr>
            <a:xfrm>
              <a:off x="0" y="0"/>
              <a:ext cx="598445" cy="12543"/>
            </a:xfrm>
            <a:custGeom>
              <a:avLst/>
              <a:gdLst/>
              <a:ahLst/>
              <a:cxnLst/>
              <a:rect l="l" t="t" r="r" b="b"/>
              <a:pathLst>
                <a:path w="598445" h="12543">
                  <a:moveTo>
                    <a:pt x="0" y="0"/>
                  </a:moveTo>
                  <a:lnTo>
                    <a:pt x="598445" y="0"/>
                  </a:lnTo>
                  <a:lnTo>
                    <a:pt x="598445" y="12543"/>
                  </a:lnTo>
                  <a:lnTo>
                    <a:pt x="0" y="12543"/>
                  </a:lnTo>
                  <a:close/>
                </a:path>
              </a:pathLst>
            </a:custGeom>
            <a:solidFill>
              <a:srgbClr val="FFC43A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TextBox 11">
              <a:extLst>
                <a:ext uri="{FF2B5EF4-FFF2-40B4-BE49-F238E27FC236}">
                  <a16:creationId xmlns:a16="http://schemas.microsoft.com/office/drawing/2014/main" id="{6E536A6B-911A-0EE5-9A33-7792035B9486}"/>
                </a:ext>
              </a:extLst>
            </p:cNvPr>
            <p:cNvSpPr txBox="1"/>
            <p:nvPr/>
          </p:nvSpPr>
          <p:spPr>
            <a:xfrm>
              <a:off x="0" y="-47625"/>
              <a:ext cx="598445" cy="6016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endParaRPr/>
            </a:p>
          </p:txBody>
        </p:sp>
      </p:grpSp>
      <p:sp>
        <p:nvSpPr>
          <p:cNvPr id="25" name="TextBox 52">
            <a:extLst>
              <a:ext uri="{FF2B5EF4-FFF2-40B4-BE49-F238E27FC236}">
                <a16:creationId xmlns:a16="http://schemas.microsoft.com/office/drawing/2014/main" id="{AE4F38F1-6FB8-C58F-24E6-E7EDEE0AEAC5}"/>
              </a:ext>
            </a:extLst>
          </p:cNvPr>
          <p:cNvSpPr txBox="1"/>
          <p:nvPr/>
        </p:nvSpPr>
        <p:spPr>
          <a:xfrm>
            <a:off x="6579569" y="2429591"/>
            <a:ext cx="5142840" cy="734180"/>
          </a:xfrm>
          <a:prstGeom prst="rect">
            <a:avLst/>
          </a:prstGeom>
          <a:solidFill>
            <a:srgbClr val="1565C0"/>
          </a:solidFill>
        </p:spPr>
        <p:txBody>
          <a:bodyPr lIns="50800" tIns="50800" rIns="50800" bIns="50800" rtlCol="0" anchor="ctr"/>
          <a:lstStyle/>
          <a:p>
            <a:pPr algn="ctr">
              <a:lnSpc>
                <a:spcPts val="3359"/>
              </a:lnSpc>
            </a:pPr>
            <a:endParaRPr dirty="0"/>
          </a:p>
        </p:txBody>
      </p:sp>
      <p:sp>
        <p:nvSpPr>
          <p:cNvPr id="26" name="TextBox 51">
            <a:extLst>
              <a:ext uri="{FF2B5EF4-FFF2-40B4-BE49-F238E27FC236}">
                <a16:creationId xmlns:a16="http://schemas.microsoft.com/office/drawing/2014/main" id="{4FE4D876-71D8-B9EA-B8A2-4556980E33DB}"/>
              </a:ext>
            </a:extLst>
          </p:cNvPr>
          <p:cNvSpPr txBox="1"/>
          <p:nvPr/>
        </p:nvSpPr>
        <p:spPr>
          <a:xfrm>
            <a:off x="7058530" y="2554353"/>
            <a:ext cx="4310667" cy="45554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4480"/>
              </a:lnSpc>
              <a:spcBef>
                <a:spcPct val="0"/>
              </a:spcBef>
            </a:pPr>
            <a:r>
              <a:rPr lang="en-US" sz="3600" b="1" dirty="0">
                <a:solidFill>
                  <a:schemeClr val="bg1"/>
                </a:solidFill>
                <a:latin typeface="Aileron Bold"/>
                <a:ea typeface="Aileron Bold"/>
                <a:cs typeface="Aileron Bold"/>
                <a:sym typeface="Aileron Bold"/>
              </a:rPr>
              <a:t>Actionable Insights</a:t>
            </a:r>
            <a:endParaRPr lang="en-US" sz="3200" b="1" dirty="0">
              <a:solidFill>
                <a:schemeClr val="bg1"/>
              </a:solidFill>
              <a:latin typeface="Aileron Bold"/>
              <a:ea typeface="Aileron Bold"/>
              <a:cs typeface="Aileron Bold"/>
              <a:sym typeface="Aileron Bold"/>
            </a:endParaRPr>
          </a:p>
        </p:txBody>
      </p:sp>
      <p:grpSp>
        <p:nvGrpSpPr>
          <p:cNvPr id="35" name="Group 50">
            <a:extLst>
              <a:ext uri="{FF2B5EF4-FFF2-40B4-BE49-F238E27FC236}">
                <a16:creationId xmlns:a16="http://schemas.microsoft.com/office/drawing/2014/main" id="{7C7491A8-DF2C-DDAF-F359-F4E55677B6E2}"/>
              </a:ext>
            </a:extLst>
          </p:cNvPr>
          <p:cNvGrpSpPr/>
          <p:nvPr/>
        </p:nvGrpSpPr>
        <p:grpSpPr>
          <a:xfrm>
            <a:off x="967398" y="8984643"/>
            <a:ext cx="10755011" cy="832377"/>
            <a:chOff x="0" y="0"/>
            <a:chExt cx="3701621" cy="250713"/>
          </a:xfrm>
          <a:solidFill>
            <a:srgbClr val="FFDB8B"/>
          </a:solidFill>
        </p:grpSpPr>
        <p:sp>
          <p:nvSpPr>
            <p:cNvPr id="36" name="Freeform 51">
              <a:extLst>
                <a:ext uri="{FF2B5EF4-FFF2-40B4-BE49-F238E27FC236}">
                  <a16:creationId xmlns:a16="http://schemas.microsoft.com/office/drawing/2014/main" id="{94B01C1A-7A33-5820-9409-DC77B834A49C}"/>
                </a:ext>
              </a:extLst>
            </p:cNvPr>
            <p:cNvSpPr/>
            <p:nvPr/>
          </p:nvSpPr>
          <p:spPr>
            <a:xfrm>
              <a:off x="0" y="0"/>
              <a:ext cx="3701621" cy="250713"/>
            </a:xfrm>
            <a:custGeom>
              <a:avLst/>
              <a:gdLst/>
              <a:ahLst/>
              <a:cxnLst/>
              <a:rect l="l" t="t" r="r" b="b"/>
              <a:pathLst>
                <a:path w="3701621" h="250713">
                  <a:moveTo>
                    <a:pt x="0" y="0"/>
                  </a:moveTo>
                  <a:lnTo>
                    <a:pt x="3701621" y="0"/>
                  </a:lnTo>
                  <a:lnTo>
                    <a:pt x="3701621" y="250713"/>
                  </a:lnTo>
                  <a:lnTo>
                    <a:pt x="0" y="250713"/>
                  </a:lnTo>
                  <a:close/>
                </a:path>
              </a:pathLst>
            </a:custGeom>
            <a:grpFill/>
          </p:spPr>
          <p:txBody>
            <a:bodyPr/>
            <a:lstStyle/>
            <a:p>
              <a:endParaRPr lang="en-GB"/>
            </a:p>
          </p:txBody>
        </p:sp>
        <p:sp>
          <p:nvSpPr>
            <p:cNvPr id="37" name="TextBox 52">
              <a:extLst>
                <a:ext uri="{FF2B5EF4-FFF2-40B4-BE49-F238E27FC236}">
                  <a16:creationId xmlns:a16="http://schemas.microsoft.com/office/drawing/2014/main" id="{F6E66066-D0B7-42EE-35E6-B4A9ACF4CFB9}"/>
                </a:ext>
              </a:extLst>
            </p:cNvPr>
            <p:cNvSpPr txBox="1"/>
            <p:nvPr/>
          </p:nvSpPr>
          <p:spPr>
            <a:xfrm>
              <a:off x="0" y="-47625"/>
              <a:ext cx="3701621" cy="298338"/>
            </a:xfrm>
            <a:prstGeom prst="rect">
              <a:avLst/>
            </a:prstGeom>
            <a:grpFill/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endParaRPr/>
            </a:p>
          </p:txBody>
        </p:sp>
      </p:grpSp>
      <p:grpSp>
        <p:nvGrpSpPr>
          <p:cNvPr id="38" name="Group 75">
            <a:extLst>
              <a:ext uri="{FF2B5EF4-FFF2-40B4-BE49-F238E27FC236}">
                <a16:creationId xmlns:a16="http://schemas.microsoft.com/office/drawing/2014/main" id="{B0745D07-4CA5-78A2-3A20-472A080B2B26}"/>
              </a:ext>
            </a:extLst>
          </p:cNvPr>
          <p:cNvGrpSpPr/>
          <p:nvPr/>
        </p:nvGrpSpPr>
        <p:grpSpPr>
          <a:xfrm>
            <a:off x="1219200" y="8983323"/>
            <a:ext cx="9954133" cy="712760"/>
            <a:chOff x="-385240" y="-17240"/>
            <a:chExt cx="12654231" cy="950346"/>
          </a:xfrm>
        </p:grpSpPr>
        <p:sp>
          <p:nvSpPr>
            <p:cNvPr id="39" name="TextBox 76">
              <a:extLst>
                <a:ext uri="{FF2B5EF4-FFF2-40B4-BE49-F238E27FC236}">
                  <a16:creationId xmlns:a16="http://schemas.microsoft.com/office/drawing/2014/main" id="{78BC7790-4AD5-1EC1-C95B-0F3F0959BDF3}"/>
                </a:ext>
              </a:extLst>
            </p:cNvPr>
            <p:cNvSpPr txBox="1"/>
            <p:nvPr/>
          </p:nvSpPr>
          <p:spPr>
            <a:xfrm>
              <a:off x="2811455" y="-17240"/>
              <a:ext cx="9457536" cy="950346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 marL="0" lvl="0" indent="0" algn="l">
                <a:lnSpc>
                  <a:spcPts val="2940"/>
                </a:lnSpc>
                <a:spcBef>
                  <a:spcPct val="0"/>
                </a:spcBef>
              </a:pPr>
              <a:r>
                <a:rPr lang="en-GB" sz="2100" u="none" strike="noStrike" dirty="0">
                  <a:latin typeface="Aileron"/>
                  <a:ea typeface="Aileron"/>
                  <a:cs typeface="Aileron"/>
                  <a:sym typeface="Aileron"/>
                </a:rPr>
                <a:t>The findings provide a strong foundation for targeted actions that can improve customer retention and long-term value.</a:t>
              </a:r>
              <a:endParaRPr lang="en-US" sz="2100" u="none" strike="noStrike" dirty="0">
                <a:latin typeface="Aileron"/>
                <a:ea typeface="Aileron"/>
                <a:cs typeface="Aileron"/>
                <a:sym typeface="Aileron"/>
              </a:endParaRPr>
            </a:p>
          </p:txBody>
        </p:sp>
        <p:sp>
          <p:nvSpPr>
            <p:cNvPr id="40" name="TextBox 77">
              <a:extLst>
                <a:ext uri="{FF2B5EF4-FFF2-40B4-BE49-F238E27FC236}">
                  <a16:creationId xmlns:a16="http://schemas.microsoft.com/office/drawing/2014/main" id="{FB70E749-76CF-2977-69C5-D8E454EE7A0E}"/>
                </a:ext>
              </a:extLst>
            </p:cNvPr>
            <p:cNvSpPr txBox="1"/>
            <p:nvPr/>
          </p:nvSpPr>
          <p:spPr>
            <a:xfrm>
              <a:off x="-385240" y="148652"/>
              <a:ext cx="3692952" cy="492442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 marL="0" lvl="0" indent="0">
                <a:spcBef>
                  <a:spcPct val="0"/>
                </a:spcBef>
              </a:pPr>
              <a:r>
                <a:rPr lang="en-US" sz="2400" b="1" u="none" strike="noStrike" dirty="0">
                  <a:latin typeface="Aileron Bold"/>
                  <a:ea typeface="Aileron Bold"/>
                  <a:cs typeface="Aileron Bold"/>
                  <a:sym typeface="Aileron Bold"/>
                </a:rPr>
                <a:t>Final statement 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4498140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>
            <a:extLst>
              <a:ext uri="{FF2B5EF4-FFF2-40B4-BE49-F238E27FC236}">
                <a16:creationId xmlns:a16="http://schemas.microsoft.com/office/drawing/2014/main" id="{729CA73D-6B8C-0047-7B25-C442F2DFEA8C}"/>
              </a:ext>
            </a:extLst>
          </p:cNvPr>
          <p:cNvGrpSpPr/>
          <p:nvPr/>
        </p:nvGrpSpPr>
        <p:grpSpPr>
          <a:xfrm>
            <a:off x="0" y="0"/>
            <a:ext cx="18280412" cy="10287000"/>
            <a:chOff x="0" y="0"/>
            <a:chExt cx="24373883" cy="13710309"/>
          </a:xfrm>
        </p:grpSpPr>
        <p:sp>
          <p:nvSpPr>
            <p:cNvPr id="3" name="Freeform 3">
              <a:extLst>
                <a:ext uri="{FF2B5EF4-FFF2-40B4-BE49-F238E27FC236}">
                  <a16:creationId xmlns:a16="http://schemas.microsoft.com/office/drawing/2014/main" id="{351A34F5-9973-145D-141C-35A3333D767A}"/>
                </a:ext>
              </a:extLst>
            </p:cNvPr>
            <p:cNvSpPr/>
            <p:nvPr/>
          </p:nvSpPr>
          <p:spPr>
            <a:xfrm flipH="1">
              <a:off x="0" y="0"/>
              <a:ext cx="24373883" cy="13710309"/>
            </a:xfrm>
            <a:custGeom>
              <a:avLst/>
              <a:gdLst/>
              <a:ahLst/>
              <a:cxnLst/>
              <a:rect l="l" t="t" r="r" b="b"/>
              <a:pathLst>
                <a:path w="24373883" h="13710309">
                  <a:moveTo>
                    <a:pt x="24373883" y="0"/>
                  </a:moveTo>
                  <a:lnTo>
                    <a:pt x="0" y="0"/>
                  </a:lnTo>
                  <a:lnTo>
                    <a:pt x="0" y="13710309"/>
                  </a:lnTo>
                  <a:lnTo>
                    <a:pt x="24373883" y="13710309"/>
                  </a:lnTo>
                  <a:lnTo>
                    <a:pt x="24373883" y="0"/>
                  </a:lnTo>
                  <a:close/>
                </a:path>
              </a:pathLst>
            </a:custGeom>
            <a:blipFill>
              <a:blip r:embed="rId2"/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grpSp>
          <p:nvGrpSpPr>
            <p:cNvPr id="4" name="Group 4">
              <a:extLst>
                <a:ext uri="{FF2B5EF4-FFF2-40B4-BE49-F238E27FC236}">
                  <a16:creationId xmlns:a16="http://schemas.microsoft.com/office/drawing/2014/main" id="{EDE4705F-8752-C26B-5F96-549115C5D758}"/>
                </a:ext>
              </a:extLst>
            </p:cNvPr>
            <p:cNvGrpSpPr/>
            <p:nvPr/>
          </p:nvGrpSpPr>
          <p:grpSpPr>
            <a:xfrm>
              <a:off x="2389095" y="1365909"/>
              <a:ext cx="1520435" cy="1478961"/>
              <a:chOff x="0" y="0"/>
              <a:chExt cx="812800" cy="790629"/>
            </a:xfrm>
          </p:grpSpPr>
          <p:sp>
            <p:nvSpPr>
              <p:cNvPr id="8" name="Freeform 5">
                <a:extLst>
                  <a:ext uri="{FF2B5EF4-FFF2-40B4-BE49-F238E27FC236}">
                    <a16:creationId xmlns:a16="http://schemas.microsoft.com/office/drawing/2014/main" id="{0E2ABBC2-1AFE-DFCF-D741-1CF05775F634}"/>
                  </a:ext>
                </a:extLst>
              </p:cNvPr>
              <p:cNvSpPr/>
              <p:nvPr/>
            </p:nvSpPr>
            <p:spPr>
              <a:xfrm>
                <a:off x="0" y="0"/>
                <a:ext cx="812800" cy="790629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790629">
                    <a:moveTo>
                      <a:pt x="406400" y="0"/>
                    </a:moveTo>
                    <a:cubicBezTo>
                      <a:pt x="181951" y="0"/>
                      <a:pt x="0" y="176988"/>
                      <a:pt x="0" y="395314"/>
                    </a:cubicBezTo>
                    <a:cubicBezTo>
                      <a:pt x="0" y="613640"/>
                      <a:pt x="181951" y="790629"/>
                      <a:pt x="406400" y="790629"/>
                    </a:cubicBezTo>
                    <a:cubicBezTo>
                      <a:pt x="630849" y="790629"/>
                      <a:pt x="812800" y="613640"/>
                      <a:pt x="812800" y="395314"/>
                    </a:cubicBezTo>
                    <a:cubicBezTo>
                      <a:pt x="812800" y="176988"/>
                      <a:pt x="630849" y="0"/>
                      <a:pt x="406400" y="0"/>
                    </a:cubicBezTo>
                    <a:close/>
                  </a:path>
                </a:pathLst>
              </a:custGeom>
              <a:solidFill>
                <a:srgbClr val="F7F9FB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9" name="TextBox 6">
                <a:extLst>
                  <a:ext uri="{FF2B5EF4-FFF2-40B4-BE49-F238E27FC236}">
                    <a16:creationId xmlns:a16="http://schemas.microsoft.com/office/drawing/2014/main" id="{8060319F-3456-81A7-6430-C48BB20A3386}"/>
                  </a:ext>
                </a:extLst>
              </p:cNvPr>
              <p:cNvSpPr txBox="1"/>
              <p:nvPr/>
            </p:nvSpPr>
            <p:spPr>
              <a:xfrm>
                <a:off x="76200" y="26496"/>
                <a:ext cx="660400" cy="690011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3359"/>
                  </a:lnSpc>
                </a:pPr>
                <a:endParaRPr/>
              </a:p>
            </p:txBody>
          </p:sp>
        </p:grpSp>
        <p:grpSp>
          <p:nvGrpSpPr>
            <p:cNvPr id="5" name="Group 7">
              <a:extLst>
                <a:ext uri="{FF2B5EF4-FFF2-40B4-BE49-F238E27FC236}">
                  <a16:creationId xmlns:a16="http://schemas.microsoft.com/office/drawing/2014/main" id="{09E7DEC2-F4F4-E852-6CAC-C97B905D95DD}"/>
                </a:ext>
              </a:extLst>
            </p:cNvPr>
            <p:cNvGrpSpPr/>
            <p:nvPr/>
          </p:nvGrpSpPr>
          <p:grpSpPr>
            <a:xfrm>
              <a:off x="6336008" y="1177949"/>
              <a:ext cx="6736080" cy="1209040"/>
              <a:chOff x="0" y="0"/>
              <a:chExt cx="1330584" cy="238823"/>
            </a:xfrm>
          </p:grpSpPr>
          <p:sp>
            <p:nvSpPr>
              <p:cNvPr id="6" name="Freeform 8">
                <a:extLst>
                  <a:ext uri="{FF2B5EF4-FFF2-40B4-BE49-F238E27FC236}">
                    <a16:creationId xmlns:a16="http://schemas.microsoft.com/office/drawing/2014/main" id="{5A412F9E-B6D3-6376-A2DB-9809B262B7DB}"/>
                  </a:ext>
                </a:extLst>
              </p:cNvPr>
              <p:cNvSpPr/>
              <p:nvPr/>
            </p:nvSpPr>
            <p:spPr>
              <a:xfrm>
                <a:off x="0" y="0"/>
                <a:ext cx="1330584" cy="238823"/>
              </a:xfrm>
              <a:custGeom>
                <a:avLst/>
                <a:gdLst/>
                <a:ahLst/>
                <a:cxnLst/>
                <a:rect l="l" t="t" r="r" b="b"/>
                <a:pathLst>
                  <a:path w="1330584" h="238823">
                    <a:moveTo>
                      <a:pt x="0" y="0"/>
                    </a:moveTo>
                    <a:lnTo>
                      <a:pt x="1330584" y="0"/>
                    </a:lnTo>
                    <a:lnTo>
                      <a:pt x="1330584" y="238823"/>
                    </a:lnTo>
                    <a:lnTo>
                      <a:pt x="0" y="238823"/>
                    </a:lnTo>
                    <a:close/>
                  </a:path>
                </a:pathLst>
              </a:custGeom>
              <a:solidFill>
                <a:srgbClr val="FCFCFD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" name="TextBox 9">
                <a:extLst>
                  <a:ext uri="{FF2B5EF4-FFF2-40B4-BE49-F238E27FC236}">
                    <a16:creationId xmlns:a16="http://schemas.microsoft.com/office/drawing/2014/main" id="{40A196C9-265F-9015-985C-B8442CE937A9}"/>
                  </a:ext>
                </a:extLst>
              </p:cNvPr>
              <p:cNvSpPr txBox="1"/>
              <p:nvPr/>
            </p:nvSpPr>
            <p:spPr>
              <a:xfrm>
                <a:off x="0" y="-47625"/>
                <a:ext cx="1330584" cy="286448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3359"/>
                  </a:lnSpc>
                </a:pPr>
                <a:endParaRPr/>
              </a:p>
            </p:txBody>
          </p:sp>
        </p:grpSp>
      </p:grpSp>
      <p:grpSp>
        <p:nvGrpSpPr>
          <p:cNvPr id="10" name="Group 25">
            <a:extLst>
              <a:ext uri="{FF2B5EF4-FFF2-40B4-BE49-F238E27FC236}">
                <a16:creationId xmlns:a16="http://schemas.microsoft.com/office/drawing/2014/main" id="{68205E0B-622B-5FF4-E40B-DD6F43E82F93}"/>
              </a:ext>
            </a:extLst>
          </p:cNvPr>
          <p:cNvGrpSpPr/>
          <p:nvPr/>
        </p:nvGrpSpPr>
        <p:grpSpPr>
          <a:xfrm>
            <a:off x="1600200" y="2056036"/>
            <a:ext cx="2272222" cy="47625"/>
            <a:chOff x="0" y="0"/>
            <a:chExt cx="598445" cy="12543"/>
          </a:xfrm>
        </p:grpSpPr>
        <p:sp>
          <p:nvSpPr>
            <p:cNvPr id="11" name="Freeform 26">
              <a:extLst>
                <a:ext uri="{FF2B5EF4-FFF2-40B4-BE49-F238E27FC236}">
                  <a16:creationId xmlns:a16="http://schemas.microsoft.com/office/drawing/2014/main" id="{02F18A77-B508-8F30-0A31-AE01DB2D2ACF}"/>
                </a:ext>
              </a:extLst>
            </p:cNvPr>
            <p:cNvSpPr/>
            <p:nvPr/>
          </p:nvSpPr>
          <p:spPr>
            <a:xfrm>
              <a:off x="0" y="0"/>
              <a:ext cx="598445" cy="12543"/>
            </a:xfrm>
            <a:custGeom>
              <a:avLst/>
              <a:gdLst/>
              <a:ahLst/>
              <a:cxnLst/>
              <a:rect l="l" t="t" r="r" b="b"/>
              <a:pathLst>
                <a:path w="598445" h="12543">
                  <a:moveTo>
                    <a:pt x="0" y="0"/>
                  </a:moveTo>
                  <a:lnTo>
                    <a:pt x="598445" y="0"/>
                  </a:lnTo>
                  <a:lnTo>
                    <a:pt x="598445" y="12543"/>
                  </a:lnTo>
                  <a:lnTo>
                    <a:pt x="0" y="12543"/>
                  </a:lnTo>
                  <a:close/>
                </a:path>
              </a:pathLst>
            </a:custGeom>
            <a:solidFill>
              <a:srgbClr val="FFC43A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TextBox 27">
              <a:extLst>
                <a:ext uri="{FF2B5EF4-FFF2-40B4-BE49-F238E27FC236}">
                  <a16:creationId xmlns:a16="http://schemas.microsoft.com/office/drawing/2014/main" id="{3F77C4ED-0CA5-8A9D-D39E-0B82E42BDE64}"/>
                </a:ext>
              </a:extLst>
            </p:cNvPr>
            <p:cNvSpPr txBox="1"/>
            <p:nvPr/>
          </p:nvSpPr>
          <p:spPr>
            <a:xfrm>
              <a:off x="0" y="-47625"/>
              <a:ext cx="598445" cy="6016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endParaRPr/>
            </a:p>
          </p:txBody>
        </p:sp>
      </p:grpSp>
      <p:sp>
        <p:nvSpPr>
          <p:cNvPr id="13" name="TextBox 30">
            <a:extLst>
              <a:ext uri="{FF2B5EF4-FFF2-40B4-BE49-F238E27FC236}">
                <a16:creationId xmlns:a16="http://schemas.microsoft.com/office/drawing/2014/main" id="{3D7B4F36-64D7-EF99-2100-4BD11D04B4FC}"/>
              </a:ext>
            </a:extLst>
          </p:cNvPr>
          <p:cNvSpPr txBox="1"/>
          <p:nvPr/>
        </p:nvSpPr>
        <p:spPr>
          <a:xfrm>
            <a:off x="2518459" y="935831"/>
            <a:ext cx="4110941" cy="100726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8400"/>
              </a:lnSpc>
            </a:pPr>
            <a:r>
              <a:rPr lang="en-US" sz="6000" b="1" dirty="0">
                <a:solidFill>
                  <a:srgbClr val="20487F"/>
                </a:solidFill>
                <a:latin typeface="Aileron Bold"/>
                <a:ea typeface="Aileron Bold"/>
                <a:cs typeface="Aileron Bold"/>
                <a:sym typeface="Aileron Bold"/>
              </a:rPr>
              <a:t>References</a:t>
            </a:r>
            <a:endParaRPr lang="en-US" sz="6000" b="1" dirty="0">
              <a:solidFill>
                <a:srgbClr val="1969C2"/>
              </a:solidFill>
              <a:latin typeface="Aileron Bold"/>
              <a:ea typeface="Aileron Bold"/>
              <a:cs typeface="Aileron Bold"/>
              <a:sym typeface="Aileron Bold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FBA48E15-0C9E-6BC3-5432-12BD1CC2D2AB}"/>
              </a:ext>
            </a:extLst>
          </p:cNvPr>
          <p:cNvSpPr txBox="1"/>
          <p:nvPr/>
        </p:nvSpPr>
        <p:spPr>
          <a:xfrm>
            <a:off x="1898726" y="2030502"/>
            <a:ext cx="14408073" cy="66333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buNone/>
            </a:pPr>
            <a:r>
              <a:rPr lang="en-GB" sz="2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[1]</a:t>
            </a:r>
            <a:r>
              <a:rPr lang="en-GB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Han, J., Kamber, M., &amp; Pei, J. (2012). </a:t>
            </a:r>
            <a:r>
              <a:rPr lang="en-GB" sz="2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Data Mining: Concepts and Techniques</a:t>
            </a:r>
            <a:r>
              <a:rPr lang="en-GB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(3rd ed.). Morgan Kaufmann.</a:t>
            </a:r>
          </a:p>
          <a:p>
            <a:pPr>
              <a:lnSpc>
                <a:spcPct val="150000"/>
              </a:lnSpc>
              <a:buNone/>
            </a:pPr>
            <a:r>
              <a:rPr lang="en-GB" sz="2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[2]</a:t>
            </a:r>
            <a:r>
              <a:rPr lang="en-GB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Ahmad, A. K., Jafar, A., &amp; </a:t>
            </a:r>
            <a:r>
              <a:rPr lang="en-GB" sz="2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Aljoumaa</a:t>
            </a:r>
            <a:r>
              <a:rPr lang="en-GB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K. (2019). </a:t>
            </a:r>
            <a:r>
              <a:rPr lang="en-GB" sz="2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Customer churn prediction in telecom using machine learning and social       network analysis in big data platform</a:t>
            </a:r>
            <a:r>
              <a:rPr lang="en-GB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arXiv:1904.00690.</a:t>
            </a:r>
          </a:p>
          <a:p>
            <a:pPr>
              <a:lnSpc>
                <a:spcPct val="150000"/>
              </a:lnSpc>
              <a:buNone/>
            </a:pPr>
            <a:r>
              <a:rPr lang="en-GB" sz="2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[3]</a:t>
            </a:r>
            <a:r>
              <a:rPr lang="en-GB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Aggarwal, C. C. (2015). </a:t>
            </a:r>
            <a:r>
              <a:rPr lang="en-GB" sz="2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Data Mining: The Textbook</a:t>
            </a:r>
            <a:r>
              <a:rPr lang="en-GB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Springer.</a:t>
            </a:r>
          </a:p>
          <a:p>
            <a:pPr>
              <a:lnSpc>
                <a:spcPct val="150000"/>
              </a:lnSpc>
              <a:buNone/>
            </a:pPr>
            <a:r>
              <a:rPr lang="en-GB" sz="2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[4]</a:t>
            </a:r>
            <a:r>
              <a:rPr lang="en-GB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James, G., Witten, D., Hastie, T., &amp; </a:t>
            </a:r>
            <a:r>
              <a:rPr lang="en-GB" sz="2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Tibshirani</a:t>
            </a:r>
            <a:r>
              <a:rPr lang="en-GB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R. (2021). </a:t>
            </a:r>
            <a:r>
              <a:rPr lang="en-GB" sz="2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 Introduction to Statistical Learning: With Applications in R</a:t>
            </a:r>
            <a:r>
              <a:rPr lang="en-GB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(2nd ed.). Springer.</a:t>
            </a:r>
          </a:p>
          <a:p>
            <a:pPr>
              <a:lnSpc>
                <a:spcPct val="150000"/>
              </a:lnSpc>
              <a:buNone/>
            </a:pPr>
            <a:r>
              <a:rPr lang="en-GB" sz="2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[5]</a:t>
            </a:r>
            <a:r>
              <a:rPr lang="en-GB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Chen, X., </a:t>
            </a:r>
            <a:r>
              <a:rPr lang="en-GB" sz="2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Lv</a:t>
            </a:r>
            <a:r>
              <a:rPr lang="en-GB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B., Wang, M., Xiang, X., Wu, S., Luo, S., &amp; Zhang, W. (2025). </a:t>
            </a:r>
            <a:r>
              <a:rPr lang="en-GB" sz="2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Comprehensive Analysis of Churn Prediction in Telecommunications Using Machine Learning</a:t>
            </a:r>
            <a:r>
              <a:rPr lang="en-GB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en-GB" sz="2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arXiv</a:t>
            </a:r>
            <a:r>
              <a:rPr lang="en-GB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>
              <a:lnSpc>
                <a:spcPct val="150000"/>
              </a:lnSpc>
              <a:buNone/>
            </a:pPr>
            <a:r>
              <a:rPr lang="en-GB" sz="2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[6]</a:t>
            </a:r>
            <a:r>
              <a:rPr lang="en-GB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MacQueen, J. B. (1967). </a:t>
            </a:r>
            <a:r>
              <a:rPr lang="en-GB" sz="2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Some Methods for Classification and Analysis of Multivariate Observations</a:t>
            </a:r>
            <a:r>
              <a:rPr lang="en-GB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Proceedings of the Fifth Berkeley Symposium on Mathematical Statistics and Probability.</a:t>
            </a:r>
          </a:p>
          <a:p>
            <a:pPr>
              <a:lnSpc>
                <a:spcPct val="150000"/>
              </a:lnSpc>
              <a:buNone/>
            </a:pPr>
            <a:r>
              <a:rPr lang="en-GB" sz="2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[7]</a:t>
            </a:r>
            <a:r>
              <a:rPr lang="en-GB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Kaufman, L., &amp; </a:t>
            </a:r>
            <a:r>
              <a:rPr lang="en-GB" sz="2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Rousseeuw</a:t>
            </a:r>
            <a:r>
              <a:rPr lang="en-GB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P. J. (1990). </a:t>
            </a:r>
            <a:r>
              <a:rPr lang="en-GB" sz="2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Finding Groups in Data: An Introduction to Cluster Analysis</a:t>
            </a:r>
            <a:r>
              <a:rPr lang="en-GB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John Wiley &amp; Sons.</a:t>
            </a:r>
          </a:p>
          <a:p>
            <a:pPr>
              <a:lnSpc>
                <a:spcPct val="150000"/>
              </a:lnSpc>
              <a:buNone/>
            </a:pPr>
            <a:r>
              <a:rPr lang="en-GB" sz="2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[8]</a:t>
            </a:r>
            <a:r>
              <a:rPr lang="en-GB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Shaikhsurab</a:t>
            </a:r>
            <a:r>
              <a:rPr lang="en-GB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M. A., &amp; </a:t>
            </a:r>
            <a:r>
              <a:rPr lang="en-GB" sz="2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Magadum</a:t>
            </a:r>
            <a:r>
              <a:rPr lang="en-GB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P. (2024). </a:t>
            </a:r>
            <a:r>
              <a:rPr lang="en-GB" sz="2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Enhancing Customer Churn Prediction in Telecommunications: An Adaptive Ensemble Learning Approach</a:t>
            </a:r>
            <a:r>
              <a:rPr lang="en-GB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en-GB" sz="2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arXiv</a:t>
            </a:r>
            <a:r>
              <a:rPr lang="en-GB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" name="Group 2">
            <a:extLst>
              <a:ext uri="{FF2B5EF4-FFF2-40B4-BE49-F238E27FC236}">
                <a16:creationId xmlns:a16="http://schemas.microsoft.com/office/drawing/2014/main" id="{E59210EE-47E5-6B95-0335-A47F55F06BC0}"/>
              </a:ext>
            </a:extLst>
          </p:cNvPr>
          <p:cNvGrpSpPr/>
          <p:nvPr/>
        </p:nvGrpSpPr>
        <p:grpSpPr>
          <a:xfrm>
            <a:off x="0" y="4268"/>
            <a:ext cx="18280412" cy="10282732"/>
            <a:chOff x="0" y="0"/>
            <a:chExt cx="24373883" cy="13710309"/>
          </a:xfrm>
        </p:grpSpPr>
        <p:sp>
          <p:nvSpPr>
            <p:cNvPr id="15" name="Freeform 3">
              <a:extLst>
                <a:ext uri="{FF2B5EF4-FFF2-40B4-BE49-F238E27FC236}">
                  <a16:creationId xmlns:a16="http://schemas.microsoft.com/office/drawing/2014/main" id="{9F53DBC2-80CF-3F38-E8B4-D873DDE18A38}"/>
                </a:ext>
              </a:extLst>
            </p:cNvPr>
            <p:cNvSpPr/>
            <p:nvPr/>
          </p:nvSpPr>
          <p:spPr>
            <a:xfrm>
              <a:off x="0" y="0"/>
              <a:ext cx="24373883" cy="13710309"/>
            </a:xfrm>
            <a:custGeom>
              <a:avLst/>
              <a:gdLst/>
              <a:ahLst/>
              <a:cxnLst/>
              <a:rect l="l" t="t" r="r" b="b"/>
              <a:pathLst>
                <a:path w="24373883" h="13710309">
                  <a:moveTo>
                    <a:pt x="0" y="0"/>
                  </a:moveTo>
                  <a:lnTo>
                    <a:pt x="24373883" y="0"/>
                  </a:lnTo>
                  <a:lnTo>
                    <a:pt x="24373883" y="13710309"/>
                  </a:lnTo>
                  <a:lnTo>
                    <a:pt x="0" y="13710309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/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grpSp>
          <p:nvGrpSpPr>
            <p:cNvPr id="16" name="Group 4">
              <a:extLst>
                <a:ext uri="{FF2B5EF4-FFF2-40B4-BE49-F238E27FC236}">
                  <a16:creationId xmlns:a16="http://schemas.microsoft.com/office/drawing/2014/main" id="{C8A1E2EF-01F2-E281-D055-2C1196D85DDB}"/>
                </a:ext>
              </a:extLst>
            </p:cNvPr>
            <p:cNvGrpSpPr/>
            <p:nvPr/>
          </p:nvGrpSpPr>
          <p:grpSpPr>
            <a:xfrm>
              <a:off x="20660294" y="1365909"/>
              <a:ext cx="1396271" cy="1396271"/>
              <a:chOff x="0" y="0"/>
              <a:chExt cx="812800" cy="812800"/>
            </a:xfrm>
          </p:grpSpPr>
          <p:sp>
            <p:nvSpPr>
              <p:cNvPr id="17" name="Freeform 5">
                <a:extLst>
                  <a:ext uri="{FF2B5EF4-FFF2-40B4-BE49-F238E27FC236}">
                    <a16:creationId xmlns:a16="http://schemas.microsoft.com/office/drawing/2014/main" id="{DDB5D5C9-B476-32B8-BECA-198FB698285D}"/>
                  </a:ext>
                </a:extLst>
              </p:cNvPr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solidFill>
                <a:srgbClr val="F7F9FB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8" name="TextBox 6">
                <a:extLst>
                  <a:ext uri="{FF2B5EF4-FFF2-40B4-BE49-F238E27FC236}">
                    <a16:creationId xmlns:a16="http://schemas.microsoft.com/office/drawing/2014/main" id="{BBA703CD-F33D-DA80-FA75-22BB60F1FE62}"/>
                  </a:ext>
                </a:extLst>
              </p:cNvPr>
              <p:cNvSpPr txBox="1"/>
              <p:nvPr/>
            </p:nvSpPr>
            <p:spPr>
              <a:xfrm>
                <a:off x="76200" y="28575"/>
                <a:ext cx="660400" cy="708025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3359"/>
                  </a:lnSpc>
                </a:pPr>
                <a:endParaRPr/>
              </a:p>
            </p:txBody>
          </p:sp>
        </p:grpSp>
      </p:grpSp>
      <p:grpSp>
        <p:nvGrpSpPr>
          <p:cNvPr id="4" name="Group 4"/>
          <p:cNvGrpSpPr/>
          <p:nvPr/>
        </p:nvGrpSpPr>
        <p:grpSpPr>
          <a:xfrm>
            <a:off x="6728213" y="2400300"/>
            <a:ext cx="7090541" cy="5198679"/>
            <a:chOff x="0" y="0"/>
            <a:chExt cx="1867468" cy="1369199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1867468" cy="1369199"/>
            </a:xfrm>
            <a:custGeom>
              <a:avLst/>
              <a:gdLst/>
              <a:ahLst/>
              <a:cxnLst/>
              <a:rect l="l" t="t" r="r" b="b"/>
              <a:pathLst>
                <a:path w="1867468" h="1369199">
                  <a:moveTo>
                    <a:pt x="0" y="0"/>
                  </a:moveTo>
                  <a:lnTo>
                    <a:pt x="1867468" y="0"/>
                  </a:lnTo>
                  <a:lnTo>
                    <a:pt x="1867468" y="1369199"/>
                  </a:lnTo>
                  <a:lnTo>
                    <a:pt x="0" y="1369199"/>
                  </a:lnTo>
                  <a:close/>
                </a:path>
              </a:pathLst>
            </a:custGeom>
            <a:solidFill>
              <a:srgbClr val="3E87F3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0" y="-47625"/>
              <a:ext cx="1867468" cy="141682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endParaRPr/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1590675" y="1645526"/>
            <a:ext cx="1795298" cy="1795298"/>
            <a:chOff x="0" y="0"/>
            <a:chExt cx="812800" cy="812800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3E87F3"/>
            </a:solidFill>
            <a:ln w="95250" cap="sq">
              <a:solidFill>
                <a:srgbClr val="FFFFFF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endParaRPr/>
            </a:p>
          </p:txBody>
        </p:sp>
      </p:grpSp>
      <p:sp>
        <p:nvSpPr>
          <p:cNvPr id="11" name="Freeform 11"/>
          <p:cNvSpPr/>
          <p:nvPr/>
        </p:nvSpPr>
        <p:spPr>
          <a:xfrm>
            <a:off x="2740572" y="1645526"/>
            <a:ext cx="1795298" cy="1795298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rgbClr val="FFC000"/>
          </a:solidFill>
          <a:ln w="95250" cap="sq">
            <a:solidFill>
              <a:srgbClr val="FFFFFF"/>
            </a:solidFill>
            <a:prstDash val="solid"/>
            <a:miter/>
          </a:ln>
        </p:spPr>
        <p:txBody>
          <a:bodyPr/>
          <a:lstStyle/>
          <a:p>
            <a:endParaRPr lang="en-GB"/>
          </a:p>
        </p:txBody>
      </p:sp>
      <p:sp>
        <p:nvSpPr>
          <p:cNvPr id="13" name="TextBox 13"/>
          <p:cNvSpPr txBox="1"/>
          <p:nvPr/>
        </p:nvSpPr>
        <p:spPr>
          <a:xfrm>
            <a:off x="8031179" y="3422761"/>
            <a:ext cx="4229681" cy="312420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599"/>
              </a:lnSpc>
            </a:pPr>
            <a:r>
              <a:rPr lang="en-US" sz="8999" b="1" dirty="0">
                <a:solidFill>
                  <a:srgbClr val="FFFFFF"/>
                </a:solidFill>
                <a:latin typeface="Aileron Bold"/>
                <a:ea typeface="Aileron Bold"/>
                <a:cs typeface="Aileron Bold"/>
                <a:sym typeface="Aileron Bold"/>
              </a:rPr>
              <a:t>THANK YOU</a:t>
            </a:r>
          </a:p>
        </p:txBody>
      </p: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3250">
        <p15:prstTrans prst="origami"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1067</TotalTime>
  <Words>1874</Words>
  <Application>Microsoft Office PowerPoint</Application>
  <PresentationFormat>Custom</PresentationFormat>
  <Paragraphs>326</Paragraphs>
  <Slides>19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8" baseType="lpstr">
      <vt:lpstr>Canva Sans</vt:lpstr>
      <vt:lpstr>Aileron Bold</vt:lpstr>
      <vt:lpstr>Arial</vt:lpstr>
      <vt:lpstr>Aileron Light</vt:lpstr>
      <vt:lpstr>Calibri</vt:lpstr>
      <vt:lpstr>Aptos</vt:lpstr>
      <vt:lpstr>Aileron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Objectives</dc:title>
  <cp:lastModifiedBy>Nadejda Toma (2232920)</cp:lastModifiedBy>
  <cp:revision>65</cp:revision>
  <dcterms:created xsi:type="dcterms:W3CDTF">2006-08-16T00:00:00Z</dcterms:created>
  <dcterms:modified xsi:type="dcterms:W3CDTF">2026-07-03T12:50:43Z</dcterms:modified>
  <dc:identifier>DAHN_2_WdQQ</dc:identifier>
</cp:coreProperties>
</file>