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86" r:id="rId2"/>
    <p:sldId id="298" r:id="rId3"/>
    <p:sldId id="257" r:id="rId4"/>
    <p:sldId id="623" r:id="rId5"/>
    <p:sldId id="258" r:id="rId6"/>
    <p:sldId id="618" r:id="rId7"/>
    <p:sldId id="621" r:id="rId8"/>
    <p:sldId id="622" r:id="rId9"/>
    <p:sldId id="616" r:id="rId10"/>
    <p:sldId id="617" r:id="rId11"/>
    <p:sldId id="624" r:id="rId12"/>
    <p:sldId id="619" r:id="rId13"/>
    <p:sldId id="30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D236CF-1B83-4107-B11F-3FCA9668F7B0}" v="18" dt="2023-11-13T13:29:19.1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94660"/>
  </p:normalViewPr>
  <p:slideViewPr>
    <p:cSldViewPr snapToGrid="0">
      <p:cViewPr varScale="1">
        <p:scale>
          <a:sx n="89" d="100"/>
          <a:sy n="89" d="100"/>
        </p:scale>
        <p:origin x="32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8EE19-B548-4246-B47A-BA00FCB3733C}" type="datetimeFigureOut">
              <a:rPr lang="en-GB" smtClean="0"/>
              <a:t>13/11/2023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FC8682-D292-485B-BE2E-539C66EE3068}" type="slidenum">
              <a:rPr lang="en-GB" smtClean="0"/>
              <a:t>‹#›</a:t>
            </a:fld>
            <a:endParaRPr lang="en-GB" dirty="0"/>
          </a:p>
        </p:txBody>
      </p:sp>
    </p:spTree>
    <p:extLst>
      <p:ext uri="{BB962C8B-B14F-4D97-AF65-F5344CB8AC3E}">
        <p14:creationId xmlns:p14="http://schemas.microsoft.com/office/powerpoint/2010/main" val="6719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184936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997849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405549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4985597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796002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364FC5-C09C-4222-895D-8CED6FFFE5CD}"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4790908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13/11/2023</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18890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23894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75097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913662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13/11/2023</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78670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13/11/2023</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25348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13/11/2023</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10742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456070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60085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37932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82893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7200741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ritannica.com/technology/biofuel"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investopedia.com/terms/b/biofuel.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1981200" y="188913"/>
            <a:ext cx="8229600" cy="1143000"/>
          </a:xfrm>
        </p:spPr>
        <p:txBody>
          <a:bodyPr/>
          <a:lstStyle/>
          <a:p>
            <a:r>
              <a:rPr lang="en-GB" altLang="en-US" b="1" dirty="0"/>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2063750" y="1457326"/>
            <a:ext cx="8229600" cy="1971675"/>
          </a:xfrm>
        </p:spPr>
        <p:txBody>
          <a:bodyPr/>
          <a:lstStyle/>
          <a:p>
            <a:pPr eaLnBrk="1" hangingPunct="1">
              <a:buFont typeface="Arial" panose="020B0604020202020204" pitchFamily="34" charset="0"/>
              <a:buNone/>
            </a:pPr>
            <a:r>
              <a:rPr lang="en-GB" altLang="en-US" sz="2400" dirty="0"/>
              <a:t>Title: </a:t>
            </a:r>
            <a:r>
              <a:rPr lang="en-GB" altLang="en-US" sz="2400" dirty="0" err="1"/>
              <a:t>BioLeap</a:t>
            </a:r>
            <a:endParaRPr lang="en-GB" altLang="en-US" sz="2400" dirty="0"/>
          </a:p>
          <a:p>
            <a:pPr eaLnBrk="1" hangingPunct="1">
              <a:buFont typeface="Arial" panose="020B0604020202020204" pitchFamily="34" charset="0"/>
              <a:buNone/>
            </a:pPr>
            <a:r>
              <a:rPr lang="en-GB" altLang="en-US" sz="2400" dirty="0"/>
              <a:t>Name of the Student: </a:t>
            </a:r>
            <a:r>
              <a:rPr lang="en-GB" altLang="en-US" sz="2400" dirty="0" err="1"/>
              <a:t>Abiram</a:t>
            </a:r>
            <a:r>
              <a:rPr lang="en-GB" altLang="en-US" sz="2400" dirty="0"/>
              <a:t> </a:t>
            </a:r>
            <a:r>
              <a:rPr lang="en-GB" altLang="en-US" sz="2400" dirty="0" err="1"/>
              <a:t>Melveettil</a:t>
            </a:r>
            <a:r>
              <a:rPr lang="en-GB" altLang="en-US" sz="2400" dirty="0"/>
              <a:t> Ramachandran</a:t>
            </a:r>
          </a:p>
          <a:p>
            <a:pPr eaLnBrk="1" hangingPunct="1">
              <a:buFont typeface="Arial" panose="020B0604020202020204" pitchFamily="34" charset="0"/>
              <a:buNone/>
            </a:pPr>
            <a:r>
              <a:rPr lang="en-GB" altLang="en-US" sz="2400" dirty="0"/>
              <a:t>ID Number: 2244448</a:t>
            </a:r>
          </a:p>
          <a:p>
            <a:pPr eaLnBrk="1" hangingPunct="1">
              <a:buFont typeface="Arial" panose="020B0604020202020204" pitchFamily="34" charset="0"/>
              <a:buNone/>
            </a:pPr>
            <a:r>
              <a:rPr lang="en-GB" altLang="en-US" sz="2400" dirty="0"/>
              <a:t>Lecturer Name: </a:t>
            </a:r>
            <a:r>
              <a:rPr lang="en-GB" altLang="en-US" sz="2400" dirty="0" err="1"/>
              <a:t>Masud</a:t>
            </a:r>
            <a:r>
              <a:rPr lang="en-GB" altLang="en-US" sz="2400" dirty="0"/>
              <a:t> Ibrahim</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solidFill>
                  <a:prstClr val="black">
                    <a:tint val="75000"/>
                  </a:prstClr>
                </a:solidFill>
                <a:latin typeface="Myriad Pro"/>
              </a:rPr>
              <a:pPr>
                <a:defRPr/>
              </a:pPr>
              <a:t>13/11/2023</a:t>
            </a:fld>
            <a:endParaRPr lang="en-GB" altLang="en-US">
              <a:solidFill>
                <a:prstClr val="black">
                  <a:tint val="75000"/>
                </a:prstClr>
              </a:solidFill>
              <a:latin typeface="Myriad Pr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981200" y="198438"/>
            <a:ext cx="8229600" cy="927100"/>
          </a:xfrm>
        </p:spPr>
        <p:txBody>
          <a:bodyPr/>
          <a:lstStyle/>
          <a:p>
            <a:pPr eaLnBrk="1" hangingPunct="1"/>
            <a:r>
              <a:rPr lang="en-US" sz="2800" b="1" dirty="0">
                <a:solidFill>
                  <a:prstClr val="black"/>
                </a:solidFill>
                <a:latin typeface="+mn-lt"/>
                <a:ea typeface="Arial" panose="020B0604020202020204" pitchFamily="34" charset="0"/>
                <a:cs typeface="+mn-cs"/>
              </a:rPr>
              <a:t>Introduction</a:t>
            </a:r>
            <a:endParaRPr lang="en-GB" altLang="en-US" sz="2800" b="1" dirty="0">
              <a:latin typeface="+mn-lt"/>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396510" y="1470026"/>
            <a:ext cx="11555426" cy="3916363"/>
          </a:xfrm>
        </p:spPr>
        <p:txBody>
          <a:bodyPr>
            <a:normAutofit/>
          </a:bodyPr>
          <a:lstStyle/>
          <a:p>
            <a:pPr>
              <a:spcAft>
                <a:spcPts val="800"/>
              </a:spcAft>
              <a:buFont typeface="Wingdings" panose="05000000000000000000" pitchFamily="2" charset="2"/>
              <a:buChar char="§"/>
            </a:pPr>
            <a:r>
              <a:rPr lang="en-US" altLang="en-US" sz="2000" dirty="0" err="1"/>
              <a:t>BioLeap</a:t>
            </a:r>
            <a:r>
              <a:rPr lang="en-US" altLang="en-US" sz="2000" dirty="0"/>
              <a:t> is a solution for </a:t>
            </a:r>
            <a:r>
              <a:rPr lang="en-GB" sz="2000" dirty="0">
                <a:effectLst/>
                <a:latin typeface="Arial" panose="020B0604020202020204" pitchFamily="34" charset="0"/>
                <a:ea typeface="Calibri" panose="020F0502020204030204" pitchFamily="34" charset="0"/>
              </a:rPr>
              <a:t>the depletion of petroleum-derived fuel </a:t>
            </a:r>
            <a:r>
              <a:rPr lang="en-US" altLang="en-US" sz="2000" dirty="0"/>
              <a:t>as a</a:t>
            </a:r>
            <a:r>
              <a:rPr lang="en-GB" sz="2000" dirty="0">
                <a:effectLst/>
                <a:latin typeface="Arial" panose="020B0604020202020204" pitchFamily="34" charset="0"/>
                <a:ea typeface="Calibri" panose="020F0502020204030204" pitchFamily="34" charset="0"/>
              </a:rPr>
              <a:t> potential substitute fuel source. </a:t>
            </a:r>
          </a:p>
          <a:p>
            <a:pPr>
              <a:spcAft>
                <a:spcPts val="800"/>
              </a:spcAft>
              <a:buFont typeface="Wingdings" panose="05000000000000000000" pitchFamily="2" charset="2"/>
              <a:buChar char="§"/>
            </a:pPr>
            <a:r>
              <a:rPr lang="en-GB" sz="2000" dirty="0">
                <a:solidFill>
                  <a:srgbClr val="4D5156"/>
                </a:solidFill>
                <a:effectLst/>
                <a:latin typeface="Arial" panose="020B0604020202020204" pitchFamily="34" charset="0"/>
                <a:ea typeface="Calibri" panose="020F0502020204030204" pitchFamily="34" charset="0"/>
              </a:rPr>
              <a:t>Biofuels are </a:t>
            </a:r>
            <a:r>
              <a:rPr lang="en-GB" sz="2000" dirty="0">
                <a:solidFill>
                  <a:srgbClr val="040C28"/>
                </a:solidFill>
                <a:effectLst/>
                <a:latin typeface="Arial" panose="020B0604020202020204" pitchFamily="34" charset="0"/>
                <a:ea typeface="Calibri" panose="020F0502020204030204" pitchFamily="34" charset="0"/>
              </a:rPr>
              <a:t>liquid fuels produced from renewable biological sources, including plants and algae</a:t>
            </a:r>
            <a:r>
              <a:rPr lang="en-GB" sz="2000" dirty="0">
                <a:solidFill>
                  <a:srgbClr val="4D5156"/>
                </a:solidFill>
                <a:effectLst/>
                <a:latin typeface="Arial" panose="020B0604020202020204" pitchFamily="34" charset="0"/>
                <a:ea typeface="Calibri" panose="020F0502020204030204" pitchFamily="34" charset="0"/>
              </a:rPr>
              <a:t>.</a:t>
            </a:r>
          </a:p>
          <a:p>
            <a:pPr>
              <a:spcAft>
                <a:spcPts val="800"/>
              </a:spcAft>
              <a:buFont typeface="Wingdings" panose="05000000000000000000" pitchFamily="2" charset="2"/>
              <a:buChar char="§"/>
            </a:pPr>
            <a:r>
              <a:rPr lang="en-GB" sz="2000" dirty="0">
                <a:latin typeface="Arial" panose="020B0604020202020204" pitchFamily="34" charset="0"/>
                <a:ea typeface="Calibri" panose="020F0502020204030204" pitchFamily="34" charset="0"/>
              </a:rPr>
              <a:t>E</a:t>
            </a:r>
            <a:r>
              <a:rPr lang="en-GB" sz="2000" dirty="0">
                <a:effectLst/>
                <a:latin typeface="Arial" panose="020B0604020202020204" pitchFamily="34" charset="0"/>
                <a:ea typeface="Calibri" panose="020F0502020204030204" pitchFamily="34" charset="0"/>
              </a:rPr>
              <a:t>ven a little amount of biofuel can slow down the depletion of petroleum reserves and lessen the drastic climate change brought on by vehicle emissions.</a:t>
            </a:r>
          </a:p>
          <a:p>
            <a:pPr>
              <a:spcAft>
                <a:spcPts val="800"/>
              </a:spcAft>
              <a:buFont typeface="Wingdings" panose="05000000000000000000" pitchFamily="2" charset="2"/>
              <a:buChar char="§"/>
            </a:pPr>
            <a:r>
              <a:rPr lang="en-US" altLang="en-US" sz="2000" dirty="0"/>
              <a:t>This presentation focuses on the market gap, the explanation behind the suggested location and legal entity,  SWOT analysis, the target market capture tactics, and the company plan budgeting.</a:t>
            </a:r>
          </a:p>
          <a:p>
            <a:pPr marL="457200" lvl="1" indent="0">
              <a:spcAft>
                <a:spcPts val="800"/>
              </a:spcAft>
              <a:buNone/>
            </a:pPr>
            <a:endParaRPr lang="en-US" altLang="en-US" sz="2000" dirty="0"/>
          </a:p>
          <a:p>
            <a:pPr marL="0" indent="0">
              <a:spcAft>
                <a:spcPts val="800"/>
              </a:spcAft>
              <a:buNone/>
            </a:pPr>
            <a:endParaRPr lang="en-US" altLang="en-US" sz="2000" dirty="0"/>
          </a:p>
          <a:p>
            <a:pPr marL="0" indent="0" algn="ctr">
              <a:spcAft>
                <a:spcPts val="800"/>
              </a:spcAft>
              <a:buNone/>
            </a:pPr>
            <a:endParaRPr lang="en-GB" altLang="en-US" sz="20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Myriad Pro"/>
              </a:rPr>
              <a:pPr>
                <a:defRPr/>
              </a:pPr>
              <a:t>13/11/2023</a:t>
            </a:fld>
            <a:endParaRPr lang="en-GB" altLang="en-US">
              <a:solidFill>
                <a:prstClr val="black">
                  <a:tint val="75000"/>
                </a:prstClr>
              </a:solidFill>
              <a:latin typeface="Myriad Pro"/>
            </a:endParaRPr>
          </a:p>
        </p:txBody>
      </p:sp>
    </p:spTree>
    <p:extLst>
      <p:ext uri="{BB962C8B-B14F-4D97-AF65-F5344CB8AC3E}">
        <p14:creationId xmlns:p14="http://schemas.microsoft.com/office/powerpoint/2010/main" val="1644873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631504" y="0"/>
            <a:ext cx="8928992" cy="1125538"/>
          </a:xfrm>
        </p:spPr>
        <p:txBody>
          <a:bodyPr>
            <a:normAutofit/>
          </a:bodyPr>
          <a:lstStyle/>
          <a:p>
            <a:pPr eaLnBrk="1" hangingPunct="1"/>
            <a:r>
              <a:rPr lang="en-US" sz="3200" b="1" dirty="0">
                <a:solidFill>
                  <a:prstClr val="black"/>
                </a:solidFill>
                <a:latin typeface="+mn-lt"/>
                <a:ea typeface="Arial" panose="020B0604020202020204" pitchFamily="34" charset="0"/>
                <a:cs typeface="+mn-cs"/>
              </a:rPr>
              <a:t>Overview of the business idea, product and/or service</a:t>
            </a:r>
            <a:endParaRPr lang="en-GB" altLang="en-US" sz="3200" b="1" dirty="0">
              <a:latin typeface="+mn-lt"/>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69933" y="1196751"/>
            <a:ext cx="10498067" cy="4491949"/>
          </a:xfrm>
        </p:spPr>
        <p:txBody>
          <a:bodyPr>
            <a:noAutofit/>
          </a:bodyPr>
          <a:lstStyle/>
          <a:p>
            <a:pPr>
              <a:spcAft>
                <a:spcPts val="800"/>
              </a:spcAft>
              <a:buFont typeface="Wingdings" panose="05000000000000000000" pitchFamily="2" charset="2"/>
              <a:buChar char="§"/>
            </a:pPr>
            <a:r>
              <a:rPr lang="en-US" altLang="en-US" sz="2000" dirty="0">
                <a:latin typeface="Arial" panose="020B0604020202020204" pitchFamily="34" charset="0"/>
                <a:ea typeface="Calibri" panose="020F0502020204030204" pitchFamily="34" charset="0"/>
                <a:cs typeface="Arial" panose="020B0604020202020204" pitchFamily="34" charset="0"/>
              </a:rPr>
              <a:t>Manufacturing and distributing renewable fuels made from biological sources is the </a:t>
            </a:r>
            <a:r>
              <a:rPr lang="en-US" altLang="en-US" sz="2000" b="1" dirty="0">
                <a:latin typeface="Arial" panose="020B0604020202020204" pitchFamily="34" charset="0"/>
                <a:ea typeface="Calibri" panose="020F0502020204030204" pitchFamily="34" charset="0"/>
                <a:cs typeface="Arial" panose="020B0604020202020204" pitchFamily="34" charset="0"/>
              </a:rPr>
              <a:t>business idea </a:t>
            </a:r>
            <a:r>
              <a:rPr lang="en-US" altLang="en-US" sz="2000" dirty="0">
                <a:latin typeface="Arial" panose="020B0604020202020204" pitchFamily="34" charset="0"/>
                <a:ea typeface="Calibri" panose="020F0502020204030204" pitchFamily="34" charset="0"/>
                <a:cs typeface="Arial" panose="020B0604020202020204" pitchFamily="34" charset="0"/>
              </a:rPr>
              <a:t>for a biofuel energy company. With less dependence on conventional fossil fuels, this sector seeks to meet the increasing need for sustainable energy solutions.</a:t>
            </a:r>
          </a:p>
          <a:p>
            <a:pPr>
              <a:spcAft>
                <a:spcPts val="800"/>
              </a:spcAft>
              <a:buFont typeface="Wingdings" panose="05000000000000000000" pitchFamily="2" charset="2"/>
              <a:buChar char="§"/>
            </a:pPr>
            <a:r>
              <a:rPr lang="en-US" altLang="en-US" sz="2000" dirty="0">
                <a:latin typeface="Arial" panose="020B0604020202020204" pitchFamily="34" charset="0"/>
                <a:ea typeface="Calibri" panose="020F0502020204030204" pitchFamily="34" charset="0"/>
                <a:cs typeface="Arial" panose="020B0604020202020204" pitchFamily="34" charset="0"/>
              </a:rPr>
              <a:t>The </a:t>
            </a:r>
            <a:r>
              <a:rPr lang="en-US" altLang="en-US" sz="2000" b="1" dirty="0">
                <a:latin typeface="Arial" panose="020B0604020202020204" pitchFamily="34" charset="0"/>
                <a:ea typeface="Calibri" panose="020F0502020204030204" pitchFamily="34" charset="0"/>
                <a:cs typeface="Arial" panose="020B0604020202020204" pitchFamily="34" charset="0"/>
              </a:rPr>
              <a:t>product/service </a:t>
            </a:r>
            <a:r>
              <a:rPr lang="en-US" altLang="en-US" sz="2000" dirty="0">
                <a:latin typeface="Arial" panose="020B0604020202020204" pitchFamily="34" charset="0"/>
                <a:ea typeface="Calibri" panose="020F0502020204030204" pitchFamily="34" charset="0"/>
                <a:cs typeface="Arial" panose="020B0604020202020204" pitchFamily="34" charset="0"/>
              </a:rPr>
              <a:t>revolves around the production and supply of </a:t>
            </a:r>
            <a:r>
              <a:rPr lang="en-US" altLang="en-US" sz="2000" dirty="0" err="1">
                <a:latin typeface="Arial" panose="020B0604020202020204" pitchFamily="34" charset="0"/>
                <a:ea typeface="Calibri" panose="020F0502020204030204" pitchFamily="34" charset="0"/>
                <a:cs typeface="Arial" panose="020B0604020202020204" pitchFamily="34" charset="0"/>
              </a:rPr>
              <a:t>biofuels.The</a:t>
            </a:r>
            <a:r>
              <a:rPr lang="en-US" altLang="en-US" sz="2000" dirty="0">
                <a:latin typeface="Arial" panose="020B0604020202020204" pitchFamily="34" charset="0"/>
                <a:ea typeface="Calibri" panose="020F0502020204030204" pitchFamily="34" charset="0"/>
                <a:cs typeface="Arial" panose="020B0604020202020204" pitchFamily="34" charset="0"/>
              </a:rPr>
              <a:t> services of this business are biofuel for </a:t>
            </a:r>
            <a:r>
              <a:rPr lang="en-US" altLang="en-US" sz="2000" dirty="0" err="1">
                <a:latin typeface="Arial" panose="020B0604020202020204" pitchFamily="34" charset="0"/>
                <a:ea typeface="Calibri" panose="020F0502020204030204" pitchFamily="34" charset="0"/>
                <a:cs typeface="Arial" panose="020B0604020202020204" pitchFamily="34" charset="0"/>
              </a:rPr>
              <a:t>vehicles,consulting</a:t>
            </a:r>
            <a:r>
              <a:rPr lang="en-US" altLang="en-US" sz="2000" dirty="0">
                <a:latin typeface="Arial" panose="020B0604020202020204" pitchFamily="34" charset="0"/>
                <a:ea typeface="Calibri" panose="020F0502020204030204" pitchFamily="34" charset="0"/>
                <a:cs typeface="Arial" panose="020B0604020202020204" pitchFamily="34" charset="0"/>
              </a:rPr>
              <a:t> and advisory services and technology licensing.</a:t>
            </a:r>
          </a:p>
          <a:p>
            <a:pPr>
              <a:spcAft>
                <a:spcPts val="800"/>
              </a:spcAft>
              <a:buFont typeface="Wingdings" panose="05000000000000000000" pitchFamily="2" charset="2"/>
              <a:buChar char="§"/>
            </a:pPr>
            <a:r>
              <a:rPr lang="en-US" sz="2000" b="0" i="0" dirty="0">
                <a:solidFill>
                  <a:srgbClr val="202124"/>
                </a:solidFill>
                <a:effectLst/>
                <a:latin typeface="Arial" panose="020B0604020202020204" pitchFamily="34" charset="0"/>
                <a:cs typeface="Arial" panose="020B0604020202020204" pitchFamily="34" charset="0"/>
              </a:rPr>
              <a:t>The fuel is produced by </a:t>
            </a:r>
            <a:r>
              <a:rPr lang="en-US" sz="2000" b="0" i="0" dirty="0" err="1">
                <a:solidFill>
                  <a:srgbClr val="040C28"/>
                </a:solidFill>
                <a:effectLst/>
                <a:latin typeface="Arial" panose="020B0604020202020204" pitchFamily="34" charset="0"/>
                <a:cs typeface="Arial" panose="020B0604020202020204" pitchFamily="34" charset="0"/>
              </a:rPr>
              <a:t>transesterification,</a:t>
            </a:r>
            <a:r>
              <a:rPr lang="en-US" sz="2000" b="0" i="0" dirty="0" err="1">
                <a:solidFill>
                  <a:srgbClr val="202124"/>
                </a:solidFill>
                <a:effectLst/>
                <a:latin typeface="Arial" panose="020B0604020202020204" pitchFamily="34" charset="0"/>
                <a:cs typeface="Arial" panose="020B0604020202020204" pitchFamily="34" charset="0"/>
              </a:rPr>
              <a:t>a</a:t>
            </a:r>
            <a:r>
              <a:rPr lang="en-US" sz="2000" b="0" i="0" dirty="0">
                <a:solidFill>
                  <a:srgbClr val="202124"/>
                </a:solidFill>
                <a:effectLst/>
                <a:latin typeface="Arial" panose="020B0604020202020204" pitchFamily="34" charset="0"/>
                <a:cs typeface="Arial" panose="020B0604020202020204" pitchFamily="34" charset="0"/>
              </a:rPr>
              <a:t> process that converts fats and oils into biodiesel and glycerin (a coproduct ).</a:t>
            </a:r>
            <a:endParaRPr lang="en-US" altLang="en-US" sz="2000" dirty="0">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
            </a:pPr>
            <a:endParaRPr lang="en-US" altLang="en-US" sz="2000" dirty="0">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
            </a:pPr>
            <a:endParaRPr lang="en-US" altLang="en-US" sz="2000" dirty="0">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endParaRPr lang="en-US" altLang="en-US" sz="2000" dirty="0">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endParaRPr lang="en-US" altLang="en-US" sz="2000" dirty="0">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endParaRPr lang="en-US" altLang="en-US" sz="2000" dirty="0">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r>
              <a:rPr lang="en-US" altLang="en-US" sz="2000" dirty="0">
                <a:latin typeface="Arial" panose="020B0604020202020204" pitchFamily="34" charset="0"/>
                <a:ea typeface="Calibri" panose="020F0502020204030204" pitchFamily="34" charset="0"/>
                <a:cs typeface="Arial" panose="020B0604020202020204" pitchFamily="34" charset="0"/>
              </a:rPr>
              <a:t>                                                            		</a:t>
            </a:r>
          </a:p>
          <a:p>
            <a:pPr marL="0" indent="0">
              <a:spcAft>
                <a:spcPts val="800"/>
              </a:spcAft>
              <a:buNone/>
            </a:pPr>
            <a:r>
              <a:rPr lang="en-US" altLang="en-US" sz="2000" dirty="0">
                <a:latin typeface="Arial" panose="020B0604020202020204" pitchFamily="34" charset="0"/>
                <a:ea typeface="Calibri" panose="020F0502020204030204" pitchFamily="34" charset="0"/>
                <a:cs typeface="Arial" panose="020B0604020202020204" pitchFamily="34" charset="0"/>
              </a:rPr>
              <a:t>                                               					</a:t>
            </a:r>
          </a:p>
          <a:p>
            <a:pPr marL="0" indent="0">
              <a:spcAft>
                <a:spcPts val="800"/>
              </a:spcAft>
              <a:buNone/>
            </a:pPr>
            <a:endParaRPr lang="en-US" altLang="en-US" sz="2000" dirty="0">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endParaRPr lang="en-US" altLang="en-US" sz="2000" dirty="0">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q"/>
            </a:pPr>
            <a:endParaRPr lang="en-GB" altLang="en-US" sz="20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0CC168-938E-132C-E0C9-FD9171C8C924}"/>
              </a:ext>
            </a:extLst>
          </p:cNvPr>
          <p:cNvSpPr>
            <a:spLocks noGrp="1"/>
          </p:cNvSpPr>
          <p:nvPr>
            <p:ph idx="1"/>
          </p:nvPr>
        </p:nvSpPr>
        <p:spPr>
          <a:xfrm>
            <a:off x="404602" y="315588"/>
            <a:ext cx="11787398" cy="5567322"/>
          </a:xfrm>
        </p:spPr>
        <p:txBody>
          <a:bodyPr>
            <a:normAutofit/>
          </a:bodyPr>
          <a:lstStyle/>
          <a:p>
            <a:endParaRPr lang="en-GB" dirty="0"/>
          </a:p>
          <a:p>
            <a:endParaRPr lang="en-GB" dirty="0"/>
          </a:p>
          <a:p>
            <a:endParaRPr lang="en-GB" dirty="0"/>
          </a:p>
          <a:p>
            <a:endParaRPr lang="en-US" altLang="en-US" sz="2000" dirty="0">
              <a:latin typeface="Arial" panose="020B0604020202020204" pitchFamily="34" charset="0"/>
              <a:ea typeface="Calibri" panose="020F0502020204030204" pitchFamily="34" charset="0"/>
              <a:cs typeface="Arial" panose="020B0604020202020204" pitchFamily="34" charset="0"/>
            </a:endParaRPr>
          </a:p>
          <a:p>
            <a:endParaRPr lang="en-US" altLang="en-US" sz="2000" dirty="0">
              <a:latin typeface="Arial" panose="020B0604020202020204" pitchFamily="34" charset="0"/>
              <a:ea typeface="Calibri" panose="020F0502020204030204" pitchFamily="34" charset="0"/>
              <a:cs typeface="Arial" panose="020B0604020202020204" pitchFamily="34" charset="0"/>
            </a:endParaRPr>
          </a:p>
          <a:p>
            <a:endParaRPr lang="en-US" altLang="en-US" sz="2000"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US" altLang="en-US" sz="2000" dirty="0">
                <a:latin typeface="Arial" panose="020B0604020202020204" pitchFamily="34" charset="0"/>
                <a:ea typeface="Calibri" panose="020F0502020204030204" pitchFamily="34" charset="0"/>
                <a:cs typeface="Arial" panose="020B0604020202020204" pitchFamily="34" charset="0"/>
              </a:rPr>
              <a:t>                                                                 sciencedirect.com</a:t>
            </a:r>
          </a:p>
          <a:p>
            <a:pPr marL="0" indent="0">
              <a:buNone/>
            </a:pPr>
            <a:r>
              <a:rPr lang="en-US" altLang="en-US" sz="2000" dirty="0">
                <a:latin typeface="Arial" panose="020B0604020202020204" pitchFamily="34" charset="0"/>
                <a:ea typeface="Calibri" panose="020F0502020204030204" pitchFamily="34" charset="0"/>
                <a:cs typeface="Arial" panose="020B0604020202020204" pitchFamily="34" charset="0"/>
              </a:rPr>
              <a:t>                                           </a:t>
            </a:r>
          </a:p>
          <a:p>
            <a:r>
              <a:rPr lang="en-US" altLang="en-US" sz="2000" dirty="0">
                <a:latin typeface="Arial" panose="020B0604020202020204" pitchFamily="34" charset="0"/>
                <a:ea typeface="Calibri" panose="020F0502020204030204" pitchFamily="34" charset="0"/>
                <a:cs typeface="Arial" panose="020B0604020202020204" pitchFamily="34" charset="0"/>
              </a:rPr>
              <a:t>Utilizing advanced technologies to convert biomass into biofuels. This can include processes such as fermentation, transesterification, or thermochemical conversion to produce bioethanol, biodiesel, or other advanced biofuels.</a:t>
            </a:r>
            <a:endParaRPr lang="en-GB" sz="2000" dirty="0"/>
          </a:p>
        </p:txBody>
      </p:sp>
      <p:pic>
        <p:nvPicPr>
          <p:cNvPr id="4" name="Picture 2">
            <a:extLst>
              <a:ext uri="{FF2B5EF4-FFF2-40B4-BE49-F238E27FC236}">
                <a16:creationId xmlns:a16="http://schemas.microsoft.com/office/drawing/2014/main" id="{C9BB0FF5-7771-434C-3C71-D9CBDC0E0D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8836" y="498467"/>
            <a:ext cx="2765508" cy="25829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2335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lstStyle/>
          <a:p>
            <a:pPr eaLnBrk="1" hangingPunct="1"/>
            <a:r>
              <a:rPr lang="en-US" sz="3200" b="1" dirty="0">
                <a:latin typeface="+mn-lt"/>
                <a:ea typeface="Arial" panose="020B0604020202020204" pitchFamily="34" charset="0"/>
              </a:rPr>
              <a:t>Legal format</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36970" y="793850"/>
            <a:ext cx="11377402" cy="4867399"/>
          </a:xfrm>
        </p:spPr>
        <p:txBody>
          <a:bodyPr>
            <a:noAutofit/>
          </a:bodyPr>
          <a:lstStyle/>
          <a:p>
            <a:pPr eaLnBrk="1" hangingPunct="1">
              <a:buFont typeface="Wingdings" panose="05000000000000000000" pitchFamily="2" charset="2"/>
              <a:buChar char="§"/>
            </a:pPr>
            <a:r>
              <a:rPr lang="en-US" sz="2000" dirty="0">
                <a:latin typeface="Arial" panose="020B0604020202020204" pitchFamily="34" charset="0"/>
                <a:ea typeface="Arial" panose="020B0604020202020204" pitchFamily="34" charset="0"/>
                <a:cs typeface="Arial" panose="020B0604020202020204" pitchFamily="34" charset="0"/>
              </a:rPr>
              <a:t> LLCs (limited liability companies) provide limited liability protection to their owners, who are also referred to as "members" in some cases. It combines the benefits of corporate liability protection with the pass-through taxation of partnerships. LLCs are more desirable than corporations since they need less formalities and allow for greater management autonomy,</a:t>
            </a:r>
            <a:r>
              <a:rPr lang="en-IN" sz="2000" b="0" i="0" dirty="0">
                <a:solidFill>
                  <a:srgbClr val="333333"/>
                </a:solidFill>
                <a:effectLst/>
                <a:latin typeface="Arial" panose="020B0604020202020204" pitchFamily="34" charset="0"/>
                <a:cs typeface="Arial" panose="020B0604020202020204" pitchFamily="34" charset="0"/>
              </a:rPr>
              <a:t>Julia </a:t>
            </a:r>
            <a:r>
              <a:rPr lang="en-IN" sz="2000" b="0" i="0" dirty="0" err="1">
                <a:solidFill>
                  <a:srgbClr val="333333"/>
                </a:solidFill>
                <a:effectLst/>
                <a:latin typeface="Arial" panose="020B0604020202020204" pitchFamily="34" charset="0"/>
                <a:cs typeface="Arial" panose="020B0604020202020204" pitchFamily="34" charset="0"/>
              </a:rPr>
              <a:t>A.Banks</a:t>
            </a:r>
            <a:r>
              <a:rPr lang="en-IN" sz="2000" b="0" i="0" dirty="0">
                <a:solidFill>
                  <a:srgbClr val="333333"/>
                </a:solidFill>
                <a:effectLst/>
                <a:latin typeface="Arial" panose="020B0604020202020204" pitchFamily="34" charset="0"/>
                <a:cs typeface="Arial" panose="020B0604020202020204" pitchFamily="34" charset="0"/>
              </a:rPr>
              <a:t>(1994).</a:t>
            </a:r>
            <a:endParaRPr lang="en-US" sz="2000" dirty="0">
              <a:latin typeface="Arial" panose="020B0604020202020204" pitchFamily="34" charset="0"/>
              <a:ea typeface="Arial" panose="020B0604020202020204" pitchFamily="34" charset="0"/>
              <a:cs typeface="Arial" panose="020B0604020202020204" pitchFamily="34" charset="0"/>
            </a:endParaRPr>
          </a:p>
          <a:p>
            <a:pPr eaLnBrk="1" hangingPunct="1">
              <a:buFont typeface="Wingdings" panose="05000000000000000000" pitchFamily="2" charset="2"/>
              <a:buChar char="§"/>
            </a:pPr>
            <a:r>
              <a:rPr lang="en-US" sz="2000" dirty="0">
                <a:latin typeface="Arial" panose="020B0604020202020204" pitchFamily="34" charset="0"/>
                <a:ea typeface="Arial" panose="020B0604020202020204" pitchFamily="34" charset="0"/>
                <a:cs typeface="Arial" panose="020B0604020202020204" pitchFamily="34" charset="0"/>
              </a:rPr>
              <a:t>The decision to establish a biofuel energy company as an LLC (Limited Liability Company) </a:t>
            </a:r>
          </a:p>
          <a:p>
            <a:pPr lvl="1">
              <a:buFont typeface="Wingdings" panose="05000000000000000000" pitchFamily="2" charset="2"/>
              <a:buChar char="§"/>
            </a:pPr>
            <a:r>
              <a:rPr lang="en-US" sz="2000" dirty="0">
                <a:latin typeface="Arial" panose="020B0604020202020204" pitchFamily="34" charset="0"/>
                <a:ea typeface="Arial" panose="020B0604020202020204" pitchFamily="34" charset="0"/>
                <a:cs typeface="Arial" panose="020B0604020202020204" pitchFamily="34" charset="0"/>
              </a:rPr>
              <a:t>the desire to offer owners limited liability protection.</a:t>
            </a:r>
          </a:p>
          <a:p>
            <a:pPr lvl="1">
              <a:buFont typeface="Wingdings" panose="05000000000000000000" pitchFamily="2" charset="2"/>
              <a:buChar char="§"/>
            </a:pPr>
            <a:r>
              <a:rPr lang="en-US" sz="2000" dirty="0">
                <a:latin typeface="Arial" panose="020B0604020202020204" pitchFamily="34" charset="0"/>
                <a:ea typeface="Arial" panose="020B0604020202020204" pitchFamily="34" charset="0"/>
                <a:cs typeface="Arial" panose="020B0604020202020204" pitchFamily="34" charset="0"/>
              </a:rPr>
              <a:t>By separating owners' personal assets from their corporate responsibilities, LLCs offer a certain amount of security for personal holdings. </a:t>
            </a:r>
          </a:p>
          <a:p>
            <a:pPr lvl="1">
              <a:buFont typeface="Wingdings" panose="05000000000000000000" pitchFamily="2" charset="2"/>
              <a:buChar char="§"/>
            </a:pPr>
            <a:r>
              <a:rPr lang="en-US" sz="2000" dirty="0">
                <a:latin typeface="Arial" panose="020B0604020202020204" pitchFamily="34" charset="0"/>
                <a:ea typeface="Arial" panose="020B0604020202020204" pitchFamily="34" charset="0"/>
                <a:cs typeface="Arial" panose="020B0604020202020204" pitchFamily="34" charset="0"/>
              </a:rPr>
              <a:t>LLCs also provide pass-through taxation.</a:t>
            </a:r>
          </a:p>
          <a:p>
            <a:pPr lvl="1">
              <a:buFont typeface="Wingdings" panose="05000000000000000000" pitchFamily="2" charset="2"/>
              <a:buChar char="§"/>
            </a:pPr>
            <a:r>
              <a:rPr lang="en-US" sz="2000" dirty="0">
                <a:latin typeface="Arial" panose="020B0604020202020204" pitchFamily="34" charset="0"/>
                <a:ea typeface="Arial" panose="020B0604020202020204" pitchFamily="34" charset="0"/>
                <a:cs typeface="Arial" panose="020B0604020202020204" pitchFamily="34" charset="0"/>
              </a:rPr>
              <a:t>Simplicity of establishment and flexibility of the management structure.</a:t>
            </a:r>
          </a:p>
          <a:p>
            <a:pPr eaLnBrk="1" hangingPunct="1">
              <a:buFont typeface="Wingdings" panose="05000000000000000000" pitchFamily="2" charset="2"/>
              <a:buChar char="§"/>
            </a:pPr>
            <a:r>
              <a:rPr lang="en-US" sz="2000" dirty="0">
                <a:latin typeface="Arial" panose="020B0604020202020204" pitchFamily="34" charset="0"/>
                <a:ea typeface="Arial" panose="020B0604020202020204" pitchFamily="34" charset="0"/>
                <a:cs typeface="Arial" panose="020B0604020202020204" pitchFamily="34" charset="0"/>
              </a:rPr>
              <a:t>Launching a biofuel business as an LLC has several advantages</a:t>
            </a:r>
          </a:p>
          <a:p>
            <a:pPr lvl="1">
              <a:buFont typeface="Wingdings" panose="05000000000000000000" pitchFamily="2" charset="2"/>
              <a:buChar char="§"/>
            </a:pPr>
            <a:r>
              <a:rPr lang="en-US" sz="2000" dirty="0">
                <a:latin typeface="Arial" panose="020B0604020202020204" pitchFamily="34" charset="0"/>
                <a:ea typeface="Arial" panose="020B0604020202020204" pitchFamily="34" charset="0"/>
                <a:cs typeface="Arial" panose="020B0604020202020204" pitchFamily="34" charset="0"/>
              </a:rPr>
              <a:t>Owners or members have limited liability. </a:t>
            </a:r>
          </a:p>
          <a:p>
            <a:pPr lvl="1">
              <a:buFont typeface="Wingdings" panose="05000000000000000000" pitchFamily="2" charset="2"/>
              <a:buChar char="§"/>
            </a:pPr>
            <a:r>
              <a:rPr lang="en-US" sz="2000" dirty="0">
                <a:latin typeface="Arial" panose="020B0604020202020204" pitchFamily="34" charset="0"/>
                <a:ea typeface="Arial" panose="020B0604020202020204" pitchFamily="34" charset="0"/>
                <a:cs typeface="Arial" panose="020B0604020202020204" pitchFamily="34" charset="0"/>
              </a:rPr>
              <a:t>Owners' personal assets are often unaffected by the company's debts and responsibilities. </a:t>
            </a:r>
          </a:p>
          <a:p>
            <a:pPr marL="0" indent="0" eaLnBrk="1" hangingPunct="1">
              <a:buNone/>
            </a:pPr>
            <a:endParaRPr lang="en-GB" altLang="en-US" sz="20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lstStyle/>
          <a:p>
            <a:pPr eaLnBrk="1" hangingPunct="1"/>
            <a:r>
              <a:rPr lang="en-US" sz="3200" b="1" dirty="0">
                <a:latin typeface="+mn-lt"/>
                <a:ea typeface="Arial" panose="020B0604020202020204" pitchFamily="34" charset="0"/>
              </a:rPr>
              <a:t>Gap in the Market</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250166" y="0"/>
            <a:ext cx="11128076" cy="4522562"/>
          </a:xfrm>
        </p:spPr>
        <p:txBody>
          <a:bodyPr>
            <a:noAutofit/>
          </a:bodyPr>
          <a:lstStyle/>
          <a:p>
            <a:pPr eaLnBrk="1" hangingPunct="1">
              <a:buNone/>
            </a:pPr>
            <a:endParaRPr lang="en-US" sz="2000" dirty="0">
              <a:latin typeface="Arial" panose="020B0604020202020204" pitchFamily="34" charset="0"/>
              <a:ea typeface="Arial" panose="020B0604020202020204" pitchFamily="34" charset="0"/>
              <a:cs typeface="Arial" panose="020B0604020202020204" pitchFamily="34" charset="0"/>
            </a:endParaRPr>
          </a:p>
          <a:p>
            <a:pPr eaLnBrk="1" hangingPunct="1">
              <a:buNone/>
            </a:pPr>
            <a:endParaRPr lang="en-US" sz="2000" dirty="0">
              <a:latin typeface="Arial" panose="020B0604020202020204" pitchFamily="34" charset="0"/>
              <a:ea typeface="Arial" panose="020B0604020202020204" pitchFamily="34" charset="0"/>
              <a:cs typeface="Arial" panose="020B0604020202020204" pitchFamily="34" charset="0"/>
            </a:endParaRPr>
          </a:p>
          <a:p>
            <a:pPr eaLnBrk="1" hangingPunct="1">
              <a:buNone/>
            </a:pPr>
            <a:r>
              <a:rPr lang="en-US" sz="2000" dirty="0">
                <a:latin typeface="Arial" panose="020B0604020202020204" pitchFamily="34" charset="0"/>
                <a:ea typeface="Arial" panose="020B0604020202020204" pitchFamily="34" charset="0"/>
                <a:cs typeface="Arial" panose="020B0604020202020204" pitchFamily="34" charset="0"/>
              </a:rPr>
              <a:t>Some of the potential gaps in the market are :</a:t>
            </a:r>
          </a:p>
          <a:p>
            <a:pPr>
              <a:buFont typeface="Wingdings" panose="05000000000000000000" pitchFamily="2" charset="2"/>
              <a:buChar char="§"/>
            </a:pPr>
            <a:r>
              <a:rPr lang="en-US" sz="2000" dirty="0">
                <a:latin typeface="Arial" panose="020B0604020202020204" pitchFamily="34" charset="0"/>
                <a:ea typeface="Arial" panose="020B0604020202020204" pitchFamily="34" charset="0"/>
                <a:cs typeface="Arial" panose="020B0604020202020204" pitchFamily="34" charset="0"/>
              </a:rPr>
              <a:t>A market gap could exist in the development of more effective and long-lasting feedstock sources for the manufacturing of biofuels, including waste products or algae.</a:t>
            </a:r>
          </a:p>
          <a:p>
            <a:pPr>
              <a:buFont typeface="Wingdings" panose="05000000000000000000" pitchFamily="2" charset="2"/>
              <a:buChar char="§"/>
            </a:pPr>
            <a:r>
              <a:rPr lang="en-US" sz="2000" dirty="0">
                <a:latin typeface="Arial" panose="020B0604020202020204" pitchFamily="34" charset="0"/>
                <a:ea typeface="Arial" panose="020B0604020202020204" pitchFamily="34" charset="0"/>
                <a:cs typeface="Arial" panose="020B0604020202020204" pitchFamily="34" charset="0"/>
              </a:rPr>
              <a:t>Businesses wishing to build operations in those areas may find a gap if they identify places with strong demand for biofuels but insufficient local production.</a:t>
            </a:r>
          </a:p>
          <a:p>
            <a:pPr>
              <a:buFont typeface="Wingdings" panose="05000000000000000000" pitchFamily="2" charset="2"/>
              <a:buChar char="§"/>
            </a:pPr>
            <a:r>
              <a:rPr lang="en-US" sz="2000" dirty="0">
                <a:latin typeface="Arial" panose="020B0604020202020204" pitchFamily="34" charset="0"/>
                <a:ea typeface="Arial" panose="020B0604020202020204" pitchFamily="34" charset="0"/>
                <a:cs typeface="Arial" panose="020B0604020202020204" pitchFamily="34" charset="0"/>
              </a:rPr>
              <a:t>One potential market gap is the development of biofuels that mix well with current infrastructure, such filling stations and transportation networks.</a:t>
            </a:r>
          </a:p>
          <a:p>
            <a:pPr>
              <a:buFont typeface="Wingdings" panose="05000000000000000000" pitchFamily="2" charset="2"/>
              <a:buChar char="§"/>
            </a:pPr>
            <a:r>
              <a:rPr lang="en-US" sz="2000" dirty="0">
                <a:latin typeface="Arial" panose="020B0604020202020204" pitchFamily="34" charset="0"/>
                <a:ea typeface="Arial" panose="020B0604020202020204" pitchFamily="34" charset="0"/>
                <a:cs typeface="Arial" panose="020B0604020202020204" pitchFamily="34" charset="0"/>
              </a:rPr>
              <a:t>By concentrating on developing a closed-loop system that uses waste goods as feedstock for the manufacture of biofuel, businesses may solve sustainability issues and bridge a gap in the market.</a:t>
            </a:r>
          </a:p>
          <a:p>
            <a:pPr>
              <a:lnSpc>
                <a:spcPct val="11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Solutions to bridge the gaps are Advancements in technology and </a:t>
            </a:r>
            <a:r>
              <a:rPr lang="en-US" sz="2000" dirty="0" err="1">
                <a:latin typeface="Arial" panose="020B0604020202020204" pitchFamily="34" charset="0"/>
                <a:cs typeface="Arial" panose="020B0604020202020204" pitchFamily="34" charset="0"/>
              </a:rPr>
              <a:t>research,Assistance</a:t>
            </a:r>
            <a:r>
              <a:rPr lang="en-US" sz="2000" dirty="0">
                <a:latin typeface="Arial" panose="020B0604020202020204" pitchFamily="34" charset="0"/>
                <a:cs typeface="Arial" panose="020B0604020202020204" pitchFamily="34" charset="0"/>
              </a:rPr>
              <a:t> and Rewards for </a:t>
            </a:r>
            <a:r>
              <a:rPr lang="en-US" sz="2000" dirty="0" err="1">
                <a:latin typeface="Arial" panose="020B0604020202020204" pitchFamily="34" charset="0"/>
                <a:cs typeface="Arial" panose="020B0604020202020204" pitchFamily="34" charset="0"/>
              </a:rPr>
              <a:t>Policies,Issues</a:t>
            </a:r>
            <a:r>
              <a:rPr lang="en-US" sz="2000" dirty="0">
                <a:latin typeface="Arial" panose="020B0604020202020204" pitchFamily="34" charset="0"/>
                <a:cs typeface="Arial" panose="020B0604020202020204" pitchFamily="34" charset="0"/>
              </a:rPr>
              <a:t> pertaining to environmental </a:t>
            </a:r>
            <a:r>
              <a:rPr lang="en-US" sz="2000" dirty="0" err="1">
                <a:latin typeface="Arial" panose="020B0604020202020204" pitchFamily="34" charset="0"/>
                <a:cs typeface="Arial" panose="020B0604020202020204" pitchFamily="34" charset="0"/>
              </a:rPr>
              <a:t>sustainability,Increasing</a:t>
            </a:r>
            <a:r>
              <a:rPr lang="en-US" sz="2000" dirty="0">
                <a:latin typeface="Arial" panose="020B0604020202020204" pitchFamily="34" charset="0"/>
                <a:cs typeface="Arial" panose="020B0604020202020204" pitchFamily="34" charset="0"/>
              </a:rPr>
              <a:t> Infrastructure and </a:t>
            </a:r>
            <a:r>
              <a:rPr lang="en-US" sz="2000" dirty="0" err="1">
                <a:latin typeface="Arial" panose="020B0604020202020204" pitchFamily="34" charset="0"/>
                <a:cs typeface="Arial" panose="020B0604020202020204" pitchFamily="34" charset="0"/>
              </a:rPr>
              <a:t>Production,Public</a:t>
            </a:r>
            <a:r>
              <a:rPr lang="en-US" sz="2000" dirty="0">
                <a:latin typeface="Arial" panose="020B0604020202020204" pitchFamily="34" charset="0"/>
                <a:cs typeface="Arial" panose="020B0604020202020204" pitchFamily="34" charset="0"/>
              </a:rPr>
              <a:t> Perception and </a:t>
            </a:r>
            <a:r>
              <a:rPr lang="en-US" sz="2000" dirty="0" err="1">
                <a:latin typeface="Arial" panose="020B0604020202020204" pitchFamily="34" charset="0"/>
                <a:cs typeface="Arial" panose="020B0604020202020204" pitchFamily="34" charset="0"/>
              </a:rPr>
              <a:t>Education,International</a:t>
            </a:r>
            <a:r>
              <a:rPr lang="en-US" sz="2000" dirty="0">
                <a:latin typeface="Arial" panose="020B0604020202020204" pitchFamily="34" charset="0"/>
                <a:cs typeface="Arial" panose="020B0604020202020204" pitchFamily="34" charset="0"/>
              </a:rPr>
              <a:t> Collaboration and Worldwide Cooperation.</a:t>
            </a:r>
            <a:endParaRPr lang="en-US" sz="20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3854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695B4-2C17-F21F-E707-7FAE4D79596F}"/>
              </a:ext>
            </a:extLst>
          </p:cNvPr>
          <p:cNvSpPr>
            <a:spLocks noGrp="1"/>
          </p:cNvSpPr>
          <p:nvPr>
            <p:ph type="title"/>
          </p:nvPr>
        </p:nvSpPr>
        <p:spPr/>
        <p:txBody>
          <a:bodyPr/>
          <a:lstStyle/>
          <a:p>
            <a:r>
              <a:rPr lang="en-GB" b="1" dirty="0"/>
              <a:t>SWOT</a:t>
            </a:r>
          </a:p>
        </p:txBody>
      </p:sp>
      <p:sp>
        <p:nvSpPr>
          <p:cNvPr id="3" name="Content Placeholder 2">
            <a:extLst>
              <a:ext uri="{FF2B5EF4-FFF2-40B4-BE49-F238E27FC236}">
                <a16:creationId xmlns:a16="http://schemas.microsoft.com/office/drawing/2014/main" id="{87D58CFC-A700-E49A-6B38-289A906ECB5C}"/>
              </a:ext>
            </a:extLst>
          </p:cNvPr>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SWOT analysis is a strategic planning technique that aids companies in assessing their internal and external opportunities and threats as well as their strengths and weaknesses.</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SWOT analysis is important because it gives you a clear picture of where they are in the market right now. A startup may use its advantages and address areas that require development by assessing its internal strengths and shortcomings. Making wise judgments and becoming ready for obstacles can be facilitated by analyzing external opportunities and dangers. In a competitive market, this strategic insight helps to optimize the odds of success and directs corporate strategy.</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7440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DDB77E1-BFC7-9EF8-9960-8AEFC0D8D58C}"/>
              </a:ext>
            </a:extLst>
          </p:cNvPr>
          <p:cNvGraphicFramePr>
            <a:graphicFrameLocks noGrp="1"/>
          </p:cNvGraphicFramePr>
          <p:nvPr>
            <p:ph idx="1"/>
            <p:extLst>
              <p:ext uri="{D42A27DB-BD31-4B8C-83A1-F6EECF244321}">
                <p14:modId xmlns:p14="http://schemas.microsoft.com/office/powerpoint/2010/main" val="2976779335"/>
              </p:ext>
            </p:extLst>
          </p:nvPr>
        </p:nvGraphicFramePr>
        <p:xfrm>
          <a:off x="2098534" y="139105"/>
          <a:ext cx="7994932" cy="5466080"/>
        </p:xfrm>
        <a:graphic>
          <a:graphicData uri="http://schemas.openxmlformats.org/drawingml/2006/table">
            <a:tbl>
              <a:tblPr firstRow="1" firstCol="1" bandRow="1">
                <a:tableStyleId>{5C22544A-7EE6-4342-B048-85BDC9FD1C3A}</a:tableStyleId>
              </a:tblPr>
              <a:tblGrid>
                <a:gridCol w="4040659">
                  <a:extLst>
                    <a:ext uri="{9D8B030D-6E8A-4147-A177-3AD203B41FA5}">
                      <a16:colId xmlns:a16="http://schemas.microsoft.com/office/drawing/2014/main" val="4114180982"/>
                    </a:ext>
                  </a:extLst>
                </a:gridCol>
                <a:gridCol w="3954273">
                  <a:extLst>
                    <a:ext uri="{9D8B030D-6E8A-4147-A177-3AD203B41FA5}">
                      <a16:colId xmlns:a16="http://schemas.microsoft.com/office/drawing/2014/main" val="3943789750"/>
                    </a:ext>
                  </a:extLst>
                </a:gridCol>
              </a:tblGrid>
              <a:tr h="2564776">
                <a:tc>
                  <a:txBody>
                    <a:bodyPr/>
                    <a:lstStyle/>
                    <a:p>
                      <a:pPr algn="just">
                        <a:lnSpc>
                          <a:spcPct val="100000"/>
                        </a:lnSpc>
                        <a:spcBef>
                          <a:spcPts val="1200"/>
                        </a:spcBef>
                        <a:spcAft>
                          <a:spcPts val="800"/>
                        </a:spcAft>
                      </a:pPr>
                      <a:r>
                        <a:rPr lang="en-IN" sz="1600" b="1" kern="100" dirty="0">
                          <a:solidFill>
                            <a:schemeClr val="tx1"/>
                          </a:solidFill>
                          <a:effectLst/>
                          <a:latin typeface="Arial" panose="020B0604020202020204" pitchFamily="34" charset="0"/>
                          <a:cs typeface="Arial" panose="020B0604020202020204" pitchFamily="34" charset="0"/>
                        </a:rPr>
                        <a:t>    </a:t>
                      </a:r>
                    </a:p>
                    <a:p>
                      <a:pPr algn="just">
                        <a:lnSpc>
                          <a:spcPct val="100000"/>
                        </a:lnSpc>
                        <a:spcBef>
                          <a:spcPts val="1200"/>
                        </a:spcBef>
                        <a:spcAft>
                          <a:spcPts val="800"/>
                        </a:spcAft>
                      </a:pPr>
                      <a:r>
                        <a:rPr lang="en-IN" sz="1600" b="1" kern="100" dirty="0">
                          <a:solidFill>
                            <a:schemeClr val="tx1"/>
                          </a:solidFill>
                          <a:effectLst/>
                          <a:latin typeface="Arial" panose="020B0604020202020204" pitchFamily="34" charset="0"/>
                          <a:cs typeface="Arial" panose="020B0604020202020204" pitchFamily="34" charset="0"/>
                        </a:rPr>
                        <a:t>     STRENGTHS</a:t>
                      </a:r>
                      <a:endParaRPr lang="en-GB" sz="1600" b="1" kern="1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00000"/>
                        </a:lnSpc>
                        <a:spcBef>
                          <a:spcPts val="1200"/>
                        </a:spcBef>
                        <a:spcAft>
                          <a:spcPts val="800"/>
                        </a:spcAft>
                        <a:buFont typeface="Symbol" panose="05050102010706020507" pitchFamily="18" charset="2"/>
                        <a:buChar char=""/>
                      </a:pPr>
                      <a:r>
                        <a:rPr lang="en-IN" sz="1600" b="0" kern="100" dirty="0">
                          <a:solidFill>
                            <a:schemeClr val="tx1"/>
                          </a:solidFill>
                          <a:effectLst/>
                          <a:latin typeface="Arial" panose="020B0604020202020204" pitchFamily="34" charset="0"/>
                          <a:cs typeface="Arial" panose="020B0604020202020204" pitchFamily="34" charset="0"/>
                        </a:rPr>
                        <a:t>Renewable and sustainable</a:t>
                      </a:r>
                      <a:endParaRPr lang="en-GB" sz="1600" b="0" kern="1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00000"/>
                        </a:lnSpc>
                        <a:spcBef>
                          <a:spcPts val="1200"/>
                        </a:spcBef>
                        <a:spcAft>
                          <a:spcPts val="800"/>
                        </a:spcAft>
                        <a:buFont typeface="Symbol" panose="05050102010706020507" pitchFamily="18" charset="2"/>
                        <a:buChar char=""/>
                      </a:pPr>
                      <a:r>
                        <a:rPr lang="en-IN" sz="1600" b="0" kern="100" dirty="0">
                          <a:solidFill>
                            <a:schemeClr val="tx1"/>
                          </a:solidFill>
                          <a:effectLst/>
                          <a:latin typeface="Arial" panose="020B0604020202020204" pitchFamily="34" charset="0"/>
                          <a:cs typeface="Arial" panose="020B0604020202020204" pitchFamily="34" charset="0"/>
                        </a:rPr>
                        <a:t>Environmental benefits</a:t>
                      </a:r>
                      <a:endParaRPr lang="en-GB" sz="1600" b="0" kern="1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00000"/>
                        </a:lnSpc>
                        <a:spcBef>
                          <a:spcPts val="1200"/>
                        </a:spcBef>
                        <a:spcAft>
                          <a:spcPts val="800"/>
                        </a:spcAft>
                        <a:buFont typeface="Symbol" panose="05050102010706020507" pitchFamily="18" charset="2"/>
                        <a:buChar char=""/>
                      </a:pPr>
                      <a:r>
                        <a:rPr lang="en-IN" sz="1600" b="0" kern="100" dirty="0">
                          <a:solidFill>
                            <a:schemeClr val="tx1"/>
                          </a:solidFill>
                          <a:effectLst/>
                          <a:latin typeface="Arial" panose="020B0604020202020204" pitchFamily="34" charset="0"/>
                          <a:cs typeface="Arial" panose="020B0604020202020204" pitchFamily="34" charset="0"/>
                        </a:rPr>
                        <a:t>Diverse feedstock sources</a:t>
                      </a:r>
                      <a:endParaRPr lang="en-GB" sz="1600" b="0" kern="100" dirty="0">
                        <a:solidFill>
                          <a:schemeClr val="tx1"/>
                        </a:solidFill>
                        <a:effectLst/>
                        <a:latin typeface="Arial" panose="020B0604020202020204" pitchFamily="34" charset="0"/>
                        <a:cs typeface="Arial" panose="020B0604020202020204" pitchFamily="34" charset="0"/>
                      </a:endParaRPr>
                    </a:p>
                  </a:txBody>
                  <a:tcPr marL="47398" marR="47398" marT="0" marB="0"/>
                </a:tc>
                <a:tc>
                  <a:txBody>
                    <a:bodyPr/>
                    <a:lstStyle/>
                    <a:p>
                      <a:pPr algn="just">
                        <a:lnSpc>
                          <a:spcPct val="100000"/>
                        </a:lnSpc>
                        <a:spcBef>
                          <a:spcPts val="1200"/>
                        </a:spcBef>
                        <a:spcAft>
                          <a:spcPts val="800"/>
                        </a:spcAft>
                      </a:pPr>
                      <a:r>
                        <a:rPr lang="en-IN" sz="1600" b="1" kern="100" dirty="0">
                          <a:solidFill>
                            <a:schemeClr val="tx1"/>
                          </a:solidFill>
                          <a:effectLst/>
                          <a:latin typeface="Arial" panose="020B0604020202020204" pitchFamily="34" charset="0"/>
                          <a:cs typeface="Arial" panose="020B0604020202020204" pitchFamily="34" charset="0"/>
                        </a:rPr>
                        <a:t>    </a:t>
                      </a:r>
                    </a:p>
                    <a:p>
                      <a:pPr algn="just">
                        <a:lnSpc>
                          <a:spcPct val="100000"/>
                        </a:lnSpc>
                        <a:spcBef>
                          <a:spcPts val="1200"/>
                        </a:spcBef>
                        <a:spcAft>
                          <a:spcPts val="800"/>
                        </a:spcAft>
                      </a:pPr>
                      <a:r>
                        <a:rPr lang="en-IN" sz="1600" b="1" kern="100" dirty="0">
                          <a:solidFill>
                            <a:schemeClr val="tx1"/>
                          </a:solidFill>
                          <a:effectLst/>
                          <a:latin typeface="Arial" panose="020B0604020202020204" pitchFamily="34" charset="0"/>
                          <a:cs typeface="Arial" panose="020B0604020202020204" pitchFamily="34" charset="0"/>
                        </a:rPr>
                        <a:t>     WEAKNESSES</a:t>
                      </a:r>
                      <a:endParaRPr lang="en-GB" sz="1600" b="1" kern="1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00000"/>
                        </a:lnSpc>
                        <a:spcBef>
                          <a:spcPts val="1200"/>
                        </a:spcBef>
                        <a:spcAft>
                          <a:spcPts val="800"/>
                        </a:spcAft>
                        <a:buFont typeface="Symbol" panose="05050102010706020507" pitchFamily="18" charset="2"/>
                        <a:buChar char=""/>
                      </a:pPr>
                      <a:r>
                        <a:rPr lang="en-IN" sz="1600" b="0" kern="100" dirty="0">
                          <a:solidFill>
                            <a:schemeClr val="tx1"/>
                          </a:solidFill>
                          <a:effectLst/>
                          <a:latin typeface="Arial" panose="020B0604020202020204" pitchFamily="34" charset="0"/>
                          <a:cs typeface="Arial" panose="020B0604020202020204" pitchFamily="34" charset="0"/>
                        </a:rPr>
                        <a:t>Feedstock Availability &amp; Competition</a:t>
                      </a:r>
                      <a:endParaRPr lang="en-GB" sz="1600" b="0" kern="1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00000"/>
                        </a:lnSpc>
                        <a:spcBef>
                          <a:spcPts val="1200"/>
                        </a:spcBef>
                        <a:spcAft>
                          <a:spcPts val="800"/>
                        </a:spcAft>
                        <a:buFont typeface="Symbol" panose="05050102010706020507" pitchFamily="18" charset="2"/>
                        <a:buChar char=""/>
                      </a:pPr>
                      <a:r>
                        <a:rPr lang="en-IN" sz="1600" b="0" kern="100" dirty="0">
                          <a:solidFill>
                            <a:schemeClr val="tx1"/>
                          </a:solidFill>
                          <a:effectLst/>
                          <a:latin typeface="Arial" panose="020B0604020202020204" pitchFamily="34" charset="0"/>
                          <a:cs typeface="Arial" panose="020B0604020202020204" pitchFamily="34" charset="0"/>
                        </a:rPr>
                        <a:t>Limited Energy Density</a:t>
                      </a:r>
                      <a:endParaRPr lang="en-GB" sz="1600" b="0" kern="1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00000"/>
                        </a:lnSpc>
                        <a:spcBef>
                          <a:spcPts val="1200"/>
                        </a:spcBef>
                        <a:spcAft>
                          <a:spcPts val="800"/>
                        </a:spcAft>
                        <a:buFont typeface="Symbol" panose="05050102010706020507" pitchFamily="18" charset="2"/>
                        <a:buChar char=""/>
                      </a:pPr>
                      <a:r>
                        <a:rPr lang="en-IN" sz="1600" b="0" kern="100" dirty="0">
                          <a:solidFill>
                            <a:schemeClr val="tx1"/>
                          </a:solidFill>
                          <a:effectLst/>
                          <a:latin typeface="Arial" panose="020B0604020202020204" pitchFamily="34" charset="0"/>
                          <a:cs typeface="Arial" panose="020B0604020202020204" pitchFamily="34" charset="0"/>
                        </a:rPr>
                        <a:t>Land use and environmental concerns</a:t>
                      </a:r>
                      <a:endParaRPr lang="en-GB" sz="1600" b="0" kern="100" dirty="0">
                        <a:solidFill>
                          <a:schemeClr val="tx1"/>
                        </a:solidFill>
                        <a:effectLst/>
                        <a:latin typeface="Arial" panose="020B0604020202020204" pitchFamily="34" charset="0"/>
                        <a:cs typeface="Arial" panose="020B0604020202020204" pitchFamily="34" charset="0"/>
                      </a:endParaRPr>
                    </a:p>
                    <a:p>
                      <a:pPr algn="just">
                        <a:lnSpc>
                          <a:spcPct val="100000"/>
                        </a:lnSpc>
                        <a:spcBef>
                          <a:spcPts val="1200"/>
                        </a:spcBef>
                        <a:spcAft>
                          <a:spcPts val="800"/>
                        </a:spcAft>
                      </a:pPr>
                      <a:r>
                        <a:rPr lang="en-IN" sz="1600" b="0" kern="100" dirty="0">
                          <a:solidFill>
                            <a:schemeClr val="tx1"/>
                          </a:solidFill>
                          <a:effectLst/>
                          <a:latin typeface="Arial" panose="020B0604020202020204" pitchFamily="34" charset="0"/>
                          <a:cs typeface="Arial" panose="020B0604020202020204" pitchFamily="34" charset="0"/>
                        </a:rPr>
                        <a:t> </a:t>
                      </a:r>
                      <a:endParaRPr lang="en-GB" sz="1600" b="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7398" marR="47398" marT="0" marB="0"/>
                </a:tc>
                <a:extLst>
                  <a:ext uri="{0D108BD9-81ED-4DB2-BD59-A6C34878D82A}">
                    <a16:rowId xmlns:a16="http://schemas.microsoft.com/office/drawing/2014/main" val="505415150"/>
                  </a:ext>
                </a:extLst>
              </a:tr>
              <a:tr h="2460379">
                <a:tc>
                  <a:txBody>
                    <a:bodyPr/>
                    <a:lstStyle/>
                    <a:p>
                      <a:pPr algn="just">
                        <a:lnSpc>
                          <a:spcPct val="100000"/>
                        </a:lnSpc>
                        <a:spcBef>
                          <a:spcPts val="1200"/>
                        </a:spcBef>
                        <a:spcAft>
                          <a:spcPts val="800"/>
                        </a:spcAft>
                      </a:pPr>
                      <a:r>
                        <a:rPr lang="en-IN" sz="1600" b="1" kern="100" dirty="0">
                          <a:solidFill>
                            <a:schemeClr val="tx1"/>
                          </a:solidFill>
                          <a:effectLst/>
                          <a:latin typeface="Arial" panose="020B0604020202020204" pitchFamily="34" charset="0"/>
                          <a:cs typeface="Arial" panose="020B0604020202020204" pitchFamily="34" charset="0"/>
                        </a:rPr>
                        <a:t>   </a:t>
                      </a:r>
                    </a:p>
                    <a:p>
                      <a:pPr algn="just">
                        <a:lnSpc>
                          <a:spcPct val="100000"/>
                        </a:lnSpc>
                        <a:spcBef>
                          <a:spcPts val="1200"/>
                        </a:spcBef>
                        <a:spcAft>
                          <a:spcPts val="800"/>
                        </a:spcAft>
                      </a:pPr>
                      <a:r>
                        <a:rPr lang="en-IN" sz="1600" b="1" kern="100" dirty="0">
                          <a:solidFill>
                            <a:schemeClr val="tx1"/>
                          </a:solidFill>
                          <a:effectLst/>
                          <a:latin typeface="Arial" panose="020B0604020202020204" pitchFamily="34" charset="0"/>
                          <a:cs typeface="Arial" panose="020B0604020202020204" pitchFamily="34" charset="0"/>
                        </a:rPr>
                        <a:t>     OPPORTUNITIES</a:t>
                      </a:r>
                      <a:endParaRPr lang="en-GB" sz="1600" b="1" kern="1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00000"/>
                        </a:lnSpc>
                        <a:spcBef>
                          <a:spcPts val="1200"/>
                        </a:spcBef>
                        <a:spcAft>
                          <a:spcPts val="800"/>
                        </a:spcAft>
                        <a:buFont typeface="Symbol" panose="05050102010706020507" pitchFamily="18" charset="2"/>
                        <a:buChar char=""/>
                      </a:pPr>
                      <a:r>
                        <a:rPr lang="en-IN" sz="1600" b="0" kern="100" dirty="0">
                          <a:solidFill>
                            <a:schemeClr val="tx1"/>
                          </a:solidFill>
                          <a:effectLst/>
                          <a:latin typeface="Arial" panose="020B0604020202020204" pitchFamily="34" charset="0"/>
                          <a:cs typeface="Arial" panose="020B0604020202020204" pitchFamily="34" charset="0"/>
                        </a:rPr>
                        <a:t>Technological Advancements</a:t>
                      </a:r>
                      <a:endParaRPr lang="en-GB" sz="1600" b="0" kern="1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00000"/>
                        </a:lnSpc>
                        <a:spcBef>
                          <a:spcPts val="1200"/>
                        </a:spcBef>
                        <a:spcAft>
                          <a:spcPts val="800"/>
                        </a:spcAft>
                        <a:buFont typeface="Symbol" panose="05050102010706020507" pitchFamily="18" charset="2"/>
                        <a:buChar char=""/>
                      </a:pPr>
                      <a:r>
                        <a:rPr lang="en-IN" sz="1600" b="0" kern="100" dirty="0">
                          <a:solidFill>
                            <a:schemeClr val="tx1"/>
                          </a:solidFill>
                          <a:effectLst/>
                          <a:latin typeface="Arial" panose="020B0604020202020204" pitchFamily="34" charset="0"/>
                          <a:cs typeface="Arial" panose="020B0604020202020204" pitchFamily="34" charset="0"/>
                        </a:rPr>
                        <a:t>Global energy demand</a:t>
                      </a:r>
                      <a:endParaRPr lang="en-GB" sz="1600" b="0" kern="1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00000"/>
                        </a:lnSpc>
                        <a:spcBef>
                          <a:spcPts val="1200"/>
                        </a:spcBef>
                        <a:spcAft>
                          <a:spcPts val="800"/>
                        </a:spcAft>
                        <a:buFont typeface="Symbol" panose="05050102010706020507" pitchFamily="18" charset="2"/>
                        <a:buChar char=""/>
                      </a:pPr>
                      <a:r>
                        <a:rPr lang="en-IN" sz="1600" b="0" kern="100" dirty="0">
                          <a:solidFill>
                            <a:schemeClr val="tx1"/>
                          </a:solidFill>
                          <a:effectLst/>
                          <a:latin typeface="Arial" panose="020B0604020202020204" pitchFamily="34" charset="0"/>
                          <a:cs typeface="Arial" panose="020B0604020202020204" pitchFamily="34" charset="0"/>
                        </a:rPr>
                        <a:t>Investment and Innovation</a:t>
                      </a:r>
                      <a:endParaRPr lang="en-GB" sz="1600" b="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7398" marR="47398" marT="0" marB="0"/>
                </a:tc>
                <a:tc>
                  <a:txBody>
                    <a:bodyPr/>
                    <a:lstStyle/>
                    <a:p>
                      <a:pPr algn="just">
                        <a:lnSpc>
                          <a:spcPct val="100000"/>
                        </a:lnSpc>
                        <a:spcBef>
                          <a:spcPts val="1200"/>
                        </a:spcBef>
                        <a:spcAft>
                          <a:spcPts val="800"/>
                        </a:spcAft>
                      </a:pPr>
                      <a:r>
                        <a:rPr lang="en-IN" sz="1600" b="1" kern="100" dirty="0">
                          <a:solidFill>
                            <a:schemeClr val="tx1"/>
                          </a:solidFill>
                          <a:effectLst/>
                          <a:latin typeface="Arial" panose="020B0604020202020204" pitchFamily="34" charset="0"/>
                          <a:cs typeface="Arial" panose="020B0604020202020204" pitchFamily="34" charset="0"/>
                        </a:rPr>
                        <a:t>    </a:t>
                      </a:r>
                    </a:p>
                    <a:p>
                      <a:pPr algn="just">
                        <a:lnSpc>
                          <a:spcPct val="100000"/>
                        </a:lnSpc>
                        <a:spcBef>
                          <a:spcPts val="1200"/>
                        </a:spcBef>
                        <a:spcAft>
                          <a:spcPts val="800"/>
                        </a:spcAft>
                      </a:pPr>
                      <a:r>
                        <a:rPr lang="en-IN" sz="1600" b="1" kern="100" dirty="0">
                          <a:solidFill>
                            <a:schemeClr val="tx1"/>
                          </a:solidFill>
                          <a:effectLst/>
                          <a:latin typeface="Arial" panose="020B0604020202020204" pitchFamily="34" charset="0"/>
                          <a:cs typeface="Arial" panose="020B0604020202020204" pitchFamily="34" charset="0"/>
                        </a:rPr>
                        <a:t>     THREATS</a:t>
                      </a:r>
                      <a:endParaRPr lang="en-GB" sz="1600" b="1" kern="1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00000"/>
                        </a:lnSpc>
                        <a:spcBef>
                          <a:spcPts val="1200"/>
                        </a:spcBef>
                        <a:spcAft>
                          <a:spcPts val="800"/>
                        </a:spcAft>
                        <a:buFont typeface="Symbol" panose="05050102010706020507" pitchFamily="18" charset="2"/>
                        <a:buChar char=""/>
                      </a:pPr>
                      <a:r>
                        <a:rPr lang="en-IN" sz="1600" b="0" kern="100" dirty="0">
                          <a:solidFill>
                            <a:schemeClr val="tx1"/>
                          </a:solidFill>
                          <a:effectLst/>
                          <a:latin typeface="Arial" panose="020B0604020202020204" pitchFamily="34" charset="0"/>
                          <a:cs typeface="Arial" panose="020B0604020202020204" pitchFamily="34" charset="0"/>
                        </a:rPr>
                        <a:t>Volatility in Feedstock prices</a:t>
                      </a:r>
                      <a:endParaRPr lang="en-GB" sz="1600" b="0" kern="1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00000"/>
                        </a:lnSpc>
                        <a:spcBef>
                          <a:spcPts val="1200"/>
                        </a:spcBef>
                        <a:spcAft>
                          <a:spcPts val="800"/>
                        </a:spcAft>
                        <a:buFont typeface="Symbol" panose="05050102010706020507" pitchFamily="18" charset="2"/>
                        <a:buChar char=""/>
                      </a:pPr>
                      <a:r>
                        <a:rPr lang="en-IN" sz="1600" b="0" kern="100" dirty="0">
                          <a:solidFill>
                            <a:schemeClr val="tx1"/>
                          </a:solidFill>
                          <a:effectLst/>
                          <a:latin typeface="Arial" panose="020B0604020202020204" pitchFamily="34" charset="0"/>
                          <a:cs typeface="Arial" panose="020B0604020202020204" pitchFamily="34" charset="0"/>
                        </a:rPr>
                        <a:t>Policy changes and regulations</a:t>
                      </a:r>
                      <a:endParaRPr lang="en-GB" sz="1600" b="0" kern="1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00000"/>
                        </a:lnSpc>
                        <a:spcBef>
                          <a:spcPts val="1200"/>
                        </a:spcBef>
                        <a:spcAft>
                          <a:spcPts val="800"/>
                        </a:spcAft>
                        <a:buFont typeface="Symbol" panose="05050102010706020507" pitchFamily="18" charset="2"/>
                        <a:buChar char=""/>
                      </a:pPr>
                      <a:r>
                        <a:rPr lang="en-IN" sz="1600" b="0" kern="100" dirty="0">
                          <a:solidFill>
                            <a:schemeClr val="tx1"/>
                          </a:solidFill>
                          <a:effectLst/>
                          <a:latin typeface="Arial" panose="020B0604020202020204" pitchFamily="34" charset="0"/>
                          <a:cs typeface="Arial" panose="020B0604020202020204" pitchFamily="34" charset="0"/>
                        </a:rPr>
                        <a:t>Competitions from electric vehicles</a:t>
                      </a:r>
                      <a:endParaRPr lang="en-GB" sz="1600" b="0" kern="100" dirty="0">
                        <a:solidFill>
                          <a:schemeClr val="tx1"/>
                        </a:solidFill>
                        <a:effectLst/>
                        <a:latin typeface="Arial" panose="020B0604020202020204" pitchFamily="34" charset="0"/>
                        <a:cs typeface="Arial" panose="020B0604020202020204" pitchFamily="34" charset="0"/>
                      </a:endParaRPr>
                    </a:p>
                    <a:p>
                      <a:pPr algn="just">
                        <a:lnSpc>
                          <a:spcPct val="100000"/>
                        </a:lnSpc>
                        <a:spcBef>
                          <a:spcPts val="1200"/>
                        </a:spcBef>
                        <a:spcAft>
                          <a:spcPts val="800"/>
                        </a:spcAft>
                      </a:pPr>
                      <a:r>
                        <a:rPr lang="en-IN" sz="1600" b="0" kern="100" dirty="0">
                          <a:solidFill>
                            <a:schemeClr val="tx1"/>
                          </a:solidFill>
                          <a:effectLst/>
                          <a:latin typeface="Arial" panose="020B0604020202020204" pitchFamily="34" charset="0"/>
                          <a:cs typeface="Arial" panose="020B0604020202020204" pitchFamily="34" charset="0"/>
                        </a:rPr>
                        <a:t> </a:t>
                      </a:r>
                      <a:endParaRPr lang="en-GB" sz="1600" b="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47398" marR="47398" marT="0" marB="0">
                    <a:solidFill>
                      <a:schemeClr val="accent1"/>
                    </a:solidFill>
                  </a:tcPr>
                </a:tc>
                <a:extLst>
                  <a:ext uri="{0D108BD9-81ED-4DB2-BD59-A6C34878D82A}">
                    <a16:rowId xmlns:a16="http://schemas.microsoft.com/office/drawing/2014/main" val="3933806060"/>
                  </a:ext>
                </a:extLst>
              </a:tr>
            </a:tbl>
          </a:graphicData>
        </a:graphic>
      </p:graphicFrame>
    </p:spTree>
    <p:extLst>
      <p:ext uri="{BB962C8B-B14F-4D97-AF65-F5344CB8AC3E}">
        <p14:creationId xmlns:p14="http://schemas.microsoft.com/office/powerpoint/2010/main" val="2661900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a:bodyPr>
          <a:lstStyle/>
          <a:p>
            <a:pPr eaLnBrk="1" hangingPunct="1"/>
            <a:r>
              <a:rPr lang="en-GB" sz="3200" b="1" dirty="0">
                <a:latin typeface="Arial" panose="020B0604020202020204" pitchFamily="34" charset="0"/>
                <a:ea typeface="Arial" panose="020B0604020202020204" pitchFamily="34" charset="0"/>
              </a:rPr>
              <a:t>Target market and the strategies </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680720" y="793850"/>
            <a:ext cx="11104880" cy="4867399"/>
          </a:xfrm>
        </p:spPr>
        <p:txBody>
          <a:bodyPr>
            <a:normAutofit/>
          </a:bodyPr>
          <a:lstStyle/>
          <a:p>
            <a:pPr eaLnBrk="1" hangingPunct="1">
              <a:buFont typeface="Wingdings" panose="05000000000000000000" pitchFamily="2"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transportation, aviation, marine, and energy generating sectors are among the target markets for biofuels.</a:t>
            </a:r>
          </a:p>
          <a:p>
            <a:pPr eaLnBrk="1" hangingPunct="1">
              <a:buNone/>
            </a:pPr>
            <a:endParaRPr lang="en-GB" sz="2000" dirty="0">
              <a:latin typeface="Arial" panose="020B0604020202020204" pitchFamily="34" charset="0"/>
              <a:ea typeface="Arial" panose="020B0604020202020204" pitchFamily="34" charset="0"/>
              <a:cs typeface="Arial" panose="020B0604020202020204" pitchFamily="34" charset="0"/>
            </a:endParaRPr>
          </a:p>
          <a:p>
            <a:pPr>
              <a:buFont typeface="Wingdings" panose="05000000000000000000" pitchFamily="2" charset="2"/>
              <a:buChar char="§"/>
            </a:pPr>
            <a:r>
              <a:rPr lang="en-GB" sz="2000" dirty="0">
                <a:latin typeface="Arial" panose="020B0604020202020204" pitchFamily="34" charset="0"/>
                <a:ea typeface="Times New Roman" panose="02020603050405020304" pitchFamily="18" charset="0"/>
                <a:cs typeface="Arial" panose="020B0604020202020204" pitchFamily="34" charset="0"/>
              </a:rPr>
              <a:t>F</a:t>
            </a:r>
            <a:r>
              <a:rPr lang="en-GB" sz="2000" dirty="0">
                <a:effectLst/>
                <a:latin typeface="Arial" panose="020B0604020202020204" pitchFamily="34" charset="0"/>
                <a:ea typeface="Times New Roman" panose="02020603050405020304" pitchFamily="18" charset="0"/>
                <a:cs typeface="Arial" panose="020B0604020202020204" pitchFamily="34" charset="0"/>
              </a:rPr>
              <a:t>ew tactics that can be used to break into the biofuels market are :</a:t>
            </a:r>
          </a:p>
          <a:p>
            <a:pPr lvl="1"/>
            <a:endParaRPr lang="en-GB" sz="2000" dirty="0">
              <a:latin typeface="Arial" panose="020B0604020202020204" pitchFamily="34" charset="0"/>
              <a:ea typeface="Arial" panose="020B0604020202020204" pitchFamily="34" charset="0"/>
              <a:cs typeface="Arial" panose="020B0604020202020204" pitchFamily="34" charset="0"/>
            </a:endParaRPr>
          </a:p>
          <a:p>
            <a:pPr lvl="1"/>
            <a:r>
              <a:rPr lang="en-GB" sz="2000" dirty="0">
                <a:effectLst/>
                <a:latin typeface="Arial" panose="020B0604020202020204" pitchFamily="34" charset="0"/>
                <a:ea typeface="Times New Roman" panose="02020603050405020304" pitchFamily="18" charset="0"/>
                <a:cs typeface="Arial" panose="020B0604020202020204" pitchFamily="34" charset="0"/>
              </a:rPr>
              <a:t>Market segmentation</a:t>
            </a:r>
          </a:p>
          <a:p>
            <a:pPr lvl="1"/>
            <a:r>
              <a:rPr lang="en-GB" sz="2000" dirty="0">
                <a:effectLst/>
                <a:latin typeface="Arial" panose="020B0604020202020204" pitchFamily="34" charset="0"/>
                <a:ea typeface="Times New Roman" panose="02020603050405020304" pitchFamily="18" charset="0"/>
                <a:cs typeface="Arial" panose="020B0604020202020204" pitchFamily="34" charset="0"/>
              </a:rPr>
              <a:t>Product Differentiation</a:t>
            </a:r>
            <a:endParaRPr lang="en-GB" sz="2000" dirty="0">
              <a:latin typeface="Arial" panose="020B0604020202020204" pitchFamily="34" charset="0"/>
              <a:ea typeface="Times New Roman" panose="02020603050405020304" pitchFamily="18" charset="0"/>
              <a:cs typeface="Arial" panose="020B0604020202020204" pitchFamily="34" charset="0"/>
            </a:endParaRPr>
          </a:p>
          <a:p>
            <a:pPr lvl="1"/>
            <a:r>
              <a:rPr lang="en-GB" sz="2000" dirty="0">
                <a:effectLst/>
                <a:latin typeface="Arial" panose="020B0604020202020204" pitchFamily="34" charset="0"/>
                <a:ea typeface="Times New Roman" panose="02020603050405020304" pitchFamily="18" charset="0"/>
                <a:cs typeface="Arial" panose="020B0604020202020204" pitchFamily="34" charset="0"/>
              </a:rPr>
              <a:t>Strategic Partnerships</a:t>
            </a:r>
          </a:p>
          <a:p>
            <a:pPr lvl="1"/>
            <a:r>
              <a:rPr lang="en-GB" sz="2000" dirty="0">
                <a:effectLst/>
                <a:latin typeface="Arial" panose="020B0604020202020204" pitchFamily="34" charset="0"/>
                <a:ea typeface="Times New Roman" panose="02020603050405020304" pitchFamily="18" charset="0"/>
                <a:cs typeface="Arial" panose="020B0604020202020204" pitchFamily="34" charset="0"/>
              </a:rPr>
              <a:t>Education and Awareness</a:t>
            </a:r>
            <a:endParaRPr lang="en-GB" sz="2000" dirty="0">
              <a:latin typeface="Arial" panose="020B0604020202020204" pitchFamily="34" charset="0"/>
              <a:ea typeface="Times New Roman" panose="02020603050405020304" pitchFamily="18" charset="0"/>
              <a:cs typeface="Arial" panose="020B0604020202020204" pitchFamily="34" charset="0"/>
            </a:endParaRPr>
          </a:p>
          <a:p>
            <a:pPr lvl="1"/>
            <a:r>
              <a:rPr lang="en-GB" sz="2000" dirty="0">
                <a:effectLst/>
                <a:latin typeface="Arial" panose="020B0604020202020204" pitchFamily="34" charset="0"/>
                <a:ea typeface="Times New Roman" panose="02020603050405020304" pitchFamily="18" charset="0"/>
                <a:cs typeface="Arial" panose="020B0604020202020204" pitchFamily="34" charset="0"/>
              </a:rPr>
              <a:t>Infrastructure Development</a:t>
            </a:r>
            <a:endParaRPr lang="en-US" sz="20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2540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a:bodyPr>
          <a:lstStyle/>
          <a:p>
            <a:pPr marR="102235"/>
            <a:r>
              <a:rPr lang="en-GB" sz="3200" b="1" dirty="0">
                <a:latin typeface="Arial" panose="020B0604020202020204" pitchFamily="34" charset="0"/>
                <a:ea typeface="Arial" panose="020B0604020202020204" pitchFamily="34" charset="0"/>
              </a:rPr>
              <a:t>Brief budgeting  </a:t>
            </a:r>
          </a:p>
        </p:txBody>
      </p:sp>
      <p:sp>
        <p:nvSpPr>
          <p:cNvPr id="4" name="Content Placeholder 3">
            <a:extLst>
              <a:ext uri="{FF2B5EF4-FFF2-40B4-BE49-F238E27FC236}">
                <a16:creationId xmlns:a16="http://schemas.microsoft.com/office/drawing/2014/main" id="{CFA20D12-BBC0-9913-94CD-3303E671369A}"/>
              </a:ext>
            </a:extLst>
          </p:cNvPr>
          <p:cNvSpPr>
            <a:spLocks noGrp="1"/>
          </p:cNvSpPr>
          <p:nvPr>
            <p:ph idx="1"/>
          </p:nvPr>
        </p:nvSpPr>
        <p:spPr>
          <a:xfrm>
            <a:off x="419818" y="1117122"/>
            <a:ext cx="10972800" cy="3917032"/>
          </a:xfrm>
        </p:spPr>
        <p:txBody>
          <a:bodyPr>
            <a:normAutofit/>
          </a:bodyPr>
          <a:lstStyle/>
          <a:p>
            <a:pPr marL="0" indent="0">
              <a:buNone/>
            </a:pPr>
            <a:r>
              <a:rPr lang="en-GB" sz="2000" dirty="0">
                <a:latin typeface="Arial" panose="020B0604020202020204" pitchFamily="34" charset="0"/>
                <a:cs typeface="Arial" panose="020B0604020202020204" pitchFamily="34" charset="0"/>
              </a:rPr>
              <a:t>     Assumptions :</a:t>
            </a:r>
          </a:p>
          <a:p>
            <a:pPr marL="0" indent="0">
              <a:buNone/>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Total cost - £3million </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Feedstock Production </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Processing Plant Construction </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Equipment and technology </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Distribution Infrastructure </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Regulatory compliance and permits </a:t>
            </a:r>
          </a:p>
          <a:p>
            <a:endParaRPr lang="en-GB" sz="2000" dirty="0"/>
          </a:p>
        </p:txBody>
      </p:sp>
    </p:spTree>
    <p:extLst>
      <p:ext uri="{BB962C8B-B14F-4D97-AF65-F5344CB8AC3E}">
        <p14:creationId xmlns:p14="http://schemas.microsoft.com/office/powerpoint/2010/main" val="3716840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9137D1CF-C689-CACC-E25E-B8C2A6441C1C}"/>
              </a:ext>
            </a:extLst>
          </p:cNvPr>
          <p:cNvGraphicFramePr>
            <a:graphicFrameLocks noGrp="1"/>
          </p:cNvGraphicFramePr>
          <p:nvPr>
            <p:ph idx="1"/>
            <p:extLst>
              <p:ext uri="{D42A27DB-BD31-4B8C-83A1-F6EECF244321}">
                <p14:modId xmlns:p14="http://schemas.microsoft.com/office/powerpoint/2010/main" val="1290169161"/>
              </p:ext>
            </p:extLst>
          </p:nvPr>
        </p:nvGraphicFramePr>
        <p:xfrm>
          <a:off x="738997" y="364131"/>
          <a:ext cx="10972800" cy="5090160"/>
        </p:xfrm>
        <a:graphic>
          <a:graphicData uri="http://schemas.openxmlformats.org/drawingml/2006/table">
            <a:tbl>
              <a:tblPr firstRow="1" bandRow="1">
                <a:tableStyleId>{5C22544A-7EE6-4342-B048-85BDC9FD1C3A}</a:tableStyleId>
              </a:tblPr>
              <a:tblGrid>
                <a:gridCol w="1828800">
                  <a:extLst>
                    <a:ext uri="{9D8B030D-6E8A-4147-A177-3AD203B41FA5}">
                      <a16:colId xmlns:a16="http://schemas.microsoft.com/office/drawing/2014/main" val="3816064718"/>
                    </a:ext>
                  </a:extLst>
                </a:gridCol>
                <a:gridCol w="1828800">
                  <a:extLst>
                    <a:ext uri="{9D8B030D-6E8A-4147-A177-3AD203B41FA5}">
                      <a16:colId xmlns:a16="http://schemas.microsoft.com/office/drawing/2014/main" val="2389443105"/>
                    </a:ext>
                  </a:extLst>
                </a:gridCol>
                <a:gridCol w="1828800">
                  <a:extLst>
                    <a:ext uri="{9D8B030D-6E8A-4147-A177-3AD203B41FA5}">
                      <a16:colId xmlns:a16="http://schemas.microsoft.com/office/drawing/2014/main" val="2392270808"/>
                    </a:ext>
                  </a:extLst>
                </a:gridCol>
                <a:gridCol w="1828800">
                  <a:extLst>
                    <a:ext uri="{9D8B030D-6E8A-4147-A177-3AD203B41FA5}">
                      <a16:colId xmlns:a16="http://schemas.microsoft.com/office/drawing/2014/main" val="1121024849"/>
                    </a:ext>
                  </a:extLst>
                </a:gridCol>
                <a:gridCol w="1828800">
                  <a:extLst>
                    <a:ext uri="{9D8B030D-6E8A-4147-A177-3AD203B41FA5}">
                      <a16:colId xmlns:a16="http://schemas.microsoft.com/office/drawing/2014/main" val="1296668385"/>
                    </a:ext>
                  </a:extLst>
                </a:gridCol>
                <a:gridCol w="1828800">
                  <a:extLst>
                    <a:ext uri="{9D8B030D-6E8A-4147-A177-3AD203B41FA5}">
                      <a16:colId xmlns:a16="http://schemas.microsoft.com/office/drawing/2014/main" val="4170494044"/>
                    </a:ext>
                  </a:extLst>
                </a:gridCol>
              </a:tblGrid>
              <a:tr h="521802">
                <a:tc>
                  <a:txBody>
                    <a:bodyPr/>
                    <a:lstStyle/>
                    <a:p>
                      <a:r>
                        <a:rPr lang="en-IN" dirty="0"/>
                        <a:t>MONTHS</a:t>
                      </a:r>
                    </a:p>
                  </a:txBody>
                  <a:tcPr/>
                </a:tc>
                <a:tc>
                  <a:txBody>
                    <a:bodyPr/>
                    <a:lstStyle/>
                    <a:p>
                      <a:r>
                        <a:rPr lang="en-IN" dirty="0"/>
                        <a:t>OPERATING BALANCE</a:t>
                      </a:r>
                    </a:p>
                  </a:txBody>
                  <a:tcPr/>
                </a:tc>
                <a:tc>
                  <a:txBody>
                    <a:bodyPr/>
                    <a:lstStyle/>
                    <a:p>
                      <a:r>
                        <a:rPr lang="en-IN" dirty="0"/>
                        <a:t>CASH INFLOW(</a:t>
                      </a:r>
                      <a:r>
                        <a:rPr lang="en-GB" sz="1800" dirty="0">
                          <a:latin typeface="Arial" panose="020B0604020202020204" pitchFamily="34" charset="0"/>
                          <a:cs typeface="Arial" panose="020B0604020202020204" pitchFamily="34" charset="0"/>
                        </a:rPr>
                        <a:t>£</a:t>
                      </a:r>
                      <a:r>
                        <a:rPr lang="en-IN" dirty="0"/>
                        <a:t>)</a:t>
                      </a:r>
                    </a:p>
                  </a:txBody>
                  <a:tcPr/>
                </a:tc>
                <a:tc>
                  <a:txBody>
                    <a:bodyPr/>
                    <a:lstStyle/>
                    <a:p>
                      <a:r>
                        <a:rPr lang="en-IN" dirty="0"/>
                        <a:t>CASH  OUTFLOW(</a:t>
                      </a:r>
                      <a:r>
                        <a:rPr lang="en-GB" sz="1800" dirty="0">
                          <a:latin typeface="Arial" panose="020B0604020202020204" pitchFamily="34" charset="0"/>
                          <a:cs typeface="Arial" panose="020B0604020202020204" pitchFamily="34" charset="0"/>
                        </a:rPr>
                        <a:t>£</a:t>
                      </a:r>
                      <a:r>
                        <a:rPr lang="en-IN" dirty="0"/>
                        <a:t>)</a:t>
                      </a:r>
                    </a:p>
                  </a:txBody>
                  <a:tcPr/>
                </a:tc>
                <a:tc>
                  <a:txBody>
                    <a:bodyPr/>
                    <a:lstStyle/>
                    <a:p>
                      <a:r>
                        <a:rPr lang="en-IN" dirty="0"/>
                        <a:t>NET CASH FLOW</a:t>
                      </a:r>
                    </a:p>
                  </a:txBody>
                  <a:tcPr/>
                </a:tc>
                <a:tc>
                  <a:txBody>
                    <a:bodyPr/>
                    <a:lstStyle/>
                    <a:p>
                      <a:r>
                        <a:rPr lang="en-IN" dirty="0"/>
                        <a:t>CLOSING BALANCE</a:t>
                      </a:r>
                    </a:p>
                  </a:txBody>
                  <a:tcPr/>
                </a:tc>
                <a:extLst>
                  <a:ext uri="{0D108BD9-81ED-4DB2-BD59-A6C34878D82A}">
                    <a16:rowId xmlns:a16="http://schemas.microsoft.com/office/drawing/2014/main" val="358857416"/>
                  </a:ext>
                </a:extLst>
              </a:tr>
              <a:tr h="370840">
                <a:tc>
                  <a:txBody>
                    <a:bodyPr/>
                    <a:lstStyle/>
                    <a:p>
                      <a:r>
                        <a:rPr lang="en-IN" dirty="0"/>
                        <a:t>1</a:t>
                      </a:r>
                    </a:p>
                  </a:txBody>
                  <a:tcPr/>
                </a:tc>
                <a:tc>
                  <a:txBody>
                    <a:bodyPr/>
                    <a:lstStyle/>
                    <a:p>
                      <a:r>
                        <a:rPr lang="en-IN" dirty="0"/>
                        <a:t>0</a:t>
                      </a:r>
                    </a:p>
                  </a:txBody>
                  <a:tcPr/>
                </a:tc>
                <a:tc>
                  <a:txBody>
                    <a:bodyPr/>
                    <a:lstStyle/>
                    <a:p>
                      <a:r>
                        <a:rPr lang="en-IN" dirty="0"/>
                        <a:t>0</a:t>
                      </a:r>
                    </a:p>
                  </a:txBody>
                  <a:tcPr/>
                </a:tc>
                <a:tc>
                  <a:txBody>
                    <a:bodyPr/>
                    <a:lstStyle/>
                    <a:p>
                      <a:r>
                        <a:rPr lang="en-IN" dirty="0"/>
                        <a:t>-40,000</a:t>
                      </a:r>
                    </a:p>
                  </a:txBody>
                  <a:tcPr/>
                </a:tc>
                <a:tc>
                  <a:txBody>
                    <a:bodyPr/>
                    <a:lstStyle/>
                    <a:p>
                      <a:r>
                        <a:rPr lang="en-IN" dirty="0"/>
                        <a:t>-40,000</a:t>
                      </a:r>
                    </a:p>
                  </a:txBody>
                  <a:tcPr/>
                </a:tc>
                <a:tc>
                  <a:txBody>
                    <a:bodyPr/>
                    <a:lstStyle/>
                    <a:p>
                      <a:r>
                        <a:rPr lang="en-IN" dirty="0"/>
                        <a:t>-40,000</a:t>
                      </a:r>
                    </a:p>
                  </a:txBody>
                  <a:tcPr/>
                </a:tc>
                <a:extLst>
                  <a:ext uri="{0D108BD9-81ED-4DB2-BD59-A6C34878D82A}">
                    <a16:rowId xmlns:a16="http://schemas.microsoft.com/office/drawing/2014/main" val="1982769955"/>
                  </a:ext>
                </a:extLst>
              </a:tr>
              <a:tr h="370840">
                <a:tc>
                  <a:txBody>
                    <a:bodyPr/>
                    <a:lstStyle/>
                    <a:p>
                      <a:r>
                        <a:rPr lang="en-IN" dirty="0"/>
                        <a:t>2</a:t>
                      </a:r>
                    </a:p>
                  </a:txBody>
                  <a:tcPr/>
                </a:tc>
                <a:tc>
                  <a:txBody>
                    <a:bodyPr/>
                    <a:lstStyle/>
                    <a:p>
                      <a:r>
                        <a:rPr lang="en-IN" dirty="0"/>
                        <a:t>-40,000</a:t>
                      </a:r>
                    </a:p>
                  </a:txBody>
                  <a:tcPr/>
                </a:tc>
                <a:tc>
                  <a:txBody>
                    <a:bodyPr/>
                    <a:lstStyle/>
                    <a:p>
                      <a:r>
                        <a:rPr lang="en-IN" dirty="0"/>
                        <a:t>20,000</a:t>
                      </a:r>
                    </a:p>
                  </a:txBody>
                  <a:tcPr/>
                </a:tc>
                <a:tc>
                  <a:txBody>
                    <a:bodyPr/>
                    <a:lstStyle/>
                    <a:p>
                      <a:r>
                        <a:rPr lang="en-IN" dirty="0"/>
                        <a:t>-30,000</a:t>
                      </a:r>
                    </a:p>
                  </a:txBody>
                  <a:tcPr/>
                </a:tc>
                <a:tc>
                  <a:txBody>
                    <a:bodyPr/>
                    <a:lstStyle/>
                    <a:p>
                      <a:r>
                        <a:rPr lang="en-IN" dirty="0"/>
                        <a:t>-10,000</a:t>
                      </a:r>
                    </a:p>
                  </a:txBody>
                  <a:tcPr/>
                </a:tc>
                <a:tc>
                  <a:txBody>
                    <a:bodyPr/>
                    <a:lstStyle/>
                    <a:p>
                      <a:r>
                        <a:rPr lang="en-IN" dirty="0"/>
                        <a:t>-50,000</a:t>
                      </a:r>
                    </a:p>
                  </a:txBody>
                  <a:tcPr/>
                </a:tc>
                <a:extLst>
                  <a:ext uri="{0D108BD9-81ED-4DB2-BD59-A6C34878D82A}">
                    <a16:rowId xmlns:a16="http://schemas.microsoft.com/office/drawing/2014/main" val="2421919453"/>
                  </a:ext>
                </a:extLst>
              </a:tr>
              <a:tr h="370840">
                <a:tc>
                  <a:txBody>
                    <a:bodyPr/>
                    <a:lstStyle/>
                    <a:p>
                      <a:r>
                        <a:rPr lang="en-IN" dirty="0"/>
                        <a:t>3</a:t>
                      </a:r>
                    </a:p>
                  </a:txBody>
                  <a:tcPr/>
                </a:tc>
                <a:tc>
                  <a:txBody>
                    <a:bodyPr/>
                    <a:lstStyle/>
                    <a:p>
                      <a:r>
                        <a:rPr lang="en-IN" dirty="0"/>
                        <a:t>-50,000</a:t>
                      </a:r>
                    </a:p>
                  </a:txBody>
                  <a:tcPr/>
                </a:tc>
                <a:tc>
                  <a:txBody>
                    <a:bodyPr/>
                    <a:lstStyle/>
                    <a:p>
                      <a:r>
                        <a:rPr lang="en-IN" dirty="0"/>
                        <a:t>25,000</a:t>
                      </a:r>
                    </a:p>
                  </a:txBody>
                  <a:tcPr/>
                </a:tc>
                <a:tc>
                  <a:txBody>
                    <a:bodyPr/>
                    <a:lstStyle/>
                    <a:p>
                      <a:r>
                        <a:rPr lang="en-IN" dirty="0"/>
                        <a:t>-45,000</a:t>
                      </a:r>
                    </a:p>
                  </a:txBody>
                  <a:tcPr/>
                </a:tc>
                <a:tc>
                  <a:txBody>
                    <a:bodyPr/>
                    <a:lstStyle/>
                    <a:p>
                      <a:r>
                        <a:rPr lang="en-IN" dirty="0"/>
                        <a:t>-20,000</a:t>
                      </a:r>
                    </a:p>
                  </a:txBody>
                  <a:tcPr/>
                </a:tc>
                <a:tc>
                  <a:txBody>
                    <a:bodyPr/>
                    <a:lstStyle/>
                    <a:p>
                      <a:r>
                        <a:rPr lang="en-IN" dirty="0"/>
                        <a:t>-70,000</a:t>
                      </a:r>
                    </a:p>
                  </a:txBody>
                  <a:tcPr/>
                </a:tc>
                <a:extLst>
                  <a:ext uri="{0D108BD9-81ED-4DB2-BD59-A6C34878D82A}">
                    <a16:rowId xmlns:a16="http://schemas.microsoft.com/office/drawing/2014/main" val="3526820211"/>
                  </a:ext>
                </a:extLst>
              </a:tr>
              <a:tr h="370840">
                <a:tc>
                  <a:txBody>
                    <a:bodyPr/>
                    <a:lstStyle/>
                    <a:p>
                      <a:r>
                        <a:rPr lang="en-IN" dirty="0"/>
                        <a:t>4</a:t>
                      </a:r>
                    </a:p>
                  </a:txBody>
                  <a:tcPr/>
                </a:tc>
                <a:tc>
                  <a:txBody>
                    <a:bodyPr/>
                    <a:lstStyle/>
                    <a:p>
                      <a:r>
                        <a:rPr lang="en-IN" dirty="0"/>
                        <a:t>-70,000</a:t>
                      </a:r>
                    </a:p>
                  </a:txBody>
                  <a:tcPr/>
                </a:tc>
                <a:tc>
                  <a:txBody>
                    <a:bodyPr/>
                    <a:lstStyle/>
                    <a:p>
                      <a:r>
                        <a:rPr lang="en-IN" dirty="0"/>
                        <a:t>35,000</a:t>
                      </a:r>
                    </a:p>
                  </a:txBody>
                  <a:tcPr/>
                </a:tc>
                <a:tc>
                  <a:txBody>
                    <a:bodyPr/>
                    <a:lstStyle/>
                    <a:p>
                      <a:r>
                        <a:rPr lang="en-IN" dirty="0"/>
                        <a:t>-40,000</a:t>
                      </a:r>
                    </a:p>
                  </a:txBody>
                  <a:tcPr/>
                </a:tc>
                <a:tc>
                  <a:txBody>
                    <a:bodyPr/>
                    <a:lstStyle/>
                    <a:p>
                      <a:r>
                        <a:rPr lang="en-IN" dirty="0"/>
                        <a:t>-5000</a:t>
                      </a:r>
                    </a:p>
                  </a:txBody>
                  <a:tcPr/>
                </a:tc>
                <a:tc>
                  <a:txBody>
                    <a:bodyPr/>
                    <a:lstStyle/>
                    <a:p>
                      <a:r>
                        <a:rPr lang="en-IN" dirty="0"/>
                        <a:t>-80,000</a:t>
                      </a:r>
                    </a:p>
                  </a:txBody>
                  <a:tcPr/>
                </a:tc>
                <a:extLst>
                  <a:ext uri="{0D108BD9-81ED-4DB2-BD59-A6C34878D82A}">
                    <a16:rowId xmlns:a16="http://schemas.microsoft.com/office/drawing/2014/main" val="2997816781"/>
                  </a:ext>
                </a:extLst>
              </a:tr>
              <a:tr h="370840">
                <a:tc>
                  <a:txBody>
                    <a:bodyPr/>
                    <a:lstStyle/>
                    <a:p>
                      <a:r>
                        <a:rPr lang="en-IN" dirty="0"/>
                        <a:t>5</a:t>
                      </a:r>
                    </a:p>
                  </a:txBody>
                  <a:tcPr/>
                </a:tc>
                <a:tc>
                  <a:txBody>
                    <a:bodyPr/>
                    <a:lstStyle/>
                    <a:p>
                      <a:r>
                        <a:rPr lang="en-IN" dirty="0"/>
                        <a:t>-80,000</a:t>
                      </a:r>
                    </a:p>
                  </a:txBody>
                  <a:tcPr/>
                </a:tc>
                <a:tc>
                  <a:txBody>
                    <a:bodyPr/>
                    <a:lstStyle/>
                    <a:p>
                      <a:r>
                        <a:rPr lang="en-IN" dirty="0"/>
                        <a:t>40,000</a:t>
                      </a:r>
                    </a:p>
                  </a:txBody>
                  <a:tcPr/>
                </a:tc>
                <a:tc>
                  <a:txBody>
                    <a:bodyPr/>
                    <a:lstStyle/>
                    <a:p>
                      <a:r>
                        <a:rPr lang="en-IN" dirty="0"/>
                        <a:t>-40,000</a:t>
                      </a:r>
                    </a:p>
                  </a:txBody>
                  <a:tcPr/>
                </a:tc>
                <a:tc>
                  <a:txBody>
                    <a:bodyPr/>
                    <a:lstStyle/>
                    <a:p>
                      <a:r>
                        <a:rPr lang="en-IN" dirty="0"/>
                        <a:t>0</a:t>
                      </a:r>
                    </a:p>
                  </a:txBody>
                  <a:tcPr/>
                </a:tc>
                <a:tc>
                  <a:txBody>
                    <a:bodyPr/>
                    <a:lstStyle/>
                    <a:p>
                      <a:r>
                        <a:rPr lang="en-IN" dirty="0"/>
                        <a:t>-80,000</a:t>
                      </a:r>
                    </a:p>
                  </a:txBody>
                  <a:tcPr/>
                </a:tc>
                <a:extLst>
                  <a:ext uri="{0D108BD9-81ED-4DB2-BD59-A6C34878D82A}">
                    <a16:rowId xmlns:a16="http://schemas.microsoft.com/office/drawing/2014/main" val="4005683589"/>
                  </a:ext>
                </a:extLst>
              </a:tr>
              <a:tr h="370840">
                <a:tc>
                  <a:txBody>
                    <a:bodyPr/>
                    <a:lstStyle/>
                    <a:p>
                      <a:r>
                        <a:rPr lang="en-IN" dirty="0"/>
                        <a:t>6</a:t>
                      </a:r>
                    </a:p>
                  </a:txBody>
                  <a:tcPr/>
                </a:tc>
                <a:tc>
                  <a:txBody>
                    <a:bodyPr/>
                    <a:lstStyle/>
                    <a:p>
                      <a:r>
                        <a:rPr lang="en-IN" dirty="0"/>
                        <a:t>-80,000</a:t>
                      </a:r>
                    </a:p>
                  </a:txBody>
                  <a:tcPr/>
                </a:tc>
                <a:tc>
                  <a:txBody>
                    <a:bodyPr/>
                    <a:lstStyle/>
                    <a:p>
                      <a:r>
                        <a:rPr lang="en-IN" dirty="0"/>
                        <a:t>55,000</a:t>
                      </a:r>
                    </a:p>
                  </a:txBody>
                  <a:tcPr/>
                </a:tc>
                <a:tc>
                  <a:txBody>
                    <a:bodyPr/>
                    <a:lstStyle/>
                    <a:p>
                      <a:r>
                        <a:rPr lang="en-IN" dirty="0"/>
                        <a:t>-35,000</a:t>
                      </a:r>
                    </a:p>
                  </a:txBody>
                  <a:tcPr/>
                </a:tc>
                <a:tc>
                  <a:txBody>
                    <a:bodyPr/>
                    <a:lstStyle/>
                    <a:p>
                      <a:r>
                        <a:rPr lang="en-IN" dirty="0"/>
                        <a:t>20,000</a:t>
                      </a:r>
                    </a:p>
                  </a:txBody>
                  <a:tcPr/>
                </a:tc>
                <a:tc>
                  <a:txBody>
                    <a:bodyPr/>
                    <a:lstStyle/>
                    <a:p>
                      <a:r>
                        <a:rPr lang="en-IN" dirty="0"/>
                        <a:t>-60,000</a:t>
                      </a:r>
                    </a:p>
                  </a:txBody>
                  <a:tcPr/>
                </a:tc>
                <a:extLst>
                  <a:ext uri="{0D108BD9-81ED-4DB2-BD59-A6C34878D82A}">
                    <a16:rowId xmlns:a16="http://schemas.microsoft.com/office/drawing/2014/main" val="864582972"/>
                  </a:ext>
                </a:extLst>
              </a:tr>
              <a:tr h="370840">
                <a:tc>
                  <a:txBody>
                    <a:bodyPr/>
                    <a:lstStyle/>
                    <a:p>
                      <a:r>
                        <a:rPr lang="en-IN" dirty="0"/>
                        <a:t>7</a:t>
                      </a:r>
                    </a:p>
                  </a:txBody>
                  <a:tcPr/>
                </a:tc>
                <a:tc>
                  <a:txBody>
                    <a:bodyPr/>
                    <a:lstStyle/>
                    <a:p>
                      <a:r>
                        <a:rPr lang="en-IN" dirty="0"/>
                        <a:t>-60,000</a:t>
                      </a:r>
                    </a:p>
                  </a:txBody>
                  <a:tcPr/>
                </a:tc>
                <a:tc>
                  <a:txBody>
                    <a:bodyPr/>
                    <a:lstStyle/>
                    <a:p>
                      <a:r>
                        <a:rPr lang="en-IN" dirty="0"/>
                        <a:t>60,000</a:t>
                      </a:r>
                    </a:p>
                  </a:txBody>
                  <a:tcPr/>
                </a:tc>
                <a:tc>
                  <a:txBody>
                    <a:bodyPr/>
                    <a:lstStyle/>
                    <a:p>
                      <a:r>
                        <a:rPr lang="en-IN" dirty="0"/>
                        <a:t>-45,000</a:t>
                      </a:r>
                    </a:p>
                  </a:txBody>
                  <a:tcPr/>
                </a:tc>
                <a:tc>
                  <a:txBody>
                    <a:bodyPr/>
                    <a:lstStyle/>
                    <a:p>
                      <a:r>
                        <a:rPr lang="en-IN" dirty="0"/>
                        <a:t>15,000</a:t>
                      </a:r>
                    </a:p>
                  </a:txBody>
                  <a:tcPr/>
                </a:tc>
                <a:tc>
                  <a:txBody>
                    <a:bodyPr/>
                    <a:lstStyle/>
                    <a:p>
                      <a:r>
                        <a:rPr lang="en-IN" dirty="0"/>
                        <a:t>-45,000</a:t>
                      </a:r>
                    </a:p>
                  </a:txBody>
                  <a:tcPr/>
                </a:tc>
                <a:extLst>
                  <a:ext uri="{0D108BD9-81ED-4DB2-BD59-A6C34878D82A}">
                    <a16:rowId xmlns:a16="http://schemas.microsoft.com/office/drawing/2014/main" val="1013934874"/>
                  </a:ext>
                </a:extLst>
              </a:tr>
              <a:tr h="370840">
                <a:tc>
                  <a:txBody>
                    <a:bodyPr/>
                    <a:lstStyle/>
                    <a:p>
                      <a:r>
                        <a:rPr lang="en-IN" dirty="0"/>
                        <a:t>8</a:t>
                      </a:r>
                    </a:p>
                  </a:txBody>
                  <a:tcPr/>
                </a:tc>
                <a:tc>
                  <a:txBody>
                    <a:bodyPr/>
                    <a:lstStyle/>
                    <a:p>
                      <a:r>
                        <a:rPr lang="en-IN" dirty="0"/>
                        <a:t>-45,000</a:t>
                      </a:r>
                    </a:p>
                  </a:txBody>
                  <a:tcPr/>
                </a:tc>
                <a:tc>
                  <a:txBody>
                    <a:bodyPr/>
                    <a:lstStyle/>
                    <a:p>
                      <a:r>
                        <a:rPr lang="en-IN" dirty="0"/>
                        <a:t>70,000</a:t>
                      </a:r>
                    </a:p>
                  </a:txBody>
                  <a:tcPr/>
                </a:tc>
                <a:tc>
                  <a:txBody>
                    <a:bodyPr/>
                    <a:lstStyle/>
                    <a:p>
                      <a:r>
                        <a:rPr lang="en-IN" dirty="0"/>
                        <a:t>-45,000</a:t>
                      </a:r>
                    </a:p>
                  </a:txBody>
                  <a:tcPr/>
                </a:tc>
                <a:tc>
                  <a:txBody>
                    <a:bodyPr/>
                    <a:lstStyle/>
                    <a:p>
                      <a:r>
                        <a:rPr lang="en-IN" dirty="0"/>
                        <a:t>25,000</a:t>
                      </a:r>
                    </a:p>
                  </a:txBody>
                  <a:tcPr/>
                </a:tc>
                <a:tc>
                  <a:txBody>
                    <a:bodyPr/>
                    <a:lstStyle/>
                    <a:p>
                      <a:r>
                        <a:rPr lang="en-IN" dirty="0"/>
                        <a:t>-20,000</a:t>
                      </a:r>
                    </a:p>
                  </a:txBody>
                  <a:tcPr/>
                </a:tc>
                <a:extLst>
                  <a:ext uri="{0D108BD9-81ED-4DB2-BD59-A6C34878D82A}">
                    <a16:rowId xmlns:a16="http://schemas.microsoft.com/office/drawing/2014/main" val="356328794"/>
                  </a:ext>
                </a:extLst>
              </a:tr>
              <a:tr h="370840">
                <a:tc>
                  <a:txBody>
                    <a:bodyPr/>
                    <a:lstStyle/>
                    <a:p>
                      <a:r>
                        <a:rPr lang="en-IN" dirty="0"/>
                        <a:t>9</a:t>
                      </a:r>
                    </a:p>
                  </a:txBody>
                  <a:tcPr/>
                </a:tc>
                <a:tc>
                  <a:txBody>
                    <a:bodyPr/>
                    <a:lstStyle/>
                    <a:p>
                      <a:r>
                        <a:rPr lang="en-IN" dirty="0"/>
                        <a:t>-20,000</a:t>
                      </a:r>
                    </a:p>
                  </a:txBody>
                  <a:tcPr/>
                </a:tc>
                <a:tc>
                  <a:txBody>
                    <a:bodyPr/>
                    <a:lstStyle/>
                    <a:p>
                      <a:r>
                        <a:rPr lang="en-IN" dirty="0"/>
                        <a:t>85,000</a:t>
                      </a:r>
                    </a:p>
                  </a:txBody>
                  <a:tcPr/>
                </a:tc>
                <a:tc>
                  <a:txBody>
                    <a:bodyPr/>
                    <a:lstStyle/>
                    <a:p>
                      <a:r>
                        <a:rPr lang="en-IN" dirty="0"/>
                        <a:t>-40,000</a:t>
                      </a:r>
                    </a:p>
                  </a:txBody>
                  <a:tcPr/>
                </a:tc>
                <a:tc>
                  <a:txBody>
                    <a:bodyPr/>
                    <a:lstStyle/>
                    <a:p>
                      <a:r>
                        <a:rPr lang="en-IN" dirty="0"/>
                        <a:t>45,000</a:t>
                      </a:r>
                    </a:p>
                  </a:txBody>
                  <a:tcPr/>
                </a:tc>
                <a:tc>
                  <a:txBody>
                    <a:bodyPr/>
                    <a:lstStyle/>
                    <a:p>
                      <a:r>
                        <a:rPr lang="en-IN" dirty="0"/>
                        <a:t>25,000</a:t>
                      </a:r>
                    </a:p>
                  </a:txBody>
                  <a:tcPr/>
                </a:tc>
                <a:extLst>
                  <a:ext uri="{0D108BD9-81ED-4DB2-BD59-A6C34878D82A}">
                    <a16:rowId xmlns:a16="http://schemas.microsoft.com/office/drawing/2014/main" val="3058832269"/>
                  </a:ext>
                </a:extLst>
              </a:tr>
              <a:tr h="370840">
                <a:tc>
                  <a:txBody>
                    <a:bodyPr/>
                    <a:lstStyle/>
                    <a:p>
                      <a:r>
                        <a:rPr lang="en-IN" dirty="0"/>
                        <a:t>10</a:t>
                      </a:r>
                    </a:p>
                  </a:txBody>
                  <a:tcPr/>
                </a:tc>
                <a:tc>
                  <a:txBody>
                    <a:bodyPr/>
                    <a:lstStyle/>
                    <a:p>
                      <a:r>
                        <a:rPr lang="en-IN" dirty="0"/>
                        <a:t>25,000</a:t>
                      </a:r>
                    </a:p>
                  </a:txBody>
                  <a:tcPr/>
                </a:tc>
                <a:tc>
                  <a:txBody>
                    <a:bodyPr/>
                    <a:lstStyle/>
                    <a:p>
                      <a:r>
                        <a:rPr lang="en-IN" dirty="0"/>
                        <a:t>90,000</a:t>
                      </a:r>
                    </a:p>
                  </a:txBody>
                  <a:tcPr/>
                </a:tc>
                <a:tc>
                  <a:txBody>
                    <a:bodyPr/>
                    <a:lstStyle/>
                    <a:p>
                      <a:r>
                        <a:rPr lang="en-IN" dirty="0"/>
                        <a:t>-50,000</a:t>
                      </a:r>
                    </a:p>
                  </a:txBody>
                  <a:tcPr/>
                </a:tc>
                <a:tc>
                  <a:txBody>
                    <a:bodyPr/>
                    <a:lstStyle/>
                    <a:p>
                      <a:r>
                        <a:rPr lang="en-IN" dirty="0"/>
                        <a:t>40,000</a:t>
                      </a:r>
                    </a:p>
                  </a:txBody>
                  <a:tcPr/>
                </a:tc>
                <a:tc>
                  <a:txBody>
                    <a:bodyPr/>
                    <a:lstStyle/>
                    <a:p>
                      <a:r>
                        <a:rPr lang="en-IN" dirty="0"/>
                        <a:t>65,000</a:t>
                      </a:r>
                    </a:p>
                  </a:txBody>
                  <a:tcPr/>
                </a:tc>
                <a:extLst>
                  <a:ext uri="{0D108BD9-81ED-4DB2-BD59-A6C34878D82A}">
                    <a16:rowId xmlns:a16="http://schemas.microsoft.com/office/drawing/2014/main" val="3554503508"/>
                  </a:ext>
                </a:extLst>
              </a:tr>
              <a:tr h="370840">
                <a:tc>
                  <a:txBody>
                    <a:bodyPr/>
                    <a:lstStyle/>
                    <a:p>
                      <a:r>
                        <a:rPr lang="en-IN" dirty="0"/>
                        <a:t>11</a:t>
                      </a:r>
                    </a:p>
                  </a:txBody>
                  <a:tcPr/>
                </a:tc>
                <a:tc>
                  <a:txBody>
                    <a:bodyPr/>
                    <a:lstStyle/>
                    <a:p>
                      <a:r>
                        <a:rPr lang="en-IN" dirty="0"/>
                        <a:t>65,000</a:t>
                      </a:r>
                    </a:p>
                  </a:txBody>
                  <a:tcPr/>
                </a:tc>
                <a:tc>
                  <a:txBody>
                    <a:bodyPr/>
                    <a:lstStyle/>
                    <a:p>
                      <a:r>
                        <a:rPr lang="en-IN" dirty="0"/>
                        <a:t>95,000</a:t>
                      </a:r>
                    </a:p>
                  </a:txBody>
                  <a:tcPr/>
                </a:tc>
                <a:tc>
                  <a:txBody>
                    <a:bodyPr/>
                    <a:lstStyle/>
                    <a:p>
                      <a:r>
                        <a:rPr lang="en-IN" dirty="0"/>
                        <a:t>-45,000</a:t>
                      </a:r>
                    </a:p>
                  </a:txBody>
                  <a:tcPr/>
                </a:tc>
                <a:tc>
                  <a:txBody>
                    <a:bodyPr/>
                    <a:lstStyle/>
                    <a:p>
                      <a:r>
                        <a:rPr lang="en-IN" dirty="0"/>
                        <a:t>50,000</a:t>
                      </a:r>
                    </a:p>
                  </a:txBody>
                  <a:tcPr/>
                </a:tc>
                <a:tc>
                  <a:txBody>
                    <a:bodyPr/>
                    <a:lstStyle/>
                    <a:p>
                      <a:r>
                        <a:rPr lang="en-IN" dirty="0"/>
                        <a:t>1,15,000</a:t>
                      </a:r>
                    </a:p>
                  </a:txBody>
                  <a:tcPr/>
                </a:tc>
                <a:extLst>
                  <a:ext uri="{0D108BD9-81ED-4DB2-BD59-A6C34878D82A}">
                    <a16:rowId xmlns:a16="http://schemas.microsoft.com/office/drawing/2014/main" val="1010395739"/>
                  </a:ext>
                </a:extLst>
              </a:tr>
              <a:tr h="370840">
                <a:tc>
                  <a:txBody>
                    <a:bodyPr/>
                    <a:lstStyle/>
                    <a:p>
                      <a:r>
                        <a:rPr lang="en-IN" dirty="0"/>
                        <a:t>12</a:t>
                      </a:r>
                    </a:p>
                  </a:txBody>
                  <a:tcPr/>
                </a:tc>
                <a:tc>
                  <a:txBody>
                    <a:bodyPr/>
                    <a:lstStyle/>
                    <a:p>
                      <a:r>
                        <a:rPr lang="en-IN" dirty="0"/>
                        <a:t>1,15,000</a:t>
                      </a:r>
                    </a:p>
                  </a:txBody>
                  <a:tcPr/>
                </a:tc>
                <a:tc>
                  <a:txBody>
                    <a:bodyPr/>
                    <a:lstStyle/>
                    <a:p>
                      <a:r>
                        <a:rPr lang="en-IN" dirty="0"/>
                        <a:t>1,05,000</a:t>
                      </a:r>
                    </a:p>
                  </a:txBody>
                  <a:tcPr/>
                </a:tc>
                <a:tc>
                  <a:txBody>
                    <a:bodyPr/>
                    <a:lstStyle/>
                    <a:p>
                      <a:r>
                        <a:rPr lang="en-IN" dirty="0"/>
                        <a:t>-55,000</a:t>
                      </a:r>
                    </a:p>
                  </a:txBody>
                  <a:tcPr/>
                </a:tc>
                <a:tc>
                  <a:txBody>
                    <a:bodyPr/>
                    <a:lstStyle/>
                    <a:p>
                      <a:r>
                        <a:rPr lang="en-IN" dirty="0"/>
                        <a:t>50,000</a:t>
                      </a:r>
                    </a:p>
                  </a:txBody>
                  <a:tcPr/>
                </a:tc>
                <a:tc>
                  <a:txBody>
                    <a:bodyPr/>
                    <a:lstStyle/>
                    <a:p>
                      <a:r>
                        <a:rPr lang="en-IN" dirty="0"/>
                        <a:t>1,65,000</a:t>
                      </a:r>
                    </a:p>
                  </a:txBody>
                  <a:tcPr/>
                </a:tc>
                <a:extLst>
                  <a:ext uri="{0D108BD9-81ED-4DB2-BD59-A6C34878D82A}">
                    <a16:rowId xmlns:a16="http://schemas.microsoft.com/office/drawing/2014/main" val="1389026077"/>
                  </a:ext>
                </a:extLst>
              </a:tr>
            </a:tbl>
          </a:graphicData>
        </a:graphic>
      </p:graphicFrame>
    </p:spTree>
    <p:extLst>
      <p:ext uri="{BB962C8B-B14F-4D97-AF65-F5344CB8AC3E}">
        <p14:creationId xmlns:p14="http://schemas.microsoft.com/office/powerpoint/2010/main" val="3899801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981200" y="198438"/>
            <a:ext cx="8229600" cy="927100"/>
          </a:xfrm>
        </p:spPr>
        <p:txBody>
          <a:bodyPr>
            <a:noAutofit/>
          </a:bodyPr>
          <a:lstStyle/>
          <a:p>
            <a:pPr eaLnBrk="1" hangingPunct="1"/>
            <a:r>
              <a:rPr lang="en-US" altLang="en-US" sz="7200" b="1" dirty="0">
                <a:solidFill>
                  <a:prstClr val="black"/>
                </a:solidFill>
                <a:latin typeface="Copperplate Gothic Bold" panose="020E0705020206020404" pitchFamily="34" charset="0"/>
                <a:cs typeface="+mn-cs"/>
              </a:rPr>
              <a:t>Thank you</a:t>
            </a:r>
            <a:endParaRPr lang="en-GB" altLang="en-US" sz="7200" b="1" dirty="0">
              <a:latin typeface="Copperplate Gothic Bold" panose="020E0705020206020404" pitchFamily="34" charset="0"/>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987550" y="1470026"/>
            <a:ext cx="8229600" cy="3916363"/>
          </a:xfrm>
        </p:spPr>
        <p:txBody>
          <a:bodyPr/>
          <a:lstStyle/>
          <a:p>
            <a:pPr marL="0" indent="0">
              <a:spcAft>
                <a:spcPts val="800"/>
              </a:spcAft>
              <a:buNone/>
            </a:pPr>
            <a:endParaRPr lang="en-US" altLang="en-US" sz="2800" dirty="0"/>
          </a:p>
          <a:p>
            <a:pPr marL="0" indent="0" algn="ctr">
              <a:spcAft>
                <a:spcPts val="800"/>
              </a:spcAft>
              <a:buNone/>
            </a:pPr>
            <a:r>
              <a:rPr lang="en-US" altLang="en-US" sz="2800" dirty="0"/>
              <a:t>Any questions?</a:t>
            </a: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Myriad Pro"/>
              </a:rPr>
              <a:pPr>
                <a:defRPr/>
              </a:pPr>
              <a:t>13/11/2023</a:t>
            </a:fld>
            <a:endParaRPr lang="en-GB" altLang="en-US" dirty="0">
              <a:solidFill>
                <a:prstClr val="black">
                  <a:tint val="75000"/>
                </a:prstClr>
              </a:solidFill>
              <a:latin typeface="Myriad Pro"/>
            </a:endParaRPr>
          </a:p>
        </p:txBody>
      </p:sp>
    </p:spTree>
    <p:extLst>
      <p:ext uri="{BB962C8B-B14F-4D97-AF65-F5344CB8AC3E}">
        <p14:creationId xmlns:p14="http://schemas.microsoft.com/office/powerpoint/2010/main" val="362085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1981200" y="114301"/>
            <a:ext cx="8229600" cy="1008063"/>
          </a:xfrm>
        </p:spPr>
        <p:txBody>
          <a:bodyPr/>
          <a:lstStyle/>
          <a:p>
            <a:pPr eaLnBrk="1" hangingPunct="1"/>
            <a:r>
              <a:rPr lang="en-GB" altLang="en-US" sz="3200" b="1" dirty="0"/>
              <a:t>References</a:t>
            </a:r>
            <a:endParaRPr lang="en-GB" altLang="en-US" sz="3200"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65760" y="676657"/>
            <a:ext cx="11512296" cy="4736591"/>
          </a:xfrm>
        </p:spPr>
        <p:txBody>
          <a:bodyPr>
            <a:normAutofit fontScale="32500" lnSpcReduction="20000"/>
          </a:bodyPr>
          <a:lstStyle/>
          <a:p>
            <a:pPr marL="0" indent="0" algn="ctr">
              <a:lnSpc>
                <a:spcPct val="90000"/>
              </a:lnSpc>
              <a:buNone/>
            </a:pPr>
            <a:endParaRPr lang="en-GB" altLang="en-US" dirty="0"/>
          </a:p>
          <a:p>
            <a:pPr>
              <a:lnSpc>
                <a:spcPct val="150000"/>
              </a:lnSpc>
              <a:spcAft>
                <a:spcPts val="800"/>
              </a:spcAft>
            </a:pP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1000"/>
              </a:spcAft>
              <a:buFont typeface="+mj-lt"/>
              <a:buAutoNum type="arabicPeriod"/>
            </a:pPr>
            <a:r>
              <a:rPr lang="en-GB" sz="37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Hassan, M.H. and Kalam, M.A., 2013. An overview of biofuel as a renewable energy source: development and challenges. </a:t>
            </a:r>
            <a:r>
              <a:rPr lang="en-GB" sz="37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Procedia Engineering</a:t>
            </a:r>
            <a:r>
              <a:rPr lang="en-GB" sz="37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37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56</a:t>
            </a:r>
            <a:r>
              <a:rPr lang="en-GB" sz="37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pp.39-53.</a:t>
            </a:r>
            <a:endParaRPr lang="en-GB" sz="3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mj-lt"/>
              <a:buAutoNum type="arabicPeriod"/>
            </a:pPr>
            <a:r>
              <a:rPr lang="en-IN" sz="3700" dirty="0">
                <a:solidFill>
                  <a:srgbClr val="222222"/>
                </a:solidFill>
                <a:effectLst/>
                <a:latin typeface="Arial" panose="020B0604020202020204" pitchFamily="34" charset="0"/>
                <a:ea typeface="Times New Roman" panose="02020603050405020304" pitchFamily="18" charset="0"/>
              </a:rPr>
              <a:t>Joshi, G., Pandey, J.K., Rana, S. and Rawat, D.S., 2017. Challenges and opportunities for the application of biofuel. </a:t>
            </a:r>
            <a:r>
              <a:rPr lang="en-IN" sz="3700" i="1" dirty="0">
                <a:solidFill>
                  <a:srgbClr val="222222"/>
                </a:solidFill>
                <a:effectLst/>
                <a:latin typeface="Arial" panose="020B0604020202020204" pitchFamily="34" charset="0"/>
                <a:ea typeface="Times New Roman" panose="02020603050405020304" pitchFamily="18" charset="0"/>
              </a:rPr>
              <a:t>Renewable and Sustainable Energy Reviews</a:t>
            </a:r>
            <a:r>
              <a:rPr lang="en-IN" sz="3700" dirty="0">
                <a:solidFill>
                  <a:srgbClr val="222222"/>
                </a:solidFill>
                <a:effectLst/>
                <a:latin typeface="Arial" panose="020B0604020202020204" pitchFamily="34" charset="0"/>
                <a:ea typeface="Times New Roman" panose="02020603050405020304" pitchFamily="18" charset="0"/>
              </a:rPr>
              <a:t>, </a:t>
            </a:r>
            <a:r>
              <a:rPr lang="en-IN" sz="3700" i="1" dirty="0">
                <a:solidFill>
                  <a:srgbClr val="222222"/>
                </a:solidFill>
                <a:effectLst/>
                <a:latin typeface="Arial" panose="020B0604020202020204" pitchFamily="34" charset="0"/>
                <a:ea typeface="Times New Roman" panose="02020603050405020304" pitchFamily="18" charset="0"/>
              </a:rPr>
              <a:t>79</a:t>
            </a:r>
            <a:r>
              <a:rPr lang="en-IN" sz="3700" dirty="0">
                <a:solidFill>
                  <a:srgbClr val="222222"/>
                </a:solidFill>
                <a:effectLst/>
                <a:latin typeface="Arial" panose="020B0604020202020204" pitchFamily="34" charset="0"/>
                <a:ea typeface="Times New Roman" panose="02020603050405020304" pitchFamily="18" charset="0"/>
              </a:rPr>
              <a:t>, pp.850-866.</a:t>
            </a:r>
            <a:r>
              <a:rPr lang="en-IN" sz="3700" dirty="0">
                <a:solidFill>
                  <a:srgbClr val="000000"/>
                </a:solidFill>
                <a:effectLst/>
                <a:latin typeface="Arial" panose="020B0604020202020204" pitchFamily="34" charset="0"/>
                <a:ea typeface="Times New Roman" panose="02020603050405020304" pitchFamily="18" charset="0"/>
              </a:rPr>
              <a:t> </a:t>
            </a:r>
            <a:endParaRPr lang="en-GB" sz="37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mj-lt"/>
              <a:buAutoNum type="arabicPeriod"/>
            </a:pPr>
            <a:r>
              <a:rPr lang="en-IN" sz="3700" dirty="0" err="1">
                <a:solidFill>
                  <a:srgbClr val="222222"/>
                </a:solidFill>
                <a:effectLst/>
                <a:latin typeface="Arial" panose="020B0604020202020204" pitchFamily="34" charset="0"/>
                <a:ea typeface="Times New Roman" panose="02020603050405020304" pitchFamily="18" charset="0"/>
              </a:rPr>
              <a:t>Jupesta</a:t>
            </a:r>
            <a:r>
              <a:rPr lang="en-IN" sz="3700" dirty="0">
                <a:solidFill>
                  <a:srgbClr val="222222"/>
                </a:solidFill>
                <a:effectLst/>
                <a:latin typeface="Arial" panose="020B0604020202020204" pitchFamily="34" charset="0"/>
                <a:ea typeface="Times New Roman" panose="02020603050405020304" pitchFamily="18" charset="0"/>
              </a:rPr>
              <a:t>, J., </a:t>
            </a:r>
            <a:r>
              <a:rPr lang="en-IN" sz="3700" dirty="0" err="1">
                <a:solidFill>
                  <a:srgbClr val="222222"/>
                </a:solidFill>
                <a:effectLst/>
                <a:latin typeface="Arial" panose="020B0604020202020204" pitchFamily="34" charset="0"/>
                <a:ea typeface="Times New Roman" panose="02020603050405020304" pitchFamily="18" charset="0"/>
              </a:rPr>
              <a:t>Harayama</a:t>
            </a:r>
            <a:r>
              <a:rPr lang="en-IN" sz="3700" dirty="0">
                <a:solidFill>
                  <a:srgbClr val="222222"/>
                </a:solidFill>
                <a:effectLst/>
                <a:latin typeface="Arial" panose="020B0604020202020204" pitchFamily="34" charset="0"/>
                <a:ea typeface="Times New Roman" panose="02020603050405020304" pitchFamily="18" charset="0"/>
              </a:rPr>
              <a:t>, Y. and </a:t>
            </a:r>
            <a:r>
              <a:rPr lang="en-IN" sz="3700" dirty="0" err="1">
                <a:solidFill>
                  <a:srgbClr val="222222"/>
                </a:solidFill>
                <a:effectLst/>
                <a:latin typeface="Arial" panose="020B0604020202020204" pitchFamily="34" charset="0"/>
                <a:ea typeface="Times New Roman" panose="02020603050405020304" pitchFamily="18" charset="0"/>
              </a:rPr>
              <a:t>Parayil</a:t>
            </a:r>
            <a:r>
              <a:rPr lang="en-IN" sz="3700" dirty="0">
                <a:solidFill>
                  <a:srgbClr val="222222"/>
                </a:solidFill>
                <a:effectLst/>
                <a:latin typeface="Arial" panose="020B0604020202020204" pitchFamily="34" charset="0"/>
                <a:ea typeface="Times New Roman" panose="02020603050405020304" pitchFamily="18" charset="0"/>
              </a:rPr>
              <a:t>, G., 2011. Sustainable business model for biofuel industries in Indonesia. </a:t>
            </a:r>
            <a:r>
              <a:rPr lang="en-IN" sz="3700" i="1" dirty="0">
                <a:solidFill>
                  <a:srgbClr val="222222"/>
                </a:solidFill>
                <a:effectLst/>
                <a:latin typeface="Arial" panose="020B0604020202020204" pitchFamily="34" charset="0"/>
                <a:ea typeface="Times New Roman" panose="02020603050405020304" pitchFamily="18" charset="0"/>
              </a:rPr>
              <a:t>Sustainability Accounting, Management and Policy Journal</a:t>
            </a:r>
            <a:r>
              <a:rPr lang="en-IN" sz="3700" dirty="0">
                <a:solidFill>
                  <a:srgbClr val="222222"/>
                </a:solidFill>
                <a:effectLst/>
                <a:latin typeface="Arial" panose="020B0604020202020204" pitchFamily="34" charset="0"/>
                <a:ea typeface="Times New Roman" panose="02020603050405020304" pitchFamily="18" charset="0"/>
              </a:rPr>
              <a:t>, </a:t>
            </a:r>
            <a:r>
              <a:rPr lang="en-IN" sz="3700" i="1" dirty="0">
                <a:solidFill>
                  <a:srgbClr val="222222"/>
                </a:solidFill>
                <a:effectLst/>
                <a:latin typeface="Arial" panose="020B0604020202020204" pitchFamily="34" charset="0"/>
                <a:ea typeface="Times New Roman" panose="02020603050405020304" pitchFamily="18" charset="0"/>
              </a:rPr>
              <a:t>2</a:t>
            </a:r>
            <a:r>
              <a:rPr lang="en-IN" sz="3700" dirty="0">
                <a:solidFill>
                  <a:srgbClr val="222222"/>
                </a:solidFill>
                <a:effectLst/>
                <a:latin typeface="Arial" panose="020B0604020202020204" pitchFamily="34" charset="0"/>
                <a:ea typeface="Times New Roman" panose="02020603050405020304" pitchFamily="18" charset="0"/>
              </a:rPr>
              <a:t>(2), pp.231-247.</a:t>
            </a:r>
          </a:p>
          <a:p>
            <a:pPr>
              <a:lnSpc>
                <a:spcPct val="150000"/>
              </a:lnSpc>
              <a:buFont typeface="+mj-lt"/>
              <a:buAutoNum type="arabicPeriod"/>
            </a:pPr>
            <a:r>
              <a:rPr lang="en-IN" sz="3700" dirty="0">
                <a:solidFill>
                  <a:srgbClr val="222222"/>
                </a:solidFill>
                <a:effectLst/>
                <a:latin typeface="Arial" panose="020B0604020202020204" pitchFamily="34" charset="0"/>
                <a:ea typeface="Times New Roman" panose="02020603050405020304" pitchFamily="18" charset="0"/>
              </a:rPr>
              <a:t>Subhadra, B. and Edwards, M., 2010. An integrated renewable energy park approach for algal biofuel production in United States. </a:t>
            </a:r>
            <a:r>
              <a:rPr lang="en-IN" sz="3700" i="1" dirty="0">
                <a:solidFill>
                  <a:srgbClr val="222222"/>
                </a:solidFill>
                <a:effectLst/>
                <a:latin typeface="Arial" panose="020B0604020202020204" pitchFamily="34" charset="0"/>
                <a:ea typeface="Times New Roman" panose="02020603050405020304" pitchFamily="18" charset="0"/>
              </a:rPr>
              <a:t>Energy Policy</a:t>
            </a:r>
            <a:r>
              <a:rPr lang="en-IN" sz="3700" dirty="0">
                <a:solidFill>
                  <a:srgbClr val="222222"/>
                </a:solidFill>
                <a:effectLst/>
                <a:latin typeface="Arial" panose="020B0604020202020204" pitchFamily="34" charset="0"/>
                <a:ea typeface="Times New Roman" panose="02020603050405020304" pitchFamily="18" charset="0"/>
              </a:rPr>
              <a:t>, </a:t>
            </a:r>
            <a:r>
              <a:rPr lang="en-IN" sz="3700" i="1" dirty="0">
                <a:solidFill>
                  <a:srgbClr val="222222"/>
                </a:solidFill>
                <a:effectLst/>
                <a:latin typeface="Arial" panose="020B0604020202020204" pitchFamily="34" charset="0"/>
                <a:ea typeface="Times New Roman" panose="02020603050405020304" pitchFamily="18" charset="0"/>
              </a:rPr>
              <a:t>38</a:t>
            </a:r>
            <a:r>
              <a:rPr lang="en-IN" sz="3700" dirty="0">
                <a:solidFill>
                  <a:srgbClr val="222222"/>
                </a:solidFill>
                <a:effectLst/>
                <a:latin typeface="Arial" panose="020B0604020202020204" pitchFamily="34" charset="0"/>
                <a:ea typeface="Times New Roman" panose="02020603050405020304" pitchFamily="18" charset="0"/>
              </a:rPr>
              <a:t>(9), pp.4897-4902.</a:t>
            </a:r>
          </a:p>
          <a:p>
            <a:pPr>
              <a:lnSpc>
                <a:spcPct val="150000"/>
              </a:lnSpc>
              <a:buFont typeface="+mj-lt"/>
              <a:buAutoNum type="arabicPeriod"/>
            </a:pPr>
            <a:r>
              <a:rPr lang="en-IN" sz="3700" dirty="0">
                <a:solidFill>
                  <a:srgbClr val="000000"/>
                </a:solidFill>
                <a:effectLst/>
                <a:latin typeface="Arial" panose="020B0604020202020204" pitchFamily="34" charset="0"/>
                <a:ea typeface="Times New Roman" panose="02020603050405020304" pitchFamily="18" charset="0"/>
              </a:rPr>
              <a:t>Lehman, C. (2018). biofuel | Definition, Types, &amp; Pros and Cons. In: </a:t>
            </a:r>
            <a:r>
              <a:rPr lang="en-IN" sz="3700" i="1" dirty="0" err="1">
                <a:solidFill>
                  <a:srgbClr val="000000"/>
                </a:solidFill>
                <a:effectLst/>
                <a:latin typeface="Arial" panose="020B0604020202020204" pitchFamily="34" charset="0"/>
                <a:ea typeface="Times New Roman" panose="02020603050405020304" pitchFamily="18" charset="0"/>
              </a:rPr>
              <a:t>Encyclopædia</a:t>
            </a:r>
            <a:r>
              <a:rPr lang="en-IN" sz="3700" i="1" dirty="0">
                <a:solidFill>
                  <a:srgbClr val="000000"/>
                </a:solidFill>
                <a:effectLst/>
                <a:latin typeface="Arial" panose="020B0604020202020204" pitchFamily="34" charset="0"/>
                <a:ea typeface="Times New Roman" panose="02020603050405020304" pitchFamily="18" charset="0"/>
              </a:rPr>
              <a:t> Britannica</a:t>
            </a:r>
            <a:r>
              <a:rPr lang="en-IN" sz="3700" dirty="0">
                <a:solidFill>
                  <a:srgbClr val="000000"/>
                </a:solidFill>
                <a:effectLst/>
                <a:latin typeface="Arial" panose="020B0604020202020204" pitchFamily="34" charset="0"/>
                <a:ea typeface="Times New Roman" panose="02020603050405020304" pitchFamily="18" charset="0"/>
              </a:rPr>
              <a:t>. [online] Available at: </a:t>
            </a:r>
            <a:r>
              <a:rPr lang="en-IN" sz="3700" u="sng" dirty="0">
                <a:solidFill>
                  <a:srgbClr val="0563C1"/>
                </a:solidFill>
                <a:effectLst/>
                <a:latin typeface="Arial" panose="020B0604020202020204" pitchFamily="34" charset="0"/>
                <a:ea typeface="Times New Roman" panose="02020603050405020304" pitchFamily="18" charset="0"/>
                <a:hlinkClick r:id="rId3"/>
              </a:rPr>
              <a:t>https://www.britannica.com/technology/biofuel</a:t>
            </a:r>
            <a:r>
              <a:rPr lang="en-IN" sz="3700" dirty="0">
                <a:solidFill>
                  <a:srgbClr val="000000"/>
                </a:solidFill>
                <a:effectLst/>
                <a:latin typeface="Arial" panose="020B0604020202020204" pitchFamily="34" charset="0"/>
                <a:ea typeface="Times New Roman" panose="02020603050405020304" pitchFamily="18" charset="0"/>
              </a:rPr>
              <a:t>.</a:t>
            </a:r>
            <a:endParaRPr lang="en-GB" sz="3700" dirty="0">
              <a:effectLst/>
              <a:latin typeface="Times New Roman" panose="02020603050405020304" pitchFamily="18" charset="0"/>
              <a:ea typeface="Times New Roman" panose="02020603050405020304" pitchFamily="18" charset="0"/>
            </a:endParaRPr>
          </a:p>
          <a:p>
            <a:pPr>
              <a:lnSpc>
                <a:spcPct val="150000"/>
              </a:lnSpc>
              <a:buFont typeface="+mj-lt"/>
              <a:buAutoNum type="arabicPeriod"/>
            </a:pPr>
            <a:r>
              <a:rPr lang="en-GB" sz="3700" dirty="0">
                <a:solidFill>
                  <a:srgbClr val="000000"/>
                </a:solidFill>
                <a:effectLst/>
                <a:latin typeface="Arial" panose="020B0604020202020204" pitchFamily="34" charset="0"/>
                <a:ea typeface="Calibri" panose="020F0502020204030204" pitchFamily="34" charset="0"/>
              </a:rPr>
              <a:t>Chen, J. (2019). </a:t>
            </a:r>
            <a:r>
              <a:rPr lang="en-GB" sz="3700" i="1" dirty="0">
                <a:solidFill>
                  <a:srgbClr val="000000"/>
                </a:solidFill>
                <a:effectLst/>
                <a:latin typeface="Arial" panose="020B0604020202020204" pitchFamily="34" charset="0"/>
                <a:ea typeface="Calibri" panose="020F0502020204030204" pitchFamily="34" charset="0"/>
              </a:rPr>
              <a:t>Biofuel</a:t>
            </a:r>
            <a:r>
              <a:rPr lang="en-GB" sz="3700" dirty="0">
                <a:solidFill>
                  <a:srgbClr val="000000"/>
                </a:solidFill>
                <a:effectLst/>
                <a:latin typeface="Arial" panose="020B0604020202020204" pitchFamily="34" charset="0"/>
                <a:ea typeface="Calibri" panose="020F0502020204030204" pitchFamily="34" charset="0"/>
              </a:rPr>
              <a:t>. [online] Investopedia. Available at: </a:t>
            </a:r>
            <a:r>
              <a:rPr lang="en-GB" sz="37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https://www.investopedia.com/terms/b/biofuel.asp</a:t>
            </a:r>
            <a:endParaRPr lang="en-GB" sz="37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buFont typeface="+mj-lt"/>
              <a:buAutoNum type="arabicPeriod"/>
            </a:pPr>
            <a:r>
              <a:rPr lang="en-IN" sz="3700" dirty="0" err="1">
                <a:solidFill>
                  <a:srgbClr val="222222"/>
                </a:solidFill>
                <a:effectLst/>
                <a:latin typeface="Arial" panose="020B0604020202020204" pitchFamily="34" charset="0"/>
                <a:ea typeface="Times New Roman" panose="02020603050405020304" pitchFamily="18" charset="0"/>
              </a:rPr>
              <a:t>Aslani</a:t>
            </a:r>
            <a:r>
              <a:rPr lang="en-IN" sz="3700" dirty="0">
                <a:solidFill>
                  <a:srgbClr val="222222"/>
                </a:solidFill>
                <a:effectLst/>
                <a:latin typeface="Arial" panose="020B0604020202020204" pitchFamily="34" charset="0"/>
                <a:ea typeface="Times New Roman" panose="02020603050405020304" pitchFamily="18" charset="0"/>
              </a:rPr>
              <a:t>, A. and </a:t>
            </a:r>
            <a:r>
              <a:rPr lang="en-IN" sz="3700" dirty="0" err="1">
                <a:solidFill>
                  <a:srgbClr val="222222"/>
                </a:solidFill>
                <a:effectLst/>
                <a:latin typeface="Arial" panose="020B0604020202020204" pitchFamily="34" charset="0"/>
                <a:ea typeface="Times New Roman" panose="02020603050405020304" pitchFamily="18" charset="0"/>
              </a:rPr>
              <a:t>Mohaghar</a:t>
            </a:r>
            <a:r>
              <a:rPr lang="en-IN" sz="3700" dirty="0">
                <a:solidFill>
                  <a:srgbClr val="222222"/>
                </a:solidFill>
                <a:effectLst/>
                <a:latin typeface="Arial" panose="020B0604020202020204" pitchFamily="34" charset="0"/>
                <a:ea typeface="Times New Roman" panose="02020603050405020304" pitchFamily="18" charset="0"/>
              </a:rPr>
              <a:t>, A., 2013. Business structure in renewable energy industry: Key areas. </a:t>
            </a:r>
            <a:r>
              <a:rPr lang="en-IN" sz="3700" i="1" dirty="0">
                <a:solidFill>
                  <a:srgbClr val="222222"/>
                </a:solidFill>
                <a:effectLst/>
                <a:latin typeface="Arial" panose="020B0604020202020204" pitchFamily="34" charset="0"/>
                <a:ea typeface="Times New Roman" panose="02020603050405020304" pitchFamily="18" charset="0"/>
              </a:rPr>
              <a:t>Renewable and Sustainable Energy Reviews</a:t>
            </a:r>
            <a:r>
              <a:rPr lang="en-IN" sz="3700" dirty="0">
                <a:solidFill>
                  <a:srgbClr val="222222"/>
                </a:solidFill>
                <a:effectLst/>
                <a:latin typeface="Arial" panose="020B0604020202020204" pitchFamily="34" charset="0"/>
                <a:ea typeface="Times New Roman" panose="02020603050405020304" pitchFamily="18" charset="0"/>
              </a:rPr>
              <a:t>, </a:t>
            </a:r>
            <a:r>
              <a:rPr lang="en-IN" sz="3700" i="1" dirty="0">
                <a:solidFill>
                  <a:srgbClr val="222222"/>
                </a:solidFill>
                <a:effectLst/>
                <a:latin typeface="Arial" panose="020B0604020202020204" pitchFamily="34" charset="0"/>
                <a:ea typeface="Times New Roman" panose="02020603050405020304" pitchFamily="18" charset="0"/>
              </a:rPr>
              <a:t>27</a:t>
            </a:r>
            <a:r>
              <a:rPr lang="en-IN" sz="3700" dirty="0">
                <a:solidFill>
                  <a:srgbClr val="222222"/>
                </a:solidFill>
                <a:effectLst/>
                <a:latin typeface="Arial" panose="020B0604020202020204" pitchFamily="34" charset="0"/>
                <a:ea typeface="Times New Roman" panose="02020603050405020304" pitchFamily="18" charset="0"/>
              </a:rPr>
              <a:t>, pp.569-575.</a:t>
            </a:r>
            <a:endParaRPr lang="en-GB" sz="3700" dirty="0">
              <a:effectLst/>
              <a:latin typeface="Times New Roman" panose="02020603050405020304" pitchFamily="18" charset="0"/>
              <a:ea typeface="Times New Roman" panose="02020603050405020304" pitchFamily="18" charset="0"/>
            </a:endParaRPr>
          </a:p>
          <a:p>
            <a:pPr>
              <a:lnSpc>
                <a:spcPct val="150000"/>
              </a:lnSpc>
              <a:buFont typeface="+mj-lt"/>
              <a:buAutoNum type="arabicPeriod"/>
            </a:pPr>
            <a:r>
              <a:rPr lang="en-IN" sz="3700" dirty="0" err="1">
                <a:solidFill>
                  <a:srgbClr val="222222"/>
                </a:solidFill>
                <a:effectLst/>
                <a:latin typeface="Arial" panose="020B0604020202020204" pitchFamily="34" charset="0"/>
                <a:ea typeface="Times New Roman" panose="02020603050405020304" pitchFamily="18" charset="0"/>
              </a:rPr>
              <a:t>Bórawski</a:t>
            </a:r>
            <a:r>
              <a:rPr lang="en-IN" sz="3700" dirty="0">
                <a:solidFill>
                  <a:srgbClr val="222222"/>
                </a:solidFill>
                <a:effectLst/>
                <a:latin typeface="Arial" panose="020B0604020202020204" pitchFamily="34" charset="0"/>
                <a:ea typeface="Times New Roman" panose="02020603050405020304" pitchFamily="18" charset="0"/>
              </a:rPr>
              <a:t>, P., </a:t>
            </a:r>
            <a:r>
              <a:rPr lang="en-IN" sz="3700" dirty="0" err="1">
                <a:solidFill>
                  <a:srgbClr val="222222"/>
                </a:solidFill>
                <a:effectLst/>
                <a:latin typeface="Arial" panose="020B0604020202020204" pitchFamily="34" charset="0"/>
                <a:ea typeface="Times New Roman" panose="02020603050405020304" pitchFamily="18" charset="0"/>
              </a:rPr>
              <a:t>Bełdycka-Bórawska</a:t>
            </a:r>
            <a:r>
              <a:rPr lang="en-IN" sz="3700" dirty="0">
                <a:solidFill>
                  <a:srgbClr val="222222"/>
                </a:solidFill>
                <a:effectLst/>
                <a:latin typeface="Arial" panose="020B0604020202020204" pitchFamily="34" charset="0"/>
                <a:ea typeface="Times New Roman" panose="02020603050405020304" pitchFamily="18" charset="0"/>
              </a:rPr>
              <a:t>, A., </a:t>
            </a:r>
            <a:r>
              <a:rPr lang="en-IN" sz="3700" dirty="0" err="1">
                <a:solidFill>
                  <a:srgbClr val="222222"/>
                </a:solidFill>
                <a:effectLst/>
                <a:latin typeface="Arial" panose="020B0604020202020204" pitchFamily="34" charset="0"/>
                <a:ea typeface="Times New Roman" panose="02020603050405020304" pitchFamily="18" charset="0"/>
              </a:rPr>
              <a:t>Szymańska</a:t>
            </a:r>
            <a:r>
              <a:rPr lang="en-IN" sz="3700" dirty="0">
                <a:solidFill>
                  <a:srgbClr val="222222"/>
                </a:solidFill>
                <a:effectLst/>
                <a:latin typeface="Arial" panose="020B0604020202020204" pitchFamily="34" charset="0"/>
                <a:ea typeface="Times New Roman" panose="02020603050405020304" pitchFamily="18" charset="0"/>
              </a:rPr>
              <a:t>, E.J., Jankowski, K.J., </a:t>
            </a:r>
            <a:r>
              <a:rPr lang="en-IN" sz="3700" dirty="0" err="1">
                <a:solidFill>
                  <a:srgbClr val="222222"/>
                </a:solidFill>
                <a:effectLst/>
                <a:latin typeface="Arial" panose="020B0604020202020204" pitchFamily="34" charset="0"/>
                <a:ea typeface="Times New Roman" panose="02020603050405020304" pitchFamily="18" charset="0"/>
              </a:rPr>
              <a:t>Dubis</a:t>
            </a:r>
            <a:r>
              <a:rPr lang="en-IN" sz="3700" dirty="0">
                <a:solidFill>
                  <a:srgbClr val="222222"/>
                </a:solidFill>
                <a:effectLst/>
                <a:latin typeface="Arial" panose="020B0604020202020204" pitchFamily="34" charset="0"/>
                <a:ea typeface="Times New Roman" panose="02020603050405020304" pitchFamily="18" charset="0"/>
              </a:rPr>
              <a:t>, B. and Dunn, J.W., 2019. Development of renewable energy sources market and biofuels in The European Union. </a:t>
            </a:r>
            <a:r>
              <a:rPr lang="en-IN" sz="3700" i="1" dirty="0">
                <a:solidFill>
                  <a:srgbClr val="222222"/>
                </a:solidFill>
                <a:effectLst/>
                <a:latin typeface="Arial" panose="020B0604020202020204" pitchFamily="34" charset="0"/>
                <a:ea typeface="Times New Roman" panose="02020603050405020304" pitchFamily="18" charset="0"/>
              </a:rPr>
              <a:t>Journal of cleaner production</a:t>
            </a:r>
            <a:r>
              <a:rPr lang="en-IN" sz="3700" dirty="0">
                <a:solidFill>
                  <a:srgbClr val="222222"/>
                </a:solidFill>
                <a:effectLst/>
                <a:latin typeface="Arial" panose="020B0604020202020204" pitchFamily="34" charset="0"/>
                <a:ea typeface="Times New Roman" panose="02020603050405020304" pitchFamily="18" charset="0"/>
              </a:rPr>
              <a:t>, </a:t>
            </a:r>
            <a:r>
              <a:rPr lang="en-IN" sz="3700" i="1" dirty="0">
                <a:solidFill>
                  <a:srgbClr val="222222"/>
                </a:solidFill>
                <a:effectLst/>
                <a:latin typeface="Arial" panose="020B0604020202020204" pitchFamily="34" charset="0"/>
                <a:ea typeface="Times New Roman" panose="02020603050405020304" pitchFamily="18" charset="0"/>
              </a:rPr>
              <a:t>228</a:t>
            </a:r>
            <a:r>
              <a:rPr lang="en-IN" sz="3700" dirty="0">
                <a:solidFill>
                  <a:srgbClr val="222222"/>
                </a:solidFill>
                <a:effectLst/>
                <a:latin typeface="Arial" panose="020B0604020202020204" pitchFamily="34" charset="0"/>
                <a:ea typeface="Times New Roman" panose="02020603050405020304" pitchFamily="18" charset="0"/>
              </a:rPr>
              <a:t>, pp.467-484.</a:t>
            </a:r>
            <a:endParaRPr lang="en-GB" sz="3700" dirty="0">
              <a:effectLst/>
              <a:latin typeface="Times New Roman" panose="02020603050405020304" pitchFamily="18" charset="0"/>
              <a:ea typeface="Times New Roman" panose="02020603050405020304" pitchFamily="18" charset="0"/>
            </a:endParaRPr>
          </a:p>
          <a:p>
            <a:pPr marL="0" indent="0">
              <a:lnSpc>
                <a:spcPct val="150000"/>
              </a:lnSpc>
              <a:buNone/>
            </a:pPr>
            <a:endParaRPr lang="en-IN" sz="3700" dirty="0">
              <a:solidFill>
                <a:srgbClr val="222222"/>
              </a:solidFill>
              <a:effectLst/>
              <a:latin typeface="Arial" panose="020B0604020202020204" pitchFamily="34" charset="0"/>
              <a:ea typeface="Times New Roman" panose="02020603050405020304" pitchFamily="18" charset="0"/>
            </a:endParaRPr>
          </a:p>
          <a:p>
            <a:pPr marL="0" indent="0">
              <a:lnSpc>
                <a:spcPct val="150000"/>
              </a:lnSpc>
              <a:buNone/>
            </a:pPr>
            <a:endParaRPr lang="en-GB" sz="18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mj-lt"/>
              <a:buAutoNum type="arabicPeriod"/>
            </a:pPr>
            <a:endParaRPr lang="en-GB" sz="1800" dirty="0">
              <a:effectLst/>
              <a:latin typeface="Times New Roman" panose="02020603050405020304" pitchFamily="18" charset="0"/>
              <a:ea typeface="Times New Roman" panose="02020603050405020304" pitchFamily="18" charset="0"/>
            </a:endParaRPr>
          </a:p>
          <a:p>
            <a:pPr marL="0" indent="0">
              <a:lnSpc>
                <a:spcPct val="150000"/>
              </a:lnSpc>
              <a:buNone/>
            </a:pPr>
            <a:r>
              <a:rPr lang="en-IN" sz="1800" dirty="0">
                <a:solidFill>
                  <a:srgbClr val="222222"/>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lvl="0" indent="0">
              <a:lnSpc>
                <a:spcPct val="150000"/>
              </a:lnSpc>
              <a:buNone/>
            </a:pP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IN" sz="1800" dirty="0">
                <a:solidFill>
                  <a:srgbClr val="222222"/>
                </a:solidFill>
                <a:effectLst/>
                <a:latin typeface="Arial" panose="020B0604020202020204" pitchFamily="34" charset="0"/>
                <a:ea typeface="Times New Roman" panose="02020603050405020304" pitchFamily="18" charset="0"/>
              </a:rPr>
              <a:t> </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64933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596</TotalTime>
  <Words>1284</Words>
  <Application>Microsoft Office PowerPoint</Application>
  <PresentationFormat>Widescreen</PresentationFormat>
  <Paragraphs>205</Paragraphs>
  <Slides>13</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Copperplate Gothic Bold</vt:lpstr>
      <vt:lpstr>Myriad Pro</vt:lpstr>
      <vt:lpstr>Symbol</vt:lpstr>
      <vt:lpstr>Times New Roman</vt:lpstr>
      <vt:lpstr>Wingdings</vt:lpstr>
      <vt:lpstr>20140311PresentationUWTSDTemplate</vt:lpstr>
      <vt:lpstr>BUSINESS PLAN</vt:lpstr>
      <vt:lpstr>Introduction</vt:lpstr>
      <vt:lpstr>Overview of the business idea, product and/or service</vt:lpstr>
      <vt:lpstr>PowerPoint Presentation</vt:lpstr>
      <vt:lpstr>Legal format</vt:lpstr>
      <vt:lpstr>Gap in the Market</vt:lpstr>
      <vt:lpstr>SWOT</vt:lpstr>
      <vt:lpstr>PowerPoint Presentation</vt:lpstr>
      <vt:lpstr>Target market and the strategies </vt:lpstr>
      <vt:lpstr>Brief budgeting  </vt:lpstr>
      <vt:lpstr>PowerPoint Presentation</vt:lpstr>
      <vt:lpstr>Thank you</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Vasilios Tavlaridis</dc:creator>
  <cp:lastModifiedBy>kanak jamalta</cp:lastModifiedBy>
  <cp:revision>13</cp:revision>
  <dcterms:created xsi:type="dcterms:W3CDTF">2023-07-03T10:56:25Z</dcterms:created>
  <dcterms:modified xsi:type="dcterms:W3CDTF">2023-11-13T14:47:13Z</dcterms:modified>
</cp:coreProperties>
</file>