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8ACED-98B7-4E09-AE2A-1781ACEC7DF8}"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E8323-C3C8-4F3C-9E1C-C129C0190028}" type="slidenum">
              <a:rPr lang="en-GB" smtClean="0"/>
              <a:t>‹#›</a:t>
            </a:fld>
            <a:endParaRPr lang="en-GB"/>
          </a:p>
        </p:txBody>
      </p:sp>
    </p:spTree>
    <p:extLst>
      <p:ext uri="{BB962C8B-B14F-4D97-AF65-F5344CB8AC3E}">
        <p14:creationId xmlns:p14="http://schemas.microsoft.com/office/powerpoint/2010/main" val="506427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4CCA-CA25-8F5E-9CD9-ABF2B22FB1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5A66D2-E6EB-0D73-192F-8EADAFABC8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F6103B-486D-321F-D74E-3C2C14F7D3C7}"/>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5" name="Footer Placeholder 4">
            <a:extLst>
              <a:ext uri="{FF2B5EF4-FFF2-40B4-BE49-F238E27FC236}">
                <a16:creationId xmlns:a16="http://schemas.microsoft.com/office/drawing/2014/main" id="{DCD0B56E-DEF6-52D3-3B6A-53EB9688F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251224-41D9-FA99-B409-4BA09C471153}"/>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2846242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DF144-6CD8-3420-9017-A21DF720C7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B8C455-544F-B129-733A-9C561C4917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A59F9F-1DF4-F866-E7A8-825A38538752}"/>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5" name="Footer Placeholder 4">
            <a:extLst>
              <a:ext uri="{FF2B5EF4-FFF2-40B4-BE49-F238E27FC236}">
                <a16:creationId xmlns:a16="http://schemas.microsoft.com/office/drawing/2014/main" id="{BD401957-FE39-8ED6-529B-1DA49ED9F5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07020C-4178-5FD0-93D9-774F69B6B89C}"/>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1865482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A39B7-D4C4-B134-9A1E-2F88F9BD6D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17971E-4B33-A6D1-4AAC-CBB720E19F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3ECDFB-615C-4780-2249-7CACEAB1BDBF}"/>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5" name="Footer Placeholder 4">
            <a:extLst>
              <a:ext uri="{FF2B5EF4-FFF2-40B4-BE49-F238E27FC236}">
                <a16:creationId xmlns:a16="http://schemas.microsoft.com/office/drawing/2014/main" id="{D9D82C22-272B-AFFF-E2AE-8DA4CEF5CD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1B1A1-E347-D476-23A8-03A19CDF62AA}"/>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2572384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44FC-DCD1-9AB3-C6BC-8EC1800F0F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D649CB-26F3-BEC6-D138-E229934A36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B05A7A-8BE5-DEE3-3C71-7906A73B9B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4FD58E-15F7-E21E-EB4A-9D68F63AFFA4}"/>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6" name="Footer Placeholder 5">
            <a:extLst>
              <a:ext uri="{FF2B5EF4-FFF2-40B4-BE49-F238E27FC236}">
                <a16:creationId xmlns:a16="http://schemas.microsoft.com/office/drawing/2014/main" id="{652A8DBA-5361-22A2-08C2-9C6D058C2F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47406F-3D31-B02B-F3AF-47F58BC0C4CC}"/>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1287347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EFE51-62A6-AC2F-E92E-5CB5F25706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B5CA22-E75C-1A8B-592A-701919A4EB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DBC141-27E2-6C05-AF79-DF58D1B092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FE841F-6B39-FF1A-FF62-A7B9C6249A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97CB25-DE2C-4040-AFBD-8EF35855CA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23F99A-1996-8F40-35EC-06A16305C40A}"/>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8" name="Footer Placeholder 7">
            <a:extLst>
              <a:ext uri="{FF2B5EF4-FFF2-40B4-BE49-F238E27FC236}">
                <a16:creationId xmlns:a16="http://schemas.microsoft.com/office/drawing/2014/main" id="{7C4F184B-7C96-8C94-BDD8-604E16A25F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4ED170-AE9D-CA9F-A949-7AF3F3CCA7A3}"/>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3279809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50F06-C7A4-E05D-1995-4C247FC1E0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627C84-D637-D1C3-1097-C426110A08DC}"/>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4" name="Footer Placeholder 3">
            <a:extLst>
              <a:ext uri="{FF2B5EF4-FFF2-40B4-BE49-F238E27FC236}">
                <a16:creationId xmlns:a16="http://schemas.microsoft.com/office/drawing/2014/main" id="{A15D3E78-35D7-DE1A-1ADF-E96BF7BC6F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C0DBD6-F6E4-38A3-E1FC-445DA62B34FF}"/>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363276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E1FF84-DE42-63A9-81ED-FD69C192DB7B}"/>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3" name="Footer Placeholder 2">
            <a:extLst>
              <a:ext uri="{FF2B5EF4-FFF2-40B4-BE49-F238E27FC236}">
                <a16:creationId xmlns:a16="http://schemas.microsoft.com/office/drawing/2014/main" id="{061FF0E3-71A8-D751-EABA-E485B24647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8722D4-FEFF-A2FC-59CE-7DF83CA1D8FE}"/>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3635159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B5B0-73CF-8338-6C47-15AA920BF8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73F71-69CC-3BC3-65C7-C15E47FC5B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92FEB6-6AE9-4D1E-5063-753C6D94B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9AA5D7-DDB4-D21E-D164-C370A453D8C2}"/>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6" name="Footer Placeholder 5">
            <a:extLst>
              <a:ext uri="{FF2B5EF4-FFF2-40B4-BE49-F238E27FC236}">
                <a16:creationId xmlns:a16="http://schemas.microsoft.com/office/drawing/2014/main" id="{85077ED9-7E21-57B0-A10D-4F35D53B6C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0C1B3-78D3-CA90-4CBC-94EB47E2BB61}"/>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1156058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CE09-CC1F-FE0E-F5DA-A76DE4904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0ACA07-5506-AF3F-7675-BE5227F62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EB31B4-A2FC-4583-66E0-88DAEB044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20EA5F-0C71-ABCF-04C6-2B1701AF5187}"/>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6" name="Footer Placeholder 5">
            <a:extLst>
              <a:ext uri="{FF2B5EF4-FFF2-40B4-BE49-F238E27FC236}">
                <a16:creationId xmlns:a16="http://schemas.microsoft.com/office/drawing/2014/main" id="{7CBBB79F-AB85-0962-F08C-0017F77902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8A0CA3-A0ED-C964-E501-8C9939E06236}"/>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2795182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C5508-7245-59B0-ED8D-C5A9056E7D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BC77E-BC65-1508-F099-42804F1585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6AC1A6-B7E1-5099-34F5-C563EAD46AFF}"/>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5" name="Footer Placeholder 4">
            <a:extLst>
              <a:ext uri="{FF2B5EF4-FFF2-40B4-BE49-F238E27FC236}">
                <a16:creationId xmlns:a16="http://schemas.microsoft.com/office/drawing/2014/main" id="{DD61F670-6042-383E-934E-2EC9DDF3EE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24213-C11D-C147-3517-01599BBDE22C}"/>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268454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CB8D2F-B909-5095-A54A-CBAA29030A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790CD0-052A-6A7D-2225-C741F3A046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F51199-4D90-4D7D-BE20-69885DC9AE6C}"/>
              </a:ext>
            </a:extLst>
          </p:cNvPr>
          <p:cNvSpPr>
            <a:spLocks noGrp="1"/>
          </p:cNvSpPr>
          <p:nvPr>
            <p:ph type="dt" sz="half" idx="10"/>
          </p:nvPr>
        </p:nvSpPr>
        <p:spPr/>
        <p:txBody>
          <a:bodyPr/>
          <a:lstStyle/>
          <a:p>
            <a:fld id="{5049B63F-1F56-4FD9-B3B0-1DF5A8D03936}" type="datetimeFigureOut">
              <a:rPr lang="en-GB" smtClean="0"/>
              <a:t>17/06/2026</a:t>
            </a:fld>
            <a:endParaRPr lang="en-GB"/>
          </a:p>
        </p:txBody>
      </p:sp>
      <p:sp>
        <p:nvSpPr>
          <p:cNvPr id="5" name="Footer Placeholder 4">
            <a:extLst>
              <a:ext uri="{FF2B5EF4-FFF2-40B4-BE49-F238E27FC236}">
                <a16:creationId xmlns:a16="http://schemas.microsoft.com/office/drawing/2014/main" id="{A634B19A-A952-1933-82EF-A71327523D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C55818-AC9D-063B-13B3-550D8A37A251}"/>
              </a:ext>
            </a:extLst>
          </p:cNvPr>
          <p:cNvSpPr>
            <a:spLocks noGrp="1"/>
          </p:cNvSpPr>
          <p:nvPr>
            <p:ph type="sldNum" sz="quarter" idx="12"/>
          </p:nvPr>
        </p:nvSpPr>
        <p:spPr/>
        <p:txBody>
          <a:bodyPr/>
          <a:lstStyle/>
          <a:p>
            <a:fld id="{5482DCEB-A65A-4DCC-A2DB-30BF3E20A8D0}" type="slidenum">
              <a:rPr lang="en-GB" smtClean="0"/>
              <a:t>‹#›</a:t>
            </a:fld>
            <a:endParaRPr lang="en-GB"/>
          </a:p>
        </p:txBody>
      </p:sp>
    </p:spTree>
    <p:extLst>
      <p:ext uri="{BB962C8B-B14F-4D97-AF65-F5344CB8AC3E}">
        <p14:creationId xmlns:p14="http://schemas.microsoft.com/office/powerpoint/2010/main" val="2663042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B62FCD-E3E9-80C8-F486-C638CBC7AB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21B117-5308-AD0D-9AFF-205A226702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4DD23-2FAE-F0FC-8EC1-EBBF7CB0B5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049B63F-1F56-4FD9-B3B0-1DF5A8D03936}" type="datetimeFigureOut">
              <a:rPr lang="en-GB" smtClean="0"/>
              <a:t>17/06/2026</a:t>
            </a:fld>
            <a:endParaRPr lang="en-GB"/>
          </a:p>
        </p:txBody>
      </p:sp>
      <p:sp>
        <p:nvSpPr>
          <p:cNvPr id="5" name="Footer Placeholder 4">
            <a:extLst>
              <a:ext uri="{FF2B5EF4-FFF2-40B4-BE49-F238E27FC236}">
                <a16:creationId xmlns:a16="http://schemas.microsoft.com/office/drawing/2014/main" id="{0300C788-2BBD-3DC3-CB11-844CEAB6FA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A6662B-8D31-3651-7923-8724ECDC90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482DCEB-A65A-4DCC-A2DB-30BF3E20A8D0}" type="slidenum">
              <a:rPr lang="en-GB" smtClean="0"/>
              <a:t>‹#›</a:t>
            </a:fld>
            <a:endParaRPr lang="en-GB"/>
          </a:p>
        </p:txBody>
      </p:sp>
    </p:spTree>
    <p:extLst>
      <p:ext uri="{BB962C8B-B14F-4D97-AF65-F5344CB8AC3E}">
        <p14:creationId xmlns:p14="http://schemas.microsoft.com/office/powerpoint/2010/main" val="65503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uk/better-health/"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ho.int/teams/health-promotion/enhanced-wellbeing/first-global-confer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4AD7-780A-6A2E-BCBA-F3508F35FC14}"/>
              </a:ext>
            </a:extLst>
          </p:cNvPr>
          <p:cNvSpPr>
            <a:spLocks noGrp="1"/>
          </p:cNvSpPr>
          <p:nvPr>
            <p:ph type="ctrTitle"/>
          </p:nvPr>
        </p:nvSpPr>
        <p:spPr>
          <a:xfrm>
            <a:off x="544286" y="1839686"/>
            <a:ext cx="11103428" cy="1915885"/>
          </a:xfrm>
        </p:spPr>
        <p:txBody>
          <a:bodyPr>
            <a:noAutofit/>
          </a:bodyPr>
          <a:lstStyle/>
          <a:p>
            <a:r>
              <a:rPr lang="en-GB" sz="3600" b="1" dirty="0">
                <a:latin typeface="Arial" panose="020B0604020202020204" pitchFamily="34" charset="0"/>
                <a:cs typeface="Arial" panose="020B0604020202020204" pitchFamily="34" charset="0"/>
              </a:rPr>
              <a:t>Health, Wellbeing and Sustainable Development: Achieving SDG 3 Through Health Promotion in the UK</a:t>
            </a:r>
          </a:p>
        </p:txBody>
      </p:sp>
      <p:sp>
        <p:nvSpPr>
          <p:cNvPr id="3" name="Subtitle 2">
            <a:extLst>
              <a:ext uri="{FF2B5EF4-FFF2-40B4-BE49-F238E27FC236}">
                <a16:creationId xmlns:a16="http://schemas.microsoft.com/office/drawing/2014/main" id="{908200BB-2EA3-8D5E-A792-8B4F65D66ABA}"/>
              </a:ext>
            </a:extLst>
          </p:cNvPr>
          <p:cNvSpPr>
            <a:spLocks noGrp="1"/>
          </p:cNvSpPr>
          <p:nvPr>
            <p:ph type="subTitle" idx="1"/>
          </p:nvPr>
        </p:nvSpPr>
        <p:spPr>
          <a:xfrm>
            <a:off x="1524000" y="4005943"/>
            <a:ext cx="9144000" cy="2650443"/>
          </a:xfrm>
        </p:spPr>
        <p:txBody>
          <a:bodyPr>
            <a:normAutofit/>
          </a:bodyPr>
          <a:lstStyle/>
          <a:p>
            <a:r>
              <a:rPr lang="en-GB" b="1" dirty="0">
                <a:latin typeface="Arial" panose="020B0604020202020204" pitchFamily="34" charset="0"/>
                <a:cs typeface="Arial" panose="020B0604020202020204" pitchFamily="34" charset="0"/>
              </a:rPr>
              <a:t>BMHP6030-Health, Wellbeing and Sustainable Development.</a:t>
            </a:r>
          </a:p>
          <a:p>
            <a:r>
              <a:rPr lang="en-GB" b="1" dirty="0">
                <a:latin typeface="Arial" panose="020B0604020202020204" pitchFamily="34" charset="0"/>
                <a:cs typeface="Arial" panose="020B0604020202020204" pitchFamily="34" charset="0"/>
              </a:rPr>
              <a:t>Assignment 1 Presentation</a:t>
            </a:r>
          </a:p>
          <a:p>
            <a:r>
              <a:rPr lang="en-GB" b="1" dirty="0">
                <a:latin typeface="Arial" panose="020B0604020202020204" pitchFamily="34" charset="0"/>
                <a:cs typeface="Arial" panose="020B0604020202020204" pitchFamily="34" charset="0"/>
              </a:rPr>
              <a:t>Student Name: Salhma Parveen</a:t>
            </a:r>
          </a:p>
          <a:p>
            <a:r>
              <a:rPr lang="en-GB" b="1" dirty="0">
                <a:latin typeface="Arial" panose="020B0604020202020204" pitchFamily="34" charset="0"/>
                <a:cs typeface="Arial" panose="020B0604020202020204" pitchFamily="34" charset="0"/>
              </a:rPr>
              <a:t>Student ID: 2315839</a:t>
            </a:r>
          </a:p>
          <a:p>
            <a:r>
              <a:rPr lang="en-GB" b="1" dirty="0">
                <a:latin typeface="Arial" panose="020B0604020202020204" pitchFamily="34" charset="0"/>
                <a:cs typeface="Arial" panose="020B0604020202020204" pitchFamily="34" charset="0"/>
              </a:rPr>
              <a:t>Lecturer: Parese Ahmed</a:t>
            </a:r>
          </a:p>
          <a:p>
            <a:endParaRPr lang="en-GB" dirty="0"/>
          </a:p>
        </p:txBody>
      </p:sp>
      <p:pic>
        <p:nvPicPr>
          <p:cNvPr id="4" name="Picture 3" descr="UWTSD Named UK University of the Year ...">
            <a:extLst>
              <a:ext uri="{FF2B5EF4-FFF2-40B4-BE49-F238E27FC236}">
                <a16:creationId xmlns:a16="http://schemas.microsoft.com/office/drawing/2014/main" id="{DDB0E9E3-188F-0A38-C44A-94735B5ECFC7}"/>
              </a:ext>
            </a:extLst>
          </p:cNvPr>
          <p:cNvPicPr>
            <a:picLocks noChangeAspect="1"/>
          </p:cNvPicPr>
          <p:nvPr/>
        </p:nvPicPr>
        <p:blipFill>
          <a:blip r:embed="rId2"/>
          <a:stretch>
            <a:fillRect/>
          </a:stretch>
        </p:blipFill>
        <p:spPr>
          <a:xfrm>
            <a:off x="5596617" y="0"/>
            <a:ext cx="6051097" cy="2079171"/>
          </a:xfrm>
          <a:prstGeom prst="rect">
            <a:avLst/>
          </a:prstGeom>
        </p:spPr>
      </p:pic>
    </p:spTree>
    <p:extLst>
      <p:ext uri="{BB962C8B-B14F-4D97-AF65-F5344CB8AC3E}">
        <p14:creationId xmlns:p14="http://schemas.microsoft.com/office/powerpoint/2010/main" val="1777998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F6F9D-8A91-C8A1-B046-E9E970F89F8F}"/>
              </a:ext>
            </a:extLst>
          </p:cNvPr>
          <p:cNvSpPr>
            <a:spLocks noGrp="1"/>
          </p:cNvSpPr>
          <p:nvPr>
            <p:ph type="title"/>
          </p:nvPr>
        </p:nvSpPr>
        <p:spPr>
          <a:xfrm>
            <a:off x="572493" y="238539"/>
            <a:ext cx="11018520" cy="1434415"/>
          </a:xfrm>
        </p:spPr>
        <p:txBody>
          <a:bodyPr anchor="b">
            <a:normAutofit/>
          </a:bodyPr>
          <a:lstStyle/>
          <a:p>
            <a:r>
              <a:rPr lang="en-GB" sz="5400" b="1"/>
              <a:t>In</a:t>
            </a:r>
            <a:r>
              <a:rPr lang="en-GB" sz="5400" b="1">
                <a:latin typeface="Arial" panose="020B0604020202020204" pitchFamily="34" charset="0"/>
                <a:cs typeface="Arial" panose="020B0604020202020204" pitchFamily="34" charset="0"/>
              </a:rPr>
              <a:t>troduction</a:t>
            </a:r>
            <a:endParaRPr lang="en-GB" sz="5400" b="1"/>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1F5819-DCCD-17F5-BCC4-40671F02E402}"/>
              </a:ext>
            </a:extLst>
          </p:cNvPr>
          <p:cNvSpPr>
            <a:spLocks noGrp="1"/>
          </p:cNvSpPr>
          <p:nvPr>
            <p:ph idx="1"/>
          </p:nvPr>
        </p:nvSpPr>
        <p:spPr>
          <a:xfrm>
            <a:off x="572493" y="2071315"/>
            <a:ext cx="6713552" cy="4548145"/>
          </a:xfrm>
        </p:spPr>
        <p:txBody>
          <a:bodyPr anchor="t">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Health, wellbeing and sustainable development are closely linked</a:t>
            </a:r>
          </a:p>
          <a:p>
            <a:r>
              <a:rPr lang="en-GB" dirty="0">
                <a:latin typeface="Arial" panose="020B0604020202020204" pitchFamily="34" charset="0"/>
                <a:cs typeface="Arial" panose="020B0604020202020204" pitchFamily="34" charset="0"/>
              </a:rPr>
              <a:t> SDG 3 aims to ensure healthy lives and promote wellbeing for all</a:t>
            </a:r>
          </a:p>
          <a:p>
            <a:r>
              <a:rPr lang="en-GB" dirty="0"/>
              <a:t>This presentation critically evaluates the NHS Better Health campaign using the Health Belief Model and Social Determinants of Health approach.</a:t>
            </a:r>
            <a:endParaRPr lang="en-GB" dirty="0">
              <a:latin typeface="Arial" panose="020B0604020202020204" pitchFamily="34" charset="0"/>
              <a:cs typeface="Arial" panose="020B0604020202020204" pitchFamily="34" charset="0"/>
            </a:endParaRPr>
          </a:p>
        </p:txBody>
      </p:sp>
      <p:pic>
        <p:nvPicPr>
          <p:cNvPr id="4" name="Picture 3" descr="SDG 3 - Good Health and Well-Being ...">
            <a:extLst>
              <a:ext uri="{FF2B5EF4-FFF2-40B4-BE49-F238E27FC236}">
                <a16:creationId xmlns:a16="http://schemas.microsoft.com/office/drawing/2014/main" id="{27F3C850-95AA-3C3E-FE7E-54EA6EFD247F}"/>
              </a:ext>
            </a:extLst>
          </p:cNvPr>
          <p:cNvPicPr>
            <a:picLocks noChangeAspect="1"/>
          </p:cNvPicPr>
          <p:nvPr/>
        </p:nvPicPr>
        <p:blipFill>
          <a:blip r:embed="rId2"/>
          <a:srcRect l="15715" r="20263" b="-1"/>
          <a:stretch>
            <a:fillRect/>
          </a:stretch>
        </p:blipFill>
        <p:spPr>
          <a:xfrm>
            <a:off x="7675658" y="2115749"/>
            <a:ext cx="3941064" cy="3425080"/>
          </a:xfrm>
          <a:prstGeom prst="rect">
            <a:avLst/>
          </a:prstGeom>
        </p:spPr>
      </p:pic>
      <p:sp>
        <p:nvSpPr>
          <p:cNvPr id="5" name="TextBox 4">
            <a:extLst>
              <a:ext uri="{FF2B5EF4-FFF2-40B4-BE49-F238E27FC236}">
                <a16:creationId xmlns:a16="http://schemas.microsoft.com/office/drawing/2014/main" id="{677D513D-4AA0-9CAB-8732-4798E60215CB}"/>
              </a:ext>
            </a:extLst>
          </p:cNvPr>
          <p:cNvSpPr txBox="1"/>
          <p:nvPr/>
        </p:nvSpPr>
        <p:spPr>
          <a:xfrm>
            <a:off x="7946571" y="5519057"/>
            <a:ext cx="3494315" cy="369332"/>
          </a:xfrm>
          <a:prstGeom prst="rect">
            <a:avLst/>
          </a:prstGeom>
          <a:noFill/>
        </p:spPr>
        <p:txBody>
          <a:bodyPr wrap="square" rtlCol="0">
            <a:spAutoFit/>
          </a:bodyPr>
          <a:lstStyle/>
          <a:p>
            <a:r>
              <a:rPr lang="en-GB" b="1" dirty="0"/>
              <a:t>SOURCE: </a:t>
            </a:r>
            <a:r>
              <a:rPr lang="en-GB" dirty="0"/>
              <a:t>United Nations (2024</a:t>
            </a:r>
          </a:p>
        </p:txBody>
      </p:sp>
    </p:spTree>
    <p:extLst>
      <p:ext uri="{BB962C8B-B14F-4D97-AF65-F5344CB8AC3E}">
        <p14:creationId xmlns:p14="http://schemas.microsoft.com/office/powerpoint/2010/main" val="96091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4586175-2C8C-5E37-EC8C-E65EA3F52BD8}"/>
              </a:ext>
            </a:extLst>
          </p:cNvPr>
          <p:cNvSpPr>
            <a:spLocks noGrp="1"/>
          </p:cNvSpPr>
          <p:nvPr>
            <p:ph type="title"/>
          </p:nvPr>
        </p:nvSpPr>
        <p:spPr>
          <a:xfrm>
            <a:off x="838200" y="365125"/>
            <a:ext cx="5393361" cy="1325563"/>
          </a:xfrm>
        </p:spPr>
        <p:txBody>
          <a:bodyPr>
            <a:normAutofit/>
          </a:bodyPr>
          <a:lstStyle/>
          <a:p>
            <a:r>
              <a:rPr lang="en-GB" sz="3100" b="1" dirty="0"/>
              <a:t>Defining Health, Wellbeing and Sustainable Development</a:t>
            </a:r>
            <a:endParaRPr lang="en-GB" sz="31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687A04-17DB-287B-75EE-5B76FFAA0CFD}"/>
              </a:ext>
            </a:extLst>
          </p:cNvPr>
          <p:cNvSpPr>
            <a:spLocks noGrp="1"/>
          </p:cNvSpPr>
          <p:nvPr>
            <p:ph idx="1"/>
          </p:nvPr>
        </p:nvSpPr>
        <p:spPr>
          <a:xfrm>
            <a:off x="838200" y="1545771"/>
            <a:ext cx="5393361" cy="5203372"/>
          </a:xfrm>
        </p:spPr>
        <p:txBody>
          <a:bodyPr>
            <a:normAutofit/>
          </a:bodyPr>
          <a:lstStyle/>
          <a:p>
            <a:pPr marL="0" indent="0">
              <a:buNone/>
            </a:pPr>
            <a:r>
              <a:rPr lang="en-GB" sz="1600" b="1" dirty="0">
                <a:latin typeface="Arial" panose="020B0604020202020204" pitchFamily="34" charset="0"/>
                <a:cs typeface="Arial" panose="020B0604020202020204" pitchFamily="34" charset="0"/>
              </a:rPr>
              <a:t>Health</a:t>
            </a:r>
          </a:p>
          <a:p>
            <a:pPr marL="0" indent="0">
              <a:buNone/>
            </a:pPr>
            <a:r>
              <a:rPr lang="en-GB" sz="1600" dirty="0">
                <a:latin typeface="Arial" panose="020B0604020202020204" pitchFamily="34" charset="0"/>
                <a:cs typeface="Arial" panose="020B0604020202020204" pitchFamily="34" charset="0"/>
              </a:rPr>
              <a:t>• WHO (1948): a state of complete physical, mental and social wellbeing</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Wellbeing</a:t>
            </a:r>
          </a:p>
          <a:p>
            <a:pPr marL="0" indent="0">
              <a:buNone/>
            </a:pPr>
            <a:r>
              <a:rPr lang="en-GB" sz="1600" dirty="0">
                <a:latin typeface="Arial" panose="020B0604020202020204" pitchFamily="34" charset="0"/>
                <a:cs typeface="Arial" panose="020B0604020202020204" pitchFamily="34" charset="0"/>
              </a:rPr>
              <a:t>• Subjective wellbeing</a:t>
            </a:r>
          </a:p>
          <a:p>
            <a:pPr marL="0" indent="0">
              <a:buNone/>
            </a:pPr>
            <a:r>
              <a:rPr lang="en-GB" sz="1600" dirty="0">
                <a:latin typeface="Arial" panose="020B0604020202020204" pitchFamily="34" charset="0"/>
                <a:cs typeface="Arial" panose="020B0604020202020204" pitchFamily="34" charset="0"/>
              </a:rPr>
              <a:t>• Objective wellbeing</a:t>
            </a:r>
          </a:p>
          <a:p>
            <a:pPr marL="0" indent="0">
              <a:buNone/>
            </a:pPr>
            <a:r>
              <a:rPr lang="en-GB" sz="1600" dirty="0">
                <a:latin typeface="Arial" panose="020B0604020202020204" pitchFamily="34" charset="0"/>
                <a:cs typeface="Arial" panose="020B0604020202020204" pitchFamily="34" charset="0"/>
              </a:rPr>
              <a:t>• Quality of life</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Sustainable Development</a:t>
            </a:r>
          </a:p>
          <a:p>
            <a:pPr marL="0" indent="0">
              <a:buNone/>
            </a:pPr>
            <a:r>
              <a:rPr lang="en-GB" sz="1600" dirty="0">
                <a:latin typeface="Arial" panose="020B0604020202020204" pitchFamily="34" charset="0"/>
                <a:cs typeface="Arial" panose="020B0604020202020204" pitchFamily="34" charset="0"/>
              </a:rPr>
              <a:t>• Meeting present needs without compromising future generations</a:t>
            </a:r>
          </a:p>
          <a:p>
            <a:pPr marL="0" indent="0">
              <a:buNone/>
            </a:pP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Critical Point</a:t>
            </a:r>
          </a:p>
          <a:p>
            <a:pPr marL="0" indent="0">
              <a:buNone/>
            </a:pPr>
            <a:r>
              <a:rPr lang="en-GB" sz="1600" dirty="0">
                <a:latin typeface="Arial" panose="020B0604020202020204" pitchFamily="34" charset="0"/>
                <a:cs typeface="Arial" panose="020B0604020202020204" pitchFamily="34" charset="0"/>
              </a:rPr>
              <a:t>• Definitions remain contested and difficult to measure consistently</a:t>
            </a:r>
          </a:p>
          <a:p>
            <a:endParaRPr lang="en-GB" sz="1300" dirty="0">
              <a:latin typeface="Arial" panose="020B0604020202020204" pitchFamily="34" charset="0"/>
              <a:cs typeface="Arial" panose="020B0604020202020204" pitchFamily="34" charset="0"/>
            </a:endParaRPr>
          </a:p>
        </p:txBody>
      </p:sp>
      <p:pic>
        <p:nvPicPr>
          <p:cNvPr id="5" name="Picture 4" descr="8 Dimensions of Wellness">
            <a:extLst>
              <a:ext uri="{FF2B5EF4-FFF2-40B4-BE49-F238E27FC236}">
                <a16:creationId xmlns:a16="http://schemas.microsoft.com/office/drawing/2014/main" id="{6353280B-1CAB-8F56-855D-64EA18C43C9A}"/>
              </a:ext>
            </a:extLst>
          </p:cNvPr>
          <p:cNvPicPr>
            <a:picLocks noChangeAspect="1"/>
          </p:cNvPicPr>
          <p:nvPr/>
        </p:nvPicPr>
        <p:blipFill>
          <a:blip r:embed="rId2"/>
          <a:srcRect r="2" b="2"/>
          <a:stretch>
            <a:fillRect/>
          </a:stretch>
        </p:blipFill>
        <p:spPr>
          <a:xfrm>
            <a:off x="7260770" y="758514"/>
            <a:ext cx="4236387" cy="404208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5A96290-58B2-E55B-AFB2-1ED8734574FD}"/>
              </a:ext>
            </a:extLst>
          </p:cNvPr>
          <p:cNvSpPr txBox="1"/>
          <p:nvPr/>
        </p:nvSpPr>
        <p:spPr>
          <a:xfrm>
            <a:off x="7739743" y="4931229"/>
            <a:ext cx="2754086" cy="1077218"/>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Adapted from Dimensions of Wellness model (accessed June 2026)</a:t>
            </a:r>
          </a:p>
        </p:txBody>
      </p:sp>
    </p:spTree>
    <p:extLst>
      <p:ext uri="{BB962C8B-B14F-4D97-AF65-F5344CB8AC3E}">
        <p14:creationId xmlns:p14="http://schemas.microsoft.com/office/powerpoint/2010/main" val="44208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029E2-B97F-97DF-5CBA-43C3634B6A8B}"/>
              </a:ext>
            </a:extLst>
          </p:cNvPr>
          <p:cNvSpPr>
            <a:spLocks noGrp="1"/>
          </p:cNvSpPr>
          <p:nvPr>
            <p:ph type="title"/>
          </p:nvPr>
        </p:nvSpPr>
        <p:spPr/>
        <p:txBody>
          <a:bodyPr/>
          <a:lstStyle/>
          <a:p>
            <a:r>
              <a:rPr lang="en-GB" b="1"/>
              <a:t>Health Promotion and Sustainable Development Goal 3</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F57126-204A-B65B-D915-8389C4F01EB7}"/>
              </a:ext>
            </a:extLst>
          </p:cNvPr>
          <p:cNvSpPr>
            <a:spLocks noGrp="1"/>
          </p:cNvSpPr>
          <p:nvPr>
            <p:ph idx="1"/>
          </p:nvPr>
        </p:nvSpPr>
        <p:spPr>
          <a:xfrm>
            <a:off x="838199" y="1825624"/>
            <a:ext cx="11081657" cy="4814661"/>
          </a:xfrm>
        </p:spPr>
        <p:txBody>
          <a:bodyPr>
            <a:normAutofit/>
          </a:bodyPr>
          <a:lstStyle/>
          <a:p>
            <a:pPr marL="0" indent="0">
              <a:buNone/>
            </a:pPr>
            <a:r>
              <a:rPr lang="en-GB" sz="1600" b="1" dirty="0">
                <a:latin typeface="Arial" panose="020B0604020202020204" pitchFamily="34" charset="0"/>
                <a:cs typeface="Arial" panose="020B0604020202020204" pitchFamily="34" charset="0"/>
              </a:rPr>
              <a:t>What is Health Promotion?</a:t>
            </a:r>
          </a:p>
          <a:p>
            <a:r>
              <a:rPr lang="en-GB" sz="1600" dirty="0">
                <a:latin typeface="Arial" panose="020B0604020202020204" pitchFamily="34" charset="0"/>
                <a:cs typeface="Arial" panose="020B0604020202020204" pitchFamily="34" charset="0"/>
              </a:rPr>
              <a:t>Health promotion enables people to increase control over and improve their health. </a:t>
            </a:r>
          </a:p>
          <a:p>
            <a:r>
              <a:rPr lang="en-GB" sz="1600" dirty="0">
                <a:latin typeface="Arial" panose="020B0604020202020204" pitchFamily="34" charset="0"/>
                <a:cs typeface="Arial" panose="020B0604020202020204" pitchFamily="34" charset="0"/>
              </a:rPr>
              <a:t>It focuses on prevention rather than treatment. </a:t>
            </a:r>
          </a:p>
          <a:p>
            <a:r>
              <a:rPr lang="en-GB" sz="1600" dirty="0">
                <a:latin typeface="Arial" panose="020B0604020202020204" pitchFamily="34" charset="0"/>
                <a:cs typeface="Arial" panose="020B0604020202020204" pitchFamily="34" charset="0"/>
              </a:rPr>
              <a:t>The approach addresses behavioural, social and environmental determinants of health. </a:t>
            </a:r>
          </a:p>
          <a:p>
            <a:pPr marL="0" indent="0">
              <a:buNone/>
            </a:pPr>
            <a:r>
              <a:rPr lang="en-GB" sz="1600" b="1" dirty="0">
                <a:latin typeface="Arial" panose="020B0604020202020204" pitchFamily="34" charset="0"/>
                <a:cs typeface="Arial" panose="020B0604020202020204" pitchFamily="34" charset="0"/>
              </a:rPr>
              <a:t>Link to SDG 3</a:t>
            </a:r>
          </a:p>
          <a:p>
            <a:r>
              <a:rPr lang="en-GB" sz="1600" dirty="0">
                <a:latin typeface="Arial" panose="020B0604020202020204" pitchFamily="34" charset="0"/>
                <a:cs typeface="Arial" panose="020B0604020202020204" pitchFamily="34" charset="0"/>
              </a:rPr>
              <a:t>SDG 3 aims to ensure healthy lives and promote wellbeing for all at all ages. </a:t>
            </a:r>
          </a:p>
          <a:p>
            <a:r>
              <a:rPr lang="en-GB" sz="1600" dirty="0">
                <a:latin typeface="Arial" panose="020B0604020202020204" pitchFamily="34" charset="0"/>
                <a:cs typeface="Arial" panose="020B0604020202020204" pitchFamily="34" charset="0"/>
              </a:rPr>
              <a:t>Health promotion supports disease prevention, healthier lifestyles and reduced health inequalities. </a:t>
            </a:r>
          </a:p>
          <a:p>
            <a:r>
              <a:rPr lang="en-GB" sz="1600" dirty="0">
                <a:latin typeface="Arial" panose="020B0604020202020204" pitchFamily="34" charset="0"/>
                <a:cs typeface="Arial" panose="020B0604020202020204" pitchFamily="34" charset="0"/>
              </a:rPr>
              <a:t>Effective health promotion contributes to achieving sustainable health outcomes. </a:t>
            </a:r>
          </a:p>
          <a:p>
            <a:pPr marL="0" indent="0">
              <a:buNone/>
            </a:pPr>
            <a:r>
              <a:rPr lang="en-GB" sz="1600" b="1" dirty="0">
                <a:latin typeface="Arial" panose="020B0604020202020204" pitchFamily="34" charset="0"/>
                <a:cs typeface="Arial" panose="020B0604020202020204" pitchFamily="34" charset="0"/>
              </a:rPr>
              <a:t>Critical Point</a:t>
            </a:r>
          </a:p>
          <a:p>
            <a:r>
              <a:rPr lang="en-GB" sz="1600" dirty="0">
                <a:latin typeface="Arial" panose="020B0604020202020204" pitchFamily="34" charset="0"/>
                <a:cs typeface="Arial" panose="020B0604020202020204" pitchFamily="34" charset="0"/>
              </a:rPr>
              <a:t>Health promotion can improve population health, but its effectiveness may be limited by wider social and economic factors.</a:t>
            </a:r>
          </a:p>
          <a:p>
            <a:endParaRPr lang="en-GB" sz="1400" dirty="0">
              <a:latin typeface="Arial" panose="020B0604020202020204" pitchFamily="34" charset="0"/>
              <a:cs typeface="Arial" panose="020B0604020202020204" pitchFamily="34" charset="0"/>
            </a:endParaRPr>
          </a:p>
        </p:txBody>
      </p:sp>
      <p:pic>
        <p:nvPicPr>
          <p:cNvPr id="4" name="Picture 3" descr="The Ottawa Charter for health promotion ...">
            <a:extLst>
              <a:ext uri="{FF2B5EF4-FFF2-40B4-BE49-F238E27FC236}">
                <a16:creationId xmlns:a16="http://schemas.microsoft.com/office/drawing/2014/main" id="{A406D259-5D67-93EC-02AB-856D2409EE56}"/>
              </a:ext>
            </a:extLst>
          </p:cNvPr>
          <p:cNvPicPr>
            <a:picLocks noChangeAspect="1"/>
          </p:cNvPicPr>
          <p:nvPr/>
        </p:nvPicPr>
        <p:blipFill>
          <a:blip r:embed="rId2"/>
          <a:stretch>
            <a:fillRect/>
          </a:stretch>
        </p:blipFill>
        <p:spPr>
          <a:xfrm>
            <a:off x="9431078" y="1163146"/>
            <a:ext cx="2324100" cy="1962150"/>
          </a:xfrm>
          <a:prstGeom prst="rect">
            <a:avLst/>
          </a:prstGeom>
        </p:spPr>
      </p:pic>
      <p:sp>
        <p:nvSpPr>
          <p:cNvPr id="5" name="TextBox 4">
            <a:extLst>
              <a:ext uri="{FF2B5EF4-FFF2-40B4-BE49-F238E27FC236}">
                <a16:creationId xmlns:a16="http://schemas.microsoft.com/office/drawing/2014/main" id="{33473DBA-5BA8-3751-BA79-B6CA441C4029}"/>
              </a:ext>
            </a:extLst>
          </p:cNvPr>
          <p:cNvSpPr txBox="1"/>
          <p:nvPr/>
        </p:nvSpPr>
        <p:spPr>
          <a:xfrm>
            <a:off x="10134600" y="3260232"/>
            <a:ext cx="1620578" cy="830997"/>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Source: </a:t>
            </a:r>
            <a:r>
              <a:rPr lang="en-GB" sz="1200" dirty="0">
                <a:latin typeface="Arial" panose="020B0604020202020204" pitchFamily="34" charset="0"/>
                <a:cs typeface="Arial" panose="020B0604020202020204" pitchFamily="34" charset="0"/>
              </a:rPr>
              <a:t>WHO, Ottawa Charter for Health Promotion (1986)</a:t>
            </a:r>
          </a:p>
        </p:txBody>
      </p:sp>
    </p:spTree>
    <p:extLst>
      <p:ext uri="{BB962C8B-B14F-4D97-AF65-F5344CB8AC3E}">
        <p14:creationId xmlns:p14="http://schemas.microsoft.com/office/powerpoint/2010/main" val="1286028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8D21F-BFD7-C20C-A28C-AAFBF97A0900}"/>
              </a:ext>
            </a:extLst>
          </p:cNvPr>
          <p:cNvSpPr>
            <a:spLocks noGrp="1"/>
          </p:cNvSpPr>
          <p:nvPr>
            <p:ph type="title"/>
          </p:nvPr>
        </p:nvSpPr>
        <p:spPr>
          <a:xfrm>
            <a:off x="838200" y="97971"/>
            <a:ext cx="10515600" cy="1034143"/>
          </a:xfrm>
        </p:spPr>
        <p:txBody>
          <a:bodyPr>
            <a:normAutofit fontScale="90000"/>
          </a:bodyPr>
          <a:lstStyle/>
          <a:p>
            <a:r>
              <a:rPr lang="en-GB" b="1" dirty="0"/>
              <a:t>Health Belief Model and the Better Health Campaign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56B615-C7FD-2694-8EB3-37B1EEEF4058}"/>
              </a:ext>
            </a:extLst>
          </p:cNvPr>
          <p:cNvSpPr>
            <a:spLocks noGrp="1"/>
          </p:cNvSpPr>
          <p:nvPr>
            <p:ph idx="1"/>
          </p:nvPr>
        </p:nvSpPr>
        <p:spPr>
          <a:xfrm>
            <a:off x="838200" y="1055913"/>
            <a:ext cx="11038114" cy="5704115"/>
          </a:xfrm>
        </p:spPr>
        <p:txBody>
          <a:bodyPr>
            <a:normAutofit fontScale="32500" lnSpcReduction="20000"/>
          </a:bodyPr>
          <a:lstStyle/>
          <a:p>
            <a:pPr marL="0" indent="0">
              <a:buNone/>
            </a:pPr>
            <a:endParaRPr lang="en-GB" sz="2600" b="1" dirty="0">
              <a:latin typeface="Arial" panose="020B0604020202020204" pitchFamily="34" charset="0"/>
              <a:cs typeface="Arial" panose="020B0604020202020204" pitchFamily="34" charset="0"/>
            </a:endParaRPr>
          </a:p>
          <a:p>
            <a:pPr marL="0" indent="0">
              <a:buNone/>
            </a:pPr>
            <a:r>
              <a:rPr lang="en-GB" sz="4300" b="1" dirty="0">
                <a:latin typeface="Arial" panose="020B0604020202020204" pitchFamily="34" charset="0"/>
                <a:cs typeface="Arial" panose="020B0604020202020204" pitchFamily="34" charset="0"/>
              </a:rPr>
              <a:t>Health Belief Model (HBM)</a:t>
            </a:r>
            <a:endParaRPr lang="en-GB"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The HBM explains why people choose to adopt or avoid health behaviours. </a:t>
            </a:r>
          </a:p>
          <a:p>
            <a:r>
              <a:rPr lang="en-GB" sz="4300" dirty="0">
                <a:latin typeface="Arial" panose="020B0604020202020204" pitchFamily="34" charset="0"/>
                <a:cs typeface="Arial" panose="020B0604020202020204" pitchFamily="34" charset="0"/>
              </a:rPr>
              <a:t>It focuses on individual beliefs about health risks and benefits. </a:t>
            </a:r>
          </a:p>
          <a:p>
            <a:pPr marL="0" indent="0">
              <a:buNone/>
            </a:pPr>
            <a:r>
              <a:rPr lang="en-GB" sz="4300" b="1" dirty="0">
                <a:latin typeface="Arial" panose="020B0604020202020204" pitchFamily="34" charset="0"/>
                <a:cs typeface="Arial" panose="020B0604020202020204" pitchFamily="34" charset="0"/>
              </a:rPr>
              <a:t>Key Components</a:t>
            </a:r>
            <a:endParaRPr lang="en-GB"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Perceived susceptibility (risk of illness) </a:t>
            </a:r>
          </a:p>
          <a:p>
            <a:r>
              <a:rPr lang="en-GB" sz="4300" dirty="0">
                <a:latin typeface="Arial" panose="020B0604020202020204" pitchFamily="34" charset="0"/>
                <a:cs typeface="Arial" panose="020B0604020202020204" pitchFamily="34" charset="0"/>
              </a:rPr>
              <a:t>Perceived severity (seriousness of illness) </a:t>
            </a:r>
          </a:p>
          <a:p>
            <a:r>
              <a:rPr lang="en-GB" sz="4300" dirty="0">
                <a:latin typeface="Arial" panose="020B0604020202020204" pitchFamily="34" charset="0"/>
                <a:cs typeface="Arial" panose="020B0604020202020204" pitchFamily="34" charset="0"/>
              </a:rPr>
              <a:t>Perceived benefits (advantages of action) </a:t>
            </a:r>
          </a:p>
          <a:p>
            <a:r>
              <a:rPr lang="en-GB" sz="4300" dirty="0">
                <a:latin typeface="Arial" panose="020B0604020202020204" pitchFamily="34" charset="0"/>
                <a:cs typeface="Arial" panose="020B0604020202020204" pitchFamily="34" charset="0"/>
              </a:rPr>
              <a:t>Perceived barriers (obstacles to action) </a:t>
            </a:r>
          </a:p>
          <a:p>
            <a:r>
              <a:rPr lang="en-GB" sz="4300" dirty="0">
                <a:latin typeface="Arial" panose="020B0604020202020204" pitchFamily="34" charset="0"/>
                <a:cs typeface="Arial" panose="020B0604020202020204" pitchFamily="34" charset="0"/>
              </a:rPr>
              <a:t>Cues to action (triggers that encourage behaviour change) </a:t>
            </a:r>
          </a:p>
          <a:p>
            <a:pPr marL="0" indent="0">
              <a:buNone/>
            </a:pPr>
            <a:r>
              <a:rPr lang="en-GB" sz="4300" b="1" dirty="0">
                <a:latin typeface="Arial" panose="020B0604020202020204" pitchFamily="34" charset="0"/>
                <a:cs typeface="Arial" panose="020B0604020202020204" pitchFamily="34" charset="0"/>
              </a:rPr>
              <a:t>Application to Better Health Campaign</a:t>
            </a:r>
            <a:endParaRPr lang="en-GB"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The campaign highlights health risks linked to obesity and inactivity. </a:t>
            </a:r>
          </a:p>
          <a:p>
            <a:r>
              <a:rPr lang="en-GB" sz="4300" dirty="0">
                <a:latin typeface="Arial" panose="020B0604020202020204" pitchFamily="34" charset="0"/>
                <a:cs typeface="Arial" panose="020B0604020202020204" pitchFamily="34" charset="0"/>
              </a:rPr>
              <a:t>It promotes benefits of healthier eating and physical activity. </a:t>
            </a:r>
          </a:p>
          <a:p>
            <a:r>
              <a:rPr lang="en-GB" sz="4300" dirty="0">
                <a:latin typeface="Arial" panose="020B0604020202020204" pitchFamily="34" charset="0"/>
                <a:cs typeface="Arial" panose="020B0604020202020204" pitchFamily="34" charset="0"/>
              </a:rPr>
              <a:t>Digital tools and media messages act as cues to action. </a:t>
            </a:r>
          </a:p>
          <a:p>
            <a:pPr marL="0" indent="0">
              <a:buNone/>
            </a:pPr>
            <a:r>
              <a:rPr lang="en-GB" sz="4300" b="1" dirty="0">
                <a:latin typeface="Arial" panose="020B0604020202020204" pitchFamily="34" charset="0"/>
                <a:cs typeface="Arial" panose="020B0604020202020204" pitchFamily="34" charset="0"/>
              </a:rPr>
              <a:t>Critical Point</a:t>
            </a:r>
            <a:endParaRPr lang="en-GB"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The HBM focuses on individual behaviour and may overlook wider social and environmental influences.</a:t>
            </a:r>
          </a:p>
          <a:p>
            <a:r>
              <a:rPr lang="en-GB" sz="4300" b="1" dirty="0">
                <a:latin typeface="Arial" panose="020B0604020202020204" pitchFamily="34" charset="0"/>
                <a:cs typeface="Arial" panose="020B0604020202020204" pitchFamily="34" charset="0"/>
              </a:rPr>
              <a:t>Limitations</a:t>
            </a:r>
            <a:endParaRPr lang="en-GB"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May overlook social and economic barriers to behaviour change. </a:t>
            </a:r>
          </a:p>
          <a:p>
            <a:r>
              <a:rPr lang="en-GB" sz="4300" b="1" dirty="0">
                <a:latin typeface="Arial" panose="020B0604020202020204" pitchFamily="34" charset="0"/>
                <a:cs typeface="Arial" panose="020B0604020202020204" pitchFamily="34" charset="0"/>
              </a:rPr>
              <a:t>Critical Evaluation</a:t>
            </a:r>
            <a:endParaRPr lang="en-GB"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Effective for promoting behaviour change but less effective at addressing health inequalities</a:t>
            </a:r>
          </a:p>
          <a:p>
            <a:r>
              <a:rPr lang="en-GB" sz="4300" dirty="0">
                <a:latin typeface="Arial" panose="020B0604020202020204" pitchFamily="34" charset="0"/>
                <a:cs typeface="Arial" panose="020B0604020202020204" pitchFamily="34" charset="0"/>
              </a:rPr>
              <a:t>. (Rosenstock, 1974)</a:t>
            </a:r>
          </a:p>
          <a:p>
            <a:endParaRPr lang="en-GB" sz="4300" dirty="0">
              <a:latin typeface="Arial" panose="020B0604020202020204" pitchFamily="34" charset="0"/>
              <a:cs typeface="Arial" panose="020B0604020202020204" pitchFamily="34" charset="0"/>
            </a:endParaRPr>
          </a:p>
          <a:p>
            <a:pPr marL="0" indent="0">
              <a:buNone/>
            </a:pPr>
            <a:endParaRPr lang="en-GB" sz="2400" b="1" dirty="0"/>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Picture 3" descr="Diagram of 1.03 health belief model ...">
            <a:extLst>
              <a:ext uri="{FF2B5EF4-FFF2-40B4-BE49-F238E27FC236}">
                <a16:creationId xmlns:a16="http://schemas.microsoft.com/office/drawing/2014/main" id="{08ED7422-6F42-B103-C098-306A27D58C42}"/>
              </a:ext>
            </a:extLst>
          </p:cNvPr>
          <p:cNvPicPr>
            <a:picLocks noChangeAspect="1"/>
          </p:cNvPicPr>
          <p:nvPr/>
        </p:nvPicPr>
        <p:blipFill>
          <a:blip r:embed="rId2"/>
          <a:stretch>
            <a:fillRect/>
          </a:stretch>
        </p:blipFill>
        <p:spPr>
          <a:xfrm>
            <a:off x="8948059" y="1426368"/>
            <a:ext cx="2743879" cy="2556102"/>
          </a:xfrm>
          <a:prstGeom prst="rect">
            <a:avLst/>
          </a:prstGeom>
        </p:spPr>
      </p:pic>
      <p:sp>
        <p:nvSpPr>
          <p:cNvPr id="5" name="TextBox 4">
            <a:extLst>
              <a:ext uri="{FF2B5EF4-FFF2-40B4-BE49-F238E27FC236}">
                <a16:creationId xmlns:a16="http://schemas.microsoft.com/office/drawing/2014/main" id="{D766E02C-2259-6CC0-116D-521B300C757A}"/>
              </a:ext>
            </a:extLst>
          </p:cNvPr>
          <p:cNvSpPr txBox="1"/>
          <p:nvPr/>
        </p:nvSpPr>
        <p:spPr>
          <a:xfrm>
            <a:off x="9383486" y="3962400"/>
            <a:ext cx="2492828" cy="73866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Source: </a:t>
            </a:r>
            <a:r>
              <a:rPr lang="en-GB" sz="1400" dirty="0"/>
              <a:t>Adapted from Rosenstock (1974) Health Belief Model.</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03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0820-C20B-6BF4-23C5-B67D0DECC50D}"/>
              </a:ext>
            </a:extLst>
          </p:cNvPr>
          <p:cNvSpPr>
            <a:spLocks noGrp="1"/>
          </p:cNvSpPr>
          <p:nvPr>
            <p:ph type="title"/>
          </p:nvPr>
        </p:nvSpPr>
        <p:spPr>
          <a:xfrm>
            <a:off x="838200" y="152400"/>
            <a:ext cx="10515600" cy="718457"/>
          </a:xfrm>
        </p:spPr>
        <p:txBody>
          <a:bodyPr/>
          <a:lstStyle/>
          <a:p>
            <a:r>
              <a:rPr lang="en-GB" b="1" dirty="0"/>
              <a:t>Health Inequalities and Sustainable Health</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CF20D9-EDA5-365C-8255-E9764DFCDE20}"/>
              </a:ext>
            </a:extLst>
          </p:cNvPr>
          <p:cNvSpPr>
            <a:spLocks noGrp="1"/>
          </p:cNvSpPr>
          <p:nvPr>
            <p:ph idx="1"/>
          </p:nvPr>
        </p:nvSpPr>
        <p:spPr>
          <a:xfrm>
            <a:off x="838199" y="1317172"/>
            <a:ext cx="11081657" cy="5388428"/>
          </a:xfrm>
        </p:spPr>
        <p:txBody>
          <a:bodyPr>
            <a:normAutofit fontScale="85000" lnSpcReduction="10000"/>
          </a:bodyPr>
          <a:lstStyle/>
          <a:p>
            <a:pPr marL="0" indent="0">
              <a:buNone/>
            </a:pPr>
            <a:r>
              <a:rPr lang="en-GB" sz="2000" b="1" dirty="0">
                <a:latin typeface="Arial" panose="020B0604020202020204" pitchFamily="34" charset="0"/>
                <a:cs typeface="Arial" panose="020B0604020202020204" pitchFamily="34" charset="0"/>
              </a:rPr>
              <a:t>What are Health Inequalities?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Differences in health outcomes between population groups. </a:t>
            </a:r>
          </a:p>
          <a:p>
            <a:r>
              <a:rPr lang="en-GB" sz="2000" dirty="0">
                <a:latin typeface="Arial" panose="020B0604020202020204" pitchFamily="34" charset="0"/>
                <a:cs typeface="Arial" panose="020B0604020202020204" pitchFamily="34" charset="0"/>
              </a:rPr>
              <a:t>Influenced </a:t>
            </a:r>
            <a:r>
              <a:rPr lang="en-GB" sz="2000" b="1" dirty="0">
                <a:latin typeface="Arial" panose="020B0604020202020204" pitchFamily="34" charset="0"/>
                <a:cs typeface="Arial" panose="020B0604020202020204" pitchFamily="34" charset="0"/>
              </a:rPr>
              <a:t>by income, education, employment and housing</a:t>
            </a:r>
            <a:r>
              <a:rPr lang="en-GB" sz="2000" dirty="0">
                <a:latin typeface="Arial" panose="020B0604020202020204" pitchFamily="34" charset="0"/>
                <a:cs typeface="Arial" panose="020B0604020202020204" pitchFamily="34" charset="0"/>
              </a:rPr>
              <a:t>. </a:t>
            </a:r>
          </a:p>
          <a:p>
            <a:pPr marL="0" indent="0">
              <a:buNone/>
            </a:pPr>
            <a:r>
              <a:rPr lang="en-GB" sz="2000" b="1" dirty="0">
                <a:latin typeface="Arial" panose="020B0604020202020204" pitchFamily="34" charset="0"/>
                <a:cs typeface="Arial" panose="020B0604020202020204" pitchFamily="34" charset="0"/>
              </a:rPr>
              <a:t>Impact on Health</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People in deprived areas experience poorer </a:t>
            </a:r>
            <a:r>
              <a:rPr lang="en-GB" sz="2000" b="1" dirty="0">
                <a:latin typeface="Arial" panose="020B0604020202020204" pitchFamily="34" charset="0"/>
                <a:cs typeface="Arial" panose="020B0604020202020204" pitchFamily="34" charset="0"/>
              </a:rPr>
              <a:t>health outcomes</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Higher rates of chronic illness and lower </a:t>
            </a:r>
            <a:r>
              <a:rPr lang="en-GB" sz="2000" b="1" dirty="0">
                <a:latin typeface="Arial" panose="020B0604020202020204" pitchFamily="34" charset="0"/>
                <a:cs typeface="Arial" panose="020B0604020202020204" pitchFamily="34" charset="0"/>
              </a:rPr>
              <a:t>life expectancy. </a:t>
            </a:r>
          </a:p>
          <a:p>
            <a:pPr marL="0" indent="0">
              <a:buNone/>
            </a:pPr>
            <a:r>
              <a:rPr lang="en-GB" sz="2000" b="1" dirty="0">
                <a:latin typeface="Arial" panose="020B0604020202020204" pitchFamily="34" charset="0"/>
                <a:cs typeface="Arial" panose="020B0604020202020204" pitchFamily="34" charset="0"/>
              </a:rPr>
              <a:t>Link to Sustainable Development</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Reducing inequalities supports </a:t>
            </a:r>
            <a:r>
              <a:rPr lang="en-GB" sz="2000" b="1" dirty="0">
                <a:latin typeface="Arial" panose="020B0604020202020204" pitchFamily="34" charset="0"/>
                <a:cs typeface="Arial" panose="020B0604020202020204" pitchFamily="34" charset="0"/>
              </a:rPr>
              <a:t>SDG 3 </a:t>
            </a:r>
            <a:r>
              <a:rPr lang="en-GB" sz="2000" dirty="0">
                <a:latin typeface="Arial" panose="020B0604020202020204" pitchFamily="34" charset="0"/>
                <a:cs typeface="Arial" panose="020B0604020202020204" pitchFamily="34" charset="0"/>
              </a:rPr>
              <a:t>(Good Health and Wellbeing). </a:t>
            </a:r>
          </a:p>
          <a:p>
            <a:r>
              <a:rPr lang="en-GB" sz="2000" dirty="0">
                <a:latin typeface="Arial" panose="020B0604020202020204" pitchFamily="34" charset="0"/>
                <a:cs typeface="Arial" panose="020B0604020202020204" pitchFamily="34" charset="0"/>
              </a:rPr>
              <a:t>Sustainable health requires fair access to </a:t>
            </a:r>
            <a:r>
              <a:rPr lang="en-GB" sz="2000" b="1" dirty="0">
                <a:latin typeface="Arial" panose="020B0604020202020204" pitchFamily="34" charset="0"/>
                <a:cs typeface="Arial" panose="020B0604020202020204" pitchFamily="34" charset="0"/>
              </a:rPr>
              <a:t>healthcare </a:t>
            </a:r>
            <a:r>
              <a:rPr lang="en-GB" sz="2000" dirty="0">
                <a:latin typeface="Arial" panose="020B0604020202020204" pitchFamily="34" charset="0"/>
                <a:cs typeface="Arial" panose="020B0604020202020204" pitchFamily="34" charset="0"/>
              </a:rPr>
              <a:t>and resources. </a:t>
            </a:r>
          </a:p>
          <a:p>
            <a:pPr marL="0" indent="0">
              <a:buNone/>
            </a:pPr>
            <a:r>
              <a:rPr lang="en-GB" sz="2000" b="1" dirty="0">
                <a:latin typeface="Arial" panose="020B0604020202020204" pitchFamily="34" charset="0"/>
                <a:cs typeface="Arial" panose="020B0604020202020204" pitchFamily="34" charset="0"/>
              </a:rPr>
              <a:t>Critical Point</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Health promotion alone cannot eliminate inequalities without addressing wider </a:t>
            </a:r>
            <a:r>
              <a:rPr lang="en-GB" sz="2000" b="1" dirty="0">
                <a:latin typeface="Arial" panose="020B0604020202020204" pitchFamily="34" charset="0"/>
                <a:cs typeface="Arial" panose="020B0604020202020204" pitchFamily="34" charset="0"/>
              </a:rPr>
              <a:t>social determinants.</a:t>
            </a:r>
          </a:p>
          <a:p>
            <a:r>
              <a:rPr lang="en-GB" sz="2000" b="1" dirty="0">
                <a:latin typeface="Arial" panose="020B0604020202020204" pitchFamily="34" charset="0"/>
                <a:cs typeface="Arial" panose="020B0604020202020204" pitchFamily="34" charset="0"/>
              </a:rPr>
              <a:t>UK Evidence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People living in deprived areas experience lower healthy life expectancy than those in affluent areas.</a:t>
            </a:r>
          </a:p>
          <a:p>
            <a:pPr marL="0" indent="0">
              <a:buNone/>
            </a:pPr>
            <a:r>
              <a:rPr lang="en-GB" sz="2000" b="1" dirty="0">
                <a:latin typeface="Arial" panose="020B0604020202020204" pitchFamily="34" charset="0"/>
                <a:cs typeface="Arial" panose="020B0604020202020204" pitchFamily="34" charset="0"/>
              </a:rPr>
              <a:t>Critical Evaluation</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While individual behaviours influence health, evidence suggests that social determinants such as income, education and housing have a greater impact on long-term health outcomes (Marmot, 2010).</a:t>
            </a:r>
          </a:p>
          <a:p>
            <a:endParaRPr lang="en-GB" sz="20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3" descr="social determinants of health ...">
            <a:extLst>
              <a:ext uri="{FF2B5EF4-FFF2-40B4-BE49-F238E27FC236}">
                <a16:creationId xmlns:a16="http://schemas.microsoft.com/office/drawing/2014/main" id="{E270D35B-2449-C9F1-077A-250BC8DCD315}"/>
              </a:ext>
            </a:extLst>
          </p:cNvPr>
          <p:cNvPicPr>
            <a:picLocks noChangeAspect="1"/>
          </p:cNvPicPr>
          <p:nvPr/>
        </p:nvPicPr>
        <p:blipFill>
          <a:blip r:embed="rId2"/>
          <a:stretch>
            <a:fillRect/>
          </a:stretch>
        </p:blipFill>
        <p:spPr>
          <a:xfrm>
            <a:off x="8284029" y="1317172"/>
            <a:ext cx="3388858" cy="2111828"/>
          </a:xfrm>
          <a:prstGeom prst="rect">
            <a:avLst/>
          </a:prstGeom>
        </p:spPr>
      </p:pic>
      <p:sp>
        <p:nvSpPr>
          <p:cNvPr id="7" name="TextBox 6">
            <a:extLst>
              <a:ext uri="{FF2B5EF4-FFF2-40B4-BE49-F238E27FC236}">
                <a16:creationId xmlns:a16="http://schemas.microsoft.com/office/drawing/2014/main" id="{E32BEA71-EE2A-13E2-A2F0-DD53DDBD4F0A}"/>
              </a:ext>
            </a:extLst>
          </p:cNvPr>
          <p:cNvSpPr txBox="1"/>
          <p:nvPr/>
        </p:nvSpPr>
        <p:spPr>
          <a:xfrm>
            <a:off x="9300481" y="3365055"/>
            <a:ext cx="2619375" cy="646331"/>
          </a:xfrm>
          <a:prstGeom prst="rect">
            <a:avLst/>
          </a:prstGeom>
          <a:noFill/>
        </p:spPr>
        <p:txBody>
          <a:bodyPr wrap="square" rtlCol="0">
            <a:spAutoFit/>
          </a:bodyPr>
          <a:lstStyle/>
          <a:p>
            <a:r>
              <a:rPr lang="en-GB" b="1" dirty="0"/>
              <a:t>Source</a:t>
            </a: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Dahlgren &amp; Whitehead (1991).</a:t>
            </a:r>
          </a:p>
        </p:txBody>
      </p:sp>
    </p:spTree>
    <p:extLst>
      <p:ext uri="{BB962C8B-B14F-4D97-AF65-F5344CB8AC3E}">
        <p14:creationId xmlns:p14="http://schemas.microsoft.com/office/powerpoint/2010/main" val="4030469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E356D-6518-2731-C3A4-663D9D35FF6B}"/>
              </a:ext>
            </a:extLst>
          </p:cNvPr>
          <p:cNvSpPr>
            <a:spLocks noGrp="1"/>
          </p:cNvSpPr>
          <p:nvPr>
            <p:ph type="title"/>
          </p:nvPr>
        </p:nvSpPr>
        <p:spPr>
          <a:xfrm>
            <a:off x="838200" y="130630"/>
            <a:ext cx="10515600" cy="805542"/>
          </a:xfrm>
        </p:spPr>
        <p:txBody>
          <a:bodyPr/>
          <a:lstStyle/>
          <a:p>
            <a:r>
              <a:rPr lang="en-GB" b="1" dirty="0"/>
              <a:t>Comparing Health Promotion Approaches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E1ACED-5ECE-EB04-6C18-4848F31F6271}"/>
              </a:ext>
            </a:extLst>
          </p:cNvPr>
          <p:cNvSpPr>
            <a:spLocks noGrp="1"/>
          </p:cNvSpPr>
          <p:nvPr>
            <p:ph idx="1"/>
          </p:nvPr>
        </p:nvSpPr>
        <p:spPr>
          <a:xfrm>
            <a:off x="838200" y="936172"/>
            <a:ext cx="10515600" cy="5791199"/>
          </a:xfrm>
        </p:spPr>
        <p:txBody>
          <a:bodyPr>
            <a:normAutofit fontScale="77500" lnSpcReduction="20000"/>
          </a:bodyPr>
          <a:lstStyle/>
          <a:p>
            <a:pPr marL="0" indent="0">
              <a:buNone/>
            </a:pPr>
            <a:r>
              <a:rPr lang="en-GB" sz="2300" b="1" dirty="0">
                <a:latin typeface="Arial" panose="020B0604020202020204" pitchFamily="34" charset="0"/>
                <a:cs typeface="Arial" panose="020B0604020202020204" pitchFamily="34" charset="0"/>
              </a:rPr>
              <a:t>Health Belief Model (HBM)</a:t>
            </a:r>
          </a:p>
          <a:p>
            <a:r>
              <a:rPr lang="en-GB" sz="2300" dirty="0">
                <a:latin typeface="Arial" panose="020B0604020202020204" pitchFamily="34" charset="0"/>
                <a:cs typeface="Arial" panose="020B0604020202020204" pitchFamily="34" charset="0"/>
              </a:rPr>
              <a:t>Focuses on individual behaviour </a:t>
            </a:r>
          </a:p>
          <a:p>
            <a:r>
              <a:rPr lang="en-GB" sz="2300" dirty="0">
                <a:latin typeface="Arial" panose="020B0604020202020204" pitchFamily="34" charset="0"/>
                <a:cs typeface="Arial" panose="020B0604020202020204" pitchFamily="34" charset="0"/>
              </a:rPr>
              <a:t>Encourages behaviour change </a:t>
            </a:r>
          </a:p>
          <a:p>
            <a:r>
              <a:rPr lang="en-GB" sz="2300" dirty="0">
                <a:latin typeface="Arial" panose="020B0604020202020204" pitchFamily="34" charset="0"/>
                <a:cs typeface="Arial" panose="020B0604020202020204" pitchFamily="34" charset="0"/>
              </a:rPr>
              <a:t>Useful for health campaigns </a:t>
            </a:r>
          </a:p>
          <a:p>
            <a:r>
              <a:rPr lang="en-GB" sz="2300" dirty="0">
                <a:latin typeface="Arial" panose="020B0604020202020204" pitchFamily="34" charset="0"/>
                <a:cs typeface="Arial" panose="020B0604020202020204" pitchFamily="34" charset="0"/>
              </a:rPr>
              <a:t>Explains individual choices </a:t>
            </a: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2300" b="1" dirty="0">
                <a:latin typeface="Arial" panose="020B0604020202020204" pitchFamily="34" charset="0"/>
                <a:cs typeface="Arial" panose="020B0604020202020204" pitchFamily="34" charset="0"/>
              </a:rPr>
              <a:t>Social Determinants Approach</a:t>
            </a:r>
          </a:p>
          <a:p>
            <a:r>
              <a:rPr lang="en-GB" sz="2300" dirty="0">
                <a:latin typeface="Arial" panose="020B0604020202020204" pitchFamily="34" charset="0"/>
                <a:cs typeface="Arial" panose="020B0604020202020204" pitchFamily="34" charset="0"/>
              </a:rPr>
              <a:t>Focuses on social and economic factors </a:t>
            </a:r>
          </a:p>
          <a:p>
            <a:r>
              <a:rPr lang="en-GB" sz="2300" dirty="0">
                <a:latin typeface="Arial" panose="020B0604020202020204" pitchFamily="34" charset="0"/>
                <a:cs typeface="Arial" panose="020B0604020202020204" pitchFamily="34" charset="0"/>
              </a:rPr>
              <a:t>Addresses root causes of ill health </a:t>
            </a:r>
          </a:p>
          <a:p>
            <a:r>
              <a:rPr lang="en-GB" sz="2300" dirty="0">
                <a:latin typeface="Arial" panose="020B0604020202020204" pitchFamily="34" charset="0"/>
                <a:cs typeface="Arial" panose="020B0604020202020204" pitchFamily="34" charset="0"/>
              </a:rPr>
              <a:t>Useful for public policy </a:t>
            </a:r>
          </a:p>
          <a:p>
            <a:r>
              <a:rPr lang="en-GB" sz="2300" dirty="0">
                <a:latin typeface="Arial" panose="020B0604020202020204" pitchFamily="34" charset="0"/>
                <a:cs typeface="Arial" panose="020B0604020202020204" pitchFamily="34" charset="0"/>
              </a:rPr>
              <a:t>Explains health inequalities</a:t>
            </a:r>
          </a:p>
          <a:p>
            <a:pPr marL="0" indent="0">
              <a:buNone/>
            </a:pPr>
            <a:r>
              <a:rPr lang="en-GB" sz="2300" dirty="0">
                <a:latin typeface="Arial" panose="020B0604020202020204" pitchFamily="34" charset="0"/>
                <a:cs typeface="Arial" panose="020B0604020202020204" pitchFamily="34" charset="0"/>
              </a:rPr>
              <a:t> </a:t>
            </a:r>
          </a:p>
          <a:p>
            <a:pPr marL="0" indent="0">
              <a:buNone/>
            </a:pPr>
            <a:r>
              <a:rPr lang="en-GB" sz="2300" b="1" dirty="0">
                <a:latin typeface="Arial" panose="020B0604020202020204" pitchFamily="34" charset="0"/>
                <a:cs typeface="Arial" panose="020B0604020202020204" pitchFamily="34" charset="0"/>
              </a:rPr>
              <a:t>Critical Evaluation</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Neither approach alone is sufficient. </a:t>
            </a:r>
          </a:p>
          <a:p>
            <a:r>
              <a:rPr lang="en-GB" sz="2300" dirty="0">
                <a:latin typeface="Arial" panose="020B0604020202020204" pitchFamily="34" charset="0"/>
                <a:cs typeface="Arial" panose="020B0604020202020204" pitchFamily="34" charset="0"/>
              </a:rPr>
              <a:t>Combining both approaches is more effective for achieving SDG 3.</a:t>
            </a:r>
          </a:p>
          <a:p>
            <a:r>
              <a:rPr lang="en-GB" sz="2300" dirty="0">
                <a:latin typeface="Arial" panose="020B0604020202020204" pitchFamily="34" charset="0"/>
                <a:cs typeface="Arial" panose="020B0604020202020204" pitchFamily="34" charset="0"/>
              </a:rPr>
              <a:t>The Health Belief Model explains behaviour change but overlooks wider social inequalities. In contrast, the Social Determinants Approach addresses structural causes of poor health, making the combined approach more effective for achieving SDG 3.</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866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EAECB-3B1C-38ED-B34F-EF77FBF4A19A}"/>
              </a:ext>
            </a:extLst>
          </p:cNvPr>
          <p:cNvSpPr>
            <a:spLocks noGrp="1"/>
          </p:cNvSpPr>
          <p:nvPr>
            <p:ph type="title"/>
          </p:nvPr>
        </p:nvSpPr>
        <p:spPr>
          <a:xfrm>
            <a:off x="838200" y="185057"/>
            <a:ext cx="10515600" cy="1132115"/>
          </a:xfrm>
        </p:spPr>
        <p:txBody>
          <a:bodyPr/>
          <a:lstStyle/>
          <a:p>
            <a:r>
              <a:rPr lang="en-GB" dirty="0"/>
              <a:t>Policy &amp; Legislation Supporting SDG 3</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F95AF0-0AC8-864D-3828-CBB7EBBE5B08}"/>
              </a:ext>
            </a:extLst>
          </p:cNvPr>
          <p:cNvSpPr>
            <a:spLocks noGrp="1"/>
          </p:cNvSpPr>
          <p:nvPr>
            <p:ph idx="1"/>
          </p:nvPr>
        </p:nvSpPr>
        <p:spPr>
          <a:xfrm>
            <a:off x="838200" y="1328058"/>
            <a:ext cx="10515600" cy="5453742"/>
          </a:xfrm>
        </p:spPr>
        <p:txBody>
          <a:bodyPr>
            <a:normAutofit fontScale="32500" lnSpcReduction="20000"/>
          </a:bodyPr>
          <a:lstStyle/>
          <a:p>
            <a:pPr marL="0" indent="0">
              <a:buNone/>
            </a:pPr>
            <a:r>
              <a:rPr lang="en-GB" sz="4900" b="1" dirty="0">
                <a:latin typeface="Arial" panose="020B0604020202020204" pitchFamily="34" charset="0"/>
                <a:cs typeface="Arial" panose="020B0604020202020204" pitchFamily="34" charset="0"/>
              </a:rPr>
              <a:t>NHS Long Term Plan</a:t>
            </a:r>
          </a:p>
          <a:p>
            <a:r>
              <a:rPr lang="en-GB" sz="4900" dirty="0">
                <a:latin typeface="Arial" panose="020B0604020202020204" pitchFamily="34" charset="0"/>
                <a:cs typeface="Arial" panose="020B0604020202020204" pitchFamily="34" charset="0"/>
              </a:rPr>
              <a:t>Focus on prevention and reducing inequalities. </a:t>
            </a:r>
            <a:r>
              <a:rPr lang="en-GB" sz="5400" dirty="0"/>
              <a:t>(NHS England, 2019)</a:t>
            </a:r>
            <a:endParaRPr lang="en-GB" sz="4900" dirty="0">
              <a:latin typeface="Arial" panose="020B0604020202020204" pitchFamily="34" charset="0"/>
              <a:cs typeface="Arial" panose="020B0604020202020204" pitchFamily="34" charset="0"/>
            </a:endParaRPr>
          </a:p>
          <a:p>
            <a:endParaRPr lang="en-GB" sz="4900" dirty="0">
              <a:latin typeface="Arial" panose="020B0604020202020204" pitchFamily="34" charset="0"/>
              <a:cs typeface="Arial" panose="020B0604020202020204" pitchFamily="34" charset="0"/>
            </a:endParaRPr>
          </a:p>
          <a:p>
            <a:pPr marL="0" indent="0">
              <a:buNone/>
            </a:pPr>
            <a:r>
              <a:rPr lang="en-GB" sz="4900" b="1" dirty="0">
                <a:latin typeface="Arial" panose="020B0604020202020204" pitchFamily="34" charset="0"/>
                <a:cs typeface="Arial" panose="020B0604020202020204" pitchFamily="34" charset="0"/>
              </a:rPr>
              <a:t>Health and Care Act 2022</a:t>
            </a:r>
          </a:p>
          <a:p>
            <a:r>
              <a:rPr lang="en-GB" sz="4900" dirty="0">
                <a:latin typeface="Arial" panose="020B0604020202020204" pitchFamily="34" charset="0"/>
                <a:cs typeface="Arial" panose="020B0604020202020204" pitchFamily="34" charset="0"/>
              </a:rPr>
              <a:t>Promotes integrated healthcare services. </a:t>
            </a:r>
            <a:r>
              <a:rPr lang="en-GB" sz="5400" dirty="0"/>
              <a:t>(Health and Care Act, 2022)</a:t>
            </a:r>
            <a:endParaRPr lang="en-GB" sz="4900" dirty="0">
              <a:latin typeface="Arial" panose="020B0604020202020204" pitchFamily="34" charset="0"/>
              <a:cs typeface="Arial" panose="020B0604020202020204" pitchFamily="34" charset="0"/>
            </a:endParaRPr>
          </a:p>
          <a:p>
            <a:endParaRPr lang="en-GB" sz="4900" dirty="0">
              <a:latin typeface="Arial" panose="020B0604020202020204" pitchFamily="34" charset="0"/>
              <a:cs typeface="Arial" panose="020B0604020202020204" pitchFamily="34" charset="0"/>
            </a:endParaRPr>
          </a:p>
          <a:p>
            <a:pPr marL="0" indent="0">
              <a:buNone/>
            </a:pPr>
            <a:r>
              <a:rPr lang="en-GB" sz="4900" b="1" dirty="0">
                <a:latin typeface="Arial" panose="020B0604020202020204" pitchFamily="34" charset="0"/>
                <a:cs typeface="Arial" panose="020B0604020202020204" pitchFamily="34" charset="0"/>
              </a:rPr>
              <a:t>NICE Guidance</a:t>
            </a:r>
          </a:p>
          <a:p>
            <a:r>
              <a:rPr lang="en-GB" sz="4900" dirty="0">
                <a:latin typeface="Arial" panose="020B0604020202020204" pitchFamily="34" charset="0"/>
                <a:cs typeface="Arial" panose="020B0604020202020204" pitchFamily="34" charset="0"/>
              </a:rPr>
              <a:t>Supports obesity prevention and health promotion. </a:t>
            </a:r>
            <a:r>
              <a:rPr lang="en-GB" sz="5400" dirty="0"/>
              <a:t>(NICE, 2022)</a:t>
            </a:r>
            <a:endParaRPr lang="en-GB" sz="4900" dirty="0">
              <a:latin typeface="Arial" panose="020B0604020202020204" pitchFamily="34" charset="0"/>
              <a:cs typeface="Arial" panose="020B0604020202020204" pitchFamily="34" charset="0"/>
            </a:endParaRPr>
          </a:p>
          <a:p>
            <a:endParaRPr lang="en-GB" sz="4900" dirty="0">
              <a:latin typeface="Arial" panose="020B0604020202020204" pitchFamily="34" charset="0"/>
              <a:cs typeface="Arial" panose="020B0604020202020204" pitchFamily="34" charset="0"/>
            </a:endParaRPr>
          </a:p>
          <a:p>
            <a:pPr marL="0" indent="0">
              <a:buNone/>
            </a:pPr>
            <a:r>
              <a:rPr lang="en-GB" sz="4900" b="1" dirty="0">
                <a:latin typeface="Arial" panose="020B0604020202020204" pitchFamily="34" charset="0"/>
                <a:cs typeface="Arial" panose="020B0604020202020204" pitchFamily="34" charset="0"/>
              </a:rPr>
              <a:t>Critical Point</a:t>
            </a:r>
          </a:p>
          <a:p>
            <a:r>
              <a:rPr lang="en-GB" sz="4900" dirty="0">
                <a:latin typeface="Arial" panose="020B0604020202020204" pitchFamily="34" charset="0"/>
                <a:cs typeface="Arial" panose="020B0604020202020204" pitchFamily="34" charset="0"/>
              </a:rPr>
              <a:t>Effective policies require sufficient funding and implementation. </a:t>
            </a:r>
          </a:p>
          <a:p>
            <a:r>
              <a:rPr lang="en-GB" sz="4900" dirty="0">
                <a:latin typeface="Arial" panose="020B0604020202020204" pitchFamily="34" charset="0"/>
                <a:cs typeface="Arial" panose="020B0604020202020204" pitchFamily="34" charset="0"/>
              </a:rPr>
              <a:t>Despite these policies, significant health inequalities remain across the UK, suggesting that implementation and funding challenges continue to limit progress.</a:t>
            </a:r>
          </a:p>
          <a:p>
            <a:pPr marL="0" indent="0">
              <a:buNone/>
            </a:pPr>
            <a:endParaRPr lang="en-GB" sz="4900" dirty="0">
              <a:latin typeface="Arial" panose="020B0604020202020204" pitchFamily="34" charset="0"/>
              <a:cs typeface="Arial" panose="020B0604020202020204" pitchFamily="34" charset="0"/>
            </a:endParaRPr>
          </a:p>
          <a:p>
            <a:pPr marL="0" indent="0">
              <a:buNone/>
            </a:pPr>
            <a:r>
              <a:rPr lang="en-GB" sz="5400" b="1" dirty="0">
                <a:latin typeface="Arial" panose="020B0604020202020204" pitchFamily="34" charset="0"/>
                <a:cs typeface="Arial" panose="020B0604020202020204" pitchFamily="34" charset="0"/>
              </a:rPr>
              <a:t>Critical Evaluation</a:t>
            </a:r>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Policies provide a strong framework for improving population health. </a:t>
            </a:r>
          </a:p>
          <a:p>
            <a:r>
              <a:rPr lang="en-GB" sz="5400" dirty="0">
                <a:latin typeface="Arial" panose="020B0604020202020204" pitchFamily="34" charset="0"/>
                <a:cs typeface="Arial" panose="020B0604020202020204" pitchFamily="34" charset="0"/>
              </a:rPr>
              <a:t>However, health inequalities persist, suggesting implementation and funding remain significant challenges.</a:t>
            </a:r>
          </a:p>
          <a:p>
            <a:endParaRPr lang="en-GB" sz="49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2366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897D-567C-F5C3-232E-683810827C2D}"/>
              </a:ext>
            </a:extLst>
          </p:cNvPr>
          <p:cNvSpPr>
            <a:spLocks noGrp="1"/>
          </p:cNvSpPr>
          <p:nvPr>
            <p:ph type="title"/>
          </p:nvPr>
        </p:nvSpPr>
        <p:spPr>
          <a:xfrm>
            <a:off x="838200" y="195944"/>
            <a:ext cx="10515600" cy="1088570"/>
          </a:xfrm>
        </p:spPr>
        <p:txBody>
          <a:bodyPr>
            <a:normAutofit/>
          </a:bodyPr>
          <a:lstStyle/>
          <a:p>
            <a:r>
              <a:rPr lang="en-GB" sz="3600" b="1" dirty="0"/>
              <a:t>Recommendations for Sustainable Health Promotion</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C8FA5A-412C-77B8-0D3C-8DF7367570E9}"/>
              </a:ext>
            </a:extLst>
          </p:cNvPr>
          <p:cNvSpPr>
            <a:spLocks noGrp="1"/>
          </p:cNvSpPr>
          <p:nvPr>
            <p:ph idx="1"/>
          </p:nvPr>
        </p:nvSpPr>
        <p:spPr>
          <a:xfrm>
            <a:off x="838200" y="1099457"/>
            <a:ext cx="10515600" cy="5649685"/>
          </a:xfrm>
        </p:spPr>
        <p:txBody>
          <a:bodyPr>
            <a:normAutofit fontScale="47500" lnSpcReduction="20000"/>
          </a:bodyPr>
          <a:lstStyle/>
          <a:p>
            <a:pPr marL="0" indent="0">
              <a:buNone/>
            </a:pPr>
            <a:r>
              <a:rPr lang="en-GB" sz="2500" b="1" dirty="0">
                <a:latin typeface="Arial" panose="020B0604020202020204" pitchFamily="34" charset="0"/>
                <a:cs typeface="Arial" panose="020B0604020202020204" pitchFamily="34" charset="0"/>
              </a:rPr>
              <a:t>What are Recommendations?</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Health promotion should combine individual and social approaches. </a:t>
            </a:r>
          </a:p>
          <a:p>
            <a:r>
              <a:rPr lang="en-GB" sz="2500" dirty="0">
                <a:latin typeface="Arial" panose="020B0604020202020204" pitchFamily="34" charset="0"/>
                <a:cs typeface="Arial" panose="020B0604020202020204" pitchFamily="34" charset="0"/>
              </a:rPr>
              <a:t>Policies should address health inequalities and social determinants. </a:t>
            </a:r>
          </a:p>
          <a:p>
            <a:endParaRPr lang="en-GB" sz="2500" dirty="0">
              <a:latin typeface="Arial" panose="020B0604020202020204" pitchFamily="34" charset="0"/>
              <a:cs typeface="Arial" panose="020B0604020202020204" pitchFamily="34" charset="0"/>
            </a:endParaRPr>
          </a:p>
          <a:p>
            <a:pPr marL="0" indent="0">
              <a:buNone/>
            </a:pPr>
            <a:r>
              <a:rPr lang="en-GB" sz="2500" b="1" dirty="0">
                <a:latin typeface="Arial" panose="020B0604020202020204" pitchFamily="34" charset="0"/>
                <a:cs typeface="Arial" panose="020B0604020202020204" pitchFamily="34" charset="0"/>
              </a:rPr>
              <a:t>Key Recommendations</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Increase access to healthcare and health education. </a:t>
            </a:r>
          </a:p>
          <a:p>
            <a:r>
              <a:rPr lang="en-GB" sz="2500" dirty="0">
                <a:latin typeface="Arial" panose="020B0604020202020204" pitchFamily="34" charset="0"/>
                <a:cs typeface="Arial" panose="020B0604020202020204" pitchFamily="34" charset="0"/>
              </a:rPr>
              <a:t>Promote healthy lifestyles through community programmes. </a:t>
            </a:r>
          </a:p>
          <a:p>
            <a:r>
              <a:rPr lang="en-GB" sz="2500" dirty="0">
                <a:latin typeface="Arial" panose="020B0604020202020204" pitchFamily="34" charset="0"/>
                <a:cs typeface="Arial" panose="020B0604020202020204" pitchFamily="34" charset="0"/>
              </a:rPr>
              <a:t>Support policies that improve housing, employment and education. </a:t>
            </a:r>
          </a:p>
          <a:p>
            <a:endParaRPr lang="en-GB" sz="2500" dirty="0">
              <a:latin typeface="Arial" panose="020B0604020202020204" pitchFamily="34" charset="0"/>
              <a:cs typeface="Arial" panose="020B0604020202020204" pitchFamily="34" charset="0"/>
            </a:endParaRPr>
          </a:p>
          <a:p>
            <a:pPr marL="0" indent="0">
              <a:buNone/>
            </a:pPr>
            <a:r>
              <a:rPr lang="en-GB" sz="2500" b="1" dirty="0">
                <a:latin typeface="Arial" panose="020B0604020202020204" pitchFamily="34" charset="0"/>
                <a:cs typeface="Arial" panose="020B0604020202020204" pitchFamily="34" charset="0"/>
              </a:rPr>
              <a:t>Link to Sustainable Development</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Supports SDG 3 (Good Health and Wellbeing). </a:t>
            </a:r>
          </a:p>
          <a:p>
            <a:r>
              <a:rPr lang="en-GB" sz="2500" dirty="0">
                <a:latin typeface="Arial" panose="020B0604020202020204" pitchFamily="34" charset="0"/>
                <a:cs typeface="Arial" panose="020B0604020202020204" pitchFamily="34" charset="0"/>
              </a:rPr>
              <a:t>Contributes to long-term sustainable health outcomes. </a:t>
            </a:r>
          </a:p>
          <a:p>
            <a:endParaRPr lang="en-GB" sz="2500" dirty="0">
              <a:latin typeface="Arial" panose="020B0604020202020204" pitchFamily="34" charset="0"/>
              <a:cs typeface="Arial" panose="020B0604020202020204" pitchFamily="34" charset="0"/>
            </a:endParaRPr>
          </a:p>
          <a:p>
            <a:pPr marL="0" indent="0">
              <a:buNone/>
            </a:pPr>
            <a:r>
              <a:rPr lang="en-GB" sz="2500" b="1" dirty="0">
                <a:latin typeface="Arial" panose="020B0604020202020204" pitchFamily="34" charset="0"/>
                <a:cs typeface="Arial" panose="020B0604020202020204" pitchFamily="34" charset="0"/>
              </a:rPr>
              <a:t>Critical Point</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Effective health promotion requires collaboration between individuals, communities and governments.</a:t>
            </a:r>
          </a:p>
          <a:p>
            <a:pPr marL="0" indent="0">
              <a:buNone/>
            </a:pPr>
            <a:endParaRPr lang="en-GB" sz="2500" dirty="0">
              <a:latin typeface="Arial" panose="020B0604020202020204" pitchFamily="34" charset="0"/>
              <a:cs typeface="Arial" panose="020B0604020202020204" pitchFamily="34" charset="0"/>
            </a:endParaRPr>
          </a:p>
          <a:p>
            <a:r>
              <a:rPr lang="en-GB" sz="2500" b="1" dirty="0">
                <a:latin typeface="Arial" panose="020B0604020202020204" pitchFamily="34" charset="0"/>
                <a:cs typeface="Arial" panose="020B0604020202020204" pitchFamily="34" charset="0"/>
              </a:rPr>
              <a:t>Policy Recommendations</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Increase investment in community health programmes. </a:t>
            </a:r>
          </a:p>
          <a:p>
            <a:r>
              <a:rPr lang="en-GB" sz="2500" dirty="0">
                <a:latin typeface="Arial" panose="020B0604020202020204" pitchFamily="34" charset="0"/>
                <a:cs typeface="Arial" panose="020B0604020202020204" pitchFamily="34" charset="0"/>
              </a:rPr>
              <a:t>Improve access to healthy food and physical activity opportunities. </a:t>
            </a:r>
          </a:p>
          <a:p>
            <a:r>
              <a:rPr lang="en-GB" sz="2500" dirty="0">
                <a:latin typeface="Arial" panose="020B0604020202020204" pitchFamily="34" charset="0"/>
                <a:cs typeface="Arial" panose="020B0604020202020204" pitchFamily="34" charset="0"/>
              </a:rPr>
              <a:t>Address social determinants of health through cross-sector collaboration. </a:t>
            </a:r>
          </a:p>
          <a:p>
            <a:r>
              <a:rPr lang="en-GB" sz="2500" dirty="0">
                <a:latin typeface="Arial" panose="020B0604020202020204" pitchFamily="34" charset="0"/>
                <a:cs typeface="Arial" panose="020B0604020202020204" pitchFamily="34" charset="0"/>
              </a:rPr>
              <a:t>Long-term improvements require investment in the social determinants of health rather than relying solely on individual behaviour change.</a:t>
            </a:r>
          </a:p>
          <a:p>
            <a:pPr marL="0" indent="0">
              <a:buNone/>
            </a:pPr>
            <a:r>
              <a:rPr lang="en-GB" sz="2500" dirty="0">
                <a:latin typeface="Arial" panose="020B0604020202020204" pitchFamily="34" charset="0"/>
                <a:cs typeface="Arial" panose="020B0604020202020204" pitchFamily="34" charset="0"/>
              </a:rPr>
              <a:t>(WHO, 2024)</a:t>
            </a:r>
          </a:p>
          <a:p>
            <a:endParaRPr lang="en-GB" sz="25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0349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E804-5F24-5894-61FE-6236EECA3489}"/>
              </a:ext>
            </a:extLst>
          </p:cNvPr>
          <p:cNvSpPr>
            <a:spLocks noGrp="1"/>
          </p:cNvSpPr>
          <p:nvPr>
            <p:ph type="title"/>
          </p:nvPr>
        </p:nvSpPr>
        <p:spPr>
          <a:xfrm>
            <a:off x="838200" y="365126"/>
            <a:ext cx="10515600" cy="549274"/>
          </a:xfrm>
        </p:spPr>
        <p:txBody>
          <a:bodyPr>
            <a:normAutofit fontScale="90000"/>
          </a:bodyPr>
          <a:lstStyle/>
          <a:p>
            <a:r>
              <a:rPr lang="en-GB" b="1" dirty="0"/>
              <a:t>Conclusion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2A835D-AEEB-66D2-30BF-55B7972B92D6}"/>
              </a:ext>
            </a:extLst>
          </p:cNvPr>
          <p:cNvSpPr>
            <a:spLocks noGrp="1"/>
          </p:cNvSpPr>
          <p:nvPr>
            <p:ph idx="1"/>
          </p:nvPr>
        </p:nvSpPr>
        <p:spPr>
          <a:xfrm>
            <a:off x="838200" y="1240970"/>
            <a:ext cx="10515600" cy="5453743"/>
          </a:xfrm>
        </p:spPr>
        <p:txBody>
          <a:bodyPr>
            <a:noAutofit/>
          </a:bodyPr>
          <a:lstStyle/>
          <a:p>
            <a:r>
              <a:rPr lang="en-GB" sz="1800" dirty="0">
                <a:latin typeface="Arial" panose="020B0604020202020204" pitchFamily="34" charset="0"/>
                <a:cs typeface="Arial" panose="020B0604020202020204" pitchFamily="34" charset="0"/>
              </a:rPr>
              <a:t>Health promotion plays an important role in improving health and wellbeing. </a:t>
            </a:r>
          </a:p>
          <a:p>
            <a:r>
              <a:rPr lang="en-GB" sz="1800" dirty="0">
                <a:latin typeface="Arial" panose="020B0604020202020204" pitchFamily="34" charset="0"/>
                <a:cs typeface="Arial" panose="020B0604020202020204" pitchFamily="34" charset="0"/>
              </a:rPr>
              <a:t>The Health Belief Model helps explain individual health behaviours.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Social Determinants approach highlights the wider causes of health inequalities. </a:t>
            </a:r>
          </a:p>
          <a:p>
            <a:r>
              <a:rPr lang="en-GB" sz="1800" dirty="0">
                <a:latin typeface="Arial" panose="020B0604020202020204" pitchFamily="34" charset="0"/>
                <a:cs typeface="Arial" panose="020B0604020202020204" pitchFamily="34" charset="0"/>
              </a:rPr>
              <a:t>Sustainable health outcomes require both personal behaviour change and action on social factors.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Combining these approaches supports the achievement of long-term public health goals and SDG 3. </a:t>
            </a:r>
          </a:p>
          <a:p>
            <a:pPr marL="0" indent="0">
              <a:buNone/>
            </a:pPr>
            <a:r>
              <a:rPr lang="en-GB" sz="1800" b="1" dirty="0">
                <a:latin typeface="Arial" panose="020B0604020202020204" pitchFamily="34" charset="0"/>
                <a:cs typeface="Arial" panose="020B0604020202020204" pitchFamily="34" charset="0"/>
              </a:rPr>
              <a:t>Critical Reflection</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Sustainable health outcomes require both individual behaviour change and action on wider social determinants such as poverty, housing and education.</a:t>
            </a:r>
          </a:p>
          <a:p>
            <a:pPr marL="0" indent="0">
              <a:buNone/>
            </a:pPr>
            <a:r>
              <a:rPr lang="en-GB" sz="1800" b="1" dirty="0">
                <a:latin typeface="Arial" panose="020B0604020202020204" pitchFamily="34" charset="0"/>
                <a:cs typeface="Arial" panose="020B0604020202020204" pitchFamily="34" charset="0"/>
              </a:rPr>
              <a:t>Final Critical Reflection</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Overall, evidence suggests that combining behavioural and structural approaches provides the most sustainable pathway to achieving SDG 3 in the UK.</a:t>
            </a:r>
          </a:p>
        </p:txBody>
      </p:sp>
    </p:spTree>
    <p:extLst>
      <p:ext uri="{BB962C8B-B14F-4D97-AF65-F5344CB8AC3E}">
        <p14:creationId xmlns:p14="http://schemas.microsoft.com/office/powerpoint/2010/main" val="1007848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07EBF-44CB-5D06-91E0-26BEA900EC22}"/>
              </a:ext>
            </a:extLst>
          </p:cNvPr>
          <p:cNvSpPr>
            <a:spLocks noGrp="1"/>
          </p:cNvSpPr>
          <p:nvPr>
            <p:ph type="title"/>
          </p:nvPr>
        </p:nvSpPr>
        <p:spPr>
          <a:xfrm>
            <a:off x="838200" y="174172"/>
            <a:ext cx="10515600" cy="609600"/>
          </a:xfrm>
        </p:spPr>
        <p:txBody>
          <a:bodyPr>
            <a:normAutofit fontScale="90000"/>
          </a:bodyPr>
          <a:lstStyle/>
          <a:p>
            <a:r>
              <a:rPr lang="en-GB"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312ECEA-0966-E952-C8A4-71EA123E136B}"/>
              </a:ext>
            </a:extLst>
          </p:cNvPr>
          <p:cNvSpPr>
            <a:spLocks noGrp="1"/>
          </p:cNvSpPr>
          <p:nvPr>
            <p:ph idx="1"/>
          </p:nvPr>
        </p:nvSpPr>
        <p:spPr>
          <a:xfrm>
            <a:off x="838200" y="1382486"/>
            <a:ext cx="10515600" cy="7402285"/>
          </a:xfrm>
        </p:spPr>
        <p:txBody>
          <a:bodyPr>
            <a:noAutofit/>
          </a:bodyPr>
          <a:lstStyle/>
          <a:p>
            <a:r>
              <a:rPr lang="en-GB" sz="2000" i="1" dirty="0">
                <a:latin typeface="Arial" panose="020B0604020202020204" pitchFamily="34" charset="0"/>
                <a:cs typeface="Arial" panose="020B0604020202020204" pitchFamily="34" charset="0"/>
              </a:rPr>
              <a:t>Dahlgren, G. and Whitehead, M. (1991) Policies and strategies to promote social equity in health. Stockholm: Institute for Futures Studies.</a:t>
            </a:r>
          </a:p>
          <a:p>
            <a:r>
              <a:rPr lang="en-GB" sz="2000" i="1" dirty="0">
                <a:latin typeface="Arial" panose="020B0604020202020204" pitchFamily="34" charset="0"/>
                <a:cs typeface="Arial" panose="020B0604020202020204" pitchFamily="34" charset="0"/>
              </a:rPr>
              <a:t>Health and Care Act 2022. (c.31). London: The Stationery Office.</a:t>
            </a:r>
          </a:p>
          <a:p>
            <a:r>
              <a:rPr lang="en-GB" sz="2000" i="1" dirty="0">
                <a:latin typeface="Arial" panose="020B0604020202020204" pitchFamily="34" charset="0"/>
                <a:cs typeface="Arial" panose="020B0604020202020204" pitchFamily="34" charset="0"/>
              </a:rPr>
              <a:t>Marmot, M. et al. (2010) Fair society, healthy lives: The Marmot Review. London: The Marmot Review.</a:t>
            </a:r>
          </a:p>
          <a:p>
            <a:r>
              <a:rPr lang="en-GB" sz="2000" b="1" i="1" dirty="0">
                <a:latin typeface="Arial" panose="020B0604020202020204" pitchFamily="34" charset="0"/>
                <a:cs typeface="Arial" panose="020B0604020202020204" pitchFamily="34" charset="0"/>
              </a:rPr>
              <a:t>Hettler, B. (1976)</a:t>
            </a:r>
            <a:r>
              <a:rPr lang="en-GB" sz="2000" i="1" dirty="0">
                <a:latin typeface="Arial" panose="020B0604020202020204" pitchFamily="34" charset="0"/>
                <a:cs typeface="Arial" panose="020B0604020202020204" pitchFamily="34" charset="0"/>
              </a:rPr>
              <a:t> The Six Dimensions of Wellness. Stevens Point, WI: National Wellness Institute.</a:t>
            </a:r>
          </a:p>
          <a:p>
            <a:r>
              <a:rPr lang="en-GB" sz="2000" i="1" dirty="0">
                <a:latin typeface="Arial" panose="020B0604020202020204" pitchFamily="34" charset="0"/>
                <a:cs typeface="Arial" panose="020B0604020202020204" pitchFamily="34" charset="0"/>
              </a:rPr>
              <a:t>NHS England (2019) The NHS Long Term Plan. London: NHS England.</a:t>
            </a:r>
          </a:p>
          <a:p>
            <a:r>
              <a:rPr lang="en-GB" sz="2000" i="1" dirty="0">
                <a:latin typeface="Arial" panose="020B0604020202020204" pitchFamily="34" charset="0"/>
                <a:cs typeface="Arial" panose="020B0604020202020204" pitchFamily="34" charset="0"/>
              </a:rPr>
              <a:t>NHS (2024) Better Health. Available at: </a:t>
            </a:r>
            <a:r>
              <a:rPr lang="en-GB" sz="2000" i="1" dirty="0">
                <a:latin typeface="Arial" panose="020B0604020202020204" pitchFamily="34" charset="0"/>
                <a:cs typeface="Arial" panose="020B0604020202020204" pitchFamily="34" charset="0"/>
                <a:hlinkClick r:id="rId2"/>
              </a:rPr>
              <a:t>https://www.nhs.uk/better-health/</a:t>
            </a:r>
            <a:r>
              <a:rPr lang="en-GB" sz="2000" i="1" dirty="0">
                <a:latin typeface="Arial" panose="020B0604020202020204" pitchFamily="34" charset="0"/>
                <a:cs typeface="Arial" panose="020B0604020202020204" pitchFamily="34" charset="0"/>
              </a:rPr>
              <a:t> (Accessed: 17 June 2026).</a:t>
            </a:r>
          </a:p>
          <a:p>
            <a:r>
              <a:rPr lang="en-GB" sz="2000" i="1" dirty="0">
                <a:latin typeface="Arial" panose="020B0604020202020204" pitchFamily="34" charset="0"/>
                <a:cs typeface="Arial" panose="020B0604020202020204" pitchFamily="34" charset="0"/>
              </a:rPr>
              <a:t>National Institute for Health and Care Excellence (NICE) (2022) Obesity: identification, assessment and management. London: NICE.</a:t>
            </a:r>
          </a:p>
          <a:p>
            <a:endParaRPr lang="en-GB"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4731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11C6-3CEF-5904-2DD2-8D57D77EDCF0}"/>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281DD05A-C60B-30EB-733A-F6F58494F496}"/>
              </a:ext>
            </a:extLst>
          </p:cNvPr>
          <p:cNvSpPr>
            <a:spLocks noGrp="1"/>
          </p:cNvSpPr>
          <p:nvPr>
            <p:ph idx="1"/>
          </p:nvPr>
        </p:nvSpPr>
        <p:spPr>
          <a:xfrm>
            <a:off x="838200" y="1524000"/>
            <a:ext cx="10515600" cy="4968875"/>
          </a:xfrm>
        </p:spPr>
        <p:txBody>
          <a:bodyPr>
            <a:normAutofit fontScale="70000" lnSpcReduction="20000"/>
          </a:bodyPr>
          <a:lstStyle/>
          <a:p>
            <a:endParaRPr lang="en-GB" i="1" dirty="0">
              <a:latin typeface="Arial" panose="020B0604020202020204" pitchFamily="34" charset="0"/>
              <a:cs typeface="Arial" panose="020B0604020202020204" pitchFamily="34" charset="0"/>
            </a:endParaRPr>
          </a:p>
          <a:p>
            <a:r>
              <a:rPr lang="en-GB" sz="2900" i="1" dirty="0">
                <a:latin typeface="Arial" panose="020B0604020202020204" pitchFamily="34" charset="0"/>
                <a:cs typeface="Arial" panose="020B0604020202020204" pitchFamily="34" charset="0"/>
              </a:rPr>
              <a:t>Office for Health Improvement and Disparities (2023) Health inequalities: reducing inequalities in local areas. London: Department of Health and Social Care.</a:t>
            </a:r>
          </a:p>
          <a:p>
            <a:r>
              <a:rPr lang="en-GB" sz="2900" i="1" dirty="0">
                <a:latin typeface="Arial" panose="020B0604020202020204" pitchFamily="34" charset="0"/>
                <a:cs typeface="Arial" panose="020B0604020202020204" pitchFamily="34" charset="0"/>
              </a:rPr>
              <a:t>Rosenstock, I.M. (1974) ‘The Health Belief Model and preventive health behaviour’, Health Education Monographs, 2(4), pp. 354–386.</a:t>
            </a:r>
          </a:p>
          <a:p>
            <a:r>
              <a:rPr lang="en-GB" sz="2900" i="1" dirty="0">
                <a:latin typeface="Arial" panose="020B0604020202020204" pitchFamily="34" charset="0"/>
                <a:cs typeface="Arial" panose="020B0604020202020204" pitchFamily="34" charset="0"/>
              </a:rPr>
              <a:t>Thompson, S.R., Watson, M.C. and Tilford, S. (2018) ‘The Ottawa Charter 30 years on: still an important standard for health promotion’, International Journal of Health Promotion and Education, 56(2), pp. 73–84.</a:t>
            </a:r>
          </a:p>
          <a:p>
            <a:r>
              <a:rPr lang="en-GB" sz="2900" i="1" dirty="0">
                <a:latin typeface="Arial" panose="020B0604020202020204" pitchFamily="34" charset="0"/>
                <a:cs typeface="Arial" panose="020B0604020202020204" pitchFamily="34" charset="0"/>
              </a:rPr>
              <a:t>United Nations (2015) Transforming our world: The 2030 Agenda for Sustainable Development. New York: United Nations.</a:t>
            </a:r>
          </a:p>
          <a:p>
            <a:r>
              <a:rPr lang="en-GB" sz="2900" i="1" dirty="0">
                <a:latin typeface="Arial" panose="020B0604020202020204" pitchFamily="34" charset="0"/>
                <a:cs typeface="Arial" panose="020B0604020202020204" pitchFamily="34" charset="0"/>
              </a:rPr>
              <a:t>World Health Organization (1948) Constitution of the World Health Organization. Geneva: World Health Organization.</a:t>
            </a:r>
          </a:p>
          <a:p>
            <a:r>
              <a:rPr lang="en-GB" sz="2900" i="1" dirty="0">
                <a:latin typeface="Arial" panose="020B0604020202020204" pitchFamily="34" charset="0"/>
                <a:cs typeface="Arial" panose="020B0604020202020204" pitchFamily="34" charset="0"/>
              </a:rPr>
              <a:t>World Health Organization (1986) Ottawa Charter for Health Promotion. Geneva: World Health Organization. Available at: </a:t>
            </a:r>
            <a:r>
              <a:rPr lang="en-GB" sz="2900" i="1" dirty="0">
                <a:latin typeface="Arial" panose="020B0604020202020204" pitchFamily="34" charset="0"/>
                <a:cs typeface="Arial" panose="020B0604020202020204" pitchFamily="34" charset="0"/>
                <a:hlinkClick r:id="rId2"/>
              </a:rPr>
              <a:t>https://www.who.int/teams/health-promotion/enhanced-wellbeing/first-global-conference</a:t>
            </a:r>
            <a:r>
              <a:rPr lang="en-GB" sz="2900" i="1" dirty="0">
                <a:latin typeface="Arial" panose="020B0604020202020204" pitchFamily="34" charset="0"/>
                <a:cs typeface="Arial" panose="020B0604020202020204" pitchFamily="34" charset="0"/>
              </a:rPr>
              <a:t> (Accessed: 17 June 2026).</a:t>
            </a:r>
          </a:p>
          <a:p>
            <a:r>
              <a:rPr lang="en-GB" sz="2900" i="1" dirty="0">
                <a:latin typeface="Arial" panose="020B0604020202020204" pitchFamily="34" charset="0"/>
                <a:cs typeface="Arial" panose="020B0604020202020204" pitchFamily="34" charset="0"/>
              </a:rPr>
              <a:t>World Health Organization (2024) Sustainable Development Goal 3: Ensure healthy lives and promote well-being for all at all ages. Geneva: World Health Organization.</a:t>
            </a:r>
          </a:p>
          <a:p>
            <a:pPr marL="0" indent="0">
              <a:buNone/>
            </a:pPr>
            <a:endParaRPr lang="en-GB" sz="2900" i="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3982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TotalTime>
  <Words>1457</Words>
  <Application>Microsoft Office PowerPoint</Application>
  <PresentationFormat>Widescreen</PresentationFormat>
  <Paragraphs>167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Health, Wellbeing and Sustainable Development: Achieving SDG 3 Through Health Promotion in the UK</vt:lpstr>
      <vt:lpstr>Introduction</vt:lpstr>
      <vt:lpstr>Defining Health, Wellbeing and Sustainable Development</vt:lpstr>
      <vt:lpstr>Health Promotion and Sustainable Development Goal 3</vt:lpstr>
      <vt:lpstr>Health Belief Model and the Better Health Campaign</vt:lpstr>
      <vt:lpstr>Health Inequalities and Sustainable Health</vt:lpstr>
      <vt:lpstr>Comparing Health Promotion Approaches</vt:lpstr>
      <vt:lpstr>Policy &amp; Legislation Supporting SDG 3</vt:lpstr>
      <vt:lpstr>Recommendations for Sustainable Health Promotion</vt:lpstr>
      <vt:lpstr>Conclusion</vt:lpstr>
      <vt:lpstr>Reference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Salhma Parveen (2315839)</dc:creator>
  <cp:lastModifiedBy>Salhma Parveen (2315839)</cp:lastModifiedBy>
  <cp:revision>47</cp:revision>
  <dcterms:created xsi:type="dcterms:W3CDTF">2026-06-17T17:08:35Z</dcterms:created>
  <dcterms:modified xsi:type="dcterms:W3CDTF">2026-06-17T21:56:02Z</dcterms:modified>
</cp:coreProperties>
</file>