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sldIdLst>
    <p:sldId id="263" r:id="rId2"/>
    <p:sldId id="256" r:id="rId3"/>
    <p:sldId id="260" r:id="rId4"/>
    <p:sldId id="257" r:id="rId5"/>
    <p:sldId id="258" r:id="rId6"/>
    <p:sldId id="259" r:id="rId7"/>
    <p:sldId id="261" r:id="rId8"/>
    <p:sldId id="262" r:id="rId9"/>
    <p:sldId id="264" r:id="rId10"/>
    <p:sldId id="270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D7F6D5-5232-41A3-ABED-6B7D8D54E4DD}" v="9" dt="2025-11-15T15:15:50.866"/>
    <p1510:client id="{C2879E2A-1313-DB4A-5309-D3554C013667}" v="3" dt="2025-11-15T16:09:26.616"/>
    <p1510:client id="{F742BF7C-F641-A0E8-123B-97198AB6CEE0}" v="1" dt="2025-11-15T11:39:33.1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aqat Khan (2407945)" userId="S::2407945@student.uwtsd.ac.uk::bb5a128c-e334-43b2-a6cc-0702ec914daa" providerId="AD" clId="Web-{C2879E2A-1313-DB4A-5309-D3554C013667}"/>
    <pc:docChg chg="modSld">
      <pc:chgData name="Rafaqat Khan (2407945)" userId="S::2407945@student.uwtsd.ac.uk::bb5a128c-e334-43b2-a6cc-0702ec914daa" providerId="AD" clId="Web-{C2879E2A-1313-DB4A-5309-D3554C013667}" dt="2025-11-15T16:09:26.616" v="2" actId="1076"/>
      <pc:docMkLst>
        <pc:docMk/>
      </pc:docMkLst>
      <pc:sldChg chg="modSp">
        <pc:chgData name="Rafaqat Khan (2407945)" userId="S::2407945@student.uwtsd.ac.uk::bb5a128c-e334-43b2-a6cc-0702ec914daa" providerId="AD" clId="Web-{C2879E2A-1313-DB4A-5309-D3554C013667}" dt="2025-11-15T16:09:26.616" v="2" actId="1076"/>
        <pc:sldMkLst>
          <pc:docMk/>
          <pc:sldMk cId="497988148" sldId="263"/>
        </pc:sldMkLst>
        <pc:picChg chg="mod">
          <ac:chgData name="Rafaqat Khan (2407945)" userId="S::2407945@student.uwtsd.ac.uk::bb5a128c-e334-43b2-a6cc-0702ec914daa" providerId="AD" clId="Web-{C2879E2A-1313-DB4A-5309-D3554C013667}" dt="2025-11-15T16:06:00.284" v="1" actId="14100"/>
          <ac:picMkLst>
            <pc:docMk/>
            <pc:sldMk cId="497988148" sldId="263"/>
            <ac:picMk id="8" creationId="{0DA56F07-9BFD-FAD5-2550-C2C505B2074E}"/>
          </ac:picMkLst>
        </pc:picChg>
        <pc:picChg chg="mod">
          <ac:chgData name="Rafaqat Khan (2407945)" userId="S::2407945@student.uwtsd.ac.uk::bb5a128c-e334-43b2-a6cc-0702ec914daa" providerId="AD" clId="Web-{C2879E2A-1313-DB4A-5309-D3554C013667}" dt="2025-11-15T16:09:26.616" v="2" actId="1076"/>
          <ac:picMkLst>
            <pc:docMk/>
            <pc:sldMk cId="497988148" sldId="263"/>
            <ac:picMk id="19" creationId="{BA39ECD3-B9EE-326B-EEF2-EB0169D3E1D0}"/>
          </ac:picMkLst>
        </pc:picChg>
      </pc:sldChg>
    </pc:docChg>
  </pc:docChgLst>
  <pc:docChgLst>
    <pc:chgData name="Rafaqat Khan (2407945)" userId="bb5a128c-e334-43b2-a6cc-0702ec914daa" providerId="ADAL" clId="{7B1C4892-735E-4EE7-8658-A770B4278C2C}"/>
    <pc:docChg chg="modSld">
      <pc:chgData name="Rafaqat Khan (2407945)" userId="bb5a128c-e334-43b2-a6cc-0702ec914daa" providerId="ADAL" clId="{7B1C4892-735E-4EE7-8658-A770B4278C2C}" dt="2025-11-15T10:43:02.612" v="72" actId="20577"/>
      <pc:docMkLst>
        <pc:docMk/>
      </pc:docMkLst>
      <pc:sldChg chg="modSp">
        <pc:chgData name="Rafaqat Khan (2407945)" userId="bb5a128c-e334-43b2-a6cc-0702ec914daa" providerId="ADAL" clId="{7B1C4892-735E-4EE7-8658-A770B4278C2C}" dt="2025-11-15T10:43:02.612" v="72" actId="20577"/>
        <pc:sldMkLst>
          <pc:docMk/>
          <pc:sldMk cId="1568070723" sldId="256"/>
        </pc:sldMkLst>
        <pc:spChg chg="mod">
          <ac:chgData name="Rafaqat Khan (2407945)" userId="bb5a128c-e334-43b2-a6cc-0702ec914daa" providerId="ADAL" clId="{7B1C4892-735E-4EE7-8658-A770B4278C2C}" dt="2025-11-15T10:43:02.612" v="72" actId="20577"/>
          <ac:spMkLst>
            <pc:docMk/>
            <pc:sldMk cId="1568070723" sldId="256"/>
            <ac:spMk id="3" creationId="{7082C996-BEB8-D9CC-3E07-C54E1F67BF2F}"/>
          </ac:spMkLst>
        </pc:spChg>
      </pc:sldChg>
      <pc:sldChg chg="modSp">
        <pc:chgData name="Rafaqat Khan (2407945)" userId="bb5a128c-e334-43b2-a6cc-0702ec914daa" providerId="ADAL" clId="{7B1C4892-735E-4EE7-8658-A770B4278C2C}" dt="2025-11-15T10:39:43.687" v="33" actId="20577"/>
        <pc:sldMkLst>
          <pc:docMk/>
          <pc:sldMk cId="2443276832" sldId="264"/>
        </pc:sldMkLst>
        <pc:spChg chg="mod">
          <ac:chgData name="Rafaqat Khan (2407945)" userId="bb5a128c-e334-43b2-a6cc-0702ec914daa" providerId="ADAL" clId="{7B1C4892-735E-4EE7-8658-A770B4278C2C}" dt="2025-11-15T10:39:43.687" v="33" actId="20577"/>
          <ac:spMkLst>
            <pc:docMk/>
            <pc:sldMk cId="2443276832" sldId="264"/>
            <ac:spMk id="5" creationId="{36700E50-B865-95F1-1AED-3943934E0736}"/>
          </ac:spMkLst>
        </pc:spChg>
      </pc:sldChg>
    </pc:docChg>
  </pc:docChgLst>
  <pc:docChgLst>
    <pc:chgData name="Rafaqat Khan (2407945)" userId="bb5a128c-e334-43b2-a6cc-0702ec914daa" providerId="ADAL" clId="{97D7F6D5-5232-41A3-ABED-6B7D8D54E4DD}"/>
    <pc:docChg chg="custSel modSld">
      <pc:chgData name="Rafaqat Khan (2407945)" userId="bb5a128c-e334-43b2-a6cc-0702ec914daa" providerId="ADAL" clId="{97D7F6D5-5232-41A3-ABED-6B7D8D54E4DD}" dt="2025-11-15T15:15:50.866" v="13"/>
      <pc:docMkLst>
        <pc:docMk/>
      </pc:docMkLst>
      <pc:sldChg chg="addSp delSp modSp mod modTransition delAnim modAnim">
        <pc:chgData name="Rafaqat Khan (2407945)" userId="bb5a128c-e334-43b2-a6cc-0702ec914daa" providerId="ADAL" clId="{97D7F6D5-5232-41A3-ABED-6B7D8D54E4DD}" dt="2025-11-15T15:15:50.866" v="13"/>
        <pc:sldMkLst>
          <pc:docMk/>
          <pc:sldMk cId="1568070723" sldId="256"/>
        </pc:sldMkLst>
        <pc:picChg chg="add del mod">
          <ac:chgData name="Rafaqat Khan (2407945)" userId="bb5a128c-e334-43b2-a6cc-0702ec914daa" providerId="ADAL" clId="{97D7F6D5-5232-41A3-ABED-6B7D8D54E4DD}" dt="2025-11-15T14:55:25.440" v="3"/>
          <ac:picMkLst>
            <pc:docMk/>
            <pc:sldMk cId="1568070723" sldId="256"/>
            <ac:picMk id="6" creationId="{C14AC68F-4A77-0890-0FFC-F50E7FE52894}"/>
          </ac:picMkLst>
        </pc:picChg>
        <pc:picChg chg="add del mod ord">
          <ac:chgData name="Rafaqat Khan (2407945)" userId="bb5a128c-e334-43b2-a6cc-0702ec914daa" providerId="ADAL" clId="{97D7F6D5-5232-41A3-ABED-6B7D8D54E4DD}" dt="2025-11-15T14:57:52.244" v="4"/>
          <ac:picMkLst>
            <pc:docMk/>
            <pc:sldMk cId="1568070723" sldId="256"/>
            <ac:picMk id="9" creationId="{6990C13A-E063-BDE9-8E24-F9B804ADEA9A}"/>
          </ac:picMkLst>
        </pc:picChg>
        <pc:picChg chg="add del mod">
          <ac:chgData name="Rafaqat Khan (2407945)" userId="bb5a128c-e334-43b2-a6cc-0702ec914daa" providerId="ADAL" clId="{97D7F6D5-5232-41A3-ABED-6B7D8D54E4DD}" dt="2025-11-15T15:00:52.257" v="8" actId="478"/>
          <ac:picMkLst>
            <pc:docMk/>
            <pc:sldMk cId="1568070723" sldId="256"/>
            <ac:picMk id="10" creationId="{87409002-B7BD-5456-8DC3-CB0E78F9F139}"/>
          </ac:picMkLst>
        </pc:picChg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568070723" sldId="256"/>
            <ac:picMk id="15" creationId="{04895097-A0BD-7129-3E9C-F906911FFB37}"/>
          </ac:picMkLst>
        </pc:picChg>
      </pc:sldChg>
      <pc:sldChg chg="addSp delSp modSp mod modTransition delAnim">
        <pc:chgData name="Rafaqat Khan (2407945)" userId="bb5a128c-e334-43b2-a6cc-0702ec914daa" providerId="ADAL" clId="{97D7F6D5-5232-41A3-ABED-6B7D8D54E4DD}" dt="2025-11-15T15:15:50.866" v="13"/>
        <pc:sldMkLst>
          <pc:docMk/>
          <pc:sldMk cId="2855004756" sldId="257"/>
        </pc:sldMkLst>
        <pc:picChg chg="add del mod">
          <ac:chgData name="Rafaqat Khan (2407945)" userId="bb5a128c-e334-43b2-a6cc-0702ec914daa" providerId="ADAL" clId="{97D7F6D5-5232-41A3-ABED-6B7D8D54E4DD}" dt="2025-11-15T15:01:10.291" v="10" actId="478"/>
          <ac:picMkLst>
            <pc:docMk/>
            <pc:sldMk cId="2855004756" sldId="257"/>
            <ac:picMk id="5" creationId="{DBCAE3F9-0D71-1D71-AEED-31AE28A79045}"/>
          </ac:picMkLst>
        </pc:picChg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2855004756" sldId="257"/>
            <ac:picMk id="10" creationId="{C7096BD8-8CB8-0CD7-D4C9-C5CFD6A9304C}"/>
          </ac:picMkLst>
        </pc:picChg>
      </pc:sldChg>
      <pc:sldChg chg="addSp delSp modSp modTransition modAnim">
        <pc:chgData name="Rafaqat Khan (2407945)" userId="bb5a128c-e334-43b2-a6cc-0702ec914daa" providerId="ADAL" clId="{97D7F6D5-5232-41A3-ABED-6B7D8D54E4DD}" dt="2025-11-15T15:15:50.866" v="13"/>
        <pc:sldMkLst>
          <pc:docMk/>
          <pc:sldMk cId="433048177" sldId="258"/>
        </pc:sldMkLst>
        <pc:picChg chg="add del mod">
          <ac:chgData name="Rafaqat Khan (2407945)" userId="bb5a128c-e334-43b2-a6cc-0702ec914daa" providerId="ADAL" clId="{97D7F6D5-5232-41A3-ABED-6B7D8D54E4DD}" dt="2025-11-15T14:58:12.622" v="5"/>
          <ac:picMkLst>
            <pc:docMk/>
            <pc:sldMk cId="433048177" sldId="258"/>
            <ac:picMk id="5" creationId="{AB57B8BE-1C9F-9FEF-06F4-288699D2EDF5}"/>
          </ac:picMkLst>
        </pc:picChg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433048177" sldId="258"/>
            <ac:picMk id="12" creationId="{A8C331C0-0E61-ADC6-1B50-AFC85826DFC3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1451017557" sldId="259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451017557" sldId="259"/>
            <ac:picMk id="5" creationId="{8B8DFB54-F3FB-5158-ACC7-30181A16446E}"/>
          </ac:picMkLst>
        </pc:picChg>
      </pc:sldChg>
      <pc:sldChg chg="addSp delSp modSp mod modTransition delAnim">
        <pc:chgData name="Rafaqat Khan (2407945)" userId="bb5a128c-e334-43b2-a6cc-0702ec914daa" providerId="ADAL" clId="{97D7F6D5-5232-41A3-ABED-6B7D8D54E4DD}" dt="2025-11-15T15:15:50.866" v="13"/>
        <pc:sldMkLst>
          <pc:docMk/>
          <pc:sldMk cId="873017539" sldId="260"/>
        </pc:sldMkLst>
        <pc:picChg chg="add del mod">
          <ac:chgData name="Rafaqat Khan (2407945)" userId="bb5a128c-e334-43b2-a6cc-0702ec914daa" providerId="ADAL" clId="{97D7F6D5-5232-41A3-ABED-6B7D8D54E4DD}" dt="2025-11-15T15:01:15.489" v="11" actId="478"/>
          <ac:picMkLst>
            <pc:docMk/>
            <pc:sldMk cId="873017539" sldId="260"/>
            <ac:picMk id="6" creationId="{01791F74-9807-3C91-0751-A7727C6DE1D0}"/>
          </ac:picMkLst>
        </pc:picChg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873017539" sldId="260"/>
            <ac:picMk id="10" creationId="{7F027677-BFF6-A587-4A83-192A0D50291E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326594429" sldId="261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326594429" sldId="261"/>
            <ac:picMk id="5" creationId="{47AC8B0E-3258-02D5-0400-4A50D97C9258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2874371328" sldId="262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2874371328" sldId="262"/>
            <ac:picMk id="5" creationId="{0E161DE2-EBB0-F0F3-CFA1-EC776BD3E7D8}"/>
          </ac:picMkLst>
        </pc:picChg>
      </pc:sldChg>
      <pc:sldChg chg="addSp delSp modSp mod modTransition delAnim modAnim">
        <pc:chgData name="Rafaqat Khan (2407945)" userId="bb5a128c-e334-43b2-a6cc-0702ec914daa" providerId="ADAL" clId="{97D7F6D5-5232-41A3-ABED-6B7D8D54E4DD}" dt="2025-11-15T15:15:50.866" v="13"/>
        <pc:sldMkLst>
          <pc:docMk/>
          <pc:sldMk cId="497988148" sldId="263"/>
        </pc:sldMkLst>
        <pc:picChg chg="add del mod">
          <ac:chgData name="Rafaqat Khan (2407945)" userId="bb5a128c-e334-43b2-a6cc-0702ec914daa" providerId="ADAL" clId="{97D7F6D5-5232-41A3-ABED-6B7D8D54E4DD}" dt="2025-11-15T14:55:25.440" v="3"/>
          <ac:picMkLst>
            <pc:docMk/>
            <pc:sldMk cId="497988148" sldId="263"/>
            <ac:picMk id="6" creationId="{DB3FFFF7-FA70-4ECA-FF2A-64C920A8F43F}"/>
          </ac:picMkLst>
        </pc:picChg>
        <pc:picChg chg="add del mod ord">
          <ac:chgData name="Rafaqat Khan (2407945)" userId="bb5a128c-e334-43b2-a6cc-0702ec914daa" providerId="ADAL" clId="{97D7F6D5-5232-41A3-ABED-6B7D8D54E4DD}" dt="2025-11-15T14:57:52.244" v="4"/>
          <ac:picMkLst>
            <pc:docMk/>
            <pc:sldMk cId="497988148" sldId="263"/>
            <ac:picMk id="9" creationId="{848465BE-F08E-E2F5-EF40-9A9961EDD465}"/>
          </ac:picMkLst>
        </pc:picChg>
        <pc:picChg chg="add del mod">
          <ac:chgData name="Rafaqat Khan (2407945)" userId="bb5a128c-e334-43b2-a6cc-0702ec914daa" providerId="ADAL" clId="{97D7F6D5-5232-41A3-ABED-6B7D8D54E4DD}" dt="2025-11-15T14:58:44.842" v="6"/>
          <ac:picMkLst>
            <pc:docMk/>
            <pc:sldMk cId="497988148" sldId="263"/>
            <ac:picMk id="10" creationId="{A7E0D8A5-7959-47B9-7920-BAD2ED6E0745}"/>
          </ac:picMkLst>
        </pc:picChg>
        <pc:picChg chg="add del mod">
          <ac:chgData name="Rafaqat Khan (2407945)" userId="bb5a128c-e334-43b2-a6cc-0702ec914daa" providerId="ADAL" clId="{97D7F6D5-5232-41A3-ABED-6B7D8D54E4DD}" dt="2025-11-15T15:01:04.969" v="9" actId="478"/>
          <ac:picMkLst>
            <pc:docMk/>
            <pc:sldMk cId="497988148" sldId="263"/>
            <ac:picMk id="14" creationId="{7A17683D-D051-4480-01B4-4369E6090B47}"/>
          </ac:picMkLst>
        </pc:picChg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497988148" sldId="263"/>
            <ac:picMk id="19" creationId="{BA39ECD3-B9EE-326B-EEF2-EB0169D3E1D0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2443276832" sldId="264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2443276832" sldId="264"/>
            <ac:picMk id="4" creationId="{C201735E-9ADD-10B4-94DA-25795748D4C9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4026272647" sldId="265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4026272647" sldId="265"/>
            <ac:picMk id="4" creationId="{6AB6DC3F-3C95-6E9D-EF82-0FDCFBB2CF03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1394103989" sldId="266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394103989" sldId="266"/>
            <ac:picMk id="4" creationId="{758C911A-26BE-DB7D-475B-A4CCCBB10AFE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1337082587" sldId="267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337082587" sldId="267"/>
            <ac:picMk id="4" creationId="{5108B756-A167-999C-CF01-079CF7D7F54F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1405839863" sldId="268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405839863" sldId="268"/>
            <ac:picMk id="4" creationId="{653E5758-5BD3-8B9A-2601-D3C0F2067383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1922041699" sldId="269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1922041699" sldId="269"/>
            <ac:picMk id="3" creationId="{0BA2A5EA-A277-F49E-9785-6F7BB76C9CEE}"/>
          </ac:picMkLst>
        </pc:picChg>
      </pc:sldChg>
      <pc:sldChg chg="addSp modSp modTransition">
        <pc:chgData name="Rafaqat Khan (2407945)" userId="bb5a128c-e334-43b2-a6cc-0702ec914daa" providerId="ADAL" clId="{97D7F6D5-5232-41A3-ABED-6B7D8D54E4DD}" dt="2025-11-15T15:15:50.866" v="13"/>
        <pc:sldMkLst>
          <pc:docMk/>
          <pc:sldMk cId="3150992083" sldId="270"/>
        </pc:sldMkLst>
        <pc:picChg chg="add mod">
          <ac:chgData name="Rafaqat Khan (2407945)" userId="bb5a128c-e334-43b2-a6cc-0702ec914daa" providerId="ADAL" clId="{97D7F6D5-5232-41A3-ABED-6B7D8D54E4DD}" dt="2025-11-15T15:15:50.866" v="13"/>
          <ac:picMkLst>
            <pc:docMk/>
            <pc:sldMk cId="3150992083" sldId="270"/>
            <ac:picMk id="4" creationId="{3FF09CCC-DD2E-2C04-ECA2-D7AB640E7391}"/>
          </ac:picMkLst>
        </pc:picChg>
      </pc:sldChg>
    </pc:docChg>
  </pc:docChgLst>
  <pc:docChgLst>
    <pc:chgData clId="Web-{F742BF7C-F641-A0E8-123B-97198AB6CEE0}"/>
    <pc:docChg chg="modSld">
      <pc:chgData name="" userId="" providerId="" clId="Web-{F742BF7C-F641-A0E8-123B-97198AB6CEE0}" dt="2025-11-15T11:39:33.101" v="0" actId="1076"/>
      <pc:docMkLst>
        <pc:docMk/>
      </pc:docMkLst>
      <pc:sldChg chg="modSp">
        <pc:chgData name="" userId="" providerId="" clId="Web-{F742BF7C-F641-A0E8-123B-97198AB6CEE0}" dt="2025-11-15T11:39:33.101" v="0" actId="1076"/>
        <pc:sldMkLst>
          <pc:docMk/>
          <pc:sldMk cId="497988148" sldId="263"/>
        </pc:sldMkLst>
        <pc:picChg chg="mod">
          <ac:chgData name="" userId="" providerId="" clId="Web-{F742BF7C-F641-A0E8-123B-97198AB6CEE0}" dt="2025-11-15T11:39:33.101" v="0" actId="1076"/>
          <ac:picMkLst>
            <pc:docMk/>
            <pc:sldMk cId="497988148" sldId="263"/>
            <ac:picMk id="8" creationId="{0DA56F07-9BFD-FAD5-2550-C2C505B2074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714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738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4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133F7-FB74-24CB-0D37-D7490FE2F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699" y="210346"/>
            <a:ext cx="5505302" cy="823375"/>
          </a:xfrm>
        </p:spPr>
        <p:txBody>
          <a:bodyPr/>
          <a:lstStyle/>
          <a:p>
            <a:r>
              <a:rPr lang="en-GB" b="1" dirty="0"/>
              <a:t>Content Page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021724-4B3F-D580-441A-C03D57D552FA}"/>
              </a:ext>
            </a:extLst>
          </p:cNvPr>
          <p:cNvSpPr txBox="1"/>
          <p:nvPr/>
        </p:nvSpPr>
        <p:spPr>
          <a:xfrm>
            <a:off x="1031923" y="1536174"/>
            <a:ext cx="609895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000" b="1" dirty="0"/>
              <a:t> Introduction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Patient Profile: Bob Smith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Body System Affected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Anatomy and Physiology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How Asthma Affects the Body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Risk Factors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Diagnosis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UK Guidelines 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Treatment and Management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Care Plan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Communication and Ethical Care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Conclusion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 References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A56F07-9BFD-FAD5-2550-C2C505B207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234" y="350755"/>
            <a:ext cx="6042923" cy="4344455"/>
          </a:xfrm>
          <a:prstGeom prst="rect">
            <a:avLst/>
          </a:prstGeom>
        </p:spPr>
      </p:pic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BA39ECD3-B9EE-326B-EEF2-EB0169D3E1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9906628" y="4595039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798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38"/>
    </mc:Choice>
    <mc:Fallback xmlns="">
      <p:transition spd="slow" advTm="9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D441C8-47EE-D52F-5ED4-6665D23ABA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548640"/>
            <a:ext cx="10872215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Title</a:t>
            </a:r>
            <a:b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Plan for Bob Smith, a Person Living With Asthma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7A36B16-2B27-EA99-0FAB-954CBEFCA9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996" b="2"/>
          <a:stretch>
            <a:fillRect/>
          </a:stretch>
        </p:blipFill>
        <p:spPr>
          <a:xfrm>
            <a:off x="731520" y="1775012"/>
            <a:ext cx="6355080" cy="453434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082C996-BEB8-D9CC-3E07-C54E1F67BF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5529" y="1775012"/>
            <a:ext cx="3999334" cy="453434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NAME: Rafaqat Khan/ </a:t>
            </a:r>
            <a:r>
              <a:rPr lang="en-GB" b="1" dirty="0"/>
              <a:t>2407945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Module</a:t>
            </a:r>
            <a:r>
              <a:rPr lang="en-GB" b="1" dirty="0"/>
              <a:t> Code</a:t>
            </a:r>
            <a:r>
              <a:rPr lang="en-US" b="1" dirty="0"/>
              <a:t>: </a:t>
            </a:r>
            <a:r>
              <a:rPr lang="en-GB" b="1" dirty="0"/>
              <a:t>BMHP5023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b="1" dirty="0"/>
              <a:t>Module: </a:t>
            </a:r>
            <a:r>
              <a:rPr lang="en-GB" b="1"/>
              <a:t>Introduction to physiology.</a:t>
            </a:r>
            <a:endParaRPr lang="en-US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04895097-A0BD-7129-3E9C-F906911FFB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6807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17"/>
    </mc:Choice>
    <mc:Fallback xmlns="">
      <p:transition spd="slow" advTm="24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10670-AF91-22D7-5257-BCB81D957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0074"/>
            <a:ext cx="6035040" cy="49271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907EB-FC56-39A9-385F-DC4D3256EB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1666284"/>
            <a:ext cx="6035041" cy="4096512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Asthma is a long-term lung condition where the airways become swollen and tight (NHS, 2023).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It causes breathing difficulties, especially with triggers like dust, pollen and cold air.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Around 1 in 12 adults in the UK have asthma (Asthma + Lung UK, 2024).</a:t>
            </a:r>
            <a:endParaRPr lang="en-GB" sz="2000" dirty="0"/>
          </a:p>
          <a:p>
            <a:pPr algn="l"/>
            <a:r>
              <a:rPr lang="en-US" sz="2000" dirty="0"/>
              <a:t>This presentation focuses on Bob, a 35-year-old man living with moderate asthma, </a:t>
            </a:r>
            <a:r>
              <a:rPr lang="en-GB" sz="2000" dirty="0"/>
              <a:t>it will </a:t>
            </a:r>
            <a:r>
              <a:rPr lang="en-US" sz="2000" dirty="0"/>
              <a:t> show how the condition affects him and how his care plan can support his health.</a:t>
            </a:r>
          </a:p>
        </p:txBody>
      </p:sp>
      <p:pic>
        <p:nvPicPr>
          <p:cNvPr id="4" name="Picture 3" descr="Lung Cancer PNG Images | Free Photos, PNG Stickers, Wallpapers ...">
            <a:extLst>
              <a:ext uri="{FF2B5EF4-FFF2-40B4-BE49-F238E27FC236}">
                <a16:creationId xmlns:a16="http://schemas.microsoft.com/office/drawing/2014/main" id="{D979B59E-09DB-6DA6-01A3-A5D54F1EB4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335" y="1092791"/>
            <a:ext cx="4642223" cy="4784651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7F027677-BFF6-A587-4A83-192A0D50291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3017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11"/>
    </mc:Choice>
    <mc:Fallback xmlns="">
      <p:transition spd="slow" advTm="36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C4979-03FF-1DBF-16BD-D62F1F2FC5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9771" y="-1421917"/>
            <a:ext cx="6639201" cy="22488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Patient Profile: Bob Smith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EBD76-EA08-2C7A-93DF-D69BABA0B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7443" y="1329071"/>
            <a:ext cx="5605480" cy="4851294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Age: 35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Gender: Male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Condition: Moderate Persistent Asthma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Lifestyle: Works in construction, exposed to dust; smokes occasionally; low physical activity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Home environment: Lives in a flat with carpets that hold dust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Symptoms: Wheezing, chest tightness, night-time coughing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Concern: Frequently forgets preventer inhaler (NICE, 2024)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9A4A07-8318-310A-766B-CDBE47331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092" y="1122326"/>
            <a:ext cx="4666273" cy="4851294"/>
          </a:xfrm>
          <a:prstGeom prst="rect">
            <a:avLst/>
          </a:prstGeo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7096BD8-8CB8-0CD7-D4C9-C5CFD6A9304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500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07"/>
    </mc:Choice>
    <mc:Fallback xmlns="">
      <p:transition spd="slow" advTm="3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C456D8-A0B1-4A2F-F8A0-C780562DC3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3504"/>
            <a:ext cx="5862396" cy="6664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Body System Affected (Respiratory System)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B1C9FC-46E0-4040-A74E-12BB3DCD6B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2212848"/>
            <a:ext cx="6357585" cy="4096512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Asthma affects the lungs, airways, bronchi and bronchioles (NHS, 2023).</a:t>
            </a:r>
            <a:endParaRPr lang="en-GB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Airways carry air in and out of the lungs.</a:t>
            </a:r>
            <a:endParaRPr lang="en-GB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In asthma, these airways become extra sensitive.</a:t>
            </a:r>
            <a:endParaRPr lang="en-GB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Bob’s work environment exposes him to dust, which makes his airways react more strongly.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0A9221-C555-A15C-CD52-0FC9D2C508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1613" y="433384"/>
            <a:ext cx="4341070" cy="6019618"/>
          </a:xfrm>
          <a:prstGeom prst="rect">
            <a:avLst/>
          </a:pr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A8C331C0-0E61-ADC6-1B50-AFC85826DF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304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49"/>
    </mc:Choice>
    <mc:Fallback xmlns="">
      <p:transition spd="slow" advTm="32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C8585-2873-87C0-BBD2-BAB8B10AFC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093"/>
            <a:ext cx="5737352" cy="612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Anatomy &amp; Physiology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31B8F-7824-CFB8-F7D5-698CE8FDD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657" y="1895286"/>
            <a:ext cx="7733909" cy="574307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In healthy lungs, air moves easily through open airways.</a:t>
            </a:r>
            <a:endParaRPr lang="en-GB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The airway lining is smooth and not swollen.</a:t>
            </a:r>
            <a:endParaRPr lang="en-GB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Only a small amount of mucus is present.</a:t>
            </a:r>
            <a:endParaRPr lang="en-GB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The muscles around the airways stay relaxed.</a:t>
            </a:r>
            <a:endParaRPr lang="en-GB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Oxygen passes from tiny air sacs (alveoli) into the bloodstream normally (Patient.info, 2024).</a:t>
            </a:r>
          </a:p>
          <a:p>
            <a:pPr marL="800100" lvl="1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66EB8C-504F-41F5-96C8-9106AE794F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7673" y="2091175"/>
            <a:ext cx="4424327" cy="3874872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8B8DFB54-F3FB-5158-ACC7-30181A1644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51017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55"/>
    </mc:Choice>
    <mc:Fallback xmlns="">
      <p:transition spd="slow" advTm="37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45100-1301-765C-D5DD-C0B3364FB0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84183"/>
            <a:ext cx="9421628" cy="1316018"/>
          </a:xfrm>
        </p:spPr>
        <p:txBody>
          <a:bodyPr/>
          <a:lstStyle/>
          <a:p>
            <a:r>
              <a:rPr lang="en-GB" b="1"/>
              <a:t>How Asthma Affects Bob’s Body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609711-97D9-AF5D-1436-A5EB3EBB1D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682" y="1951961"/>
            <a:ext cx="5562317" cy="2954078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Bob’s airways become inflamed and narrow when triggered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The muscles tighten around the airways and extra mucus is produced.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This makes breathing hard, especially during exercise or at night.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His symptoms worsen due to dust at work and cold outdoor temperatures.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 (NHS, 2023).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FF0849-018D-AC70-6A60-D59F9828B7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2278" y="1951961"/>
            <a:ext cx="4986040" cy="3452923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47AC8B0E-3258-02D5-0400-4A50D97C92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59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67"/>
    </mc:Choice>
    <mc:Fallback xmlns="">
      <p:transition spd="slow" advTm="34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C30C9-ED8C-6AF4-9C0A-4770A908B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1628" y="69142"/>
            <a:ext cx="7143076" cy="10236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Bob’s Risk Factors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B86801-58C3-7738-38FF-2162AF02E4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6802" y="2212848"/>
            <a:ext cx="5577902" cy="4096512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Dust exposure at construction job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Smoking increasing airway sensitivity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Carpeted home holding dust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Family history of asthma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Cold weather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Missing preventer inhaler doses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Low activity levels, making breathing control weaker</a:t>
            </a:r>
            <a:endParaRPr lang="en-GB" sz="2000" dirty="0"/>
          </a:p>
          <a:p>
            <a:pPr marL="114300" algn="l"/>
            <a:r>
              <a:rPr lang="en-GB" sz="2000" dirty="0"/>
              <a:t>(</a:t>
            </a:r>
            <a:r>
              <a:rPr lang="en-US" sz="2000" dirty="0"/>
              <a:t>Asthma + Lung UK, 2024</a:t>
            </a:r>
            <a:r>
              <a:rPr lang="en-GB" sz="2000" dirty="0"/>
              <a:t>,  British Thoracic Society, 2023)</a:t>
            </a:r>
          </a:p>
          <a:p>
            <a:pPr marL="114300" algn="l"/>
            <a:endParaRPr lang="en-GB" sz="2000" dirty="0"/>
          </a:p>
          <a:p>
            <a:pPr marL="114300" algn="l"/>
            <a:endParaRPr lang="en-US" sz="2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21AF6EB-09C3-81CE-AB80-49EA1B09A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296" y="1890233"/>
            <a:ext cx="4904332" cy="4385212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E161DE2-EBB0-F0F3-CFA1-EC776BD3E7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7437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97"/>
    </mc:Choice>
    <mc:Fallback xmlns="">
      <p:transition spd="slow" advTm="34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2E000-59B1-2B26-C501-F8B3F60DE4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334" y="0"/>
            <a:ext cx="5904666" cy="1059672"/>
          </a:xfrm>
        </p:spPr>
        <p:txBody>
          <a:bodyPr/>
          <a:lstStyle/>
          <a:p>
            <a:r>
              <a:rPr lang="en-GB" b="1"/>
              <a:t>Diagnosis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700E50-B865-95F1-1AED-3943934E0736}"/>
              </a:ext>
            </a:extLst>
          </p:cNvPr>
          <p:cNvSpPr txBox="1"/>
          <p:nvPr/>
        </p:nvSpPr>
        <p:spPr>
          <a:xfrm>
            <a:off x="148830" y="1059672"/>
            <a:ext cx="719238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Spirometry showed reduced airflow, meaning Bob cannot blow air out of his lungs as quickly as expected, which is common in asthma (NICE,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Peak flow monitoring showed a drop in readings on days when Bob worked around dust, showing how his symptoms change with triggers.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Symptom history shows over a few weeks showed regular wheezing, breathlessness and night-time coughing, helping the GP understand the pattern (NHS,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Allergy testing suggested dust and pollen make his symptoms worse, which is often seen in asthma.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GP confirmed moderate asthma and created a personalised asthma action plan to help Bob manage his symptoms safely.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4723C0-96F2-EBB8-A7F3-5745C50BF6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721" y="1059672"/>
            <a:ext cx="4659449" cy="5632311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C201735E-9ADD-10B4-94DA-25795748D4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3276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781"/>
    </mc:Choice>
    <mc:Fallback xmlns="">
      <p:transition spd="slow" advTm="118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15266-B36E-4DCE-FFDE-272D2F2B62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10761" y="63768"/>
            <a:ext cx="7588155" cy="1004149"/>
          </a:xfrm>
        </p:spPr>
        <p:txBody>
          <a:bodyPr/>
          <a:lstStyle/>
          <a:p>
            <a:r>
              <a:rPr lang="en-GB" b="1" dirty="0"/>
              <a:t>UK Guidelines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0341A3-CE0C-B7C6-0A8E-54B90D8CDC66}"/>
              </a:ext>
            </a:extLst>
          </p:cNvPr>
          <p:cNvSpPr txBox="1"/>
          <p:nvPr/>
        </p:nvSpPr>
        <p:spPr>
          <a:xfrm>
            <a:off x="468450" y="917912"/>
            <a:ext cx="706294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NICE recommends using a daily preventer inhaler for moderate asthma.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NHS advises always carrying a reliever inhaler for sudden symptoms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Patients should have a written asthma action plan.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Inhaler technique should be checked regularly by a nurse or GP.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Annual asthma reviews are required to monitor symptoms.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Avoiding triggers like smoke, dust and cold air helps prevent flare-ups.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(NICE, 2024, NHS,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BC7641B-87BC-B79C-CE3D-D9AA045C5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6129" y="1476743"/>
            <a:ext cx="4037421" cy="4371163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3FF09CCC-DD2E-2C04-ECA2-D7AB640E73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099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494"/>
    </mc:Choice>
    <mc:Fallback xmlns="">
      <p:transition spd="slow" advTm="78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58488-DCC5-15C5-EA33-A8C0D5A52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03845" y="0"/>
            <a:ext cx="7588155" cy="1151823"/>
          </a:xfrm>
        </p:spPr>
        <p:txBody>
          <a:bodyPr/>
          <a:lstStyle/>
          <a:p>
            <a:r>
              <a:rPr lang="en-GB" b="1"/>
              <a:t>Treatment &amp;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63C28D-AAEC-FC81-262C-0D6F7B8669F4}"/>
              </a:ext>
            </a:extLst>
          </p:cNvPr>
          <p:cNvSpPr txBox="1"/>
          <p:nvPr/>
        </p:nvSpPr>
        <p:spPr>
          <a:xfrm>
            <a:off x="5404884" y="1912487"/>
            <a:ext cx="678711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Preventer inhaler (daily) to reduce swelling (NHS,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Reliever inhaler for sudden symptoms.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Dust mask at work to protect lungs (Asthma + Lung UK,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Stop smoking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Daily cleaning and airflow improvement in home.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Annual asthma review and inhaler technique check (NICE, 2024).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47B72EA-2ECA-A4D4-93F0-E596512494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435" y="0"/>
            <a:ext cx="2521298" cy="252129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49D3DF8-85C8-463E-B3C0-FD51013A8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3733" y="-2946"/>
            <a:ext cx="2521298" cy="252129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F3BDE39-B159-F702-48FB-97778FD376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8371" y="2518352"/>
            <a:ext cx="4164419" cy="4126997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AB6DC3F-3C95-6E9D-EF82-0FDCFBB2CF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26272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971"/>
    </mc:Choice>
    <mc:Fallback xmlns="">
      <p:transition spd="slow" advTm="94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5BEE5-7151-8114-DDEB-4B91F396F0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4576" y="0"/>
            <a:ext cx="7588155" cy="856474"/>
          </a:xfrm>
        </p:spPr>
        <p:txBody>
          <a:bodyPr/>
          <a:lstStyle/>
          <a:p>
            <a:r>
              <a:rPr lang="en-GB" b="1"/>
              <a:t>Care Plan for Bob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31F6F3-AB13-13AF-95B8-B1D0A749C82C}"/>
              </a:ext>
            </a:extLst>
          </p:cNvPr>
          <p:cNvSpPr txBox="1"/>
          <p:nvPr/>
        </p:nvSpPr>
        <p:spPr>
          <a:xfrm>
            <a:off x="5180418" y="856474"/>
            <a:ext cx="6552313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Use preventer inhaler every morning and night.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Carry reliever inhaler during work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Keep a peak flow diary to track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Reduce dust exposure: wear mask, avoid sweeping without ventilation.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Clean carpets weekly or use air purifier.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Encourage gentle exercise like walking and breathing exercises (NHS,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Follow asthma action plan if symptoms worsen.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 (British Thoracic Society,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7CD4420-4CF3-7E4A-3E3B-ED83C5580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990" y="1074510"/>
            <a:ext cx="4882949" cy="5122468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58C911A-26BE-DB7D-475B-A4CCCBB10A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410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499"/>
    </mc:Choice>
    <mc:Fallback xmlns="">
      <p:transition spd="slow" advTm="72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9FAB-4AFD-DAE6-C3C8-605987845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7876" y="245181"/>
            <a:ext cx="8744124" cy="708800"/>
          </a:xfrm>
        </p:spPr>
        <p:txBody>
          <a:bodyPr/>
          <a:lstStyle/>
          <a:p>
            <a:r>
              <a:rPr lang="en-GB" b="1"/>
              <a:t>Communication &amp; Ethical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1B777-BD43-184B-9A84-FEF7699D963C}"/>
              </a:ext>
            </a:extLst>
          </p:cNvPr>
          <p:cNvSpPr txBox="1"/>
          <p:nvPr/>
        </p:nvSpPr>
        <p:spPr>
          <a:xfrm>
            <a:off x="3447876" y="1225689"/>
            <a:ext cx="874412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Use simple explanations about inhaler use and triggers so Bob clearly understands how to manage his asthma without confusion.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Respect Bob’s choices, especially around how he wants to manage his symptoms and what support he feels comfortable with.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Keep all personal information confidential and secure, following NHS and UK data protection rules to protect his privacy.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Encourage Bob to share his worries, especially about work-related dust and how it affects his breathing, so care can be personalised.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/>
              <a:t>Support shared decision-making, allowing Bob to be involved in choosing treatments, lifestyle changes, and steps in his care plan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/>
              <a:t>(NICE,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3F0725A-2264-9AD8-B517-4336CCE564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0244"/>
            <a:ext cx="3447876" cy="30767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B8D6124-C588-BCBF-DD28-62DCD98D58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535" y="3441044"/>
            <a:ext cx="2409641" cy="2523675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5108B756-A167-999C-CF01-079CF7D7F5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708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112"/>
    </mc:Choice>
    <mc:Fallback xmlns="">
      <p:transition spd="slow" advTm="71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31C560-7AAF-247C-D63F-84EB5ED6C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8435" y="447197"/>
            <a:ext cx="5967843" cy="881874"/>
          </a:xfrm>
        </p:spPr>
        <p:txBody>
          <a:bodyPr>
            <a:normAutofit/>
          </a:bodyPr>
          <a:lstStyle/>
          <a:p>
            <a:r>
              <a:rPr lang="en-GB" sz="4000" b="1" dirty="0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67ED83-4CE3-5DCA-2D87-6A1435060541}"/>
              </a:ext>
            </a:extLst>
          </p:cNvPr>
          <p:cNvSpPr txBox="1"/>
          <p:nvPr/>
        </p:nvSpPr>
        <p:spPr>
          <a:xfrm>
            <a:off x="1888435" y="1929594"/>
            <a:ext cx="847208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Asthma affects Bob by making his airways narrow, swollen and sensitive, which leads to breathing difficulties. A good care plan for Bob should include regular inhaler use, healthy lifestyle changes and avoiding triggers that make his symptoms worse. Following UK guidelines helps reduce flare-ups and keeps Bob safe. With the right support and consistent care, Bob can manage his symptoms well and maintain good health.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53E5758-5BD3-8B9A-2601-D3C0F20673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05839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84"/>
    </mc:Choice>
    <mc:Fallback xmlns="">
      <p:transition spd="slow" advTm="34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8558C93-1339-CB5D-EF8F-14CEC989C2E9}"/>
              </a:ext>
            </a:extLst>
          </p:cNvPr>
          <p:cNvSpPr txBox="1"/>
          <p:nvPr/>
        </p:nvSpPr>
        <p:spPr>
          <a:xfrm>
            <a:off x="200837" y="-467082"/>
            <a:ext cx="11991163" cy="7325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2700" b="1" dirty="0"/>
          </a:p>
          <a:p>
            <a:pPr>
              <a:buNone/>
            </a:pPr>
            <a:r>
              <a:rPr lang="en-GB" sz="2700" b="1" dirty="0"/>
              <a:t>          </a:t>
            </a:r>
            <a:r>
              <a:rPr lang="en-GB" sz="4000" b="1" dirty="0"/>
              <a:t>References</a:t>
            </a:r>
            <a:r>
              <a:rPr lang="en-GB" sz="2700" b="1" dirty="0"/>
              <a:t> </a:t>
            </a:r>
          </a:p>
          <a:p>
            <a:pPr>
              <a:buNone/>
            </a:pPr>
            <a:br>
              <a:rPr lang="en-GB" sz="1600" dirty="0"/>
            </a:br>
            <a:r>
              <a:rPr lang="en-GB" sz="1600" dirty="0"/>
              <a:t>Asthma + Lung UK (2024) </a:t>
            </a:r>
            <a:r>
              <a:rPr lang="en-GB" sz="1600" i="1" dirty="0"/>
              <a:t>Asthma facts and statistics</a:t>
            </a:r>
            <a:r>
              <a:rPr lang="en-GB" sz="1600" dirty="0"/>
              <a:t>. Available at: https://</a:t>
            </a:r>
            <a:r>
              <a:rPr lang="en-GB" sz="1600" dirty="0" err="1"/>
              <a:t>www.asthmaandlung.org.uk</a:t>
            </a:r>
            <a:r>
              <a:rPr lang="en-GB" sz="1600" dirty="0"/>
              <a:t> (Accessed: 10 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British Thoracic Society (2023) </a:t>
            </a:r>
            <a:r>
              <a:rPr lang="en-GB" sz="1600" i="1" dirty="0"/>
              <a:t>Asthma guidanc</a:t>
            </a:r>
            <a:r>
              <a:rPr lang="en-GB" sz="1600" dirty="0"/>
              <a:t>e. Available at: https://www.brit-thoracic.org.uk (Accessed: 13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NHS (2023) </a:t>
            </a:r>
            <a:r>
              <a:rPr lang="en-GB" sz="1600" i="1" dirty="0"/>
              <a:t>Asthma overview</a:t>
            </a:r>
            <a:r>
              <a:rPr lang="en-GB" sz="1600" dirty="0"/>
              <a:t>. Available at: https://</a:t>
            </a:r>
            <a:r>
              <a:rPr lang="en-GB" sz="1600" dirty="0" err="1"/>
              <a:t>www.nhs.uk</a:t>
            </a:r>
            <a:r>
              <a:rPr lang="en-GB" sz="1600" dirty="0"/>
              <a:t>/conditions/asthma (Accessed: 13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NHS Digital (2023) </a:t>
            </a:r>
            <a:r>
              <a:rPr lang="en-GB" sz="1600" i="1" dirty="0"/>
              <a:t>Confidentiality and data protection</a:t>
            </a:r>
            <a:r>
              <a:rPr lang="en-GB" sz="1600" dirty="0"/>
              <a:t>. Available at: https://</a:t>
            </a:r>
            <a:r>
              <a:rPr lang="en-GB" sz="1600" dirty="0" err="1"/>
              <a:t>digital.nhs.uk</a:t>
            </a:r>
            <a:r>
              <a:rPr lang="en-GB" sz="1600" dirty="0"/>
              <a:t> (Accessed: 13 November 2025).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NHS Inform (2023) Asthma  </a:t>
            </a:r>
            <a:r>
              <a:rPr lang="en-GB" sz="1600" i="1" dirty="0"/>
              <a:t>triggers and management.</a:t>
            </a:r>
            <a:r>
              <a:rPr lang="en-GB" sz="1600" dirty="0"/>
              <a:t> Available at: https://</a:t>
            </a:r>
            <a:r>
              <a:rPr lang="en-GB" sz="1600" dirty="0" err="1"/>
              <a:t>www.nhsinform.scot</a:t>
            </a:r>
            <a:r>
              <a:rPr lang="en-GB" sz="1600" dirty="0"/>
              <a:t> (Accessed: 13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NICE (2024) Asthma: diagnosis, monitoring and chronic asthma management (NG80). Available at: https://www.nice.org.uk/guidance/</a:t>
            </a:r>
            <a:r>
              <a:rPr lang="en-GB" sz="1600" dirty="0" err="1"/>
              <a:t>ng80</a:t>
            </a:r>
            <a:r>
              <a:rPr lang="en-GB" sz="1600" dirty="0"/>
              <a:t> (Accessed: 10 November 2025).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Patient.info (2024) Asthma –causes and symptoms. Available at: https://patient.info (Accessed: 13 November 2025).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Public Health England (2023) Smoking and lung health. Available at: https://www.gov.uk (Accessed: 13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Royal College of Physicians (2023) </a:t>
            </a:r>
            <a:r>
              <a:rPr lang="en-GB" sz="1600" i="1" dirty="0"/>
              <a:t>Why asthma care matter</a:t>
            </a:r>
            <a:r>
              <a:rPr lang="en-GB" sz="1600" dirty="0"/>
              <a:t>s. Available at: https://</a:t>
            </a:r>
            <a:r>
              <a:rPr lang="en-GB" sz="1600" dirty="0" err="1"/>
              <a:t>www.rcplondon.ac.uk</a:t>
            </a:r>
            <a:r>
              <a:rPr lang="en-GB" sz="1600" dirty="0"/>
              <a:t> (Accessed: 13 November 2025).</a:t>
            </a:r>
            <a:br>
              <a:rPr lang="en-GB" sz="1600" dirty="0"/>
            </a:br>
            <a:endParaRPr lang="en-GB" sz="1600" dirty="0"/>
          </a:p>
          <a:p>
            <a:pPr>
              <a:buNone/>
            </a:pPr>
            <a:r>
              <a:rPr lang="en-GB" sz="1600" dirty="0"/>
              <a:t>UK Health Security Agency (2023) </a:t>
            </a:r>
            <a:r>
              <a:rPr lang="en-GB" sz="1600" i="1" dirty="0"/>
              <a:t>Air pollution and health.</a:t>
            </a:r>
            <a:r>
              <a:rPr lang="en-GB" sz="1600" dirty="0"/>
              <a:t> Available at: https://www.gov.uk (Accessed: 10 November 2025).</a:t>
            </a:r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0BA2A5EA-A277-F49E-9785-6F7BB76C9C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204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33"/>
    </mc:Choice>
    <mc:Fallback xmlns="">
      <p:transition spd="slow" advTm="14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1271</Words>
  <Application>Microsoft Office PowerPoint</Application>
  <PresentationFormat>Widescreen</PresentationFormat>
  <Paragraphs>149</Paragraphs>
  <Slides>15</Slides>
  <Notes>0</Notes>
  <HiddenSlides>0</HiddenSlides>
  <MMClips>15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VanillaVTI</vt:lpstr>
      <vt:lpstr>Content Page</vt:lpstr>
      <vt:lpstr>Title Care Plan for Bob Smith, a Person Living With Asthma</vt:lpstr>
      <vt:lpstr>Introduction</vt:lpstr>
      <vt:lpstr>Patient Profile: Bob Smith</vt:lpstr>
      <vt:lpstr>Body System Affected (Respiratory System)</vt:lpstr>
      <vt:lpstr>Anatomy &amp; Physiology</vt:lpstr>
      <vt:lpstr>How Asthma Affects Bob’s Body</vt:lpstr>
      <vt:lpstr>Bob’s Risk Factors</vt:lpstr>
      <vt:lpstr>Diagnosis</vt:lpstr>
      <vt:lpstr>UK Guidelines </vt:lpstr>
      <vt:lpstr>Treatment &amp; Management</vt:lpstr>
      <vt:lpstr>Care Plan for Bob</vt:lpstr>
      <vt:lpstr>Communication &amp; Ethical Care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Content Page</dc:title>
  <dc:creator>Imtiaz Begum (2128130)</dc:creator>
  <cp:lastModifiedBy>Rafaqat Khan (2407945)</cp:lastModifiedBy>
  <cp:revision>9</cp:revision>
  <dcterms:created xsi:type="dcterms:W3CDTF">2025-11-13T18:00:04Z</dcterms:created>
  <dcterms:modified xsi:type="dcterms:W3CDTF">2025-11-15T16:09:26Z</dcterms:modified>
</cp:coreProperties>
</file>