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3" d="100"/>
          <a:sy n="83" d="100"/>
        </p:scale>
        <p:origin x="45"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2460B-2EB6-49CB-A167-FC3A79F46AB2}" type="datetimeFigureOut">
              <a:rPr lang="en-GB" smtClean="0"/>
              <a:t>13/12/2019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110BD0-1196-44F2-BC7A-E3719E30BF05}" type="slidenum">
              <a:rPr lang="en-GB" smtClean="0"/>
              <a:t>‹#›</a:t>
            </a:fld>
            <a:endParaRPr lang="en-GB"/>
          </a:p>
        </p:txBody>
      </p:sp>
    </p:spTree>
    <p:extLst>
      <p:ext uri="{BB962C8B-B14F-4D97-AF65-F5344CB8AC3E}">
        <p14:creationId xmlns:p14="http://schemas.microsoft.com/office/powerpoint/2010/main" val="2670393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Feedback from</a:t>
            </a:r>
            <a:r>
              <a:rPr lang="en-GB" baseline="0" dirty="0" smtClean="0"/>
              <a:t> students. Use this to co – construct a general list of possible purposes of schooling. </a:t>
            </a:r>
          </a:p>
          <a:p>
            <a:endParaRPr lang="en-GB" baseline="0" dirty="0" smtClean="0"/>
          </a:p>
          <a:p>
            <a:r>
              <a:rPr lang="en-GB" baseline="0" dirty="0" smtClean="0"/>
              <a:t>Once list generated, possible questions for discussion could include:</a:t>
            </a:r>
          </a:p>
          <a:p>
            <a:endParaRPr lang="en-GB" baseline="0" dirty="0" smtClean="0"/>
          </a:p>
          <a:p>
            <a:pPr marL="171450" indent="-171450">
              <a:buFontTx/>
              <a:buChar char="-"/>
            </a:pPr>
            <a:r>
              <a:rPr lang="en-GB" baseline="0" dirty="0" smtClean="0"/>
              <a:t>Do you think this list would vary over time?</a:t>
            </a:r>
          </a:p>
          <a:p>
            <a:pPr marL="171450" indent="-171450">
              <a:buFontTx/>
              <a:buChar char="-"/>
            </a:pPr>
            <a:r>
              <a:rPr lang="en-GB" baseline="0" dirty="0" smtClean="0"/>
              <a:t>Which of these purposes may have differed according to historical context? </a:t>
            </a:r>
          </a:p>
          <a:p>
            <a:pPr marL="171450" indent="-171450">
              <a:buFontTx/>
              <a:buChar char="-"/>
            </a:pPr>
            <a:r>
              <a:rPr lang="en-GB" baseline="0" dirty="0" smtClean="0"/>
              <a:t>Are these suitable for C21st? </a:t>
            </a:r>
          </a:p>
          <a:p>
            <a:pPr marL="171450" indent="-171450">
              <a:buFontTx/>
              <a:buChar char="-"/>
            </a:pPr>
            <a:r>
              <a:rPr lang="en-GB" baseline="0" dirty="0" smtClean="0"/>
              <a:t>Are there any you strongly agree/disagree with? </a:t>
            </a:r>
          </a:p>
          <a:p>
            <a:pPr marL="171450" indent="-171450">
              <a:buFontTx/>
              <a:buChar char="-"/>
            </a:pPr>
            <a:r>
              <a:rPr lang="en-GB" baseline="0" dirty="0" smtClean="0"/>
              <a:t>How many of these could be considered ‘political’? Is this desirable? Why/why not? </a:t>
            </a:r>
            <a:endParaRPr lang="en-GB" dirty="0"/>
          </a:p>
        </p:txBody>
      </p:sp>
      <p:sp>
        <p:nvSpPr>
          <p:cNvPr id="4" name="Slide Number Placeholder 3"/>
          <p:cNvSpPr>
            <a:spLocks noGrp="1"/>
          </p:cNvSpPr>
          <p:nvPr>
            <p:ph type="sldNum" sz="quarter" idx="10"/>
          </p:nvPr>
        </p:nvSpPr>
        <p:spPr/>
        <p:txBody>
          <a:bodyPr/>
          <a:lstStyle/>
          <a:p>
            <a:fld id="{7891A921-4F94-4E4F-97FD-2D9AEEDE9B60}" type="slidenum">
              <a:rPr lang="en-GB" smtClean="0"/>
              <a:t>15</a:t>
            </a:fld>
            <a:endParaRPr lang="en-GB"/>
          </a:p>
        </p:txBody>
      </p:sp>
    </p:spTree>
    <p:extLst>
      <p:ext uri="{BB962C8B-B14F-4D97-AF65-F5344CB8AC3E}">
        <p14:creationId xmlns:p14="http://schemas.microsoft.com/office/powerpoint/2010/main" val="40894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554791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2526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41E01C-E0C1-4D0B-9C36-C855B164E32F}" type="datetimeFigureOut">
              <a:rPr lang="en-GB" smtClean="0"/>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4037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41E01C-E0C1-4D0B-9C36-C855B164E32F}" type="datetimeFigureOut">
              <a:rPr lang="en-GB" smtClean="0"/>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83381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41E01C-E0C1-4D0B-9C36-C855B164E32F}" type="datetimeFigureOut">
              <a:rPr lang="en-GB" smtClean="0"/>
              <a:t>13/12/2019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5993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41E01C-E0C1-4D0B-9C36-C855B164E32F}" type="datetimeFigureOut">
              <a:rPr lang="en-GB" smtClean="0"/>
              <a:t>13/12/2019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1791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41E01C-E0C1-4D0B-9C36-C855B164E32F}" type="datetimeFigureOut">
              <a:rPr lang="en-GB" smtClean="0"/>
              <a:t>13/12/2019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9227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422341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575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70170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8428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41E01C-E0C1-4D0B-9C36-C855B164E32F}" type="datetimeFigureOut">
              <a:rPr lang="en-GB" smtClean="0"/>
              <a:t>13/12/2019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111D-0B70-4AFD-B70A-464F73A61861}" type="slidenum">
              <a:rPr lang="en-GB" smtClean="0"/>
              <a:t>‹#›</a:t>
            </a:fld>
            <a:endParaRPr lang="en-GB"/>
          </a:p>
        </p:txBody>
      </p:sp>
    </p:spTree>
    <p:extLst>
      <p:ext uri="{BB962C8B-B14F-4D97-AF65-F5344CB8AC3E}">
        <p14:creationId xmlns:p14="http://schemas.microsoft.com/office/powerpoint/2010/main" val="503758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D-eVF_G_p-Y&amp;list=PLcMBUtY2395K5nf0nWq-Kg4ez9u17Zw27"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www.purposeofschool.com/philosophical/"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www.purposeofschool.com/philosophic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ECES6008/C</a:t>
            </a:r>
            <a:endParaRPr lang="en-GB" dirty="0"/>
          </a:p>
        </p:txBody>
      </p:sp>
      <p:sp>
        <p:nvSpPr>
          <p:cNvPr id="3" name="Subtitle 2"/>
          <p:cNvSpPr>
            <a:spLocks noGrp="1"/>
          </p:cNvSpPr>
          <p:nvPr>
            <p:ph type="subTitle" idx="1"/>
          </p:nvPr>
        </p:nvSpPr>
        <p:spPr>
          <a:xfrm>
            <a:off x="1524000" y="3602038"/>
            <a:ext cx="9144000" cy="2112962"/>
          </a:xfrm>
        </p:spPr>
        <p:txBody>
          <a:bodyPr>
            <a:normAutofit fontScale="92500" lnSpcReduction="10000"/>
          </a:bodyPr>
          <a:lstStyle/>
          <a:p>
            <a:r>
              <a:rPr lang="en-GB" sz="3600" dirty="0" smtClean="0"/>
              <a:t>Radical Education</a:t>
            </a:r>
          </a:p>
          <a:p>
            <a:r>
              <a:rPr lang="en-GB" sz="3600" i="1" dirty="0" err="1" smtClean="0"/>
              <a:t>Addysg</a:t>
            </a:r>
            <a:r>
              <a:rPr lang="en-GB" sz="3600" i="1" dirty="0" smtClean="0"/>
              <a:t> Radical</a:t>
            </a:r>
          </a:p>
          <a:p>
            <a:endParaRPr lang="en-GB" sz="3600" i="1" dirty="0"/>
          </a:p>
          <a:p>
            <a:r>
              <a:rPr lang="en-GB" sz="3600" b="1" dirty="0" err="1" smtClean="0"/>
              <a:t>Sesiwn</a:t>
            </a:r>
            <a:r>
              <a:rPr lang="en-GB" sz="3600" b="1" dirty="0" smtClean="0"/>
              <a:t> 1  / Session 1 </a:t>
            </a:r>
            <a:r>
              <a:rPr lang="en-GB" sz="3600" i="1" dirty="0" smtClean="0"/>
              <a:t> </a:t>
            </a:r>
            <a:endParaRPr lang="en-GB" sz="3600" i="1" dirty="0"/>
          </a:p>
        </p:txBody>
      </p:sp>
    </p:spTree>
    <p:extLst>
      <p:ext uri="{BB962C8B-B14F-4D97-AF65-F5344CB8AC3E}">
        <p14:creationId xmlns:p14="http://schemas.microsoft.com/office/powerpoint/2010/main" val="170391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0"/>
            <a:r>
              <a:rPr lang="cy-GB" dirty="0"/>
              <a:t>Rhoi cyfle i fyfyrwyr 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0"/>
            <a:r>
              <a:rPr lang="en-US" dirty="0"/>
              <a:t>Give students the opportunity to consider 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9111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Gynnig beirniadaeth eang o strwythurau addysgol traddodiadol (yn cynnwys addysg, cwricwlwm, asesu, 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310831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3680037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3084212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3538301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Radical</a:t>
            </a:r>
            <a:r>
              <a:rPr lang="en-GB" b="1" dirty="0" smtClean="0"/>
              <a:t> </a:t>
            </a:r>
            <a:r>
              <a:rPr lang="en-GB" dirty="0" smtClean="0"/>
              <a:t>Education</a:t>
            </a:r>
            <a:br>
              <a:rPr lang="en-GB" dirty="0" smtClean="0"/>
            </a:br>
            <a:r>
              <a:rPr lang="en-GB" i="1" dirty="0" err="1" smtClean="0">
                <a:solidFill>
                  <a:schemeClr val="accent1"/>
                </a:solidFill>
              </a:rPr>
              <a:t>Addysg</a:t>
            </a:r>
            <a:r>
              <a:rPr lang="en-GB" i="1" dirty="0" smtClean="0">
                <a:solidFill>
                  <a:schemeClr val="accent1"/>
                </a:solidFill>
              </a:rPr>
              <a:t> </a:t>
            </a:r>
            <a:r>
              <a:rPr lang="en-GB" b="1" i="1" u="sng" dirty="0" smtClean="0">
                <a:solidFill>
                  <a:schemeClr val="accent1"/>
                </a:solidFill>
              </a:rPr>
              <a:t>Radical</a:t>
            </a:r>
            <a:r>
              <a:rPr lang="en-GB" i="1" u="sng" dirty="0" smtClean="0">
                <a:solidFill>
                  <a:schemeClr val="accent1"/>
                </a:solidFill>
              </a:rPr>
              <a:t> </a:t>
            </a:r>
            <a:endParaRPr lang="en-GB" i="1" u="sng" dirty="0">
              <a:solidFill>
                <a:schemeClr val="accent1"/>
              </a:solidFill>
            </a:endParaRPr>
          </a:p>
        </p:txBody>
      </p:sp>
      <p:sp>
        <p:nvSpPr>
          <p:cNvPr id="3" name="Content Placeholder 2"/>
          <p:cNvSpPr>
            <a:spLocks noGrp="1"/>
          </p:cNvSpPr>
          <p:nvPr>
            <p:ph sz="half" idx="1"/>
          </p:nvPr>
        </p:nvSpPr>
        <p:spPr>
          <a:xfrm>
            <a:off x="838200" y="4152899"/>
            <a:ext cx="5181600" cy="2024064"/>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err="1" smtClean="0"/>
              <a:t>Mewn</a:t>
            </a:r>
            <a:r>
              <a:rPr lang="en-GB" dirty="0" smtClean="0"/>
              <a:t> par, </a:t>
            </a:r>
            <a:r>
              <a:rPr lang="en-GB" dirty="0" err="1" smtClean="0"/>
              <a:t>trafodwch</a:t>
            </a:r>
            <a:r>
              <a:rPr lang="en-GB" dirty="0" smtClean="0"/>
              <a:t> </a:t>
            </a:r>
            <a:r>
              <a:rPr lang="en-GB" dirty="0" err="1" smtClean="0"/>
              <a:t>ystyr</a:t>
            </a:r>
            <a:r>
              <a:rPr lang="en-GB" dirty="0" smtClean="0"/>
              <a:t> y </a:t>
            </a:r>
            <a:r>
              <a:rPr lang="en-GB" dirty="0" err="1" smtClean="0"/>
              <a:t>gair</a:t>
            </a:r>
            <a:r>
              <a:rPr lang="en-GB" dirty="0" smtClean="0"/>
              <a:t> ‘radical’. </a:t>
            </a:r>
          </a:p>
          <a:p>
            <a:pPr lvl="1"/>
            <a:r>
              <a:rPr lang="en-GB" dirty="0" err="1" smtClean="0"/>
              <a:t>Anelwch</a:t>
            </a:r>
            <a:r>
              <a:rPr lang="en-GB" dirty="0" smtClean="0"/>
              <a:t> am </a:t>
            </a:r>
            <a:r>
              <a:rPr lang="en-GB" dirty="0" err="1" smtClean="0"/>
              <a:t>dri</a:t>
            </a:r>
            <a:r>
              <a:rPr lang="en-GB" dirty="0" smtClean="0"/>
              <a:t> </a:t>
            </a:r>
            <a:r>
              <a:rPr lang="en-GB" dirty="0" err="1" smtClean="0"/>
              <a:t>wahanol</a:t>
            </a:r>
            <a:r>
              <a:rPr lang="en-GB" dirty="0" smtClean="0"/>
              <a:t> </a:t>
            </a:r>
            <a:r>
              <a:rPr lang="en-GB" dirty="0" err="1" smtClean="0"/>
              <a:t>ystyr</a:t>
            </a:r>
            <a:r>
              <a:rPr lang="en-GB" dirty="0" smtClean="0"/>
              <a:t> </a:t>
            </a:r>
            <a:r>
              <a:rPr lang="en-GB" dirty="0" err="1" smtClean="0"/>
              <a:t>posib</a:t>
            </a:r>
            <a:r>
              <a:rPr lang="en-GB" dirty="0" smtClean="0"/>
              <a:t>. </a:t>
            </a:r>
          </a:p>
          <a:p>
            <a:r>
              <a:rPr lang="en-GB" dirty="0" smtClean="0"/>
              <a:t>Beth </a:t>
            </a:r>
            <a:r>
              <a:rPr lang="en-GB" dirty="0" err="1" smtClean="0"/>
              <a:t>yw</a:t>
            </a:r>
            <a:r>
              <a:rPr lang="en-GB" dirty="0" smtClean="0"/>
              <a:t> </a:t>
            </a:r>
            <a:r>
              <a:rPr lang="en-GB" dirty="0" err="1" smtClean="0"/>
              <a:t>oblygiadau</a:t>
            </a:r>
            <a:r>
              <a:rPr lang="en-GB" dirty="0" smtClean="0"/>
              <a:t> </a:t>
            </a:r>
            <a:r>
              <a:rPr lang="en-GB" dirty="0" err="1" smtClean="0"/>
              <a:t>hyn</a:t>
            </a:r>
            <a:r>
              <a:rPr lang="en-GB" dirty="0" smtClean="0"/>
              <a:t> </a:t>
            </a:r>
            <a:r>
              <a:rPr lang="en-GB" dirty="0" err="1" smtClean="0"/>
              <a:t>wrth</a:t>
            </a:r>
            <a:r>
              <a:rPr lang="en-GB" dirty="0" smtClean="0"/>
              <a:t> </a:t>
            </a:r>
            <a:r>
              <a:rPr lang="en-GB" dirty="0" err="1" smtClean="0"/>
              <a:t>ystyried</a:t>
            </a:r>
            <a:r>
              <a:rPr lang="en-GB" dirty="0" smtClean="0"/>
              <a:t> ‘</a:t>
            </a:r>
            <a:r>
              <a:rPr lang="en-GB" dirty="0" err="1" smtClean="0"/>
              <a:t>addysg</a:t>
            </a:r>
            <a:r>
              <a:rPr lang="en-GB" dirty="0" smtClean="0"/>
              <a:t> radical’? </a:t>
            </a:r>
          </a:p>
        </p:txBody>
      </p:sp>
      <p:sp>
        <p:nvSpPr>
          <p:cNvPr id="4" name="Content Placeholder 3"/>
          <p:cNvSpPr>
            <a:spLocks noGrp="1"/>
          </p:cNvSpPr>
          <p:nvPr>
            <p:ph sz="half" idx="2"/>
          </p:nvPr>
        </p:nvSpPr>
        <p:spPr>
          <a:xfrm>
            <a:off x="6172200" y="4152899"/>
            <a:ext cx="5181600" cy="2024063"/>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smtClean="0"/>
              <a:t>In pairs, discuss the meaning of the word ‘radical’. </a:t>
            </a:r>
          </a:p>
          <a:p>
            <a:pPr lvl="1"/>
            <a:r>
              <a:rPr lang="en-GB" dirty="0" smtClean="0"/>
              <a:t>Aim to suggest three possible meanings of the word. </a:t>
            </a:r>
          </a:p>
          <a:p>
            <a:r>
              <a:rPr lang="en-GB" dirty="0" smtClean="0"/>
              <a:t>What are the implications of the possible meanings when considering ‘radical education’? </a:t>
            </a:r>
          </a:p>
        </p:txBody>
      </p:sp>
      <p:pic>
        <p:nvPicPr>
          <p:cNvPr id="5" name="Picture 4"/>
          <p:cNvPicPr>
            <a:picLocks noChangeAspect="1"/>
          </p:cNvPicPr>
          <p:nvPr/>
        </p:nvPicPr>
        <p:blipFill>
          <a:blip r:embed="rId2"/>
          <a:stretch>
            <a:fillRect/>
          </a:stretch>
        </p:blipFill>
        <p:spPr>
          <a:xfrm>
            <a:off x="3793331" y="1910930"/>
            <a:ext cx="4452937" cy="1953546"/>
          </a:xfrm>
          <a:prstGeom prst="rect">
            <a:avLst/>
          </a:prstGeom>
        </p:spPr>
      </p:pic>
    </p:spTree>
    <p:extLst>
      <p:ext uri="{BB962C8B-B14F-4D97-AF65-F5344CB8AC3E}">
        <p14:creationId xmlns:p14="http://schemas.microsoft.com/office/powerpoint/2010/main" val="23471761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Critical Pedagogies</a:t>
            </a:r>
            <a:br>
              <a:rPr lang="en-GB" dirty="0" smtClean="0"/>
            </a:br>
            <a:r>
              <a:rPr lang="en-GB" i="1" dirty="0" err="1" smtClean="0">
                <a:solidFill>
                  <a:schemeClr val="accent1"/>
                </a:solidFill>
              </a:rPr>
              <a:t>Addysgeg</a:t>
            </a:r>
            <a:r>
              <a:rPr lang="en-GB" i="1" dirty="0" smtClean="0">
                <a:solidFill>
                  <a:schemeClr val="accent1"/>
                </a:solidFill>
              </a:rPr>
              <a:t> </a:t>
            </a:r>
            <a:r>
              <a:rPr lang="en-GB" i="1" dirty="0" err="1" smtClean="0">
                <a:solidFill>
                  <a:schemeClr val="accent1"/>
                </a:solidFill>
              </a:rPr>
              <a:t>Beirniadol</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cy-GB" dirty="0" smtClean="0"/>
              <a:t>Cwestiynu gwybodaeth swyddogol. </a:t>
            </a:r>
          </a:p>
          <a:p>
            <a:r>
              <a:rPr lang="cy-GB" dirty="0" smtClean="0"/>
              <a:t>Defnyddio safbwyntiau beirniadol (e.e. ffeministiaeth, Marcsiaeth) i herio syniadau ynglŷn ag addysg</a:t>
            </a:r>
          </a:p>
          <a:p>
            <a:r>
              <a:rPr lang="cy-GB" dirty="0" smtClean="0"/>
              <a:t>Cynnig dewisiadau arall i systemau presennol o wybod ac ymarfer dosbarth. </a:t>
            </a:r>
          </a:p>
          <a:p>
            <a:endParaRPr lang="cy-GB" dirty="0" smtClean="0"/>
          </a:p>
          <a:p>
            <a:endParaRPr lang="cy-GB" dirty="0" smtClean="0"/>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Questioning the position of ‘official knowledge’ </a:t>
            </a:r>
          </a:p>
          <a:p>
            <a:r>
              <a:rPr lang="en-GB" dirty="0" smtClean="0"/>
              <a:t>Using critical perspectives (e.g. feminist, Marxist, interactionist) to challenge ideas about education</a:t>
            </a:r>
          </a:p>
          <a:p>
            <a:r>
              <a:rPr lang="en-GB" dirty="0" smtClean="0"/>
              <a:t>Provide alternatives to existing systems of knowledge and classroom practice</a:t>
            </a:r>
          </a:p>
          <a:p>
            <a:pPr marL="0" indent="0" algn="r">
              <a:buNone/>
            </a:pPr>
            <a:r>
              <a:rPr lang="en-GB" dirty="0" err="1" smtClean="0"/>
              <a:t>Boronski</a:t>
            </a:r>
            <a:r>
              <a:rPr lang="en-GB" dirty="0" smtClean="0"/>
              <a:t> and Hassan, 2015</a:t>
            </a:r>
            <a:endParaRPr lang="en-GB" dirty="0"/>
          </a:p>
        </p:txBody>
      </p:sp>
    </p:spTree>
    <p:extLst>
      <p:ext uri="{BB962C8B-B14F-4D97-AF65-F5344CB8AC3E}">
        <p14:creationId xmlns:p14="http://schemas.microsoft.com/office/powerpoint/2010/main" val="12466766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lstStyle/>
          <a:p>
            <a:pPr algn="ctr"/>
            <a:r>
              <a:rPr lang="en-GB" dirty="0" smtClean="0"/>
              <a:t>A Modern Viewpoint </a:t>
            </a:r>
            <a:br>
              <a:rPr lang="en-GB" dirty="0" smtClean="0"/>
            </a:br>
            <a:r>
              <a:rPr lang="en-GB" i="1" dirty="0" err="1" smtClean="0">
                <a:solidFill>
                  <a:schemeClr val="accent1"/>
                </a:solidFill>
              </a:rPr>
              <a:t>Safbwynt</a:t>
            </a:r>
            <a:r>
              <a:rPr lang="en-GB" i="1" dirty="0" smtClean="0">
                <a:solidFill>
                  <a:schemeClr val="accent1"/>
                </a:solidFill>
              </a:rPr>
              <a:t> Modern</a:t>
            </a:r>
            <a:endParaRPr lang="en-GB" i="1"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err="1" smtClean="0"/>
              <a:t>Gwyliwch</a:t>
            </a:r>
            <a:r>
              <a:rPr lang="en-GB" dirty="0" smtClean="0"/>
              <a:t> y </a:t>
            </a:r>
            <a:r>
              <a:rPr lang="en-GB" dirty="0" err="1" smtClean="0"/>
              <a:t>fideo</a:t>
            </a:r>
            <a:r>
              <a:rPr lang="en-GB" dirty="0" smtClean="0"/>
              <a:t>.</a:t>
            </a:r>
          </a:p>
          <a:p>
            <a:pPr lvl="1"/>
            <a:r>
              <a:rPr lang="en-GB" dirty="0" smtClean="0"/>
              <a:t>Pa </a:t>
            </a:r>
            <a:r>
              <a:rPr lang="en-GB" dirty="0" err="1" smtClean="0"/>
              <a:t>gwestiynau</a:t>
            </a:r>
            <a:r>
              <a:rPr lang="en-GB" dirty="0" smtClean="0"/>
              <a:t> </a:t>
            </a:r>
            <a:r>
              <a:rPr lang="en-GB" dirty="0" err="1" smtClean="0"/>
              <a:t>sy’n</a:t>
            </a:r>
            <a:r>
              <a:rPr lang="en-GB" dirty="0" smtClean="0"/>
              <a:t> </a:t>
            </a:r>
            <a:r>
              <a:rPr lang="en-GB" dirty="0" err="1" smtClean="0"/>
              <a:t>codi</a:t>
            </a:r>
            <a:r>
              <a:rPr lang="en-GB" dirty="0" smtClean="0"/>
              <a:t> </a:t>
            </a:r>
            <a:r>
              <a:rPr lang="en-GB" dirty="0" err="1" smtClean="0"/>
              <a:t>wrth</a:t>
            </a:r>
            <a:r>
              <a:rPr lang="en-GB" dirty="0" smtClean="0"/>
              <a:t> </a:t>
            </a:r>
            <a:r>
              <a:rPr lang="en-GB" dirty="0" err="1" smtClean="0"/>
              <a:t>wylio’r</a:t>
            </a:r>
            <a:r>
              <a:rPr lang="en-GB" dirty="0" smtClean="0"/>
              <a:t> </a:t>
            </a:r>
            <a:r>
              <a:rPr lang="en-GB" dirty="0" err="1" smtClean="0"/>
              <a:t>fideo</a:t>
            </a:r>
            <a:r>
              <a:rPr lang="en-GB" dirty="0" smtClean="0"/>
              <a:t> </a:t>
            </a:r>
            <a:r>
              <a:rPr lang="en-GB" dirty="0" err="1" smtClean="0"/>
              <a:t>yma</a:t>
            </a:r>
            <a:r>
              <a:rPr lang="en-GB" dirty="0" smtClean="0"/>
              <a:t> </a:t>
            </a:r>
            <a:r>
              <a:rPr lang="en-GB" dirty="0" err="1" smtClean="0"/>
              <a:t>i</a:t>
            </a:r>
            <a:r>
              <a:rPr lang="en-GB" dirty="0" smtClean="0"/>
              <a:t> </a:t>
            </a:r>
            <a:r>
              <a:rPr lang="en-GB" dirty="0" err="1" smtClean="0"/>
              <a:t>ymwneud</a:t>
            </a:r>
            <a:r>
              <a:rPr lang="en-GB" dirty="0" smtClean="0"/>
              <a:t> a </a:t>
            </a:r>
            <a:r>
              <a:rPr lang="en-GB" dirty="0" err="1" smtClean="0"/>
              <a:t>natur</a:t>
            </a:r>
            <a:r>
              <a:rPr lang="en-GB" dirty="0" smtClean="0"/>
              <a:t> </a:t>
            </a:r>
            <a:r>
              <a:rPr lang="en-GB" dirty="0" err="1" smtClean="0"/>
              <a:t>addysg</a:t>
            </a:r>
            <a:r>
              <a:rPr lang="en-GB" dirty="0" smtClean="0"/>
              <a:t> a </a:t>
            </a:r>
            <a:r>
              <a:rPr lang="en-GB" dirty="0" err="1" smtClean="0"/>
              <a:t>phwrpas</a:t>
            </a:r>
            <a:r>
              <a:rPr lang="en-GB" dirty="0" smtClean="0"/>
              <a:t> </a:t>
            </a:r>
            <a:r>
              <a:rPr lang="en-GB" dirty="0" err="1" smtClean="0"/>
              <a:t>ysgol</a:t>
            </a:r>
            <a:r>
              <a:rPr lang="en-GB" dirty="0" smtClean="0"/>
              <a:t>?</a:t>
            </a:r>
          </a:p>
          <a:p>
            <a:endParaRPr lang="en-GB" dirty="0" smtClean="0"/>
          </a:p>
          <a:p>
            <a:r>
              <a:rPr lang="en-GB" dirty="0" smtClean="0"/>
              <a:t>Pam </a:t>
            </a:r>
            <a:r>
              <a:rPr lang="en-GB" dirty="0" err="1" smtClean="0"/>
              <a:t>ydych</a:t>
            </a:r>
            <a:r>
              <a:rPr lang="en-GB" dirty="0" smtClean="0"/>
              <a:t> </a:t>
            </a:r>
            <a:r>
              <a:rPr lang="en-GB" dirty="0" err="1" smtClean="0"/>
              <a:t>chi’n</a:t>
            </a:r>
            <a:r>
              <a:rPr lang="en-GB" dirty="0" smtClean="0"/>
              <a:t> </a:t>
            </a:r>
            <a:r>
              <a:rPr lang="en-GB" dirty="0" err="1" smtClean="0"/>
              <a:t>credu</a:t>
            </a:r>
            <a:r>
              <a:rPr lang="en-GB" dirty="0" smtClean="0"/>
              <a:t> bod </a:t>
            </a:r>
            <a:r>
              <a:rPr lang="en-GB" dirty="0" err="1" smtClean="0"/>
              <a:t>twf</a:t>
            </a:r>
            <a:r>
              <a:rPr lang="en-GB" dirty="0" smtClean="0"/>
              <a:t> </a:t>
            </a:r>
            <a:r>
              <a:rPr lang="en-GB" dirty="0" err="1" smtClean="0"/>
              <a:t>mewn</a:t>
            </a:r>
            <a:r>
              <a:rPr lang="en-GB" dirty="0" smtClean="0"/>
              <a:t> </a:t>
            </a:r>
            <a:r>
              <a:rPr lang="en-GB" dirty="0" err="1" smtClean="0"/>
              <a:t>diddordeb</a:t>
            </a:r>
            <a:r>
              <a:rPr lang="en-GB" dirty="0" smtClean="0"/>
              <a:t> </a:t>
            </a:r>
            <a:r>
              <a:rPr lang="en-GB" dirty="0" err="1" smtClean="0"/>
              <a:t>yn</a:t>
            </a:r>
            <a:r>
              <a:rPr lang="en-GB" dirty="0" smtClean="0"/>
              <a:t> </a:t>
            </a:r>
            <a:r>
              <a:rPr lang="en-GB" dirty="0" err="1" smtClean="0"/>
              <a:t>addysgeg</a:t>
            </a:r>
            <a:r>
              <a:rPr lang="en-GB" dirty="0" smtClean="0"/>
              <a:t> </a:t>
            </a:r>
            <a:r>
              <a:rPr lang="en-GB" dirty="0" err="1" smtClean="0"/>
              <a:t>feirniadol</a:t>
            </a:r>
            <a:r>
              <a:rPr lang="en-GB" dirty="0" smtClean="0"/>
              <a:t> </a:t>
            </a:r>
            <a:r>
              <a:rPr lang="en-GB" dirty="0" err="1" smtClean="0"/>
              <a:t>yn</a:t>
            </a:r>
            <a:r>
              <a:rPr lang="en-GB" dirty="0" smtClean="0"/>
              <a:t> y </a:t>
            </a:r>
            <a:r>
              <a:rPr lang="en-GB" dirty="0" err="1" smtClean="0"/>
              <a:t>degawdau</a:t>
            </a:r>
            <a:r>
              <a:rPr lang="en-GB" dirty="0" smtClean="0"/>
              <a:t> </a:t>
            </a:r>
            <a:r>
              <a:rPr lang="en-GB" dirty="0" err="1" smtClean="0"/>
              <a:t>diwethaf</a:t>
            </a:r>
            <a:r>
              <a:rPr lang="en-GB" dirty="0" smtClean="0"/>
              <a:t>? </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Watch the </a:t>
            </a:r>
            <a:r>
              <a:rPr lang="en-GB" dirty="0" smtClean="0">
                <a:hlinkClick r:id="rId2"/>
              </a:rPr>
              <a:t>following video. </a:t>
            </a:r>
            <a:endParaRPr lang="en-GB" dirty="0" smtClean="0"/>
          </a:p>
          <a:p>
            <a:pPr lvl="1"/>
            <a:r>
              <a:rPr lang="en-GB" dirty="0" smtClean="0"/>
              <a:t>What questions does this video pose about the nature of education and the purpose of school?</a:t>
            </a:r>
          </a:p>
          <a:p>
            <a:pPr marL="457200" lvl="1" indent="0">
              <a:buNone/>
            </a:pPr>
            <a:endParaRPr lang="en-GB" dirty="0" smtClean="0"/>
          </a:p>
          <a:p>
            <a:r>
              <a:rPr lang="en-GB" dirty="0" smtClean="0"/>
              <a:t>Consider why there has been a rise in critical pedagogy over the last few decades. </a:t>
            </a:r>
            <a:endParaRPr lang="en-GB" dirty="0"/>
          </a:p>
        </p:txBody>
      </p:sp>
    </p:spTree>
    <p:extLst>
      <p:ext uri="{BB962C8B-B14F-4D97-AF65-F5344CB8AC3E}">
        <p14:creationId xmlns:p14="http://schemas.microsoft.com/office/powerpoint/2010/main" val="30400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Schedule</a:t>
            </a:r>
            <a:br>
              <a:rPr lang="en-GB" dirty="0" smtClean="0"/>
            </a:br>
            <a:r>
              <a:rPr lang="en-GB" i="1" dirty="0" err="1" smtClean="0">
                <a:solidFill>
                  <a:schemeClr val="accent1"/>
                </a:solidFill>
              </a:rPr>
              <a:t>Amserlen</a:t>
            </a:r>
            <a:r>
              <a:rPr lang="en-GB" i="1" dirty="0" smtClean="0">
                <a:solidFill>
                  <a:schemeClr val="accent1"/>
                </a:solidFill>
              </a:rPr>
              <a:t> </a:t>
            </a:r>
            <a:endParaRPr lang="en-GB" i="1" dirty="0">
              <a:solidFill>
                <a:schemeClr val="accent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2178891027"/>
              </p:ext>
            </p:extLst>
          </p:nvPr>
        </p:nvGraphicFramePr>
        <p:xfrm>
          <a:off x="279400" y="1892301"/>
          <a:ext cx="11722100" cy="4843236"/>
        </p:xfrm>
        <a:graphic>
          <a:graphicData uri="http://schemas.openxmlformats.org/drawingml/2006/table">
            <a:tbl>
              <a:tblPr firstRow="1" firstCol="1" bandRow="1">
                <a:tableStyleId>{5C22544A-7EE6-4342-B048-85BDC9FD1C3A}</a:tableStyleId>
              </a:tblPr>
              <a:tblGrid>
                <a:gridCol w="1591165">
                  <a:extLst>
                    <a:ext uri="{9D8B030D-6E8A-4147-A177-3AD203B41FA5}">
                      <a16:colId xmlns:a16="http://schemas.microsoft.com/office/drawing/2014/main" val="20000"/>
                    </a:ext>
                  </a:extLst>
                </a:gridCol>
                <a:gridCol w="4699152">
                  <a:extLst>
                    <a:ext uri="{9D8B030D-6E8A-4147-A177-3AD203B41FA5}">
                      <a16:colId xmlns:a16="http://schemas.microsoft.com/office/drawing/2014/main" val="20001"/>
                    </a:ext>
                  </a:extLst>
                </a:gridCol>
                <a:gridCol w="5431783">
                  <a:extLst>
                    <a:ext uri="{9D8B030D-6E8A-4147-A177-3AD203B41FA5}">
                      <a16:colId xmlns:a16="http://schemas.microsoft.com/office/drawing/2014/main" val="20002"/>
                    </a:ext>
                  </a:extLst>
                </a:gridCol>
              </a:tblGrid>
              <a:tr h="1078728">
                <a:tc>
                  <a:txBody>
                    <a:bodyPr/>
                    <a:lstStyle/>
                    <a:p>
                      <a:pPr>
                        <a:lnSpc>
                          <a:spcPct val="115000"/>
                        </a:lnSpc>
                        <a:spcAft>
                          <a:spcPts val="0"/>
                        </a:spcAft>
                      </a:pPr>
                      <a:r>
                        <a:rPr lang="en-GB" sz="2400" dirty="0" err="1">
                          <a:effectLst/>
                        </a:rPr>
                        <a:t>Sesiwn</a:t>
                      </a:r>
                      <a:r>
                        <a:rPr lang="en-GB" sz="2400" dirty="0">
                          <a:effectLst/>
                        </a:rPr>
                        <a:t> /</a:t>
                      </a:r>
                      <a:endParaRPr lang="en-GB" sz="1600" dirty="0">
                        <a:effectLst/>
                      </a:endParaRPr>
                    </a:p>
                    <a:p>
                      <a:pPr>
                        <a:lnSpc>
                          <a:spcPct val="115000"/>
                        </a:lnSpc>
                        <a:spcAft>
                          <a:spcPts val="0"/>
                        </a:spcAft>
                      </a:pPr>
                      <a:r>
                        <a:rPr lang="en-GB" sz="2400" dirty="0">
                          <a:effectLst/>
                        </a:rPr>
                        <a:t>Session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err="1">
                          <a:effectLst/>
                        </a:rPr>
                        <a:t>Pwnc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a:effectLst/>
                        </a:rPr>
                        <a:t>Topic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81544">
                <a:tc>
                  <a:txBody>
                    <a:bodyPr/>
                    <a:lstStyle/>
                    <a:p>
                      <a:pPr>
                        <a:lnSpc>
                          <a:spcPct val="115000"/>
                        </a:lnSpc>
                        <a:spcAft>
                          <a:spcPts val="0"/>
                        </a:spcAft>
                      </a:pPr>
                      <a:r>
                        <a:rPr lang="en-GB" sz="2400" dirty="0">
                          <a:effectLst/>
                        </a:rPr>
                        <a:t>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Gorolwg</a:t>
                      </a:r>
                      <a:r>
                        <a:rPr lang="en-GB" sz="2400" i="1" dirty="0">
                          <a:solidFill>
                            <a:schemeClr val="accent1"/>
                          </a:solidFill>
                          <a:effectLst/>
                        </a:rPr>
                        <a:t> </a:t>
                      </a:r>
                      <a:r>
                        <a:rPr lang="en-GB" sz="2400" i="1" dirty="0" err="1" smtClean="0">
                          <a:solidFill>
                            <a:schemeClr val="accent1"/>
                          </a:solidFill>
                          <a:effectLst/>
                        </a:rPr>
                        <a:t>modiwl</a:t>
                      </a:r>
                      <a:r>
                        <a:rPr lang="en-GB" sz="2400" i="1" dirty="0" smtClean="0">
                          <a:solidFill>
                            <a:schemeClr val="accent1"/>
                          </a:solidFill>
                          <a:effectLst/>
                        </a:rPr>
                        <a:t>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a:effectLst/>
                        </a:rPr>
                        <a:t>Overview of module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078728">
                <a:tc>
                  <a:txBody>
                    <a:bodyPr/>
                    <a:lstStyle/>
                    <a:p>
                      <a:pPr>
                        <a:lnSpc>
                          <a:spcPct val="115000"/>
                        </a:lnSpc>
                        <a:spcAft>
                          <a:spcPts val="0"/>
                        </a:spcAft>
                      </a:pPr>
                      <a:r>
                        <a:rPr lang="en-GB" sz="2400" dirty="0">
                          <a:effectLst/>
                        </a:rPr>
                        <a:t>2: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a:solidFill>
                            <a:schemeClr val="accent1"/>
                          </a:solidFill>
                          <a:effectLst/>
                        </a:rPr>
                        <a:t>Beth </a:t>
                      </a:r>
                      <a:r>
                        <a:rPr lang="en-GB" sz="2400" i="1" dirty="0" err="1">
                          <a:solidFill>
                            <a:schemeClr val="accent1"/>
                          </a:solidFill>
                          <a:effectLst/>
                        </a:rPr>
                        <a:t>yw</a:t>
                      </a:r>
                      <a:r>
                        <a:rPr lang="en-GB" sz="2400" i="1" dirty="0">
                          <a:solidFill>
                            <a:schemeClr val="accent1"/>
                          </a:solidFill>
                          <a:effectLst/>
                        </a:rPr>
                        <a:t> </a:t>
                      </a:r>
                      <a:r>
                        <a:rPr lang="en-GB" sz="2400" i="1" dirty="0" err="1">
                          <a:solidFill>
                            <a:schemeClr val="accent1"/>
                          </a:solidFill>
                          <a:effectLst/>
                        </a:rPr>
                        <a:t>addysg</a:t>
                      </a:r>
                      <a:r>
                        <a:rPr lang="en-GB" sz="2400" i="1" dirty="0">
                          <a:solidFill>
                            <a:schemeClr val="accent1"/>
                          </a:solidFill>
                          <a:effectLst/>
                        </a:rPr>
                        <a:t> radical? </a:t>
                      </a:r>
                      <a:r>
                        <a:rPr lang="en-GB" sz="2400" i="1" dirty="0" err="1">
                          <a:solidFill>
                            <a:schemeClr val="accent1"/>
                          </a:solidFill>
                          <a:effectLst/>
                        </a:rPr>
                        <a:t>Ideoleg</a:t>
                      </a:r>
                      <a:r>
                        <a:rPr lang="en-GB" sz="2400" i="1" dirty="0">
                          <a:solidFill>
                            <a:schemeClr val="accent1"/>
                          </a:solidFill>
                          <a:effectLst/>
                        </a:rPr>
                        <a:t> ac </a:t>
                      </a:r>
                      <a:r>
                        <a:rPr lang="en-GB" sz="2400" i="1" dirty="0" err="1">
                          <a:solidFill>
                            <a:schemeClr val="accent1"/>
                          </a:solidFill>
                          <a:effectLst/>
                        </a:rPr>
                        <a:t>Addysgeg</a:t>
                      </a:r>
                      <a:r>
                        <a:rPr lang="en-GB" sz="2400" i="1" dirty="0">
                          <a:solidFill>
                            <a:schemeClr val="accent1"/>
                          </a:solidFill>
                          <a:effectLst/>
                        </a:rPr>
                        <a:t> </a:t>
                      </a:r>
                      <a:r>
                        <a:rPr lang="en-GB" sz="2400" i="1" dirty="0" err="1">
                          <a:solidFill>
                            <a:schemeClr val="accent1"/>
                          </a:solidFill>
                          <a:effectLst/>
                        </a:rPr>
                        <a:t>Feirniadol</a:t>
                      </a:r>
                      <a:r>
                        <a:rPr lang="en-GB" sz="2400" i="1" dirty="0">
                          <a:solidFill>
                            <a:schemeClr val="accent1"/>
                          </a:solidFill>
                          <a:effectLst/>
                        </a:rPr>
                        <a:t>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What is radical education? Ideology and Critical Pedagogies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711954">
                <a:tc>
                  <a:txBody>
                    <a:bodyPr/>
                    <a:lstStyle/>
                    <a:p>
                      <a:pPr>
                        <a:lnSpc>
                          <a:spcPct val="115000"/>
                        </a:lnSpc>
                        <a:spcAft>
                          <a:spcPts val="0"/>
                        </a:spcAft>
                      </a:pPr>
                      <a:r>
                        <a:rPr lang="en-GB" sz="2400" dirty="0">
                          <a:effectLst/>
                        </a:rPr>
                        <a:t>3: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John Holt</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John Holt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711954">
                <a:tc>
                  <a:txBody>
                    <a:bodyPr/>
                    <a:lstStyle/>
                    <a:p>
                      <a:pPr>
                        <a:lnSpc>
                          <a:spcPct val="115000"/>
                        </a:lnSpc>
                        <a:spcAft>
                          <a:spcPts val="0"/>
                        </a:spcAft>
                      </a:pPr>
                      <a:r>
                        <a:rPr lang="en-GB" sz="2400" dirty="0">
                          <a:effectLst/>
                        </a:rPr>
                        <a:t>4: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Paolo Freire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Paolo Freire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786892">
                <a:tc>
                  <a:txBody>
                    <a:bodyPr/>
                    <a:lstStyle/>
                    <a:p>
                      <a:pPr>
                        <a:lnSpc>
                          <a:spcPct val="115000"/>
                        </a:lnSpc>
                        <a:spcAft>
                          <a:spcPts val="0"/>
                        </a:spcAft>
                      </a:pPr>
                      <a:r>
                        <a:rPr lang="en-GB" sz="2400" dirty="0">
                          <a:effectLst/>
                        </a:rPr>
                        <a:t>5: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John Taylor </a:t>
                      </a:r>
                      <a:r>
                        <a:rPr lang="en-GB" sz="2400" i="1" dirty="0" err="1">
                          <a:solidFill>
                            <a:schemeClr val="accent1"/>
                          </a:solidFill>
                          <a:effectLst/>
                        </a:rPr>
                        <a:t>Gatto</a:t>
                      </a:r>
                      <a:r>
                        <a:rPr lang="en-GB" sz="2400" i="1" dirty="0">
                          <a:solidFill>
                            <a:schemeClr val="accent1"/>
                          </a:solidFill>
                          <a:effectLst/>
                        </a:rPr>
                        <a:t>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John Taylor </a:t>
                      </a:r>
                      <a:r>
                        <a:rPr lang="en-GB" sz="2400" dirty="0" err="1">
                          <a:effectLst/>
                        </a:rPr>
                        <a:t>Gatto</a:t>
                      </a:r>
                      <a:r>
                        <a:rPr lang="en-GB" sz="2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242449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947694358"/>
              </p:ext>
            </p:extLst>
          </p:nvPr>
        </p:nvGraphicFramePr>
        <p:xfrm>
          <a:off x="469900" y="444500"/>
          <a:ext cx="11049000" cy="4991782"/>
        </p:xfrm>
        <a:graphic>
          <a:graphicData uri="http://schemas.openxmlformats.org/drawingml/2006/table">
            <a:tbl>
              <a:tblPr firstRow="1" firstCol="1" bandRow="1">
                <a:tableStyleId>{3B4B98B0-60AC-42C2-AFA5-B58CD77FA1E5}</a:tableStyleId>
              </a:tblPr>
              <a:tblGrid>
                <a:gridCol w="1506733">
                  <a:extLst>
                    <a:ext uri="{9D8B030D-6E8A-4147-A177-3AD203B41FA5}">
                      <a16:colId xmlns:a16="http://schemas.microsoft.com/office/drawing/2014/main" val="20000"/>
                    </a:ext>
                  </a:extLst>
                </a:gridCol>
                <a:gridCol w="4449804">
                  <a:extLst>
                    <a:ext uri="{9D8B030D-6E8A-4147-A177-3AD203B41FA5}">
                      <a16:colId xmlns:a16="http://schemas.microsoft.com/office/drawing/2014/main" val="20001"/>
                    </a:ext>
                  </a:extLst>
                </a:gridCol>
                <a:gridCol w="5092463">
                  <a:extLst>
                    <a:ext uri="{9D8B030D-6E8A-4147-A177-3AD203B41FA5}">
                      <a16:colId xmlns:a16="http://schemas.microsoft.com/office/drawing/2014/main" val="20002"/>
                    </a:ext>
                  </a:extLst>
                </a:gridCol>
              </a:tblGrid>
              <a:tr h="582328">
                <a:tc>
                  <a:txBody>
                    <a:bodyPr/>
                    <a:lstStyle/>
                    <a:p>
                      <a:pPr>
                        <a:lnSpc>
                          <a:spcPct val="115000"/>
                        </a:lnSpc>
                        <a:spcAft>
                          <a:spcPts val="0"/>
                        </a:spcAft>
                      </a:pPr>
                      <a:r>
                        <a:rPr lang="en-GB" sz="2800" dirty="0">
                          <a:effectLst/>
                        </a:rPr>
                        <a:t>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err="1">
                          <a:solidFill>
                            <a:schemeClr val="accent1"/>
                          </a:solidFill>
                          <a:effectLst/>
                        </a:rPr>
                        <a:t>Ysgolion</a:t>
                      </a:r>
                      <a:r>
                        <a:rPr lang="en-GB" sz="2800" b="0" dirty="0">
                          <a:solidFill>
                            <a:schemeClr val="accent1"/>
                          </a:solidFill>
                          <a:effectLst/>
                        </a:rPr>
                        <a:t> </a:t>
                      </a:r>
                      <a:r>
                        <a:rPr lang="en-GB" sz="2800" b="0" dirty="0" err="1">
                          <a:solidFill>
                            <a:schemeClr val="accent1"/>
                          </a:solidFill>
                          <a:effectLst/>
                        </a:rPr>
                        <a:t>Preswyl</a:t>
                      </a:r>
                      <a:r>
                        <a:rPr lang="en-GB" sz="2800" b="0" dirty="0">
                          <a:solidFill>
                            <a:schemeClr val="accent1"/>
                          </a:solidFill>
                          <a:effectLst/>
                        </a:rPr>
                        <a:t> Radical</a:t>
                      </a:r>
                      <a:endParaRPr lang="en-GB" sz="1800" b="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a:effectLst/>
                        </a:rPr>
                        <a:t>Radical Residential Schools</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201086">
                <a:tc>
                  <a:txBody>
                    <a:bodyPr/>
                    <a:lstStyle/>
                    <a:p>
                      <a:pPr>
                        <a:lnSpc>
                          <a:spcPct val="115000"/>
                        </a:lnSpc>
                        <a:spcAft>
                          <a:spcPts val="0"/>
                        </a:spcAft>
                      </a:pPr>
                      <a:r>
                        <a:rPr lang="en-GB" sz="2800" dirty="0">
                          <a:effectLst/>
                        </a:rPr>
                        <a:t>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err="1">
                          <a:solidFill>
                            <a:schemeClr val="accent1"/>
                          </a:solidFill>
                          <a:effectLst/>
                        </a:rPr>
                        <a:t>Ysgolion</a:t>
                      </a:r>
                      <a:r>
                        <a:rPr lang="en-GB" sz="2800" dirty="0">
                          <a:solidFill>
                            <a:schemeClr val="accent1"/>
                          </a:solidFill>
                          <a:effectLst/>
                        </a:rPr>
                        <a:t> Steiner – </a:t>
                      </a:r>
                      <a:r>
                        <a:rPr lang="en-GB" sz="2800" dirty="0" err="1">
                          <a:solidFill>
                            <a:schemeClr val="accent1"/>
                          </a:solidFill>
                          <a:effectLst/>
                        </a:rPr>
                        <a:t>Siaradwr</a:t>
                      </a:r>
                      <a:r>
                        <a:rPr lang="en-GB" sz="2800" dirty="0">
                          <a:solidFill>
                            <a:schemeClr val="accent1"/>
                          </a:solidFill>
                          <a:effectLst/>
                        </a:rPr>
                        <a:t> </a:t>
                      </a:r>
                      <a:r>
                        <a:rPr lang="en-GB" sz="2800" dirty="0" err="1">
                          <a:solidFill>
                            <a:schemeClr val="accent1"/>
                          </a:solidFill>
                          <a:effectLst/>
                        </a:rPr>
                        <a:t>Gwadd</a:t>
                      </a:r>
                      <a:r>
                        <a:rPr lang="en-GB" sz="2800" dirty="0">
                          <a:solidFill>
                            <a:schemeClr val="accent1"/>
                          </a:solidFill>
                          <a:effectLst/>
                        </a:rPr>
                        <a:t> (</a:t>
                      </a:r>
                      <a:r>
                        <a:rPr lang="en-GB" sz="2800" dirty="0" err="1">
                          <a:solidFill>
                            <a:schemeClr val="accent1"/>
                          </a:solidFill>
                          <a:effectLst/>
                        </a:rPr>
                        <a:t>i’w</a:t>
                      </a:r>
                      <a:r>
                        <a:rPr lang="en-GB" sz="2800" dirty="0">
                          <a:solidFill>
                            <a:schemeClr val="accent1"/>
                          </a:solidFill>
                          <a:effectLst/>
                        </a:rPr>
                        <a:t> </a:t>
                      </a:r>
                      <a:r>
                        <a:rPr lang="en-GB" sz="2800" dirty="0" err="1">
                          <a:solidFill>
                            <a:schemeClr val="accent1"/>
                          </a:solidFill>
                          <a:effectLst/>
                        </a:rPr>
                        <a:t>gadarnahu</a:t>
                      </a:r>
                      <a:r>
                        <a:rPr lang="en-GB" sz="2800" dirty="0">
                          <a:solidFill>
                            <a:schemeClr val="accent1"/>
                          </a:solidFill>
                          <a:effectLst/>
                        </a:rPr>
                        <a:t>) </a:t>
                      </a:r>
                      <a:endParaRPr lang="en-GB"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a:effectLst/>
                        </a:rPr>
                        <a:t>Steiner Schools – Guest Speaker (TBC)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201086">
                <a:tc>
                  <a:txBody>
                    <a:bodyPr/>
                    <a:lstStyle/>
                    <a:p>
                      <a:pPr>
                        <a:lnSpc>
                          <a:spcPct val="115000"/>
                        </a:lnSpc>
                        <a:spcAft>
                          <a:spcPts val="0"/>
                        </a:spcAft>
                      </a:pPr>
                      <a:r>
                        <a:rPr lang="en-GB" sz="2800" dirty="0">
                          <a:effectLst/>
                        </a:rPr>
                        <a:t>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err="1">
                          <a:solidFill>
                            <a:schemeClr val="accent1"/>
                          </a:solidFill>
                          <a:effectLst/>
                        </a:rPr>
                        <a:t>Addysg</a:t>
                      </a:r>
                      <a:r>
                        <a:rPr lang="en-GB" sz="2800" dirty="0">
                          <a:solidFill>
                            <a:schemeClr val="accent1"/>
                          </a:solidFill>
                          <a:effectLst/>
                        </a:rPr>
                        <a:t> </a:t>
                      </a:r>
                      <a:r>
                        <a:rPr lang="en-GB" sz="2800" dirty="0" err="1">
                          <a:solidFill>
                            <a:schemeClr val="accent1"/>
                          </a:solidFill>
                          <a:effectLst/>
                        </a:rPr>
                        <a:t>yn</a:t>
                      </a:r>
                      <a:r>
                        <a:rPr lang="en-GB" sz="2800" dirty="0">
                          <a:solidFill>
                            <a:schemeClr val="accent1"/>
                          </a:solidFill>
                          <a:effectLst/>
                        </a:rPr>
                        <a:t> y </a:t>
                      </a:r>
                      <a:r>
                        <a:rPr lang="en-GB" sz="2800" dirty="0" err="1">
                          <a:solidFill>
                            <a:schemeClr val="accent1"/>
                          </a:solidFill>
                          <a:effectLst/>
                        </a:rPr>
                        <a:t>Catref</a:t>
                      </a:r>
                      <a:r>
                        <a:rPr lang="en-GB" sz="2800" dirty="0">
                          <a:solidFill>
                            <a:schemeClr val="accent1"/>
                          </a:solidFill>
                          <a:effectLst/>
                        </a:rPr>
                        <a:t> ac </a:t>
                      </a:r>
                      <a:r>
                        <a:rPr lang="en-GB" sz="2800" dirty="0" err="1">
                          <a:solidFill>
                            <a:schemeClr val="accent1"/>
                          </a:solidFill>
                          <a:effectLst/>
                        </a:rPr>
                        <a:t>Arall</a:t>
                      </a:r>
                      <a:endParaRPr lang="en-GB"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a:effectLst/>
                        </a:rPr>
                        <a:t>Home Schooling and Other EOTAS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82328">
                <a:tc>
                  <a:txBody>
                    <a:bodyPr/>
                    <a:lstStyle/>
                    <a:p>
                      <a:pPr>
                        <a:lnSpc>
                          <a:spcPct val="115000"/>
                        </a:lnSpc>
                        <a:spcAft>
                          <a:spcPts val="0"/>
                        </a:spcAft>
                      </a:pPr>
                      <a:r>
                        <a:rPr lang="en-GB" sz="2800" dirty="0">
                          <a:effectLst/>
                        </a:rPr>
                        <a:t>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800" dirty="0" err="1" smtClean="0">
                          <a:solidFill>
                            <a:schemeClr val="accent1"/>
                          </a:solidFill>
                          <a:effectLst/>
                        </a:rPr>
                        <a:t>Adolygu</a:t>
                      </a:r>
                      <a:r>
                        <a:rPr lang="en-GB" sz="2800" dirty="0" smtClean="0">
                          <a:solidFill>
                            <a:schemeClr val="accent1"/>
                          </a:solidFill>
                          <a:effectLst/>
                        </a:rPr>
                        <a:t> a </a:t>
                      </a:r>
                      <a:r>
                        <a:rPr lang="en-GB" sz="2800" dirty="0" err="1" smtClean="0">
                          <a:solidFill>
                            <a:schemeClr val="accent1"/>
                          </a:solidFill>
                          <a:effectLst/>
                        </a:rPr>
                        <a:t>Tiwtorialau</a:t>
                      </a:r>
                      <a:r>
                        <a:rPr lang="en-GB" sz="2800" dirty="0" smtClean="0">
                          <a:solidFill>
                            <a:schemeClr val="accent1"/>
                          </a:solidFill>
                          <a:effectLst/>
                        </a:rPr>
                        <a:t> </a:t>
                      </a:r>
                      <a:endParaRPr lang="en-GB" sz="1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endParaRPr lang="en-GB"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smtClean="0">
                          <a:effectLst/>
                        </a:rPr>
                        <a:t>Revision and Tutorials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201086">
                <a:tc>
                  <a:txBody>
                    <a:bodyPr/>
                    <a:lstStyle/>
                    <a:p>
                      <a:pPr>
                        <a:lnSpc>
                          <a:spcPct val="115000"/>
                        </a:lnSpc>
                        <a:spcAft>
                          <a:spcPts val="0"/>
                        </a:spcAft>
                      </a:pPr>
                      <a:r>
                        <a:rPr lang="en-GB" sz="2800" dirty="0" smtClean="0">
                          <a:effectLst/>
                        </a:rPr>
                        <a:t>10: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Dim </a:t>
                      </a:r>
                      <a:r>
                        <a:rPr lang="en-GB" sz="280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sesiwn</a:t>
                      </a:r>
                      <a:r>
                        <a:rPr lang="en-GB" sz="2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 </a:t>
                      </a:r>
                      <a:r>
                        <a:rPr lang="en-GB" sz="280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gwaith</a:t>
                      </a:r>
                      <a:r>
                        <a:rPr lang="en-GB" sz="2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wedi</a:t>
                      </a:r>
                      <a:r>
                        <a:rPr lang="en-GB" sz="2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ei</a:t>
                      </a:r>
                      <a:r>
                        <a:rPr lang="en-GB" sz="2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gyflwyno</a:t>
                      </a:r>
                      <a:endParaRPr lang="en-GB" sz="2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No session</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 work will have been presented by this date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9443310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Assignments</a:t>
            </a:r>
            <a:br>
              <a:rPr lang="en-GB" dirty="0" smtClean="0"/>
            </a:br>
            <a:r>
              <a:rPr lang="en-GB" i="1" dirty="0" err="1" smtClean="0">
                <a:solidFill>
                  <a:schemeClr val="accent1"/>
                </a:solidFill>
              </a:rPr>
              <a:t>Aseiniadau</a:t>
            </a:r>
            <a:r>
              <a:rPr lang="en-GB" i="1" dirty="0" smtClean="0">
                <a:solidFill>
                  <a:schemeClr val="accent1"/>
                </a:solidFill>
              </a:rPr>
              <a:t> </a:t>
            </a:r>
            <a:endParaRPr lang="en-GB" i="1" dirty="0">
              <a:solidFill>
                <a:schemeClr val="accent1"/>
              </a:solidFill>
            </a:endParaRPr>
          </a:p>
        </p:txBody>
      </p:sp>
      <p:sp>
        <p:nvSpPr>
          <p:cNvPr id="4" name="Content Placeholder 3"/>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Aseiniad</a:t>
            </a:r>
            <a:r>
              <a:rPr lang="en-GB" dirty="0" smtClean="0"/>
              <a:t> - 100</a:t>
            </a:r>
            <a:r>
              <a:rPr lang="en-GB" dirty="0"/>
              <a:t>% </a:t>
            </a:r>
          </a:p>
          <a:p>
            <a:r>
              <a:rPr lang="en-GB" dirty="0" smtClean="0"/>
              <a:t> </a:t>
            </a:r>
            <a:r>
              <a:rPr lang="en-GB" dirty="0"/>
              <a:t>5,000 o </a:t>
            </a:r>
            <a:r>
              <a:rPr lang="en-GB" dirty="0" err="1"/>
              <a:t>eiriau</a:t>
            </a:r>
            <a:r>
              <a:rPr lang="en-GB" dirty="0"/>
              <a:t> </a:t>
            </a:r>
            <a:r>
              <a:rPr lang="en-GB" dirty="0" smtClean="0"/>
              <a:t>(+/- 10%)</a:t>
            </a:r>
          </a:p>
          <a:p>
            <a:pPr marL="0" indent="0">
              <a:buNone/>
            </a:pPr>
            <a:endParaRPr lang="en-GB" dirty="0" smtClean="0"/>
          </a:p>
          <a:p>
            <a:pPr marL="0" indent="0">
              <a:buNone/>
            </a:pPr>
            <a:r>
              <a:rPr lang="en-GB" dirty="0" err="1" smtClean="0"/>
              <a:t>Paratowch</a:t>
            </a:r>
            <a:r>
              <a:rPr lang="en-GB" dirty="0" smtClean="0"/>
              <a:t> </a:t>
            </a:r>
            <a:r>
              <a:rPr lang="en-GB" dirty="0" err="1" smtClean="0"/>
              <a:t>brosbectws</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a:t>
            </a:r>
            <a:r>
              <a:rPr lang="en-GB" dirty="0" smtClean="0"/>
              <a:t> radical</a:t>
            </a:r>
          </a:p>
          <a:p>
            <a:pPr marL="0" indent="0">
              <a:buNone/>
            </a:pPr>
            <a:endParaRPr lang="en-GB" dirty="0" smtClean="0"/>
          </a:p>
          <a:p>
            <a:r>
              <a:rPr lang="en-GB" b="1" dirty="0" err="1" smtClean="0"/>
              <a:t>Cyflwyno</a:t>
            </a:r>
            <a:r>
              <a:rPr lang="en-GB" b="1" dirty="0" smtClean="0"/>
              <a:t> </a:t>
            </a:r>
            <a:r>
              <a:rPr lang="en-GB" b="1" dirty="0" err="1" smtClean="0"/>
              <a:t>erbyn</a:t>
            </a:r>
            <a:r>
              <a:rPr lang="en-GB" b="1" dirty="0" smtClean="0"/>
              <a:t> </a:t>
            </a:r>
            <a:r>
              <a:rPr lang="en-GB" b="1" dirty="0">
                <a:solidFill>
                  <a:srgbClr val="FF0000"/>
                </a:solidFill>
              </a:rPr>
              <a:t>27/3/20</a:t>
            </a:r>
            <a:endParaRPr lang="en-GB" dirty="0">
              <a:solidFill>
                <a:srgbClr val="FF0000"/>
              </a:solidFill>
            </a:endParaRPr>
          </a:p>
          <a:p>
            <a:pPr marL="0" indent="0">
              <a:buNone/>
            </a:pPr>
            <a:endParaRPr lang="en-GB" dirty="0"/>
          </a:p>
        </p:txBody>
      </p:sp>
      <p:sp>
        <p:nvSpPr>
          <p:cNvPr id="5" name="Content Placeholder 4"/>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Assignment - 100% </a:t>
            </a:r>
            <a:endParaRPr lang="en-GB" dirty="0"/>
          </a:p>
          <a:p>
            <a:r>
              <a:rPr lang="en-GB" dirty="0" smtClean="0"/>
              <a:t>Coursework</a:t>
            </a:r>
          </a:p>
          <a:p>
            <a:r>
              <a:rPr lang="en-GB" dirty="0" smtClean="0"/>
              <a:t> </a:t>
            </a:r>
            <a:r>
              <a:rPr lang="en-GB" dirty="0"/>
              <a:t>5,000 words (+/- </a:t>
            </a:r>
            <a:r>
              <a:rPr lang="en-GB" dirty="0" smtClean="0"/>
              <a:t>10%)</a:t>
            </a:r>
          </a:p>
          <a:p>
            <a:pPr marL="0" indent="0">
              <a:buNone/>
            </a:pPr>
            <a:endParaRPr lang="en-GB" dirty="0" smtClean="0"/>
          </a:p>
          <a:p>
            <a:pPr marL="0" indent="0">
              <a:buNone/>
            </a:pPr>
            <a:r>
              <a:rPr lang="en-GB" dirty="0"/>
              <a:t>Prepare a prospectus for a radical school</a:t>
            </a:r>
            <a:r>
              <a:rPr lang="en-GB" dirty="0" smtClean="0"/>
              <a:t>.</a:t>
            </a:r>
            <a:endParaRPr lang="en-GB" dirty="0"/>
          </a:p>
          <a:p>
            <a:pPr marL="0" indent="0">
              <a:buNone/>
            </a:pPr>
            <a:endParaRPr lang="en-GB" dirty="0" smtClean="0"/>
          </a:p>
          <a:p>
            <a:r>
              <a:rPr lang="en-GB" b="1" dirty="0" smtClean="0"/>
              <a:t>Submission by </a:t>
            </a:r>
            <a:r>
              <a:rPr lang="en-GB" b="1" dirty="0" smtClean="0">
                <a:solidFill>
                  <a:srgbClr val="FF0000"/>
                </a:solidFill>
              </a:rPr>
              <a:t>27/3/20</a:t>
            </a:r>
            <a:endParaRPr lang="en-GB" dirty="0">
              <a:solidFill>
                <a:srgbClr val="FF0000"/>
              </a:solidFill>
            </a:endParaRPr>
          </a:p>
        </p:txBody>
      </p:sp>
    </p:spTree>
    <p:extLst>
      <p:ext uri="{BB962C8B-B14F-4D97-AF65-F5344CB8AC3E}">
        <p14:creationId xmlns:p14="http://schemas.microsoft.com/office/powerpoint/2010/main" val="5193566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latin typeface="Arial" panose="020B0604020202020204" pitchFamily="34" charset="0"/>
                <a:cs typeface="Arial" panose="020B0604020202020204" pitchFamily="34" charset="0"/>
              </a:rPr>
              <a:t>Discuss</a:t>
            </a:r>
            <a:br>
              <a:rPr lang="en-GB" dirty="0" smtClean="0">
                <a:latin typeface="Arial" panose="020B0604020202020204" pitchFamily="34" charset="0"/>
                <a:cs typeface="Arial" panose="020B0604020202020204" pitchFamily="34" charset="0"/>
              </a:rPr>
            </a:br>
            <a:r>
              <a:rPr lang="en-GB" i="1" dirty="0" err="1" smtClean="0">
                <a:solidFill>
                  <a:schemeClr val="accent1"/>
                </a:solidFill>
                <a:latin typeface="Arial" panose="020B0604020202020204" pitchFamily="34" charset="0"/>
                <a:cs typeface="Arial" panose="020B0604020202020204" pitchFamily="34" charset="0"/>
              </a:rPr>
              <a:t>Trafodwch</a:t>
            </a:r>
            <a:r>
              <a:rPr lang="en-GB" i="1" dirty="0" smtClean="0">
                <a:solidFill>
                  <a:schemeClr val="accent1"/>
                </a:solidFill>
                <a:latin typeface="Arial" panose="020B0604020202020204" pitchFamily="34" charset="0"/>
                <a:cs typeface="Arial" panose="020B0604020202020204" pitchFamily="34" charset="0"/>
              </a:rPr>
              <a:t> </a:t>
            </a:r>
            <a:endParaRPr lang="en-GB" i="1" dirty="0">
              <a:solidFill>
                <a:schemeClr val="accent1"/>
              </a:solidFill>
              <a:latin typeface="Arial" panose="020B0604020202020204" pitchFamily="34" charset="0"/>
              <a:cs typeface="Arial" panose="020B0604020202020204" pitchFamily="34" charset="0"/>
            </a:endParaRPr>
          </a:p>
        </p:txBody>
      </p:sp>
      <p:sp>
        <p:nvSpPr>
          <p:cNvPr id="7" name="Content Placeholder 6"/>
          <p:cNvSpPr>
            <a:spLocks noGrp="1"/>
          </p:cNvSpPr>
          <p:nvPr>
            <p:ph sz="half" idx="1"/>
          </p:nvPr>
        </p:nvSpPr>
        <p:spPr>
          <a:xfrm>
            <a:off x="838200" y="1825625"/>
            <a:ext cx="5181600" cy="2840039"/>
          </a:xfrm>
          <a:prstGeom prst="rect">
            <a:avLst/>
          </a:prstGeom>
        </p:spPr>
        <p:style>
          <a:lnRef idx="2">
            <a:schemeClr val="dk1"/>
          </a:lnRef>
          <a:fillRef idx="1">
            <a:schemeClr val="lt1"/>
          </a:fillRef>
          <a:effectRef idx="0">
            <a:schemeClr val="dk1"/>
          </a:effectRef>
          <a:fontRef idx="minor">
            <a:schemeClr val="dk1"/>
          </a:fontRef>
        </p:style>
        <p:txBody>
          <a:bodyPr/>
          <a:lstStyle/>
          <a:p>
            <a:r>
              <a:rPr lang="en-GB" dirty="0" err="1" smtClean="0">
                <a:latin typeface="Arial" panose="020B0604020202020204" pitchFamily="34" charset="0"/>
                <a:cs typeface="Arial" panose="020B0604020202020204" pitchFamily="34" charset="0"/>
              </a:rPr>
              <a:t>Gweithiwch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gyda</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phartner</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Trafodwch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aseiniad</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Lluniwch</a:t>
            </a:r>
            <a:r>
              <a:rPr lang="en-GB" dirty="0" smtClean="0">
                <a:latin typeface="Arial" panose="020B0604020202020204" pitchFamily="34" charset="0"/>
                <a:cs typeface="Arial" panose="020B0604020202020204" pitchFamily="34" charset="0"/>
              </a:rPr>
              <a:t> 3 </a:t>
            </a:r>
            <a:r>
              <a:rPr lang="en-GB" dirty="0" err="1" smtClean="0">
                <a:latin typeface="Arial" panose="020B0604020202020204" pitchFamily="34" charset="0"/>
                <a:cs typeface="Arial" panose="020B0604020202020204" pitchFamily="34" charset="0"/>
              </a:rPr>
              <a:t>chwestiwn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ynglyn</a:t>
            </a:r>
            <a:r>
              <a:rPr lang="en-GB" dirty="0" smtClean="0">
                <a:latin typeface="Arial" panose="020B0604020202020204" pitchFamily="34" charset="0"/>
                <a:cs typeface="Arial" panose="020B0604020202020204" pitchFamily="34" charset="0"/>
              </a:rPr>
              <a:t> â </a:t>
            </a:r>
            <a:r>
              <a:rPr lang="en-GB" dirty="0" err="1" smtClean="0">
                <a:latin typeface="Arial" panose="020B0604020202020204" pitchFamily="34" charset="0"/>
                <a:cs typeface="Arial" panose="020B0604020202020204" pitchFamily="34" charset="0"/>
              </a:rPr>
              <a:t>materion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aneglur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chi</a:t>
            </a:r>
          </a:p>
          <a:p>
            <a:r>
              <a:rPr lang="en-GB" dirty="0" err="1" smtClean="0">
                <a:latin typeface="Arial" panose="020B0604020202020204" pitchFamily="34" charset="0"/>
                <a:cs typeface="Arial" panose="020B0604020202020204" pitchFamily="34" charset="0"/>
              </a:rPr>
              <a:t>Adborth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gyda’r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darlithydd</a:t>
            </a:r>
            <a:endParaRPr lang="en-GB" dirty="0">
              <a:latin typeface="Arial" panose="020B0604020202020204" pitchFamily="34" charset="0"/>
              <a:cs typeface="Arial" panose="020B0604020202020204" pitchFamily="34" charset="0"/>
            </a:endParaRPr>
          </a:p>
        </p:txBody>
      </p:sp>
      <p:sp>
        <p:nvSpPr>
          <p:cNvPr id="8" name="Content Placeholder 7"/>
          <p:cNvSpPr>
            <a:spLocks noGrp="1"/>
          </p:cNvSpPr>
          <p:nvPr>
            <p:ph sz="half" idx="2"/>
          </p:nvPr>
        </p:nvSpPr>
        <p:spPr>
          <a:xfrm>
            <a:off x="6172200" y="1825625"/>
            <a:ext cx="5181600" cy="2840039"/>
          </a:xfrm>
          <a:prstGeom prst="rect">
            <a:avLst/>
          </a:prstGeom>
        </p:spPr>
        <p:style>
          <a:lnRef idx="2">
            <a:schemeClr val="accent1"/>
          </a:lnRef>
          <a:fillRef idx="1">
            <a:schemeClr val="lt1"/>
          </a:fillRef>
          <a:effectRef idx="0">
            <a:schemeClr val="accent1"/>
          </a:effectRef>
          <a:fontRef idx="minor">
            <a:schemeClr val="dk1"/>
          </a:fontRef>
        </p:style>
        <p:txBody>
          <a:bodyPr/>
          <a:lstStyle/>
          <a:p>
            <a:r>
              <a:rPr lang="en-GB" i="1" dirty="0" smtClean="0">
                <a:latin typeface="Arial" panose="020B0604020202020204" pitchFamily="34" charset="0"/>
                <a:cs typeface="Arial" panose="020B0604020202020204" pitchFamily="34" charset="0"/>
              </a:rPr>
              <a:t>Work with a partner</a:t>
            </a:r>
          </a:p>
          <a:p>
            <a:r>
              <a:rPr lang="en-GB" i="1" dirty="0" smtClean="0">
                <a:latin typeface="Arial" panose="020B0604020202020204" pitchFamily="34" charset="0"/>
                <a:cs typeface="Arial" panose="020B0604020202020204" pitchFamily="34" charset="0"/>
              </a:rPr>
              <a:t>Discuss the assignment</a:t>
            </a:r>
          </a:p>
          <a:p>
            <a:r>
              <a:rPr lang="en-GB" i="1" dirty="0" smtClean="0">
                <a:latin typeface="Arial" panose="020B0604020202020204" pitchFamily="34" charset="0"/>
                <a:cs typeface="Arial" panose="020B0604020202020204" pitchFamily="34" charset="0"/>
              </a:rPr>
              <a:t>Construct 3 questions about any issues that are unclear</a:t>
            </a:r>
          </a:p>
          <a:p>
            <a:r>
              <a:rPr lang="en-GB" i="1" dirty="0" smtClean="0">
                <a:latin typeface="Arial" panose="020B0604020202020204" pitchFamily="34" charset="0"/>
                <a:cs typeface="Arial" panose="020B0604020202020204" pitchFamily="34" charset="0"/>
              </a:rPr>
              <a:t>Feedback with tutor</a:t>
            </a:r>
            <a:endParaRPr lang="en-GB" i="1" dirty="0">
              <a:latin typeface="Arial" panose="020B0604020202020204" pitchFamily="34" charset="0"/>
              <a:cs typeface="Arial" panose="020B0604020202020204" pitchFamily="34" charset="0"/>
            </a:endParaRPr>
          </a:p>
        </p:txBody>
      </p:sp>
      <p:pic>
        <p:nvPicPr>
          <p:cNvPr id="2050" name="Picture 2" descr="C:\Users\l.roberts\AppData\Local\Microsoft\Windows\Temporary Internet Files\Content.IE5\N7NKQ001\discussie-300x1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4953001"/>
            <a:ext cx="28575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13273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What is the purpose of school? </a:t>
            </a:r>
            <a:br>
              <a:rPr lang="en-GB" dirty="0" smtClean="0"/>
            </a:br>
            <a:r>
              <a:rPr lang="en-GB" i="1" dirty="0" smtClean="0">
                <a:solidFill>
                  <a:schemeClr val="accent1"/>
                </a:solidFill>
              </a:rPr>
              <a:t>Beth </a:t>
            </a:r>
            <a:r>
              <a:rPr lang="en-GB" i="1" dirty="0" err="1" smtClean="0">
                <a:solidFill>
                  <a:schemeClr val="accent1"/>
                </a:solidFill>
              </a:rPr>
              <a:t>yw</a:t>
            </a:r>
            <a:r>
              <a:rPr lang="en-GB" i="1" dirty="0" smtClean="0">
                <a:solidFill>
                  <a:schemeClr val="accent1"/>
                </a:solidFill>
              </a:rPr>
              <a:t> </a:t>
            </a:r>
            <a:r>
              <a:rPr lang="en-GB" i="1" dirty="0" err="1" smtClean="0">
                <a:solidFill>
                  <a:schemeClr val="accent1"/>
                </a:solidFill>
              </a:rPr>
              <a:t>pwrpas</a:t>
            </a:r>
            <a:r>
              <a:rPr lang="en-GB" i="1" dirty="0" smtClean="0">
                <a:solidFill>
                  <a:schemeClr val="accent1"/>
                </a:solidFill>
              </a:rPr>
              <a:t> </a:t>
            </a:r>
            <a:r>
              <a:rPr lang="en-GB" i="1" dirty="0" err="1" smtClean="0">
                <a:solidFill>
                  <a:schemeClr val="accent1"/>
                </a:solidFill>
              </a:rPr>
              <a:t>ysgol</a:t>
            </a:r>
            <a:r>
              <a:rPr lang="en-GB" i="1" dirty="0" smtClean="0">
                <a:solidFill>
                  <a:schemeClr val="accent1"/>
                </a:solidFill>
              </a:rPr>
              <a:t>?</a:t>
            </a:r>
            <a:br>
              <a:rPr lang="en-GB" i="1" dirty="0" smtClean="0">
                <a:solidFill>
                  <a:schemeClr val="accent1"/>
                </a:solidFill>
              </a:rPr>
            </a:br>
            <a:endParaRPr lang="en-GB" i="1" dirty="0">
              <a:solidFill>
                <a:schemeClr val="accent1"/>
              </a:solidFill>
            </a:endParaRPr>
          </a:p>
        </p:txBody>
      </p:sp>
      <p:sp>
        <p:nvSpPr>
          <p:cNvPr id="3" name="Content Placeholder 2"/>
          <p:cNvSpPr>
            <a:spLocks noGrp="1"/>
          </p:cNvSpPr>
          <p:nvPr>
            <p:ph sz="quarter" idx="4294967295"/>
          </p:nvPr>
        </p:nvSpPr>
        <p:spPr>
          <a:xfrm>
            <a:off x="838200" y="5410200"/>
            <a:ext cx="4419600" cy="762000"/>
          </a:xfrm>
          <a:prstGeom prst="rect">
            <a:avLst/>
          </a:prstGeom>
        </p:spPr>
        <p:style>
          <a:lnRef idx="2">
            <a:schemeClr val="accent1"/>
          </a:lnRef>
          <a:fillRef idx="1">
            <a:schemeClr val="lt1"/>
          </a:fillRef>
          <a:effectRef idx="0">
            <a:schemeClr val="accent1"/>
          </a:effectRef>
          <a:fontRef idx="minor">
            <a:schemeClr val="dk1"/>
          </a:fontRef>
        </p:style>
        <p:txBody>
          <a:bodyPr/>
          <a:lstStyle/>
          <a:p>
            <a:r>
              <a:rPr lang="en-GB" dirty="0" err="1" smtClean="0"/>
              <a:t>Trafodaeth</a:t>
            </a:r>
            <a:r>
              <a:rPr lang="en-GB" dirty="0" smtClean="0"/>
              <a:t> </a:t>
            </a:r>
            <a:r>
              <a:rPr lang="en-GB" dirty="0" err="1"/>
              <a:t>grŵp</a:t>
            </a:r>
            <a:endParaRPr lang="en-GB" dirty="0"/>
          </a:p>
        </p:txBody>
      </p:sp>
      <p:sp>
        <p:nvSpPr>
          <p:cNvPr id="4" name="Content Placeholder 3"/>
          <p:cNvSpPr>
            <a:spLocks noGrp="1"/>
          </p:cNvSpPr>
          <p:nvPr>
            <p:ph sz="quarter" idx="4294967295"/>
          </p:nvPr>
        </p:nvSpPr>
        <p:spPr>
          <a:xfrm>
            <a:off x="6400800" y="5410200"/>
            <a:ext cx="4673600" cy="762000"/>
          </a:xfrm>
          <a:prstGeom prst="rect">
            <a:avLst/>
          </a:prstGeom>
        </p:spPr>
        <p:style>
          <a:lnRef idx="2">
            <a:schemeClr val="accent1"/>
          </a:lnRef>
          <a:fillRef idx="1">
            <a:schemeClr val="lt1"/>
          </a:fillRef>
          <a:effectRef idx="0">
            <a:schemeClr val="accent1"/>
          </a:effectRef>
          <a:fontRef idx="minor">
            <a:schemeClr val="dk1"/>
          </a:fontRef>
        </p:style>
        <p:txBody>
          <a:bodyPr/>
          <a:lstStyle/>
          <a:p>
            <a:r>
              <a:rPr lang="en-GB" i="1" dirty="0" smtClean="0"/>
              <a:t>Group discussion </a:t>
            </a:r>
            <a:endParaRPr lang="en-GB" i="1" dirty="0"/>
          </a:p>
        </p:txBody>
      </p:sp>
      <p:pic>
        <p:nvPicPr>
          <p:cNvPr id="3074" name="Picture 2" descr="C:\Users\TERRY\AppData\Local\Microsoft\Windows\INetCache\IE\5932AI7U\people-talk-meet-inside-social-media-speech-1634105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9600" y="2102644"/>
            <a:ext cx="33528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2108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So, possible purposes include…</a:t>
            </a:r>
            <a:br>
              <a:rPr lang="en-GB" dirty="0" smtClean="0"/>
            </a:br>
            <a:r>
              <a:rPr lang="en-GB" i="1" dirty="0" smtClean="0">
                <a:solidFill>
                  <a:schemeClr val="accent1"/>
                </a:solidFill>
              </a:rPr>
              <a:t>Felly, </a:t>
            </a:r>
            <a:r>
              <a:rPr lang="en-GB" i="1" dirty="0" err="1" smtClean="0">
                <a:solidFill>
                  <a:schemeClr val="accent1"/>
                </a:solidFill>
              </a:rPr>
              <a:t>pwrpas</a:t>
            </a:r>
            <a:r>
              <a:rPr lang="en-GB" i="1" dirty="0" smtClean="0">
                <a:solidFill>
                  <a:schemeClr val="accent1"/>
                </a:solidFill>
              </a:rPr>
              <a:t> </a:t>
            </a:r>
            <a:r>
              <a:rPr lang="en-GB" i="1" dirty="0" err="1" smtClean="0">
                <a:solidFill>
                  <a:schemeClr val="accent1"/>
                </a:solidFill>
              </a:rPr>
              <a:t>posib</a:t>
            </a:r>
            <a:r>
              <a:rPr lang="en-GB" i="1" dirty="0" smtClean="0">
                <a:solidFill>
                  <a:schemeClr val="accent1"/>
                </a:solidFill>
              </a:rPr>
              <a:t> </a:t>
            </a:r>
            <a:r>
              <a:rPr lang="en-GB" i="1" dirty="0" err="1" smtClean="0">
                <a:solidFill>
                  <a:schemeClr val="accent1"/>
                </a:solidFill>
              </a:rPr>
              <a:t>yw</a:t>
            </a:r>
            <a:r>
              <a:rPr lang="en-GB" i="1" dirty="0" smtClean="0">
                <a:solidFill>
                  <a:schemeClr val="accent1"/>
                </a:solidFill>
              </a:rPr>
              <a:t>…</a:t>
            </a:r>
            <a:br>
              <a:rPr lang="en-GB" i="1" dirty="0" smtClean="0">
                <a:solidFill>
                  <a:schemeClr val="accent1"/>
                </a:solidFill>
              </a:rPr>
            </a:br>
            <a:endParaRPr lang="en-GB" i="1" dirty="0">
              <a:solidFill>
                <a:schemeClr val="accent1"/>
              </a:solidFill>
            </a:endParaRPr>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26190947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smtClean="0">
                <a:hlinkClick r:id="rId2"/>
              </a:rPr>
              <a:t>Historical Perspective…</a:t>
            </a:r>
            <a:r>
              <a:rPr lang="en-GB" i="1" dirty="0" smtClean="0"/>
              <a:t/>
            </a:r>
            <a:br>
              <a:rPr lang="en-GB" i="1" dirty="0" smtClean="0"/>
            </a:br>
            <a:r>
              <a:rPr lang="en-GB" i="1" dirty="0" err="1" smtClean="0">
                <a:solidFill>
                  <a:schemeClr val="accent1"/>
                </a:solidFill>
              </a:rPr>
              <a:t>Yn</a:t>
            </a:r>
            <a:r>
              <a:rPr lang="en-GB" i="1" dirty="0" smtClean="0">
                <a:solidFill>
                  <a:schemeClr val="accent1"/>
                </a:solidFill>
              </a:rPr>
              <a:t> </a:t>
            </a:r>
            <a:r>
              <a:rPr lang="en-GB" i="1" dirty="0" err="1" smtClean="0">
                <a:solidFill>
                  <a:schemeClr val="accent1"/>
                </a:solidFill>
              </a:rPr>
              <a:t>Hanesyddol</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lstStyle/>
          <a:p>
            <a:r>
              <a:rPr lang="en-GB" dirty="0" err="1"/>
              <a:t>Gwyliwch</a:t>
            </a:r>
            <a:r>
              <a:rPr lang="en-GB" dirty="0"/>
              <a:t> y </a:t>
            </a:r>
            <a:r>
              <a:rPr lang="en-GB" dirty="0" err="1" smtClean="0"/>
              <a:t>fideo</a:t>
            </a:r>
            <a:r>
              <a:rPr lang="en-GB" dirty="0" smtClean="0"/>
              <a:t> </a:t>
            </a:r>
            <a:r>
              <a:rPr lang="en-GB" dirty="0" err="1"/>
              <a:t>byr</a:t>
            </a:r>
            <a:r>
              <a:rPr lang="en-GB" dirty="0"/>
              <a:t>. </a:t>
            </a:r>
          </a:p>
          <a:p>
            <a:endParaRPr lang="en-GB" dirty="0"/>
          </a:p>
          <a:p>
            <a:r>
              <a:rPr lang="en-GB" dirty="0" err="1"/>
              <a:t>Trafodwch</a:t>
            </a:r>
            <a:r>
              <a:rPr lang="en-GB" dirty="0"/>
              <a:t>: </a:t>
            </a:r>
            <a:r>
              <a:rPr lang="en-GB" dirty="0" err="1" smtClean="0"/>
              <a:t>Ym</a:t>
            </a:r>
            <a:r>
              <a:rPr lang="en-GB" dirty="0" smtClean="0"/>
              <a:t> </a:t>
            </a:r>
            <a:r>
              <a:rPr lang="en-GB" dirty="0" err="1" smtClean="0"/>
              <a:t>mha</a:t>
            </a:r>
            <a:r>
              <a:rPr lang="en-GB" dirty="0" smtClean="0"/>
              <a:t> </a:t>
            </a:r>
            <a:r>
              <a:rPr lang="en-GB" dirty="0" err="1" smtClean="0"/>
              <a:t>ffordd</a:t>
            </a:r>
            <a:r>
              <a:rPr lang="en-GB" dirty="0" smtClean="0"/>
              <a:t> </a:t>
            </a:r>
            <a:r>
              <a:rPr lang="en-GB" dirty="0" err="1" smtClean="0"/>
              <a:t>mae’r</a:t>
            </a:r>
            <a:r>
              <a:rPr lang="en-GB" dirty="0" smtClean="0"/>
              <a:t> </a:t>
            </a:r>
            <a:r>
              <a:rPr lang="en-GB" dirty="0" err="1" smtClean="0"/>
              <a:t>syniadau</a:t>
            </a:r>
            <a:r>
              <a:rPr lang="en-GB" dirty="0" smtClean="0"/>
              <a:t> </a:t>
            </a:r>
            <a:r>
              <a:rPr lang="en-GB" dirty="0" err="1"/>
              <a:t>athronyddol</a:t>
            </a:r>
            <a:r>
              <a:rPr lang="en-GB" dirty="0"/>
              <a:t> </a:t>
            </a:r>
            <a:r>
              <a:rPr lang="en-GB" dirty="0" err="1"/>
              <a:t>yma</a:t>
            </a:r>
            <a:r>
              <a:rPr lang="en-GB" dirty="0"/>
              <a:t> </a:t>
            </a:r>
            <a:r>
              <a:rPr lang="en-GB" dirty="0" err="1"/>
              <a:t>wedi</a:t>
            </a:r>
            <a:r>
              <a:rPr lang="en-GB" dirty="0"/>
              <a:t> </a:t>
            </a:r>
            <a:r>
              <a:rPr lang="en-GB" dirty="0" err="1"/>
              <a:t>effeithio</a:t>
            </a:r>
            <a:r>
              <a:rPr lang="en-GB" dirty="0"/>
              <a:t> </a:t>
            </a:r>
            <a:r>
              <a:rPr lang="en-GB" dirty="0" err="1"/>
              <a:t>ar</a:t>
            </a:r>
            <a:r>
              <a:rPr lang="en-GB" dirty="0"/>
              <a:t> y </a:t>
            </a:r>
            <a:r>
              <a:rPr lang="en-GB" dirty="0" err="1"/>
              <a:t>ffordd</a:t>
            </a:r>
            <a:r>
              <a:rPr lang="en-GB" dirty="0"/>
              <a:t> </a:t>
            </a:r>
            <a:r>
              <a:rPr lang="en-GB" dirty="0" err="1"/>
              <a:t>mae</a:t>
            </a:r>
            <a:r>
              <a:rPr lang="en-GB" dirty="0"/>
              <a:t> </a:t>
            </a:r>
            <a:r>
              <a:rPr lang="en-GB" dirty="0" err="1"/>
              <a:t>ysgolion</a:t>
            </a:r>
            <a:r>
              <a:rPr lang="en-GB" dirty="0"/>
              <a:t> </a:t>
            </a:r>
            <a:r>
              <a:rPr lang="en-GB" dirty="0" err="1"/>
              <a:t>yn</a:t>
            </a:r>
            <a:r>
              <a:rPr lang="en-GB" dirty="0"/>
              <a:t> </a:t>
            </a:r>
            <a:r>
              <a:rPr lang="en-GB" dirty="0" err="1"/>
              <a:t>darparu</a:t>
            </a:r>
            <a:r>
              <a:rPr lang="en-GB" dirty="0"/>
              <a:t> </a:t>
            </a:r>
            <a:r>
              <a:rPr lang="en-GB" dirty="0" err="1"/>
              <a:t>addysg</a:t>
            </a:r>
            <a:r>
              <a:rPr lang="en-GB" dirty="0"/>
              <a:t>?</a:t>
            </a:r>
          </a:p>
          <a:p>
            <a:endParaRPr lang="en-GB" dirty="0"/>
          </a:p>
          <a:p>
            <a:endParaRPr lang="en-GB" dirty="0"/>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lstStyle/>
          <a:p>
            <a:r>
              <a:rPr lang="en-GB" dirty="0" smtClean="0"/>
              <a:t>Watch the short video ‘Historical Purposes of Schooling’</a:t>
            </a:r>
          </a:p>
          <a:p>
            <a:r>
              <a:rPr lang="en-GB" dirty="0" smtClean="0"/>
              <a:t>Discuss: What impact have these philosophical approaches had on the way schools approach education? </a:t>
            </a:r>
            <a:endParaRPr lang="en-GB" dirty="0"/>
          </a:p>
        </p:txBody>
      </p:sp>
    </p:spTree>
    <p:extLst>
      <p:ext uri="{BB962C8B-B14F-4D97-AF65-F5344CB8AC3E}">
        <p14:creationId xmlns:p14="http://schemas.microsoft.com/office/powerpoint/2010/main" val="15232786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Task after the lecture</a:t>
            </a:r>
            <a:br>
              <a:rPr lang="en-GB" dirty="0" smtClean="0"/>
            </a:br>
            <a:r>
              <a:rPr lang="en-GB" i="1" dirty="0" err="1" smtClean="0">
                <a:solidFill>
                  <a:schemeClr val="accent1"/>
                </a:solidFill>
              </a:rPr>
              <a:t>Tasg</a:t>
            </a:r>
            <a:r>
              <a:rPr lang="en-GB" i="1" dirty="0" smtClean="0">
                <a:solidFill>
                  <a:schemeClr val="accent1"/>
                </a:solidFill>
              </a:rPr>
              <a:t>  </a:t>
            </a:r>
            <a:r>
              <a:rPr lang="en-GB" i="1" dirty="0" err="1" smtClean="0">
                <a:solidFill>
                  <a:schemeClr val="accent1"/>
                </a:solidFill>
              </a:rPr>
              <a:t>ar</a:t>
            </a:r>
            <a:r>
              <a:rPr lang="en-GB" i="1" dirty="0" smtClean="0">
                <a:solidFill>
                  <a:schemeClr val="accent1"/>
                </a:solidFill>
              </a:rPr>
              <a:t> </a:t>
            </a:r>
            <a:r>
              <a:rPr lang="en-GB" i="1" dirty="0" err="1" smtClean="0">
                <a:solidFill>
                  <a:schemeClr val="accent1"/>
                </a:solidFill>
              </a:rPr>
              <a:t>ol</a:t>
            </a:r>
            <a:r>
              <a:rPr lang="en-GB" i="1" dirty="0" smtClean="0">
                <a:solidFill>
                  <a:schemeClr val="accent1"/>
                </a:solidFill>
              </a:rPr>
              <a:t> y </a:t>
            </a:r>
            <a:r>
              <a:rPr lang="en-GB" i="1" dirty="0" err="1" smtClean="0">
                <a:solidFill>
                  <a:schemeClr val="accent1"/>
                </a:solidFill>
              </a:rPr>
              <a:t>ddarlith</a:t>
            </a:r>
            <a:endParaRPr lang="en-GB" i="1" dirty="0">
              <a:solidFill>
                <a:schemeClr val="accent1"/>
              </a:solidFill>
            </a:endParaRPr>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err="1" smtClean="0">
                <a:latin typeface="Arial" panose="020B0604020202020204" pitchFamily="34" charset="0"/>
                <a:cs typeface="Arial" panose="020B0604020202020204" pitchFamily="34" charset="0"/>
              </a:rPr>
              <a:t>Parhewch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ddod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fwy</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ymwybodol</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faterion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allweddol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myd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addysg</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Gwyliwch</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newyddion</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Gwyliwch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raglenni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dogfen</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Darllenwch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bapurau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newydd</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Dilynwch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faterion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addysgol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Twitter @</a:t>
            </a:r>
            <a:r>
              <a:rPr lang="en-GB" dirty="0" err="1" smtClean="0">
                <a:latin typeface="Arial" panose="020B0604020202020204" pitchFamily="34" charset="0"/>
                <a:cs typeface="Arial" panose="020B0604020202020204" pitchFamily="34" charset="0"/>
              </a:rPr>
              <a:t>PrimaryEdStud</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latin typeface="Arial" panose="020B0604020202020204" pitchFamily="34" charset="0"/>
                <a:cs typeface="Arial" panose="020B0604020202020204" pitchFamily="34" charset="0"/>
              </a:rPr>
              <a:t>Continue to be  aware of key issues in education</a:t>
            </a:r>
          </a:p>
          <a:p>
            <a:r>
              <a:rPr lang="en-GB" i="1" dirty="0" smtClean="0">
                <a:latin typeface="Arial" panose="020B0604020202020204" pitchFamily="34" charset="0"/>
                <a:cs typeface="Arial" panose="020B0604020202020204" pitchFamily="34" charset="0"/>
              </a:rPr>
              <a:t>Watch the news</a:t>
            </a:r>
          </a:p>
          <a:p>
            <a:r>
              <a:rPr lang="en-GB" i="1" dirty="0" smtClean="0">
                <a:latin typeface="Arial" panose="020B0604020202020204" pitchFamily="34" charset="0"/>
                <a:cs typeface="Arial" panose="020B0604020202020204" pitchFamily="34" charset="0"/>
              </a:rPr>
              <a:t>Watch documentaries</a:t>
            </a:r>
          </a:p>
          <a:p>
            <a:r>
              <a:rPr lang="en-GB" i="1" dirty="0" smtClean="0">
                <a:latin typeface="Arial" panose="020B0604020202020204" pitchFamily="34" charset="0"/>
                <a:cs typeface="Arial" panose="020B0604020202020204" pitchFamily="34" charset="0"/>
              </a:rPr>
              <a:t>Read newspaper</a:t>
            </a:r>
          </a:p>
          <a:p>
            <a:r>
              <a:rPr lang="en-GB" i="1" dirty="0" smtClean="0">
                <a:latin typeface="Arial" panose="020B0604020202020204" pitchFamily="34" charset="0"/>
                <a:cs typeface="Arial" panose="020B0604020202020204" pitchFamily="34" charset="0"/>
              </a:rPr>
              <a:t>Follow educational matters on Twitter</a:t>
            </a:r>
          </a:p>
          <a:p>
            <a:r>
              <a:rPr lang="en-GB" i="1" dirty="0" smtClean="0">
                <a:latin typeface="Arial" panose="020B0604020202020204" pitchFamily="34" charset="0"/>
                <a:cs typeface="Arial" panose="020B0604020202020204" pitchFamily="34" charset="0"/>
              </a:rPr>
              <a:t>@</a:t>
            </a:r>
            <a:r>
              <a:rPr lang="en-GB" i="1" dirty="0" err="1" smtClean="0">
                <a:latin typeface="Arial" panose="020B0604020202020204" pitchFamily="34" charset="0"/>
                <a:cs typeface="Arial" panose="020B0604020202020204" pitchFamily="34" charset="0"/>
              </a:rPr>
              <a:t>PrimaryEdStud</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4271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Bibliography </a:t>
            </a:r>
            <a:br>
              <a:rPr lang="en-GB" dirty="0" smtClean="0"/>
            </a:br>
            <a:r>
              <a:rPr lang="en-GB" i="1" dirty="0" err="1" smtClean="0">
                <a:solidFill>
                  <a:schemeClr val="accent1"/>
                </a:solidFill>
              </a:rPr>
              <a:t>Llyfryddiaeth</a:t>
            </a:r>
            <a:r>
              <a:rPr lang="en-GB" i="1" dirty="0" smtClean="0">
                <a:solidFill>
                  <a:schemeClr val="accent1"/>
                </a:solidFill>
              </a:rPr>
              <a:t/>
            </a:r>
            <a:br>
              <a:rPr lang="en-GB" i="1" dirty="0" smtClean="0">
                <a:solidFill>
                  <a:schemeClr val="accent1"/>
                </a:solidFill>
              </a:rPr>
            </a:br>
            <a:endParaRPr lang="en-GB" i="1" dirty="0">
              <a:solidFill>
                <a:schemeClr val="accent1"/>
              </a:solidFill>
            </a:endParaRPr>
          </a:p>
        </p:txBody>
      </p:sp>
      <p:sp>
        <p:nvSpPr>
          <p:cNvPr id="4" name="Content Placeholder 3"/>
          <p:cNvSpPr>
            <a:spLocks noGrp="1"/>
          </p:cNvSpPr>
          <p:nvPr>
            <p:ph idx="1"/>
          </p:nvPr>
        </p:nvSpPr>
        <p:spPr>
          <a:prstGeom prst="rect">
            <a:avLst/>
          </a:prstGeom>
        </p:spPr>
        <p:txBody>
          <a:bodyPr/>
          <a:lstStyle/>
          <a:p>
            <a:r>
              <a:rPr lang="en-GB" dirty="0" err="1" smtClean="0"/>
              <a:t>Boronski</a:t>
            </a:r>
            <a:r>
              <a:rPr lang="en-GB" dirty="0" smtClean="0"/>
              <a:t>, T. &amp; Hassan, N. (2015) </a:t>
            </a:r>
            <a:r>
              <a:rPr lang="en-GB" i="1" dirty="0" smtClean="0"/>
              <a:t>Sociology of Education, </a:t>
            </a:r>
            <a:r>
              <a:rPr lang="en-GB" dirty="0" smtClean="0"/>
              <a:t>London: Sage. </a:t>
            </a:r>
          </a:p>
          <a:p>
            <a:r>
              <a:rPr lang="en-GB" i="1" dirty="0" smtClean="0"/>
              <a:t>Historical Purposes of Schooling </a:t>
            </a:r>
            <a:r>
              <a:rPr lang="en-GB" dirty="0"/>
              <a:t>(</a:t>
            </a:r>
            <a:r>
              <a:rPr lang="en-GB" dirty="0" smtClean="0"/>
              <a:t>2017) Directed by Steven </a:t>
            </a:r>
            <a:r>
              <a:rPr lang="en-GB" dirty="0" err="1" smtClean="0"/>
              <a:t>Stemler</a:t>
            </a:r>
            <a:r>
              <a:rPr lang="en-GB" dirty="0"/>
              <a:t> </a:t>
            </a:r>
            <a:r>
              <a:rPr lang="en-GB" dirty="0" smtClean="0"/>
              <a:t>[Video] USA: Wesleyan University. </a:t>
            </a:r>
            <a:r>
              <a:rPr lang="en-GB" dirty="0"/>
              <a:t>Available at: </a:t>
            </a:r>
            <a:r>
              <a:rPr lang="en-GB" dirty="0">
                <a:hlinkClick r:id="rId2"/>
              </a:rPr>
              <a:t>http://www.purposeofschool.com/philosophical</a:t>
            </a:r>
            <a:r>
              <a:rPr lang="en-GB" dirty="0" smtClean="0">
                <a:hlinkClick r:id="rId2"/>
              </a:rPr>
              <a:t>/</a:t>
            </a:r>
            <a:r>
              <a:rPr lang="en-GB" dirty="0" smtClean="0"/>
              <a:t> [Accessed: 10/01/2017]. </a:t>
            </a:r>
            <a:endParaRPr lang="en-GB" dirty="0"/>
          </a:p>
        </p:txBody>
      </p:sp>
    </p:spTree>
    <p:extLst>
      <p:ext uri="{BB962C8B-B14F-4D97-AF65-F5344CB8AC3E}">
        <p14:creationId xmlns:p14="http://schemas.microsoft.com/office/powerpoint/2010/main" val="5985825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1002</Words>
  <Application>Microsoft Office PowerPoint</Application>
  <PresentationFormat>Widescreen</PresentationFormat>
  <Paragraphs>140</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ECES6008/C</vt:lpstr>
      <vt:lpstr>Module Aims Amcanion </vt:lpstr>
      <vt:lpstr>Learning Outcomes Deilliannau Dysgu </vt:lpstr>
      <vt:lpstr>Learning Outcomes Deilliannau Dysgu </vt:lpstr>
      <vt:lpstr>Learning Outcomes Deilliannau Dysgu </vt:lpstr>
      <vt:lpstr>Learning Outcomes Deilliannau Dysgu </vt:lpstr>
      <vt:lpstr>Radical Education Addysg Radical </vt:lpstr>
      <vt:lpstr>Critical Pedagogies Addysgeg Beirniadol </vt:lpstr>
      <vt:lpstr>A Modern Viewpoint  Safbwynt Modern</vt:lpstr>
      <vt:lpstr>Schedule Amserlen </vt:lpstr>
      <vt:lpstr>PowerPoint Presentation</vt:lpstr>
      <vt:lpstr>Assignments Aseiniadau </vt:lpstr>
      <vt:lpstr>Discuss Trafodwch </vt:lpstr>
      <vt:lpstr> What is the purpose of school?  Beth yw pwrpas ysgol? </vt:lpstr>
      <vt:lpstr> So, possible purposes include… Felly, pwrpas posib yw… </vt:lpstr>
      <vt:lpstr>Historical Perspective… Yn Hanesyddol… </vt:lpstr>
      <vt:lpstr>Task after the lecture Tasg  ar ol y ddarlith</vt:lpstr>
      <vt:lpstr> Bibliography  Llyfryddiaeth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SJEU6003/C</dc:title>
  <dc:creator>Sarah Stewart</dc:creator>
  <cp:lastModifiedBy>Alison Baggott</cp:lastModifiedBy>
  <cp:revision>16</cp:revision>
  <dcterms:created xsi:type="dcterms:W3CDTF">2017-12-18T15:53:56Z</dcterms:created>
  <dcterms:modified xsi:type="dcterms:W3CDTF">2019-12-13T09:21:27Z</dcterms:modified>
</cp:coreProperties>
</file>