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58" r:id="rId5"/>
    <p:sldId id="259" r:id="rId6"/>
    <p:sldId id="260"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2E992-C986-BD2E-BF40-1A6ADB177E2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52C4A15-C8F5-436E-F083-E791803B67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5F35D1E-D666-09DB-0A4A-9D14EE8092AD}"/>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5" name="Footer Placeholder 4">
            <a:extLst>
              <a:ext uri="{FF2B5EF4-FFF2-40B4-BE49-F238E27FC236}">
                <a16:creationId xmlns:a16="http://schemas.microsoft.com/office/drawing/2014/main" id="{DDC29411-2968-F1A3-B489-68558F7335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2D299E-7BE7-B931-4EF1-CEBDB8F94FFD}"/>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3153189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242E3-8EE8-D0E9-EBC8-57A253A6C14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82B1EC-4887-7177-6388-E8B95722FE5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D0FB99C-ED00-DC9B-0BE7-8F60CA33DA20}"/>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5" name="Footer Placeholder 4">
            <a:extLst>
              <a:ext uri="{FF2B5EF4-FFF2-40B4-BE49-F238E27FC236}">
                <a16:creationId xmlns:a16="http://schemas.microsoft.com/office/drawing/2014/main" id="{32B6324C-7378-C5EB-9FA7-EF999141A7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066870-E232-AE8C-3C90-FEA11AFC7E50}"/>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1346641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F3E23-F1B6-248F-AFFC-0CFAA83BE31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D982FFE-04A9-52AE-5A19-E87D951020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0AEED7A-CC3B-0569-5E64-AA8A7E6790E9}"/>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5" name="Footer Placeholder 4">
            <a:extLst>
              <a:ext uri="{FF2B5EF4-FFF2-40B4-BE49-F238E27FC236}">
                <a16:creationId xmlns:a16="http://schemas.microsoft.com/office/drawing/2014/main" id="{F6738A1F-0FB0-B635-82A7-2FAC62E27B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49DA3F-083F-15D0-9D71-DEAB8AA8C7BC}"/>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1672324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C04A3-535D-4CF1-6493-78EF1D7CD20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BAFAB10-F089-AC54-58C3-1C4D4D1FD71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CDEE23F-3CA3-61DC-2103-D4029A15F22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7FE570E-0B33-1DF7-E824-2D0B3FC60180}"/>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6" name="Footer Placeholder 5">
            <a:extLst>
              <a:ext uri="{FF2B5EF4-FFF2-40B4-BE49-F238E27FC236}">
                <a16:creationId xmlns:a16="http://schemas.microsoft.com/office/drawing/2014/main" id="{352736FD-7F70-379D-BE74-144429B66F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7FDA1E-227C-C5C7-CE4D-53DE16F20EFF}"/>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1621507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02ACC-1FC0-F241-3F5F-9A8A5527C75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0BBDC8-40FE-4EEA-B5F8-4A25721AE4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B1EE314-4F6A-AE7F-AAD1-2EFF3485B29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7CB4A24-378A-B28C-0D4C-00B84C0269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59DBC8-144A-CDD4-1D7D-C31274A51CB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40C3B39-C783-3831-BA26-CFE5507E9BFD}"/>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8" name="Footer Placeholder 7">
            <a:extLst>
              <a:ext uri="{FF2B5EF4-FFF2-40B4-BE49-F238E27FC236}">
                <a16:creationId xmlns:a16="http://schemas.microsoft.com/office/drawing/2014/main" id="{CC260B92-962C-61E4-6990-F39E73A46CE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8C70801-CDC7-BCF4-9D31-884DF0D2C19F}"/>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1484802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AB0B-22F9-7CB8-7A0E-A49147EFC00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D36B2B3-30E2-6293-4501-B2BB50E88E36}"/>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4" name="Footer Placeholder 3">
            <a:extLst>
              <a:ext uri="{FF2B5EF4-FFF2-40B4-BE49-F238E27FC236}">
                <a16:creationId xmlns:a16="http://schemas.microsoft.com/office/drawing/2014/main" id="{2BB73664-2E4E-64E7-8D81-FBEDF6C632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3E13167-22F7-CEF0-1FCF-577D0D0A7EC8}"/>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1117178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987A5D-F550-8950-E1A3-E24229C00AA8}"/>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3" name="Footer Placeholder 2">
            <a:extLst>
              <a:ext uri="{FF2B5EF4-FFF2-40B4-BE49-F238E27FC236}">
                <a16:creationId xmlns:a16="http://schemas.microsoft.com/office/drawing/2014/main" id="{B107641B-AA9A-5A83-9D83-D48EA9F1CE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619A557-3BC8-15BD-32BA-D9DAD230D526}"/>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4242287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69550-2446-613A-B05F-EB84033136C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8C601C8-38D0-07AF-C024-4FD184C6C4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D1F41ED-4E81-0716-BCE7-008E1DBDC9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981016F-0306-0708-CED6-09BCB58387E9}"/>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6" name="Footer Placeholder 5">
            <a:extLst>
              <a:ext uri="{FF2B5EF4-FFF2-40B4-BE49-F238E27FC236}">
                <a16:creationId xmlns:a16="http://schemas.microsoft.com/office/drawing/2014/main" id="{C9117E73-F871-2132-F2F1-BB972937A5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AC8A78-946B-2BD5-8AE3-CF23E7A4E1DF}"/>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412621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F88D3-C5EF-5150-9FCF-040410698A3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BC2AC50-95BB-F505-AA45-00294C6E98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336C41-1441-8F09-BAE5-D97FBA581A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6E6CF86-4392-1B3F-4A30-C8B3CAE4D4BA}"/>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6" name="Footer Placeholder 5">
            <a:extLst>
              <a:ext uri="{FF2B5EF4-FFF2-40B4-BE49-F238E27FC236}">
                <a16:creationId xmlns:a16="http://schemas.microsoft.com/office/drawing/2014/main" id="{630928BB-1AC2-4235-3E6A-3D56287C6B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127F99-833E-E29F-C815-52C218EA3C89}"/>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1842211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021A5-A43F-8D30-44A1-FD8437DED4F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D05AD30-6DD8-5B86-324C-6AB965149FC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607D25B-F2D0-2D35-7B53-E69165283481}"/>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5" name="Footer Placeholder 4">
            <a:extLst>
              <a:ext uri="{FF2B5EF4-FFF2-40B4-BE49-F238E27FC236}">
                <a16:creationId xmlns:a16="http://schemas.microsoft.com/office/drawing/2014/main" id="{D20E6447-F2FE-0CA2-137A-45F6DED4BB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B3D588-8EE5-65FF-9DA9-C6C1D6D22523}"/>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3043792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DC671B-FB8F-5F21-1A86-E97D3F67EBE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B18A06E-E8DB-4631-D6CD-8BC8B496E08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9AC6BCA-7E03-4BA3-5F04-90102DAA455C}"/>
              </a:ext>
            </a:extLst>
          </p:cNvPr>
          <p:cNvSpPr>
            <a:spLocks noGrp="1"/>
          </p:cNvSpPr>
          <p:nvPr>
            <p:ph type="dt" sz="half" idx="10"/>
          </p:nvPr>
        </p:nvSpPr>
        <p:spPr/>
        <p:txBody>
          <a:bodyPr/>
          <a:lstStyle/>
          <a:p>
            <a:fld id="{160A2E7D-5737-A34B-B857-A7B47F90FF04}" type="datetimeFigureOut">
              <a:rPr lang="en-US" smtClean="0"/>
              <a:t>11/21/25</a:t>
            </a:fld>
            <a:endParaRPr lang="en-US"/>
          </a:p>
        </p:txBody>
      </p:sp>
      <p:sp>
        <p:nvSpPr>
          <p:cNvPr id="5" name="Footer Placeholder 4">
            <a:extLst>
              <a:ext uri="{FF2B5EF4-FFF2-40B4-BE49-F238E27FC236}">
                <a16:creationId xmlns:a16="http://schemas.microsoft.com/office/drawing/2014/main" id="{92EF1CC1-CFE3-2A41-0C64-8B4B8216B9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2A2CB9-A735-6EF4-D5E7-CC5A444FFE30}"/>
              </a:ext>
            </a:extLst>
          </p:cNvPr>
          <p:cNvSpPr>
            <a:spLocks noGrp="1"/>
          </p:cNvSpPr>
          <p:nvPr>
            <p:ph type="sldNum" sz="quarter" idx="12"/>
          </p:nvPr>
        </p:nvSpPr>
        <p:spPr/>
        <p:txBody>
          <a:bodyPr/>
          <a:lstStyle/>
          <a:p>
            <a:fld id="{B22BB49D-2EAB-3B4D-94DA-748F58E0FFE6}" type="slidenum">
              <a:rPr lang="en-US" smtClean="0"/>
              <a:t>‹#›</a:t>
            </a:fld>
            <a:endParaRPr lang="en-US"/>
          </a:p>
        </p:txBody>
      </p:sp>
    </p:spTree>
    <p:extLst>
      <p:ext uri="{BB962C8B-B14F-4D97-AF65-F5344CB8AC3E}">
        <p14:creationId xmlns:p14="http://schemas.microsoft.com/office/powerpoint/2010/main" val="1335424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627DB7-39A5-680D-4FAC-DEB6F033D7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5115A36-6294-5620-2B16-81F783F70D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E06665B-7001-C425-78F6-49820BF93D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60A2E7D-5737-A34B-B857-A7B47F90FF04}" type="datetimeFigureOut">
              <a:rPr lang="en-US" smtClean="0"/>
              <a:t>11/21/25</a:t>
            </a:fld>
            <a:endParaRPr lang="en-US"/>
          </a:p>
        </p:txBody>
      </p:sp>
      <p:sp>
        <p:nvSpPr>
          <p:cNvPr id="5" name="Footer Placeholder 4">
            <a:extLst>
              <a:ext uri="{FF2B5EF4-FFF2-40B4-BE49-F238E27FC236}">
                <a16:creationId xmlns:a16="http://schemas.microsoft.com/office/drawing/2014/main" id="{2A1CB71E-D0BD-1CCA-5C84-42DC763438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424D552-52CB-A3F3-1B04-97F5D347F9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22BB49D-2EAB-3B4D-94DA-748F58E0FFE6}" type="slidenum">
              <a:rPr lang="en-US" smtClean="0"/>
              <a:t>‹#›</a:t>
            </a:fld>
            <a:endParaRPr lang="en-US"/>
          </a:p>
        </p:txBody>
      </p:sp>
    </p:spTree>
    <p:extLst>
      <p:ext uri="{BB962C8B-B14F-4D97-AF65-F5344CB8AC3E}">
        <p14:creationId xmlns:p14="http://schemas.microsoft.com/office/powerpoint/2010/main" val="4245436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2050-B06F-6E36-9087-EF491FA6FA12}"/>
              </a:ext>
            </a:extLst>
          </p:cNvPr>
          <p:cNvSpPr>
            <a:spLocks noGrp="1"/>
          </p:cNvSpPr>
          <p:nvPr>
            <p:ph type="ctrTitle"/>
          </p:nvPr>
        </p:nvSpPr>
        <p:spPr/>
        <p:txBody>
          <a:bodyPr/>
          <a:lstStyle/>
          <a:p>
            <a:r>
              <a:rPr lang="en-GB" dirty="0"/>
              <a:t>Challenges and opportunities in digital era</a:t>
            </a:r>
            <a:endParaRPr lang="en-US" dirty="0"/>
          </a:p>
        </p:txBody>
      </p:sp>
      <p:sp>
        <p:nvSpPr>
          <p:cNvPr id="3" name="Subtitle 2">
            <a:extLst>
              <a:ext uri="{FF2B5EF4-FFF2-40B4-BE49-F238E27FC236}">
                <a16:creationId xmlns:a16="http://schemas.microsoft.com/office/drawing/2014/main" id="{55901AA5-1177-17B0-A99C-0884DC71E30F}"/>
              </a:ext>
            </a:extLst>
          </p:cNvPr>
          <p:cNvSpPr>
            <a:spLocks noGrp="1"/>
          </p:cNvSpPr>
          <p:nvPr>
            <p:ph type="subTitle" idx="1"/>
          </p:nvPr>
        </p:nvSpPr>
        <p:spPr/>
        <p:txBody>
          <a:bodyPr/>
          <a:lstStyle/>
          <a:p>
            <a:r>
              <a:rPr lang="en-GB" dirty="0"/>
              <a:t>Nazia khan</a:t>
            </a:r>
          </a:p>
          <a:p>
            <a:r>
              <a:rPr lang="en-GB" dirty="0"/>
              <a:t>2505785</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199506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ACA95-07A8-40C4-29A6-D619973703AD}"/>
              </a:ext>
            </a:extLst>
          </p:cNvPr>
          <p:cNvSpPr>
            <a:spLocks noGrp="1"/>
          </p:cNvSpPr>
          <p:nvPr>
            <p:ph type="title"/>
          </p:nvPr>
        </p:nvSpPr>
        <p:spPr/>
        <p:txBody>
          <a:bodyPr/>
          <a:lstStyle/>
          <a:p>
            <a:r>
              <a:rPr lang="en-GB" dirty="0"/>
              <a:t>Brief overview </a:t>
            </a:r>
            <a:endParaRPr lang="en-US" dirty="0"/>
          </a:p>
        </p:txBody>
      </p:sp>
      <p:sp>
        <p:nvSpPr>
          <p:cNvPr id="3" name="Content Placeholder 2">
            <a:extLst>
              <a:ext uri="{FF2B5EF4-FFF2-40B4-BE49-F238E27FC236}">
                <a16:creationId xmlns:a16="http://schemas.microsoft.com/office/drawing/2014/main" id="{C31FA1CF-386D-4C99-94E3-8E7098D9E92B}"/>
              </a:ext>
            </a:extLst>
          </p:cNvPr>
          <p:cNvSpPr>
            <a:spLocks noGrp="1"/>
          </p:cNvSpPr>
          <p:nvPr>
            <p:ph idx="1"/>
          </p:nvPr>
        </p:nvSpPr>
        <p:spPr/>
        <p:txBody>
          <a:bodyPr>
            <a:normAutofit lnSpcReduction="10000"/>
          </a:bodyPr>
          <a:lstStyle/>
          <a:p>
            <a:r>
              <a:rPr lang="en-GB" dirty="0"/>
              <a:t>There are discussions of importance of digitalisation in education and learning sector </a:t>
            </a:r>
          </a:p>
          <a:p>
            <a:r>
              <a:rPr lang="en-GB" dirty="0"/>
              <a:t>There are several key benefits and challenges in digital education </a:t>
            </a:r>
          </a:p>
          <a:p>
            <a:r>
              <a:rPr lang="en-GB" dirty="0"/>
              <a:t>Benefits -  easy to access, low cost</a:t>
            </a:r>
          </a:p>
          <a:p>
            <a:r>
              <a:rPr lang="en-GB" dirty="0"/>
              <a:t>Challenges – digital distractions, poor social behaviour</a:t>
            </a:r>
          </a:p>
          <a:p>
            <a:r>
              <a:rPr lang="en-GB" dirty="0"/>
              <a:t>There are some crucial effects of digital tools like good gel calendar in time management.</a:t>
            </a:r>
            <a:endParaRPr lang="en-GB" sz="1800" dirty="0">
              <a:effectLst/>
              <a:latin typeface="Calibri" panose="020F0502020204030204" pitchFamily="34" charset="0"/>
              <a:ea typeface="DengXian" panose="02010600030101010101" pitchFamily="2" charset="-122"/>
              <a:cs typeface="Mangal" panose="02040503050203030202" pitchFamily="18" charset="0"/>
            </a:endParaRPr>
          </a:p>
          <a:p>
            <a:r>
              <a:rPr lang="en-GB" sz="1800" kern="1200" dirty="0">
                <a:effectLst/>
                <a:latin typeface="Arial" panose="020B0604020202020204" pitchFamily="34" charset="0"/>
                <a:ea typeface="DengXian" panose="02010600030101010101" pitchFamily="2" charset="-122"/>
              </a:rPr>
              <a:t>The report discussed the importance of digitalisation in the education and learning sector. This provides easy access to information in an affordable pricing. It will help individual student to gain higher and quality education. However, there is high digital distraction on online platforms and it will also impact social behaviour of students.</a:t>
            </a:r>
            <a:r>
              <a:rPr lang="en-GB" dirty="0">
                <a:effectLst/>
              </a:rPr>
              <a:t> </a:t>
            </a:r>
            <a:endParaRPr lang="en-GB" dirty="0"/>
          </a:p>
        </p:txBody>
      </p:sp>
    </p:spTree>
    <p:extLst>
      <p:ext uri="{BB962C8B-B14F-4D97-AF65-F5344CB8AC3E}">
        <p14:creationId xmlns:p14="http://schemas.microsoft.com/office/powerpoint/2010/main" val="1530860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5828000-ED9C-1775-D900-66F4B6888FEA}"/>
              </a:ext>
            </a:extLst>
          </p:cNvPr>
          <p:cNvSpPr txBox="1"/>
          <p:nvPr/>
        </p:nvSpPr>
        <p:spPr>
          <a:xfrm>
            <a:off x="5188057" y="2518905"/>
            <a:ext cx="1828800" cy="1828800"/>
          </a:xfrm>
          <a:prstGeom prst="rect">
            <a:avLst/>
          </a:prstGeom>
          <a:noFill/>
        </p:spPr>
        <p:txBody>
          <a:bodyPr wrap="square" rtlCol="0">
            <a:spAutoFit/>
          </a:bodyPr>
          <a:lstStyle/>
          <a:p>
            <a:pPr algn="l"/>
            <a:endParaRPr lang="en-US" dirty="0"/>
          </a:p>
        </p:txBody>
      </p:sp>
      <p:sp>
        <p:nvSpPr>
          <p:cNvPr id="5" name="Title 4">
            <a:extLst>
              <a:ext uri="{FF2B5EF4-FFF2-40B4-BE49-F238E27FC236}">
                <a16:creationId xmlns:a16="http://schemas.microsoft.com/office/drawing/2014/main" id="{592F1EA8-11A4-4329-A42A-52B162CD20D2}"/>
              </a:ext>
            </a:extLst>
          </p:cNvPr>
          <p:cNvSpPr>
            <a:spLocks noGrp="1"/>
          </p:cNvSpPr>
          <p:nvPr>
            <p:ph type="title"/>
          </p:nvPr>
        </p:nvSpPr>
        <p:spPr/>
        <p:txBody>
          <a:bodyPr/>
          <a:lstStyle/>
          <a:p>
            <a:r>
              <a:rPr lang="en-GB" dirty="0"/>
              <a:t>Reflection on process research </a:t>
            </a:r>
            <a:endParaRPr lang="en-US" dirty="0"/>
          </a:p>
        </p:txBody>
      </p:sp>
      <p:sp>
        <p:nvSpPr>
          <p:cNvPr id="6" name="Content Placeholder 5">
            <a:extLst>
              <a:ext uri="{FF2B5EF4-FFF2-40B4-BE49-F238E27FC236}">
                <a16:creationId xmlns:a16="http://schemas.microsoft.com/office/drawing/2014/main" id="{E7F9CB91-7673-8968-32C5-D6898B0C6D80}"/>
              </a:ext>
            </a:extLst>
          </p:cNvPr>
          <p:cNvSpPr>
            <a:spLocks noGrp="1"/>
          </p:cNvSpPr>
          <p:nvPr>
            <p:ph idx="1"/>
          </p:nvPr>
        </p:nvSpPr>
        <p:spPr/>
        <p:txBody>
          <a:bodyPr/>
          <a:lstStyle/>
          <a:p>
            <a:r>
              <a:rPr lang="en-GB" dirty="0"/>
              <a:t>The source is available on google scholar </a:t>
            </a:r>
          </a:p>
          <a:p>
            <a:r>
              <a:rPr lang="en-GB" dirty="0"/>
              <a:t>The research found different ways that has a significant role of digital era in educational systems </a:t>
            </a:r>
          </a:p>
          <a:p>
            <a:r>
              <a:rPr lang="en-GB" dirty="0"/>
              <a:t>The research report found data which provides crucial insights into benefits and challenges in the educational system </a:t>
            </a:r>
          </a:p>
          <a:p>
            <a:r>
              <a:rPr lang="en-GB" dirty="0"/>
              <a:t>The research has helped to understand proper ways and appropriate ways to use digital tools.</a:t>
            </a:r>
          </a:p>
          <a:p>
            <a:r>
              <a:rPr lang="en-GB" sz="1800" kern="1200" dirty="0">
                <a:effectLst/>
                <a:latin typeface="Arial" panose="020B0604020202020204" pitchFamily="34" charset="0"/>
                <a:ea typeface="DengXian" panose="02010600030101010101" pitchFamily="2" charset="-122"/>
                <a:cs typeface="Mangal" panose="02040503050203030202" pitchFamily="18" charset="0"/>
              </a:rPr>
              <a:t>The source was found on the Google Scholar, this helps us to identify the role and part of digitalisation in the education and learning sector. The paper includes some crucial insights of the benefits and challenges such as its cost factor and accessibility. However, there is higher distraction and poor social interaction of students. </a:t>
            </a:r>
            <a:endParaRPr lang="en-GB" sz="1800" dirty="0">
              <a:effectLst/>
              <a:latin typeface="Calibri" panose="020F0502020204030204" pitchFamily="34" charset="0"/>
              <a:ea typeface="DengXian" panose="02010600030101010101" pitchFamily="2" charset="-122"/>
              <a:cs typeface="Mangal" panose="02040503050203030202" pitchFamily="18" charset="0"/>
            </a:endParaRPr>
          </a:p>
        </p:txBody>
      </p:sp>
    </p:spTree>
    <p:extLst>
      <p:ext uri="{BB962C8B-B14F-4D97-AF65-F5344CB8AC3E}">
        <p14:creationId xmlns:p14="http://schemas.microsoft.com/office/powerpoint/2010/main" val="314577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EF917-07E5-8EBD-4E78-35AF4E33E81C}"/>
              </a:ext>
            </a:extLst>
          </p:cNvPr>
          <p:cNvSpPr>
            <a:spLocks noGrp="1"/>
          </p:cNvSpPr>
          <p:nvPr>
            <p:ph type="title"/>
          </p:nvPr>
        </p:nvSpPr>
        <p:spPr/>
        <p:txBody>
          <a:bodyPr/>
          <a:lstStyle/>
          <a:p>
            <a:r>
              <a:rPr lang="en-GB" dirty="0"/>
              <a:t>Planning and starting </a:t>
            </a:r>
            <a:endParaRPr lang="en-US" dirty="0"/>
          </a:p>
        </p:txBody>
      </p:sp>
      <p:sp>
        <p:nvSpPr>
          <p:cNvPr id="4" name="TextBox 3">
            <a:extLst>
              <a:ext uri="{FF2B5EF4-FFF2-40B4-BE49-F238E27FC236}">
                <a16:creationId xmlns:a16="http://schemas.microsoft.com/office/drawing/2014/main" id="{995B28CD-1B46-55F7-1F7B-A66AFEA02518}"/>
              </a:ext>
            </a:extLst>
          </p:cNvPr>
          <p:cNvSpPr txBox="1"/>
          <p:nvPr/>
        </p:nvSpPr>
        <p:spPr>
          <a:xfrm>
            <a:off x="946589" y="1927381"/>
            <a:ext cx="10646875" cy="2862322"/>
          </a:xfrm>
          <a:prstGeom prst="rect">
            <a:avLst/>
          </a:prstGeom>
          <a:noFill/>
        </p:spPr>
        <p:txBody>
          <a:bodyPr wrap="square" rtlCol="0">
            <a:spAutoFit/>
          </a:bodyPr>
          <a:lstStyle/>
          <a:p>
            <a:r>
              <a:rPr lang="en-GB" sz="1800" dirty="0">
                <a:effectLst/>
                <a:latin typeface="Calibri" panose="020F0502020204030204" pitchFamily="34" charset="0"/>
                <a:ea typeface="DengXian" panose="02010600030101010101" pitchFamily="2" charset="-122"/>
                <a:cs typeface="Mangal" panose="02040503050203030202" pitchFamily="18" charset="0"/>
              </a:rPr>
              <a:t> </a:t>
            </a:r>
          </a:p>
          <a:p>
            <a:r>
              <a:rPr lang="en-GB" sz="1800" kern="1200" dirty="0">
                <a:effectLst/>
                <a:latin typeface="Arial" panose="020B0604020202020204" pitchFamily="34" charset="0"/>
                <a:ea typeface="DengXian" panose="02010600030101010101" pitchFamily="2" charset="-122"/>
                <a:cs typeface="Mangal" panose="02040503050203030202" pitchFamily="18" charset="0"/>
              </a:rPr>
              <a:t>The report started with basic roadmap for what to do with proper refereeing and structure. There is a significant role of checklist and to do list as they help in creating appropriate report structure. Identifying and analysing most crucial and important challenge of digital era in education is most difficult part as this needs to be mitigated as soon as possible.</a:t>
            </a:r>
            <a:endParaRPr lang="en-GB" sz="1800" dirty="0">
              <a:effectLst/>
              <a:latin typeface="Calibri" panose="020F0502020204030204" pitchFamily="34" charset="0"/>
              <a:ea typeface="DengXian" panose="02010600030101010101" pitchFamily="2" charset="-122"/>
              <a:cs typeface="Mangal" panose="02040503050203030202" pitchFamily="18" charset="0"/>
            </a:endParaRPr>
          </a:p>
          <a:p>
            <a:r>
              <a:rPr lang="en-GB" sz="1800" kern="1200" dirty="0">
                <a:effectLst/>
                <a:latin typeface="Calibri" panose="020F0502020204030204" pitchFamily="34" charset="0"/>
                <a:ea typeface="DengXian" panose="02010600030101010101" pitchFamily="2" charset="-122"/>
                <a:cs typeface="Calibri" panose="020F0502020204030204" pitchFamily="34" charset="0"/>
              </a:rPr>
              <a:t> </a:t>
            </a:r>
            <a:endParaRPr lang="en-GB" sz="1800" dirty="0">
              <a:effectLst/>
              <a:latin typeface="Calibri" panose="020F0502020204030204" pitchFamily="34" charset="0"/>
              <a:ea typeface="DengXian" panose="02010600030101010101" pitchFamily="2" charset="-122"/>
              <a:cs typeface="Mangal" panose="02040503050203030202" pitchFamily="18" charset="0"/>
            </a:endParaRPr>
          </a:p>
          <a:p>
            <a:pPr marL="285750" indent="-285750" algn="l">
              <a:buFontTx/>
              <a:buChar char="-"/>
            </a:pPr>
            <a:r>
              <a:rPr lang="en-GB" dirty="0"/>
              <a:t>The planning of report started from creating a basic roadmap.</a:t>
            </a:r>
          </a:p>
          <a:p>
            <a:pPr marL="285750" indent="-285750" algn="l">
              <a:buFontTx/>
              <a:buChar char="-"/>
            </a:pPr>
            <a:r>
              <a:rPr lang="en-GB" dirty="0"/>
              <a:t>I created a checklist and to do list </a:t>
            </a:r>
          </a:p>
          <a:p>
            <a:pPr marL="285750" indent="-285750" algn="l">
              <a:buFontTx/>
              <a:buChar char="-"/>
            </a:pPr>
            <a:r>
              <a:rPr lang="en-GB" dirty="0"/>
              <a:t>Finding most appropriate challenges and benefits of digital era</a:t>
            </a:r>
          </a:p>
          <a:p>
            <a:pPr marL="285750" indent="-285750" algn="l">
              <a:buFontTx/>
              <a:buChar char="-"/>
            </a:pPr>
            <a:r>
              <a:rPr lang="en-GB" dirty="0"/>
              <a:t>Subtitles helped me a lot with </a:t>
            </a:r>
            <a:r>
              <a:rPr lang="en-GB"/>
              <a:t>this report</a:t>
            </a:r>
            <a:endParaRPr lang="en-GB" dirty="0"/>
          </a:p>
        </p:txBody>
      </p:sp>
    </p:spTree>
    <p:extLst>
      <p:ext uri="{BB962C8B-B14F-4D97-AF65-F5344CB8AC3E}">
        <p14:creationId xmlns:p14="http://schemas.microsoft.com/office/powerpoint/2010/main" val="2590788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C1AC9-B2B6-0F29-A640-D9518F0715BF}"/>
              </a:ext>
            </a:extLst>
          </p:cNvPr>
          <p:cNvSpPr>
            <a:spLocks noGrp="1"/>
          </p:cNvSpPr>
          <p:nvPr>
            <p:ph type="title"/>
          </p:nvPr>
        </p:nvSpPr>
        <p:spPr/>
        <p:txBody>
          <a:bodyPr/>
          <a:lstStyle/>
          <a:p>
            <a:r>
              <a:rPr lang="en-GB" dirty="0"/>
              <a:t>Challenges I faced writing this report</a:t>
            </a:r>
            <a:endParaRPr lang="en-US" dirty="0"/>
          </a:p>
        </p:txBody>
      </p:sp>
      <p:sp>
        <p:nvSpPr>
          <p:cNvPr id="3" name="Content Placeholder 2">
            <a:extLst>
              <a:ext uri="{FF2B5EF4-FFF2-40B4-BE49-F238E27FC236}">
                <a16:creationId xmlns:a16="http://schemas.microsoft.com/office/drawing/2014/main" id="{68B97958-9BCF-A9BE-599E-7BB30DB4B0BB}"/>
              </a:ext>
            </a:extLst>
          </p:cNvPr>
          <p:cNvSpPr>
            <a:spLocks noGrp="1"/>
          </p:cNvSpPr>
          <p:nvPr>
            <p:ph idx="1"/>
          </p:nvPr>
        </p:nvSpPr>
        <p:spPr/>
        <p:txBody>
          <a:bodyPr/>
          <a:lstStyle/>
          <a:p>
            <a:r>
              <a:rPr lang="en-GB" dirty="0"/>
              <a:t>Time management </a:t>
            </a:r>
          </a:p>
          <a:p>
            <a:r>
              <a:rPr lang="en-GB" dirty="0"/>
              <a:t>Lack of focus </a:t>
            </a:r>
          </a:p>
          <a:p>
            <a:r>
              <a:rPr lang="en-GB" dirty="0"/>
              <a:t>Finding most genuine, credible and authentic sources for research and referencing </a:t>
            </a:r>
          </a:p>
          <a:p>
            <a:r>
              <a:rPr lang="en-GB" sz="1800" kern="1200" dirty="0">
                <a:effectLst/>
                <a:latin typeface="Arial" panose="020B0604020202020204" pitchFamily="34" charset="0"/>
                <a:ea typeface="DengXian" panose="02010600030101010101" pitchFamily="2" charset="-122"/>
              </a:rPr>
              <a:t>Time management, lack of focus, finding most credible sources for research. To overcome these issues, I have created appropriate schedules for maintaining efficiency of tasks with focus on good research skills.</a:t>
            </a:r>
            <a:r>
              <a:rPr lang="en-GB" dirty="0">
                <a:effectLst/>
              </a:rPr>
              <a:t> </a:t>
            </a:r>
            <a:endParaRPr lang="en-US" dirty="0"/>
          </a:p>
        </p:txBody>
      </p:sp>
    </p:spTree>
    <p:extLst>
      <p:ext uri="{BB962C8B-B14F-4D97-AF65-F5344CB8AC3E}">
        <p14:creationId xmlns:p14="http://schemas.microsoft.com/office/powerpoint/2010/main" val="2687647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6E1A7-2089-C84B-346D-F0426513E483}"/>
              </a:ext>
            </a:extLst>
          </p:cNvPr>
          <p:cNvSpPr>
            <a:spLocks noGrp="1"/>
          </p:cNvSpPr>
          <p:nvPr>
            <p:ph type="title"/>
          </p:nvPr>
        </p:nvSpPr>
        <p:spPr/>
        <p:txBody>
          <a:bodyPr/>
          <a:lstStyle/>
          <a:p>
            <a:r>
              <a:rPr lang="en-GB" dirty="0"/>
              <a:t>Success</a:t>
            </a:r>
            <a:endParaRPr lang="en-US" dirty="0"/>
          </a:p>
        </p:txBody>
      </p:sp>
      <p:sp>
        <p:nvSpPr>
          <p:cNvPr id="3" name="Content Placeholder 2">
            <a:extLst>
              <a:ext uri="{FF2B5EF4-FFF2-40B4-BE49-F238E27FC236}">
                <a16:creationId xmlns:a16="http://schemas.microsoft.com/office/drawing/2014/main" id="{7BC5EDC2-735D-F37E-6776-CBA8BAB4EA73}"/>
              </a:ext>
            </a:extLst>
          </p:cNvPr>
          <p:cNvSpPr>
            <a:spLocks noGrp="1"/>
          </p:cNvSpPr>
          <p:nvPr>
            <p:ph idx="1"/>
          </p:nvPr>
        </p:nvSpPr>
        <p:spPr/>
        <p:txBody>
          <a:bodyPr/>
          <a:lstStyle/>
          <a:p>
            <a:r>
              <a:rPr lang="en-GB" dirty="0"/>
              <a:t>I have created proper schedules for different tasks and developed good research skills</a:t>
            </a:r>
          </a:p>
          <a:p>
            <a:r>
              <a:rPr lang="en-GB" sz="1800" kern="1200" dirty="0">
                <a:effectLst/>
                <a:latin typeface="Arial" panose="020B0604020202020204" pitchFamily="34" charset="0"/>
                <a:ea typeface="DengXian" panose="02010600030101010101" pitchFamily="2" charset="-122"/>
              </a:rPr>
              <a:t>The major proud thing of report is its quality of sources, detailing and attention to research skills. This made report more standardised and quality ensured for further uses. </a:t>
            </a:r>
          </a:p>
          <a:p>
            <a:r>
              <a:rPr lang="en-GB" sz="1800" dirty="0">
                <a:latin typeface="Arial" panose="020B0604020202020204" pitchFamily="34" charset="0"/>
                <a:ea typeface="DengXian" panose="02010600030101010101" pitchFamily="2" charset="-122"/>
              </a:rPr>
              <a:t>It has improved my concentration levels.</a:t>
            </a:r>
          </a:p>
          <a:p>
            <a:r>
              <a:rPr lang="en-GB" sz="1800" dirty="0">
                <a:latin typeface="Arial" panose="020B0604020202020204" pitchFamily="34" charset="0"/>
                <a:ea typeface="DengXian" panose="02010600030101010101" pitchFamily="2" charset="-122"/>
              </a:rPr>
              <a:t>Helped me learn how to focus on getting things done in a timely manner</a:t>
            </a:r>
            <a:endParaRPr lang="en-US" dirty="0"/>
          </a:p>
        </p:txBody>
      </p:sp>
    </p:spTree>
    <p:extLst>
      <p:ext uri="{BB962C8B-B14F-4D97-AF65-F5344CB8AC3E}">
        <p14:creationId xmlns:p14="http://schemas.microsoft.com/office/powerpoint/2010/main" val="3284450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04B27-69CC-D06A-22E1-F9A176657974}"/>
              </a:ext>
            </a:extLst>
          </p:cNvPr>
          <p:cNvSpPr>
            <a:spLocks noGrp="1"/>
          </p:cNvSpPr>
          <p:nvPr>
            <p:ph type="title"/>
          </p:nvPr>
        </p:nvSpPr>
        <p:spPr/>
        <p:txBody>
          <a:bodyPr/>
          <a:lstStyle/>
          <a:p>
            <a:r>
              <a:rPr lang="en-GB" dirty="0"/>
              <a:t>Looking forward </a:t>
            </a:r>
            <a:endParaRPr lang="en-US" dirty="0"/>
          </a:p>
        </p:txBody>
      </p:sp>
      <p:sp>
        <p:nvSpPr>
          <p:cNvPr id="3" name="Content Placeholder 2">
            <a:extLst>
              <a:ext uri="{FF2B5EF4-FFF2-40B4-BE49-F238E27FC236}">
                <a16:creationId xmlns:a16="http://schemas.microsoft.com/office/drawing/2014/main" id="{E7D93FC0-2F5C-679B-B786-DDD30083EEFD}"/>
              </a:ext>
            </a:extLst>
          </p:cNvPr>
          <p:cNvSpPr>
            <a:spLocks noGrp="1"/>
          </p:cNvSpPr>
          <p:nvPr>
            <p:ph idx="1"/>
          </p:nvPr>
        </p:nvSpPr>
        <p:spPr/>
        <p:txBody>
          <a:bodyPr/>
          <a:lstStyle/>
          <a:p>
            <a:r>
              <a:rPr lang="en-GB" sz="1800" kern="1200" dirty="0">
                <a:effectLst/>
                <a:latin typeface="Arial" panose="020B0604020202020204" pitchFamily="34" charset="0"/>
                <a:ea typeface="DengXian" panose="02010600030101010101" pitchFamily="2" charset="-122"/>
                <a:cs typeface="Mangal" panose="02040503050203030202" pitchFamily="18" charset="0"/>
              </a:rPr>
              <a:t>I will change the old traditional manner of research and analysis as it is slow and inefficient for current standards. I will always create basic roadmap and schedules for different tasks. </a:t>
            </a:r>
          </a:p>
          <a:p>
            <a:r>
              <a:rPr lang="en-GB" sz="1800" dirty="0">
                <a:latin typeface="Arial" panose="020B0604020202020204" pitchFamily="34" charset="0"/>
                <a:ea typeface="DengXian" panose="02010600030101010101" pitchFamily="2" charset="-122"/>
                <a:cs typeface="Mangal" panose="02040503050203030202" pitchFamily="18" charset="0"/>
              </a:rPr>
              <a:t>I will try my best to achieve higher marks every time from learning what I have learnt during doing this report.</a:t>
            </a:r>
            <a:endParaRPr lang="en-GB" sz="1800" dirty="0">
              <a:effectLst/>
              <a:latin typeface="Calibri" panose="020F0502020204030204" pitchFamily="34" charset="0"/>
              <a:ea typeface="DengXian" panose="02010600030101010101" pitchFamily="2" charset="-122"/>
              <a:cs typeface="Mangal" panose="02040503050203030202" pitchFamily="18" charset="0"/>
            </a:endParaRPr>
          </a:p>
          <a:p>
            <a:endParaRPr lang="en-GB" dirty="0"/>
          </a:p>
        </p:txBody>
      </p:sp>
    </p:spTree>
    <p:extLst>
      <p:ext uri="{BB962C8B-B14F-4D97-AF65-F5344CB8AC3E}">
        <p14:creationId xmlns:p14="http://schemas.microsoft.com/office/powerpoint/2010/main" val="6079400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Challenges and opportunities in digital era</vt:lpstr>
      <vt:lpstr>Brief overview </vt:lpstr>
      <vt:lpstr>Reflection on process research </vt:lpstr>
      <vt:lpstr>Planning and starting </vt:lpstr>
      <vt:lpstr>Challenges I faced writing this report</vt:lpstr>
      <vt:lpstr>Success</vt:lpstr>
      <vt:lpstr>Looking forward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Challenges and opportunities in digital era</dc:title>
  <dc:creator>Nazia Khan (2505785)</dc:creator>
  <cp:lastModifiedBy>Nazia Khan (2505785)</cp:lastModifiedBy>
  <cp:revision>2</cp:revision>
  <dcterms:created xsi:type="dcterms:W3CDTF">2025-11-20T16:04:57Z</dcterms:created>
  <dcterms:modified xsi:type="dcterms:W3CDTF">2025-11-21T00:29:02Z</dcterms:modified>
</cp:coreProperties>
</file>