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00"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86" d="100"/>
          <a:sy n="86" d="100"/>
        </p:scale>
        <p:origin x="28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C55A1C-5661-4CE5-AFF8-4CE6FAEBB11D}" type="datetimeFigureOut">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58942E-BB24-40A3-A1CF-E248E0BBABAA}" type="slidenum">
              <a:rPr lang="en-GB" smtClean="0"/>
              <a:t>‹#›</a:t>
            </a:fld>
            <a:endParaRPr lang="en-GB"/>
          </a:p>
        </p:txBody>
      </p:sp>
    </p:spTree>
    <p:extLst>
      <p:ext uri="{BB962C8B-B14F-4D97-AF65-F5344CB8AC3E}">
        <p14:creationId xmlns:p14="http://schemas.microsoft.com/office/powerpoint/2010/main" val="42580316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C55A1C-5661-4CE5-AFF8-4CE6FAEBB11D}" type="datetimeFigureOut">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58942E-BB24-40A3-A1CF-E248E0BBABAA}" type="slidenum">
              <a:rPr lang="en-GB" smtClean="0"/>
              <a:t>‹#›</a:t>
            </a:fld>
            <a:endParaRPr lang="en-GB"/>
          </a:p>
        </p:txBody>
      </p:sp>
    </p:spTree>
    <p:extLst>
      <p:ext uri="{BB962C8B-B14F-4D97-AF65-F5344CB8AC3E}">
        <p14:creationId xmlns:p14="http://schemas.microsoft.com/office/powerpoint/2010/main" val="14101456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C55A1C-5661-4CE5-AFF8-4CE6FAEBB11D}" type="datetimeFigureOut">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58942E-BB24-40A3-A1CF-E248E0BBABAA}" type="slidenum">
              <a:rPr lang="en-GB" smtClean="0"/>
              <a:t>‹#›</a:t>
            </a:fld>
            <a:endParaRPr lang="en-GB"/>
          </a:p>
        </p:txBody>
      </p:sp>
    </p:spTree>
    <p:extLst>
      <p:ext uri="{BB962C8B-B14F-4D97-AF65-F5344CB8AC3E}">
        <p14:creationId xmlns:p14="http://schemas.microsoft.com/office/powerpoint/2010/main" val="40485837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2C55A1C-5661-4CE5-AFF8-4CE6FAEBB11D}" type="datetimeFigureOut">
              <a:rPr lang="en-GB" smtClean="0"/>
              <a:t>04/01/2018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58942E-BB24-40A3-A1CF-E248E0BBABAA}" type="slidenum">
              <a:rPr lang="en-GB" smtClean="0"/>
              <a:t>‹#›</a:t>
            </a:fld>
            <a:endParaRPr lang="en-GB"/>
          </a:p>
        </p:txBody>
      </p:sp>
    </p:spTree>
    <p:extLst>
      <p:ext uri="{BB962C8B-B14F-4D97-AF65-F5344CB8AC3E}">
        <p14:creationId xmlns:p14="http://schemas.microsoft.com/office/powerpoint/2010/main" val="19962765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C55A1C-5661-4CE5-AFF8-4CE6FAEBB11D}" type="datetimeFigureOut">
              <a:rPr lang="en-GB" smtClean="0"/>
              <a:t>04/01/2018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58942E-BB24-40A3-A1CF-E248E0BBABAA}" type="slidenum">
              <a:rPr lang="en-GB" smtClean="0"/>
              <a:t>‹#›</a:t>
            </a:fld>
            <a:endParaRPr lang="en-GB"/>
          </a:p>
        </p:txBody>
      </p:sp>
    </p:spTree>
    <p:extLst>
      <p:ext uri="{BB962C8B-B14F-4D97-AF65-F5344CB8AC3E}">
        <p14:creationId xmlns:p14="http://schemas.microsoft.com/office/powerpoint/2010/main" val="8131536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2C55A1C-5661-4CE5-AFF8-4CE6FAEBB11D}" type="datetimeFigureOut">
              <a:rPr lang="en-GB" smtClean="0"/>
              <a:t>04/01/2018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258942E-BB24-40A3-A1CF-E248E0BBABAA}" type="slidenum">
              <a:rPr lang="en-GB" smtClean="0"/>
              <a:t>‹#›</a:t>
            </a:fld>
            <a:endParaRPr lang="en-GB"/>
          </a:p>
        </p:txBody>
      </p:sp>
    </p:spTree>
    <p:extLst>
      <p:ext uri="{BB962C8B-B14F-4D97-AF65-F5344CB8AC3E}">
        <p14:creationId xmlns:p14="http://schemas.microsoft.com/office/powerpoint/2010/main" val="33499213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C55A1C-5661-4CE5-AFF8-4CE6FAEBB11D}" type="datetimeFigureOut">
              <a:rPr lang="en-GB" smtClean="0"/>
              <a:t>04/01/2018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258942E-BB24-40A3-A1CF-E248E0BBABAA}" type="slidenum">
              <a:rPr lang="en-GB" smtClean="0"/>
              <a:t>‹#›</a:t>
            </a:fld>
            <a:endParaRPr lang="en-GB"/>
          </a:p>
        </p:txBody>
      </p:sp>
    </p:spTree>
    <p:extLst>
      <p:ext uri="{BB962C8B-B14F-4D97-AF65-F5344CB8AC3E}">
        <p14:creationId xmlns:p14="http://schemas.microsoft.com/office/powerpoint/2010/main" val="3218504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C55A1C-5661-4CE5-AFF8-4CE6FAEBB11D}" type="datetimeFigureOut">
              <a:rPr lang="en-GB" smtClean="0"/>
              <a:t>04/01/2018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58942E-BB24-40A3-A1CF-E248E0BBABAA}" type="slidenum">
              <a:rPr lang="en-GB" smtClean="0"/>
              <a:t>‹#›</a:t>
            </a:fld>
            <a:endParaRPr lang="en-GB"/>
          </a:p>
        </p:txBody>
      </p:sp>
    </p:spTree>
    <p:extLst>
      <p:ext uri="{BB962C8B-B14F-4D97-AF65-F5344CB8AC3E}">
        <p14:creationId xmlns:p14="http://schemas.microsoft.com/office/powerpoint/2010/main" val="16972130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C55A1C-5661-4CE5-AFF8-4CE6FAEBB11D}" type="datetimeFigureOut">
              <a:rPr lang="en-GB" smtClean="0"/>
              <a:t>04/01/2018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58942E-BB24-40A3-A1CF-E248E0BBABAA}" type="slidenum">
              <a:rPr lang="en-GB" smtClean="0"/>
              <a:t>‹#›</a:t>
            </a:fld>
            <a:endParaRPr lang="en-GB"/>
          </a:p>
        </p:txBody>
      </p:sp>
    </p:spTree>
    <p:extLst>
      <p:ext uri="{BB962C8B-B14F-4D97-AF65-F5344CB8AC3E}">
        <p14:creationId xmlns:p14="http://schemas.microsoft.com/office/powerpoint/2010/main" val="2420843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C55A1C-5661-4CE5-AFF8-4CE6FAEBB11D}" type="datetimeFigureOut">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58942E-BB24-40A3-A1CF-E248E0BBABAA}" type="slidenum">
              <a:rPr lang="en-GB" smtClean="0"/>
              <a:t>‹#›</a:t>
            </a:fld>
            <a:endParaRPr lang="en-GB"/>
          </a:p>
        </p:txBody>
      </p:sp>
    </p:spTree>
    <p:extLst>
      <p:ext uri="{BB962C8B-B14F-4D97-AF65-F5344CB8AC3E}">
        <p14:creationId xmlns:p14="http://schemas.microsoft.com/office/powerpoint/2010/main" val="29796811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C55A1C-5661-4CE5-AFF8-4CE6FAEBB11D}" type="datetimeFigureOut">
              <a:rPr lang="en-GB" smtClean="0"/>
              <a:t>04/01/2018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58942E-BB24-40A3-A1CF-E248E0BBABAA}" type="slidenum">
              <a:rPr lang="en-GB" smtClean="0"/>
              <a:t>‹#›</a:t>
            </a:fld>
            <a:endParaRPr lang="en-GB"/>
          </a:p>
        </p:txBody>
      </p:sp>
    </p:spTree>
    <p:extLst>
      <p:ext uri="{BB962C8B-B14F-4D97-AF65-F5344CB8AC3E}">
        <p14:creationId xmlns:p14="http://schemas.microsoft.com/office/powerpoint/2010/main" val="517480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C55A1C-5661-4CE5-AFF8-4CE6FAEBB11D}" type="datetimeFigureOut">
              <a:rPr lang="en-GB" smtClean="0"/>
              <a:t>04/01/2018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58942E-BB24-40A3-A1CF-E248E0BBABAA}" type="slidenum">
              <a:rPr lang="en-GB" smtClean="0"/>
              <a:t>‹#›</a:t>
            </a:fld>
            <a:endParaRPr lang="en-GB"/>
          </a:p>
        </p:txBody>
      </p:sp>
    </p:spTree>
    <p:extLst>
      <p:ext uri="{BB962C8B-B14F-4D97-AF65-F5344CB8AC3E}">
        <p14:creationId xmlns:p14="http://schemas.microsoft.com/office/powerpoint/2010/main" val="19760952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smtClean="0"/>
              <a:t>Macedon in the </a:t>
            </a:r>
            <a:r>
              <a:rPr lang="en-GB" dirty="0" smtClean="0"/>
              <a:t>Classical period</a:t>
            </a:r>
            <a:endParaRPr lang="en-GB" dirty="0"/>
          </a:p>
        </p:txBody>
      </p:sp>
    </p:spTree>
    <p:extLst>
      <p:ext uri="{BB962C8B-B14F-4D97-AF65-F5344CB8AC3E}">
        <p14:creationId xmlns:p14="http://schemas.microsoft.com/office/powerpoint/2010/main" val="22629119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belongs to Macedonia and when?</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Assembling in </a:t>
            </a:r>
            <a:r>
              <a:rPr lang="en-GB" dirty="0" err="1" smtClean="0"/>
              <a:t>Doberus</a:t>
            </a:r>
            <a:r>
              <a:rPr lang="en-GB" dirty="0" smtClean="0"/>
              <a:t>, they prepared for descending from the heights upon Lower Macedonia, where the dominions of </a:t>
            </a:r>
            <a:r>
              <a:rPr lang="en-GB" dirty="0" err="1" smtClean="0"/>
              <a:t>Perdiccas</a:t>
            </a:r>
            <a:r>
              <a:rPr lang="en-GB" dirty="0" smtClean="0"/>
              <a:t> lay; [2] for the </a:t>
            </a:r>
            <a:r>
              <a:rPr lang="en-GB" dirty="0" err="1" smtClean="0"/>
              <a:t>Lyncestae</a:t>
            </a:r>
            <a:r>
              <a:rPr lang="en-GB" dirty="0" smtClean="0"/>
              <a:t>, </a:t>
            </a:r>
            <a:r>
              <a:rPr lang="en-GB" dirty="0" err="1" smtClean="0"/>
              <a:t>Elimiots</a:t>
            </a:r>
            <a:r>
              <a:rPr lang="en-GB" dirty="0" smtClean="0"/>
              <a:t>, and other tribes more inland, though Macedonians by blood and allies and, dependents of their kindred, still have their own separate governments. [3] The country on the sea coast, now called Macedonia, was first acquired by Alexander, the father of </a:t>
            </a:r>
            <a:r>
              <a:rPr lang="en-GB" dirty="0" err="1" smtClean="0"/>
              <a:t>Perdiccas</a:t>
            </a:r>
            <a:r>
              <a:rPr lang="en-GB" dirty="0" smtClean="0"/>
              <a:t>, and his ancestors, originally </a:t>
            </a:r>
            <a:r>
              <a:rPr lang="en-GB" dirty="0" err="1" smtClean="0"/>
              <a:t>Temenids</a:t>
            </a:r>
            <a:r>
              <a:rPr lang="en-GB" dirty="0" smtClean="0"/>
              <a:t> from Argos. This was effected by the expulsion from Pieria of the </a:t>
            </a:r>
            <a:r>
              <a:rPr lang="en-GB" dirty="0" err="1" smtClean="0"/>
              <a:t>Pierians</a:t>
            </a:r>
            <a:r>
              <a:rPr lang="en-GB" dirty="0" smtClean="0"/>
              <a:t>, who afterwards inhabited </a:t>
            </a:r>
            <a:r>
              <a:rPr lang="en-GB" dirty="0" err="1" smtClean="0"/>
              <a:t>Phagres</a:t>
            </a:r>
            <a:r>
              <a:rPr lang="en-GB" dirty="0" smtClean="0"/>
              <a:t> and other places under Mount </a:t>
            </a:r>
            <a:r>
              <a:rPr lang="en-GB" dirty="0" err="1" smtClean="0"/>
              <a:t>Pangaeus</a:t>
            </a:r>
            <a:r>
              <a:rPr lang="en-GB" dirty="0" smtClean="0"/>
              <a:t>, beyond the </a:t>
            </a:r>
            <a:r>
              <a:rPr lang="en-GB" dirty="0" err="1" smtClean="0"/>
              <a:t>Strymon</a:t>
            </a:r>
            <a:r>
              <a:rPr lang="en-GB" dirty="0" smtClean="0"/>
              <a:t> （indeed the country between </a:t>
            </a:r>
            <a:r>
              <a:rPr lang="en-GB" dirty="0" err="1" smtClean="0"/>
              <a:t>Pangaeus</a:t>
            </a:r>
            <a:r>
              <a:rPr lang="en-GB" dirty="0" smtClean="0"/>
              <a:t> and the sea is still called the </a:t>
            </a:r>
            <a:r>
              <a:rPr lang="en-GB" dirty="0" err="1" smtClean="0"/>
              <a:t>Pierian</a:t>
            </a:r>
            <a:r>
              <a:rPr lang="en-GB" dirty="0" smtClean="0"/>
              <a:t> gulf） of the </a:t>
            </a:r>
            <a:r>
              <a:rPr lang="en-GB" dirty="0" err="1" smtClean="0"/>
              <a:t>Bottiaeans</a:t>
            </a:r>
            <a:r>
              <a:rPr lang="en-GB" dirty="0" smtClean="0"/>
              <a:t>, at present </a:t>
            </a:r>
            <a:r>
              <a:rPr lang="en-GB" dirty="0" err="1" smtClean="0"/>
              <a:t>neighbors</a:t>
            </a:r>
            <a:r>
              <a:rPr lang="en-GB" dirty="0" smtClean="0"/>
              <a:t> of the </a:t>
            </a:r>
            <a:r>
              <a:rPr lang="en-GB" dirty="0" err="1" smtClean="0"/>
              <a:t>Chalcidians</a:t>
            </a:r>
            <a:r>
              <a:rPr lang="en-GB" dirty="0" smtClean="0"/>
              <a:t>, from </a:t>
            </a:r>
            <a:r>
              <a:rPr lang="en-GB" dirty="0" err="1" smtClean="0"/>
              <a:t>Bottia</a:t>
            </a:r>
            <a:r>
              <a:rPr lang="en-GB" dirty="0" smtClean="0"/>
              <a:t>, [4] and by the acquisition in </a:t>
            </a:r>
            <a:r>
              <a:rPr lang="en-GB" dirty="0" err="1" smtClean="0"/>
              <a:t>Paeonia</a:t>
            </a:r>
            <a:r>
              <a:rPr lang="en-GB" dirty="0" smtClean="0"/>
              <a:t> of a narrow strip along the river </a:t>
            </a:r>
            <a:r>
              <a:rPr lang="en-GB" dirty="0" err="1" smtClean="0"/>
              <a:t>Axius</a:t>
            </a:r>
            <a:r>
              <a:rPr lang="en-GB" dirty="0" smtClean="0"/>
              <a:t> extending to Pella and the sea; the district of </a:t>
            </a:r>
            <a:r>
              <a:rPr lang="en-GB" dirty="0" err="1" smtClean="0"/>
              <a:t>Mygdonia</a:t>
            </a:r>
            <a:r>
              <a:rPr lang="en-GB" dirty="0" smtClean="0"/>
              <a:t>, between the </a:t>
            </a:r>
            <a:r>
              <a:rPr lang="en-GB" dirty="0" err="1" smtClean="0"/>
              <a:t>Axius</a:t>
            </a:r>
            <a:r>
              <a:rPr lang="en-GB" dirty="0" smtClean="0"/>
              <a:t> and the </a:t>
            </a:r>
            <a:r>
              <a:rPr lang="en-GB" dirty="0" err="1" smtClean="0"/>
              <a:t>Strymon</a:t>
            </a:r>
            <a:r>
              <a:rPr lang="en-GB" dirty="0" smtClean="0"/>
              <a:t>, being also added by the expulsion of the </a:t>
            </a:r>
            <a:r>
              <a:rPr lang="en-GB" dirty="0" err="1" smtClean="0"/>
              <a:t>Edonians</a:t>
            </a:r>
            <a:r>
              <a:rPr lang="en-GB" dirty="0" smtClean="0"/>
              <a:t>. [5] From </a:t>
            </a:r>
            <a:r>
              <a:rPr lang="en-GB" dirty="0" err="1" smtClean="0"/>
              <a:t>Eordia</a:t>
            </a:r>
            <a:r>
              <a:rPr lang="en-GB" dirty="0" smtClean="0"/>
              <a:t> also were driven the </a:t>
            </a:r>
            <a:r>
              <a:rPr lang="en-GB" dirty="0" err="1" smtClean="0"/>
              <a:t>Eordians</a:t>
            </a:r>
            <a:r>
              <a:rPr lang="en-GB" dirty="0" smtClean="0"/>
              <a:t>, most of whom perished, though a few of them still live round </a:t>
            </a:r>
            <a:r>
              <a:rPr lang="en-GB" dirty="0" err="1" smtClean="0"/>
              <a:t>Physca</a:t>
            </a:r>
            <a:r>
              <a:rPr lang="en-GB" dirty="0" smtClean="0"/>
              <a:t>, and the </a:t>
            </a:r>
            <a:r>
              <a:rPr lang="en-GB" dirty="0" err="1" smtClean="0"/>
              <a:t>Almopians</a:t>
            </a:r>
            <a:r>
              <a:rPr lang="en-GB" dirty="0" smtClean="0"/>
              <a:t> from </a:t>
            </a:r>
            <a:r>
              <a:rPr lang="en-GB" dirty="0" err="1" smtClean="0"/>
              <a:t>Almopia</a:t>
            </a:r>
            <a:r>
              <a:rPr lang="en-GB" dirty="0" smtClean="0"/>
              <a:t>. [6] These Macedonians also conquered places belonging to the other tribes, which are still theirs—</a:t>
            </a:r>
            <a:r>
              <a:rPr lang="en-GB" dirty="0" err="1" smtClean="0"/>
              <a:t>Anthemus</a:t>
            </a:r>
            <a:r>
              <a:rPr lang="en-GB" dirty="0" smtClean="0"/>
              <a:t>, </a:t>
            </a:r>
            <a:r>
              <a:rPr lang="en-GB" dirty="0" err="1" smtClean="0"/>
              <a:t>Crestonia</a:t>
            </a:r>
            <a:r>
              <a:rPr lang="en-GB" dirty="0" smtClean="0"/>
              <a:t>, </a:t>
            </a:r>
            <a:r>
              <a:rPr lang="en-GB" dirty="0" err="1" smtClean="0"/>
              <a:t>Bisaltia</a:t>
            </a:r>
            <a:r>
              <a:rPr lang="en-GB" dirty="0" smtClean="0"/>
              <a:t>, and much of Macedonia proper. The whole is now called Macedonia, and at the time of the invasion of </a:t>
            </a:r>
            <a:r>
              <a:rPr lang="en-GB" dirty="0" err="1" smtClean="0"/>
              <a:t>Sitalces</a:t>
            </a:r>
            <a:r>
              <a:rPr lang="en-GB" dirty="0" smtClean="0"/>
              <a:t>, </a:t>
            </a:r>
            <a:r>
              <a:rPr lang="en-GB" dirty="0" err="1" smtClean="0"/>
              <a:t>Perdiccas</a:t>
            </a:r>
            <a:r>
              <a:rPr lang="en-GB" dirty="0" smtClean="0"/>
              <a:t>, Alexander's son, was the reigning king. </a:t>
            </a:r>
            <a:r>
              <a:rPr lang="en-GB" dirty="0" err="1" smtClean="0"/>
              <a:t>Thuc</a:t>
            </a:r>
            <a:r>
              <a:rPr lang="en-GB" dirty="0" smtClean="0"/>
              <a:t>. 2.99</a:t>
            </a:r>
            <a:endParaRPr lang="en-GB" dirty="0"/>
          </a:p>
        </p:txBody>
      </p:sp>
    </p:spTree>
    <p:extLst>
      <p:ext uri="{BB962C8B-B14F-4D97-AF65-F5344CB8AC3E}">
        <p14:creationId xmlns:p14="http://schemas.microsoft.com/office/powerpoint/2010/main" val="15662042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When does this happen? What does it mean?</a:t>
            </a:r>
            <a:endParaRPr lang="en-GB" dirty="0"/>
          </a:p>
        </p:txBody>
      </p:sp>
      <p:sp>
        <p:nvSpPr>
          <p:cNvPr id="3" name="Content Placeholder 2"/>
          <p:cNvSpPr>
            <a:spLocks noGrp="1"/>
          </p:cNvSpPr>
          <p:nvPr>
            <p:ph idx="1"/>
          </p:nvPr>
        </p:nvSpPr>
        <p:spPr/>
        <p:txBody>
          <a:bodyPr/>
          <a:lstStyle/>
          <a:p>
            <a:r>
              <a:rPr lang="en-GB" dirty="0" smtClean="0"/>
              <a:t>Now that these descendants of </a:t>
            </a:r>
            <a:r>
              <a:rPr lang="en-GB" dirty="0" err="1" smtClean="0"/>
              <a:t>Perdiccas</a:t>
            </a:r>
            <a:r>
              <a:rPr lang="en-GB" dirty="0" smtClean="0"/>
              <a:t> are Greeks, as they themselves say, I myself chance to know and will prove it in the later part of my history. Furthermore, the Hellenodicae1 who manage the contest at Olympia determined that it is so, [2] for when Alexander chose to contend and entered the lists for that purpose, the Greeks who were to run against him wanted to bar him from the race, saying that the contest should be for Greeks and not for foreigners. Alexander, however, proving himself to be an Argive, was judged to be a Greek. He accordingly competed in the furlong race and tied step for first place. This, then, is approximately what happened. </a:t>
            </a:r>
            <a:r>
              <a:rPr lang="en-GB" dirty="0" err="1" smtClean="0"/>
              <a:t>Hdt</a:t>
            </a:r>
            <a:r>
              <a:rPr lang="en-GB" dirty="0" smtClean="0"/>
              <a:t>. 5.22</a:t>
            </a:r>
            <a:endParaRPr lang="en-GB" dirty="0"/>
          </a:p>
        </p:txBody>
      </p:sp>
    </p:spTree>
    <p:extLst>
      <p:ext uri="{BB962C8B-B14F-4D97-AF65-F5344CB8AC3E}">
        <p14:creationId xmlns:p14="http://schemas.microsoft.com/office/powerpoint/2010/main" val="1601367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The Persians who had been sent as envoys came to </a:t>
            </a:r>
            <a:r>
              <a:rPr lang="en-GB" dirty="0" err="1"/>
              <a:t>Amyntas</a:t>
            </a:r>
            <a:r>
              <a:rPr lang="en-GB" dirty="0"/>
              <a:t> and demanded earth and water for Darius the king. He readily gave to them what they asked and invited them to be his guests, preparing a dinner of great </a:t>
            </a:r>
            <a:r>
              <a:rPr lang="en-GB" dirty="0" err="1"/>
              <a:t>splendor</a:t>
            </a:r>
            <a:r>
              <a:rPr lang="en-GB" dirty="0"/>
              <a:t> and receiving them hospitably</a:t>
            </a:r>
            <a:r>
              <a:rPr lang="en-GB" dirty="0" smtClean="0"/>
              <a:t>. </a:t>
            </a:r>
            <a:r>
              <a:rPr lang="en-GB" dirty="0" err="1" smtClean="0"/>
              <a:t>Hdt</a:t>
            </a:r>
            <a:r>
              <a:rPr lang="en-GB" dirty="0" smtClean="0"/>
              <a:t>. 5.18</a:t>
            </a:r>
            <a:endParaRPr lang="en-GB" dirty="0"/>
          </a:p>
        </p:txBody>
      </p:sp>
    </p:spTree>
    <p:extLst>
      <p:ext uri="{BB962C8B-B14F-4D97-AF65-F5344CB8AC3E}">
        <p14:creationId xmlns:p14="http://schemas.microsoft.com/office/powerpoint/2010/main" val="1046328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far back do the Greeks count the Macedonian kingdom?</a:t>
            </a:r>
            <a:endParaRPr lang="en-GB" dirty="0"/>
          </a:p>
        </p:txBody>
      </p:sp>
      <p:sp>
        <p:nvSpPr>
          <p:cNvPr id="3" name="Content Placeholder 2"/>
          <p:cNvSpPr>
            <a:spLocks noGrp="1"/>
          </p:cNvSpPr>
          <p:nvPr>
            <p:ph idx="1"/>
          </p:nvPr>
        </p:nvSpPr>
        <p:spPr/>
        <p:txBody>
          <a:bodyPr/>
          <a:lstStyle/>
          <a:p>
            <a:r>
              <a:rPr lang="en-GB" dirty="0"/>
              <a:t>From that </a:t>
            </a:r>
            <a:r>
              <a:rPr lang="en-GB" dirty="0" err="1"/>
              <a:t>Perdiccas</a:t>
            </a:r>
            <a:r>
              <a:rPr lang="en-GB" dirty="0"/>
              <a:t> Alexander was descended, being the son of </a:t>
            </a:r>
            <a:r>
              <a:rPr lang="en-GB" dirty="0" err="1"/>
              <a:t>Amyntas</a:t>
            </a:r>
            <a:r>
              <a:rPr lang="en-GB" dirty="0"/>
              <a:t>, who was the son of </a:t>
            </a:r>
            <a:r>
              <a:rPr lang="en-GB" dirty="0" err="1"/>
              <a:t>Alcetes</a:t>
            </a:r>
            <a:r>
              <a:rPr lang="en-GB" dirty="0"/>
              <a:t>; </a:t>
            </a:r>
            <a:r>
              <a:rPr lang="en-GB" dirty="0" err="1"/>
              <a:t>Alcetes</a:t>
            </a:r>
            <a:r>
              <a:rPr lang="en-GB" dirty="0"/>
              <a:t>' father was </a:t>
            </a:r>
            <a:r>
              <a:rPr lang="en-GB" dirty="0" err="1"/>
              <a:t>Aeropus</a:t>
            </a:r>
            <a:r>
              <a:rPr lang="en-GB" dirty="0"/>
              <a:t>, and his was </a:t>
            </a:r>
            <a:r>
              <a:rPr lang="en-GB" dirty="0" err="1"/>
              <a:t>Philippus</a:t>
            </a:r>
            <a:r>
              <a:rPr lang="en-GB" dirty="0"/>
              <a:t>; </a:t>
            </a:r>
            <a:r>
              <a:rPr lang="en-GB" dirty="0" err="1"/>
              <a:t>Philippus</a:t>
            </a:r>
            <a:r>
              <a:rPr lang="en-GB" dirty="0"/>
              <a:t>' father was </a:t>
            </a:r>
            <a:r>
              <a:rPr lang="en-GB" dirty="0" err="1"/>
              <a:t>Argaeus</a:t>
            </a:r>
            <a:r>
              <a:rPr lang="en-GB" dirty="0"/>
              <a:t>, and his again was </a:t>
            </a:r>
            <a:r>
              <a:rPr lang="en-GB" dirty="0" err="1"/>
              <a:t>Perdiccas</a:t>
            </a:r>
            <a:r>
              <a:rPr lang="en-GB" dirty="0"/>
              <a:t>, who won that lordship</a:t>
            </a:r>
            <a:r>
              <a:rPr lang="en-GB" dirty="0" smtClean="0"/>
              <a:t>. </a:t>
            </a:r>
            <a:r>
              <a:rPr lang="en-GB" dirty="0" err="1" smtClean="0"/>
              <a:t>Hdt</a:t>
            </a:r>
            <a:r>
              <a:rPr lang="en-GB" dirty="0" smtClean="0"/>
              <a:t>. 8.139</a:t>
            </a:r>
            <a:endParaRPr lang="en-GB" dirty="0"/>
          </a:p>
        </p:txBody>
      </p:sp>
    </p:spTree>
    <p:extLst>
      <p:ext uri="{BB962C8B-B14F-4D97-AF65-F5344CB8AC3E}">
        <p14:creationId xmlns:p14="http://schemas.microsoft.com/office/powerpoint/2010/main" val="42213207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and when does Macedonia have territories at Lake </a:t>
            </a:r>
            <a:r>
              <a:rPr lang="en-GB" dirty="0" err="1" smtClean="0"/>
              <a:t>Prasias</a:t>
            </a:r>
            <a:r>
              <a:rPr lang="en-GB" dirty="0" smtClean="0"/>
              <a:t>?</a:t>
            </a:r>
            <a:endParaRPr lang="en-GB" dirty="0"/>
          </a:p>
        </p:txBody>
      </p:sp>
      <p:sp>
        <p:nvSpPr>
          <p:cNvPr id="3" name="Content Placeholder 2"/>
          <p:cNvSpPr>
            <a:spLocks noGrp="1"/>
          </p:cNvSpPr>
          <p:nvPr>
            <p:ph idx="1"/>
          </p:nvPr>
        </p:nvSpPr>
        <p:spPr/>
        <p:txBody>
          <a:bodyPr/>
          <a:lstStyle/>
          <a:p>
            <a:r>
              <a:rPr lang="en-GB" dirty="0" smtClean="0"/>
              <a:t>So those of the </a:t>
            </a:r>
            <a:r>
              <a:rPr lang="en-GB" dirty="0" err="1" smtClean="0"/>
              <a:t>Paeonians</a:t>
            </a:r>
            <a:r>
              <a:rPr lang="en-GB" dirty="0" smtClean="0"/>
              <a:t> who had been captured were taken into Asia. Then </a:t>
            </a:r>
            <a:r>
              <a:rPr lang="en-GB" dirty="0" err="1" smtClean="0"/>
              <a:t>Megabazus</a:t>
            </a:r>
            <a:r>
              <a:rPr lang="en-GB" dirty="0" smtClean="0"/>
              <a:t>, having made the </a:t>
            </a:r>
            <a:r>
              <a:rPr lang="en-GB" dirty="0" err="1" smtClean="0"/>
              <a:t>Paeonians</a:t>
            </a:r>
            <a:r>
              <a:rPr lang="en-GB" dirty="0" smtClean="0"/>
              <a:t> captive, sent as messengers into Macedonia1 the seven Persians who (after himself) were the most </a:t>
            </a:r>
            <a:r>
              <a:rPr lang="en-GB" dirty="0" err="1" smtClean="0"/>
              <a:t>honorable</a:t>
            </a:r>
            <a:r>
              <a:rPr lang="en-GB" dirty="0" smtClean="0"/>
              <a:t> in his army. These were sent to </a:t>
            </a:r>
            <a:r>
              <a:rPr lang="en-GB" dirty="0" err="1" smtClean="0"/>
              <a:t>Amyntas</a:t>
            </a:r>
            <a:r>
              <a:rPr lang="en-GB" dirty="0" smtClean="0"/>
              <a:t> to demand earth and water for Darius the king. [2] Now there is a very straight way from the </a:t>
            </a:r>
            <a:r>
              <a:rPr lang="en-GB" dirty="0" err="1" smtClean="0"/>
              <a:t>Prasiad</a:t>
            </a:r>
            <a:r>
              <a:rPr lang="en-GB" dirty="0" smtClean="0"/>
              <a:t> lake to Macedonia. </a:t>
            </a:r>
            <a:r>
              <a:rPr lang="en-GB" b="1" dirty="0" smtClean="0"/>
              <a:t>First there is near the lake that mine from which Alexander later drew a daily revenue of a talent of silver</a:t>
            </a:r>
            <a:r>
              <a:rPr lang="en-GB" dirty="0" smtClean="0"/>
              <a:t>, and when a person has passed the mine, he need only cross the mountain called </a:t>
            </a:r>
            <a:r>
              <a:rPr lang="en-GB" dirty="0" err="1" smtClean="0"/>
              <a:t>Dysorum</a:t>
            </a:r>
            <a:r>
              <a:rPr lang="en-GB" dirty="0" smtClean="0"/>
              <a:t> to be in Macedonia.</a:t>
            </a:r>
            <a:endParaRPr lang="en-GB" dirty="0"/>
          </a:p>
        </p:txBody>
      </p:sp>
    </p:spTree>
    <p:extLst>
      <p:ext uri="{BB962C8B-B14F-4D97-AF65-F5344CB8AC3E}">
        <p14:creationId xmlns:p14="http://schemas.microsoft.com/office/powerpoint/2010/main" val="3827769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When is this happening? What does it tell us about </a:t>
            </a:r>
            <a:r>
              <a:rPr lang="en-GB" dirty="0" err="1" smtClean="0"/>
              <a:t>Perdiccas</a:t>
            </a:r>
            <a:r>
              <a:rPr lang="en-GB" dirty="0" smtClean="0"/>
              <a:t>’ plans for Macedonia?</a:t>
            </a:r>
            <a:endParaRPr lang="en-GB" dirty="0"/>
          </a:p>
        </p:txBody>
      </p:sp>
      <p:sp>
        <p:nvSpPr>
          <p:cNvPr id="3" name="Content Placeholder 2"/>
          <p:cNvSpPr>
            <a:spLocks noGrp="1"/>
          </p:cNvSpPr>
          <p:nvPr>
            <p:ph idx="1"/>
          </p:nvPr>
        </p:nvSpPr>
        <p:spPr/>
        <p:txBody>
          <a:bodyPr/>
          <a:lstStyle/>
          <a:p>
            <a:r>
              <a:rPr lang="en-GB" dirty="0" smtClean="0"/>
              <a:t> The </a:t>
            </a:r>
            <a:r>
              <a:rPr lang="en-GB" dirty="0" err="1" smtClean="0"/>
              <a:t>Potidaeans</a:t>
            </a:r>
            <a:r>
              <a:rPr lang="en-GB" dirty="0" smtClean="0"/>
              <a:t>, who inhabit the isthmus of </a:t>
            </a:r>
            <a:r>
              <a:rPr lang="en-GB" dirty="0" err="1" smtClean="0"/>
              <a:t>Pallene</a:t>
            </a:r>
            <a:r>
              <a:rPr lang="en-GB" dirty="0" smtClean="0"/>
              <a:t>, being a Corinthian colony, but tributary allies of Athens, were ordered to raze the wall looking towards </a:t>
            </a:r>
            <a:r>
              <a:rPr lang="en-GB" dirty="0" err="1" smtClean="0"/>
              <a:t>Pallene</a:t>
            </a:r>
            <a:r>
              <a:rPr lang="en-GB" dirty="0" smtClean="0"/>
              <a:t>, to give hostages, to dismiss the Corinthian magistrates, and in future not to receive the persons sent from Corinth annually to succeed them. It was feared that they might be persuaded by </a:t>
            </a:r>
            <a:r>
              <a:rPr lang="en-GB" dirty="0" err="1" smtClean="0"/>
              <a:t>Perdiccas</a:t>
            </a:r>
            <a:r>
              <a:rPr lang="en-GB" dirty="0" smtClean="0"/>
              <a:t> and the Corinthians to revolt, and might draw the rest of the allies in the direction of Thrace to revolt with them. </a:t>
            </a:r>
            <a:r>
              <a:rPr lang="en-GB" dirty="0" err="1" smtClean="0"/>
              <a:t>Thuc</a:t>
            </a:r>
            <a:r>
              <a:rPr lang="en-GB" dirty="0" smtClean="0"/>
              <a:t>. 1.56</a:t>
            </a:r>
            <a:endParaRPr lang="en-GB" dirty="0"/>
          </a:p>
        </p:txBody>
      </p:sp>
    </p:spTree>
    <p:extLst>
      <p:ext uri="{BB962C8B-B14F-4D97-AF65-F5344CB8AC3E}">
        <p14:creationId xmlns:p14="http://schemas.microsoft.com/office/powerpoint/2010/main" val="3838657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When is this happening? What has Athens tried to do to </a:t>
            </a:r>
            <a:r>
              <a:rPr lang="en-GB" dirty="0" err="1" smtClean="0"/>
              <a:t>Perdiccas</a:t>
            </a:r>
            <a:r>
              <a:rPr lang="en-GB" dirty="0" smtClean="0"/>
              <a:t> and Macedonia?</a:t>
            </a:r>
            <a:endParaRPr lang="en-GB" dirty="0"/>
          </a:p>
        </p:txBody>
      </p:sp>
      <p:sp>
        <p:nvSpPr>
          <p:cNvPr id="3" name="Content Placeholder 2"/>
          <p:cNvSpPr>
            <a:spLocks noGrp="1"/>
          </p:cNvSpPr>
          <p:nvPr>
            <p:ph idx="1"/>
          </p:nvPr>
        </p:nvSpPr>
        <p:spPr/>
        <p:txBody>
          <a:bodyPr>
            <a:normAutofit lnSpcReduction="10000"/>
          </a:bodyPr>
          <a:lstStyle/>
          <a:p>
            <a:r>
              <a:rPr lang="en-GB" dirty="0" err="1" smtClean="0"/>
              <a:t>Sitalces</a:t>
            </a:r>
            <a:r>
              <a:rPr lang="en-GB" dirty="0" smtClean="0"/>
              <a:t>, his son, was now sought as an ally by the Athenians, who desired his aid in the reduction of the Thracian towns and of </a:t>
            </a:r>
            <a:r>
              <a:rPr lang="en-GB" dirty="0" err="1" smtClean="0"/>
              <a:t>Perdiccas</a:t>
            </a:r>
            <a:r>
              <a:rPr lang="en-GB" dirty="0" smtClean="0"/>
              <a:t>. [5] Coming to Athens, </a:t>
            </a:r>
            <a:r>
              <a:rPr lang="en-GB" dirty="0" err="1" smtClean="0"/>
              <a:t>Nymphodorus</a:t>
            </a:r>
            <a:r>
              <a:rPr lang="en-GB" dirty="0" smtClean="0"/>
              <a:t> concluded the alliance with </a:t>
            </a:r>
            <a:r>
              <a:rPr lang="en-GB" dirty="0" err="1" smtClean="0"/>
              <a:t>Sitalces</a:t>
            </a:r>
            <a:r>
              <a:rPr lang="en-GB" dirty="0" smtClean="0"/>
              <a:t> and made his son </a:t>
            </a:r>
            <a:r>
              <a:rPr lang="en-GB" dirty="0" err="1" smtClean="0"/>
              <a:t>Sadocus</a:t>
            </a:r>
            <a:r>
              <a:rPr lang="en-GB" dirty="0" smtClean="0"/>
              <a:t> an Athenian citizen, and promised to finish the war in Thrace by persuading </a:t>
            </a:r>
            <a:r>
              <a:rPr lang="en-GB" dirty="0" err="1" smtClean="0"/>
              <a:t>Sitalces</a:t>
            </a:r>
            <a:r>
              <a:rPr lang="en-GB" dirty="0" smtClean="0"/>
              <a:t> to send the Athenians a force of Thracian horse and </a:t>
            </a:r>
            <a:r>
              <a:rPr lang="en-GB" dirty="0" err="1" smtClean="0"/>
              <a:t>targeteers</a:t>
            </a:r>
            <a:r>
              <a:rPr lang="en-GB" dirty="0" smtClean="0"/>
              <a:t>. [6] He also reconciled them with </a:t>
            </a:r>
            <a:r>
              <a:rPr lang="en-GB" dirty="0" err="1" smtClean="0"/>
              <a:t>Perdiccas</a:t>
            </a:r>
            <a:r>
              <a:rPr lang="en-GB" dirty="0" smtClean="0"/>
              <a:t>, and induced them to restore </a:t>
            </a:r>
            <a:r>
              <a:rPr lang="en-GB" dirty="0" err="1" smtClean="0"/>
              <a:t>Therme</a:t>
            </a:r>
            <a:r>
              <a:rPr lang="en-GB" dirty="0" smtClean="0"/>
              <a:t> to him; upon which </a:t>
            </a:r>
            <a:r>
              <a:rPr lang="en-GB" dirty="0" err="1" smtClean="0"/>
              <a:t>Perdiccas</a:t>
            </a:r>
            <a:r>
              <a:rPr lang="en-GB" dirty="0" smtClean="0"/>
              <a:t> at once joined the Athenians and </a:t>
            </a:r>
            <a:r>
              <a:rPr lang="en-GB" dirty="0" err="1" smtClean="0"/>
              <a:t>Phormio</a:t>
            </a:r>
            <a:r>
              <a:rPr lang="en-GB" dirty="0" smtClean="0"/>
              <a:t> in an expedition against the </a:t>
            </a:r>
            <a:r>
              <a:rPr lang="en-GB" dirty="0" err="1" smtClean="0"/>
              <a:t>Chalcidians</a:t>
            </a:r>
            <a:r>
              <a:rPr lang="en-GB" dirty="0" smtClean="0"/>
              <a:t>. [7] Thus </a:t>
            </a:r>
            <a:r>
              <a:rPr lang="en-GB" dirty="0" err="1" smtClean="0"/>
              <a:t>Sitalces</a:t>
            </a:r>
            <a:r>
              <a:rPr lang="en-GB" dirty="0" smtClean="0"/>
              <a:t>, son of </a:t>
            </a:r>
            <a:r>
              <a:rPr lang="en-GB" dirty="0" err="1" smtClean="0"/>
              <a:t>Teres</a:t>
            </a:r>
            <a:r>
              <a:rPr lang="en-GB" dirty="0" smtClean="0"/>
              <a:t>, king of the Thracians, and </a:t>
            </a:r>
            <a:r>
              <a:rPr lang="en-GB" dirty="0" err="1" smtClean="0"/>
              <a:t>Perdiccas</a:t>
            </a:r>
            <a:r>
              <a:rPr lang="en-GB" dirty="0" smtClean="0"/>
              <a:t>, son of Alexander, king of the Macedonians, became allies of Athens. </a:t>
            </a:r>
            <a:r>
              <a:rPr lang="en-GB" dirty="0" err="1" smtClean="0"/>
              <a:t>Thuc</a:t>
            </a:r>
            <a:r>
              <a:rPr lang="en-GB" dirty="0" smtClean="0"/>
              <a:t>. 2.29</a:t>
            </a:r>
            <a:endParaRPr lang="en-GB" dirty="0"/>
          </a:p>
        </p:txBody>
      </p:sp>
    </p:spTree>
    <p:extLst>
      <p:ext uri="{BB962C8B-B14F-4D97-AF65-F5344CB8AC3E}">
        <p14:creationId xmlns:p14="http://schemas.microsoft.com/office/powerpoint/2010/main" val="16991780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Where is </a:t>
            </a:r>
            <a:r>
              <a:rPr lang="en-GB" dirty="0" err="1" smtClean="0"/>
              <a:t>Methone</a:t>
            </a:r>
            <a:r>
              <a:rPr lang="en-GB" dirty="0" smtClean="0"/>
              <a:t>? What do the </a:t>
            </a:r>
            <a:r>
              <a:rPr lang="en-GB" dirty="0" err="1" smtClean="0"/>
              <a:t>Methone</a:t>
            </a:r>
            <a:r>
              <a:rPr lang="en-GB" dirty="0" smtClean="0"/>
              <a:t> decrees tell us about the relationship between Athens and Macedon?</a:t>
            </a:r>
            <a:endParaRPr lang="en-GB" dirty="0"/>
          </a:p>
        </p:txBody>
      </p:sp>
      <p:sp>
        <p:nvSpPr>
          <p:cNvPr id="3" name="Content Placeholder 2"/>
          <p:cNvSpPr>
            <a:spLocks noGrp="1"/>
          </p:cNvSpPr>
          <p:nvPr>
            <p:ph idx="1"/>
          </p:nvPr>
        </p:nvSpPr>
        <p:spPr/>
        <p:txBody>
          <a:bodyPr/>
          <a:lstStyle/>
          <a:p>
            <a:r>
              <a:rPr lang="en-GB" dirty="0" smtClean="0"/>
              <a:t>As for the wrongs they say they have suffered from </a:t>
            </a:r>
            <a:r>
              <a:rPr lang="en-GB" dirty="0" err="1" smtClean="0"/>
              <a:t>Perdikkas</a:t>
            </a:r>
            <a:r>
              <a:rPr lang="en-GB" dirty="0" smtClean="0"/>
              <a:t>, the Athenians shall consider what may seem good to them concerning the </a:t>
            </a:r>
            <a:r>
              <a:rPr lang="en-GB" dirty="0" err="1" smtClean="0"/>
              <a:t>Methonaians</a:t>
            </a:r>
            <a:r>
              <a:rPr lang="en-GB" dirty="0" smtClean="0"/>
              <a:t>, when the envoys who have been with </a:t>
            </a:r>
            <a:r>
              <a:rPr lang="en-GB" dirty="0" err="1" smtClean="0"/>
              <a:t>Perdikkas</a:t>
            </a:r>
            <a:r>
              <a:rPr lang="en-GB" dirty="0" smtClean="0"/>
              <a:t> 50 appear before the People, those who went with </a:t>
            </a:r>
            <a:r>
              <a:rPr lang="en-GB" dirty="0" err="1" smtClean="0"/>
              <a:t>Pleistias</a:t>
            </a:r>
            <a:r>
              <a:rPr lang="en-GB" dirty="0" smtClean="0"/>
              <a:t> and those with </a:t>
            </a:r>
            <a:r>
              <a:rPr lang="en-GB" dirty="0" err="1" smtClean="0"/>
              <a:t>Leogoras</a:t>
            </a:r>
            <a:r>
              <a:rPr lang="en-GB" dirty="0" smtClean="0"/>
              <a:t>. IG I</a:t>
            </a:r>
            <a:r>
              <a:rPr lang="en-GB" baseline="30000" dirty="0" smtClean="0"/>
              <a:t>3</a:t>
            </a:r>
            <a:r>
              <a:rPr lang="en-GB" dirty="0" smtClean="0"/>
              <a:t> 61</a:t>
            </a:r>
            <a:endParaRPr lang="en-GB" dirty="0"/>
          </a:p>
        </p:txBody>
      </p:sp>
    </p:spTree>
    <p:extLst>
      <p:ext uri="{BB962C8B-B14F-4D97-AF65-F5344CB8AC3E}">
        <p14:creationId xmlns:p14="http://schemas.microsoft.com/office/powerpoint/2010/main" val="26244867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role of the Thracians? What are they trying to achieve?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About the same time, at the beginning of this winter, </a:t>
            </a:r>
            <a:r>
              <a:rPr lang="en-GB" dirty="0" err="1" smtClean="0"/>
              <a:t>Sitalces</a:t>
            </a:r>
            <a:r>
              <a:rPr lang="en-GB" dirty="0" smtClean="0"/>
              <a:t>, son of </a:t>
            </a:r>
            <a:r>
              <a:rPr lang="en-GB" dirty="0" err="1" smtClean="0"/>
              <a:t>Teres</a:t>
            </a:r>
            <a:r>
              <a:rPr lang="en-GB" dirty="0" smtClean="0"/>
              <a:t>, the </a:t>
            </a:r>
            <a:r>
              <a:rPr lang="en-GB" dirty="0" err="1" smtClean="0"/>
              <a:t>Odrysian</a:t>
            </a:r>
            <a:r>
              <a:rPr lang="en-GB" dirty="0" smtClean="0"/>
              <a:t> king of Thrace, made an expedition against </a:t>
            </a:r>
            <a:r>
              <a:rPr lang="en-GB" dirty="0" err="1" smtClean="0"/>
              <a:t>Perdiccas</a:t>
            </a:r>
            <a:r>
              <a:rPr lang="en-GB" dirty="0" smtClean="0"/>
              <a:t>, son of Alexander, king of Macedonia, and the </a:t>
            </a:r>
            <a:r>
              <a:rPr lang="en-GB" dirty="0" err="1" smtClean="0"/>
              <a:t>Chalcidians</a:t>
            </a:r>
            <a:r>
              <a:rPr lang="en-GB" dirty="0" smtClean="0"/>
              <a:t> in the </a:t>
            </a:r>
            <a:r>
              <a:rPr lang="en-GB" dirty="0" err="1" smtClean="0"/>
              <a:t>neighborhood</a:t>
            </a:r>
            <a:r>
              <a:rPr lang="en-GB" dirty="0" smtClean="0"/>
              <a:t> of Thrace; his object being to enforce one promise and fulfil another. [2] On the one hand </a:t>
            </a:r>
            <a:r>
              <a:rPr lang="en-GB" dirty="0" err="1" smtClean="0"/>
              <a:t>Perdiccas</a:t>
            </a:r>
            <a:r>
              <a:rPr lang="en-GB" dirty="0" smtClean="0"/>
              <a:t> had made him a promise, when hard pressed at the commencement of the war, upon condition that </a:t>
            </a:r>
            <a:r>
              <a:rPr lang="en-GB" dirty="0" err="1" smtClean="0"/>
              <a:t>Sitalces</a:t>
            </a:r>
            <a:r>
              <a:rPr lang="en-GB" dirty="0" smtClean="0"/>
              <a:t> should reconcile the Athenians to him and not attempt to restore his brother and enemy, the pretender Philip, but had not offered to fulfil his engagement; on the other he, </a:t>
            </a:r>
            <a:r>
              <a:rPr lang="en-GB" dirty="0" err="1" smtClean="0"/>
              <a:t>Sitalces</a:t>
            </a:r>
            <a:r>
              <a:rPr lang="en-GB" dirty="0" smtClean="0"/>
              <a:t>, on entering into alliance with the Athenians, had agreed to put an end to the </a:t>
            </a:r>
            <a:r>
              <a:rPr lang="en-GB" dirty="0" err="1" smtClean="0"/>
              <a:t>Chalcidian</a:t>
            </a:r>
            <a:r>
              <a:rPr lang="en-GB" dirty="0" smtClean="0"/>
              <a:t> war in Thrace. [3] These were the two objects of his invasion. With him he brought </a:t>
            </a:r>
            <a:r>
              <a:rPr lang="en-GB" dirty="0" err="1" smtClean="0"/>
              <a:t>Amyntas</a:t>
            </a:r>
            <a:r>
              <a:rPr lang="en-GB" dirty="0" smtClean="0"/>
              <a:t>, the son of Philip, whom he destined for the throne of Macedonia, and some Athenian envoys then at his court on this business, and </a:t>
            </a:r>
            <a:r>
              <a:rPr lang="en-GB" dirty="0" err="1" smtClean="0"/>
              <a:t>Hagnon</a:t>
            </a:r>
            <a:r>
              <a:rPr lang="en-GB" dirty="0" smtClean="0"/>
              <a:t> as general; for the Athenians were to join him against the </a:t>
            </a:r>
            <a:r>
              <a:rPr lang="en-GB" dirty="0" err="1" smtClean="0"/>
              <a:t>Chalcidians</a:t>
            </a:r>
            <a:r>
              <a:rPr lang="en-GB" dirty="0" smtClean="0"/>
              <a:t> with a fleet and as many soldiers as they could get together. </a:t>
            </a:r>
            <a:r>
              <a:rPr lang="en-GB" dirty="0" err="1" smtClean="0"/>
              <a:t>Thuc</a:t>
            </a:r>
            <a:r>
              <a:rPr lang="en-GB" dirty="0" smtClean="0"/>
              <a:t>. 2.95</a:t>
            </a:r>
            <a:endParaRPr lang="en-GB" dirty="0"/>
          </a:p>
        </p:txBody>
      </p:sp>
    </p:spTree>
    <p:extLst>
      <p:ext uri="{BB962C8B-B14F-4D97-AF65-F5344CB8AC3E}">
        <p14:creationId xmlns:p14="http://schemas.microsoft.com/office/powerpoint/2010/main" val="4179077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When is this happening? What is the relationship between Macedon and the </a:t>
            </a:r>
            <a:r>
              <a:rPr lang="en-GB" dirty="0" err="1" smtClean="0"/>
              <a:t>Chalcidians</a:t>
            </a:r>
            <a:r>
              <a:rPr lang="en-GB" dirty="0" smtClean="0"/>
              <a:t>?</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Here his Thessalian escort went back, and the Perrhaebians, who are subjects of Thessaly, set him down at </a:t>
            </a:r>
            <a:r>
              <a:rPr lang="en-GB" dirty="0" err="1" smtClean="0"/>
              <a:t>Dium</a:t>
            </a:r>
            <a:r>
              <a:rPr lang="en-GB" dirty="0" smtClean="0"/>
              <a:t> in the dominions of </a:t>
            </a:r>
            <a:r>
              <a:rPr lang="en-GB" dirty="0" err="1" smtClean="0"/>
              <a:t>Perdiccas</a:t>
            </a:r>
            <a:r>
              <a:rPr lang="en-GB" dirty="0" smtClean="0"/>
              <a:t>, a Macedonian town under Mount Olympus, looking towards Thessaly. In this way </a:t>
            </a:r>
            <a:r>
              <a:rPr lang="en-GB" dirty="0" err="1" smtClean="0"/>
              <a:t>Brasidas</a:t>
            </a:r>
            <a:r>
              <a:rPr lang="en-GB" dirty="0" smtClean="0"/>
              <a:t> hurried through Thessaly before any one could be got ready to stop him, and reached </a:t>
            </a:r>
            <a:r>
              <a:rPr lang="en-GB" dirty="0" err="1" smtClean="0"/>
              <a:t>Perdiccas</a:t>
            </a:r>
            <a:r>
              <a:rPr lang="en-GB" dirty="0" smtClean="0"/>
              <a:t> and Chalcidice. [2] The departure of the army from Peloponnese had been procured by the Thracian towns in revolt against Athens and by </a:t>
            </a:r>
            <a:r>
              <a:rPr lang="en-GB" dirty="0" err="1" smtClean="0"/>
              <a:t>Perdiccus</a:t>
            </a:r>
            <a:r>
              <a:rPr lang="en-GB" dirty="0" smtClean="0"/>
              <a:t>, alarmed at the successes of the Athenians. The </a:t>
            </a:r>
            <a:r>
              <a:rPr lang="en-GB" dirty="0" err="1" smtClean="0"/>
              <a:t>Chalcidians</a:t>
            </a:r>
            <a:r>
              <a:rPr lang="en-GB" dirty="0" smtClean="0"/>
              <a:t> thought that they would be the first objects of an Athenian expedition, not that the neighbouring towns which had not yet revolted did not also secretly join in the invitation; and </a:t>
            </a:r>
            <a:r>
              <a:rPr lang="en-GB" dirty="0" err="1" smtClean="0"/>
              <a:t>Perdiccas</a:t>
            </a:r>
            <a:r>
              <a:rPr lang="en-GB" dirty="0" smtClean="0"/>
              <a:t> also had his apprehensions on account of his old quarrels with the Athenians, although not openly at war with them, and above all wished to reduce </a:t>
            </a:r>
            <a:r>
              <a:rPr lang="en-GB" dirty="0" err="1" smtClean="0"/>
              <a:t>Arrhabaeus</a:t>
            </a:r>
            <a:r>
              <a:rPr lang="en-GB" dirty="0" smtClean="0"/>
              <a:t> king of the </a:t>
            </a:r>
            <a:r>
              <a:rPr lang="en-GB" dirty="0" err="1" smtClean="0"/>
              <a:t>Lyncestians</a:t>
            </a:r>
            <a:r>
              <a:rPr lang="en-GB" dirty="0" smtClean="0"/>
              <a:t>. </a:t>
            </a:r>
            <a:r>
              <a:rPr lang="en-GB" dirty="0" err="1" smtClean="0"/>
              <a:t>Thuc</a:t>
            </a:r>
            <a:r>
              <a:rPr lang="en-GB" dirty="0" smtClean="0"/>
              <a:t>. 4.78-9</a:t>
            </a:r>
            <a:endParaRPr lang="en-GB" dirty="0"/>
          </a:p>
        </p:txBody>
      </p:sp>
    </p:spTree>
    <p:extLst>
      <p:ext uri="{BB962C8B-B14F-4D97-AF65-F5344CB8AC3E}">
        <p14:creationId xmlns:p14="http://schemas.microsoft.com/office/powerpoint/2010/main" val="18286705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When is this happening? What is </a:t>
            </a:r>
            <a:r>
              <a:rPr lang="en-GB" dirty="0" err="1" smtClean="0"/>
              <a:t>Perdiccas</a:t>
            </a:r>
            <a:r>
              <a:rPr lang="en-GB" dirty="0" smtClean="0"/>
              <a:t> trying to achieve?</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The treaty and above alliance concluded, each party at once released everything whether acquired by war or otherwise, and thenceforth acting in common voted to receive neither herald nor embassy from the Athenians unless they evacuated their forts and withdrew from Peloponnese, and also to make neither peace nor war with any, except jointly. [2] Zeal was not wanting: both parties sent envoys to the Thracian places and to </a:t>
            </a:r>
            <a:r>
              <a:rPr lang="en-GB" dirty="0" err="1" smtClean="0"/>
              <a:t>Perdiccas</a:t>
            </a:r>
            <a:r>
              <a:rPr lang="en-GB" dirty="0" smtClean="0"/>
              <a:t>, and persuaded the latter to join their league. Still he did not at once break off from Athens, although minded to do so upon seeing the way shown him by Argos, the original home of his family. They also renewed their old oaths with the </a:t>
            </a:r>
            <a:r>
              <a:rPr lang="en-GB" dirty="0" err="1" smtClean="0"/>
              <a:t>Chalcidians</a:t>
            </a:r>
            <a:r>
              <a:rPr lang="en-GB" dirty="0" smtClean="0"/>
              <a:t> and took new ones: [3] the Argives, besides, sent ambassadors to the Athenians, bidding them evacuate the fort at Epidaurus. The Athenians, seeing their own men outnumbered by the rest of the garrison, sent Demosthenes to bring them out. This general, under </a:t>
            </a:r>
            <a:r>
              <a:rPr lang="en-GB" dirty="0" err="1" smtClean="0"/>
              <a:t>color</a:t>
            </a:r>
            <a:r>
              <a:rPr lang="en-GB" dirty="0" smtClean="0"/>
              <a:t> of a gymnastic contest which he arranged on his arrival, got the rest of the garrison out of the place, and shut the gates behind them. Afterwards the Athenians renewed their treaty with the </a:t>
            </a:r>
            <a:r>
              <a:rPr lang="en-GB" dirty="0" err="1" smtClean="0"/>
              <a:t>Epidaurians</a:t>
            </a:r>
            <a:r>
              <a:rPr lang="en-GB" dirty="0" smtClean="0"/>
              <a:t>, and by themselves gave up the fortress. </a:t>
            </a:r>
            <a:r>
              <a:rPr lang="en-GB" dirty="0" err="1" smtClean="0"/>
              <a:t>Thuc</a:t>
            </a:r>
            <a:r>
              <a:rPr lang="en-GB" dirty="0" smtClean="0"/>
              <a:t>. 5.80</a:t>
            </a:r>
            <a:endParaRPr lang="en-GB" dirty="0"/>
          </a:p>
        </p:txBody>
      </p:sp>
    </p:spTree>
    <p:extLst>
      <p:ext uri="{BB962C8B-B14F-4D97-AF65-F5344CB8AC3E}">
        <p14:creationId xmlns:p14="http://schemas.microsoft.com/office/powerpoint/2010/main" val="4045870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When is this? What is </a:t>
            </a:r>
            <a:r>
              <a:rPr lang="en-GB" dirty="0" err="1" smtClean="0"/>
              <a:t>Perdiccas</a:t>
            </a:r>
            <a:r>
              <a:rPr lang="en-GB" dirty="0" smtClean="0"/>
              <a:t> trying to achieve?</a:t>
            </a:r>
            <a:endParaRPr lang="en-GB" dirty="0"/>
          </a:p>
        </p:txBody>
      </p:sp>
      <p:sp>
        <p:nvSpPr>
          <p:cNvPr id="3" name="Content Placeholder 2"/>
          <p:cNvSpPr>
            <a:spLocks noGrp="1"/>
          </p:cNvSpPr>
          <p:nvPr>
            <p:ph idx="1"/>
          </p:nvPr>
        </p:nvSpPr>
        <p:spPr/>
        <p:txBody>
          <a:bodyPr/>
          <a:lstStyle/>
          <a:p>
            <a:r>
              <a:rPr lang="en-GB" dirty="0" smtClean="0"/>
              <a:t>At the close of the same summer the Athenian general </a:t>
            </a:r>
            <a:r>
              <a:rPr lang="en-GB" dirty="0" err="1" smtClean="0"/>
              <a:t>Euetion</a:t>
            </a:r>
            <a:r>
              <a:rPr lang="en-GB" dirty="0" smtClean="0"/>
              <a:t> marched in concert with </a:t>
            </a:r>
            <a:r>
              <a:rPr lang="en-GB" dirty="0" err="1" smtClean="0"/>
              <a:t>Perdiccas</a:t>
            </a:r>
            <a:r>
              <a:rPr lang="en-GB" dirty="0" smtClean="0"/>
              <a:t> with a large body of Thracians against Amphipolis, and failing to take it brought some galleys round into the </a:t>
            </a:r>
            <a:r>
              <a:rPr lang="en-GB" dirty="0" err="1" smtClean="0"/>
              <a:t>Strymon</a:t>
            </a:r>
            <a:r>
              <a:rPr lang="en-GB" dirty="0" smtClean="0"/>
              <a:t>, and blockaded the town from the river, having his base at </a:t>
            </a:r>
            <a:r>
              <a:rPr lang="en-GB" dirty="0" err="1" smtClean="0"/>
              <a:t>Himeraeum</a:t>
            </a:r>
            <a:r>
              <a:rPr lang="en-GB" dirty="0" smtClean="0"/>
              <a:t>. </a:t>
            </a:r>
            <a:r>
              <a:rPr lang="en-GB" dirty="0" err="1" smtClean="0"/>
              <a:t>Thuc</a:t>
            </a:r>
            <a:r>
              <a:rPr lang="en-GB" dirty="0" smtClean="0"/>
              <a:t>. 7.9</a:t>
            </a:r>
            <a:endParaRPr lang="en-GB" dirty="0"/>
          </a:p>
        </p:txBody>
      </p:sp>
    </p:spTree>
    <p:extLst>
      <p:ext uri="{BB962C8B-B14F-4D97-AF65-F5344CB8AC3E}">
        <p14:creationId xmlns:p14="http://schemas.microsoft.com/office/powerpoint/2010/main" val="12112060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is </a:t>
            </a:r>
            <a:r>
              <a:rPr lang="en-GB" dirty="0" err="1" smtClean="0"/>
              <a:t>Archelaus</a:t>
            </a:r>
            <a:r>
              <a:rPr lang="en-GB" dirty="0" smtClean="0"/>
              <a:t>? What does this tell us about the Macedonian court?</a:t>
            </a:r>
            <a:endParaRPr lang="en-GB" dirty="0"/>
          </a:p>
        </p:txBody>
      </p:sp>
      <p:sp>
        <p:nvSpPr>
          <p:cNvPr id="3" name="Content Placeholder 2"/>
          <p:cNvSpPr>
            <a:spLocks noGrp="1"/>
          </p:cNvSpPr>
          <p:nvPr>
            <p:ph idx="1"/>
          </p:nvPr>
        </p:nvSpPr>
        <p:spPr/>
        <p:txBody>
          <a:bodyPr>
            <a:normAutofit fontScale="77500" lnSpcReduction="20000"/>
          </a:bodyPr>
          <a:lstStyle/>
          <a:p>
            <a:r>
              <a:rPr lang="en-GB" dirty="0"/>
              <a:t>Well, but how can </a:t>
            </a:r>
            <a:r>
              <a:rPr lang="en-GB" dirty="0" err="1" smtClean="0"/>
              <a:t>Archelaus</a:t>
            </a:r>
            <a:r>
              <a:rPr lang="en-GB" dirty="0" smtClean="0"/>
              <a:t> be </a:t>
            </a:r>
            <a:r>
              <a:rPr lang="en-GB" dirty="0"/>
              <a:t>other than unjust? He had no claim to the throne which he now occupies, being the son of a woman who was a slave of </a:t>
            </a:r>
            <a:r>
              <a:rPr lang="en-GB" dirty="0" err="1"/>
              <a:t>Perdiccas</a:t>
            </a:r>
            <a:r>
              <a:rPr lang="en-GB" dirty="0"/>
              <a:t>' brother </a:t>
            </a:r>
            <a:r>
              <a:rPr lang="en-GB" dirty="0" err="1"/>
              <a:t>Alcetas</a:t>
            </a:r>
            <a:r>
              <a:rPr lang="en-GB" dirty="0"/>
              <a:t>, and in mere justice he was </a:t>
            </a:r>
            <a:r>
              <a:rPr lang="en-GB" dirty="0" err="1"/>
              <a:t>Alcetas</a:t>
            </a:r>
            <a:r>
              <a:rPr lang="en-GB" dirty="0"/>
              <a:t>' slave; and if he wished to do what is just, he would be serving </a:t>
            </a:r>
            <a:r>
              <a:rPr lang="en-GB" dirty="0" err="1"/>
              <a:t>Alcetas</a:t>
            </a:r>
            <a:r>
              <a:rPr lang="en-GB" dirty="0"/>
              <a:t> and would be happy, by your account; but, as it is, he has become a prodigy of wretchedness</a:t>
            </a:r>
            <a:r>
              <a:rPr lang="en-GB" dirty="0" smtClean="0"/>
              <a:t>, </a:t>
            </a:r>
            <a:r>
              <a:rPr lang="en-GB" dirty="0"/>
              <a:t>since he has done the most enormous wrong. First of all he invited this very master and uncle of his to his court, as if he were going to restore to him the kingdom of which </a:t>
            </a:r>
            <a:r>
              <a:rPr lang="en-GB" dirty="0" err="1"/>
              <a:t>Perdiccas</a:t>
            </a:r>
            <a:r>
              <a:rPr lang="en-GB" dirty="0"/>
              <a:t> had deprived him; and after entertaining him and his son Alexander—his own cousin, about the same age as himself—and making them drunk, he packed them into a carriage, drove them away by night, and murdered and made away with them both. And after all these iniquities he failed to observe that he had become a most wretched person and had no repentance, but a while </a:t>
            </a:r>
            <a:r>
              <a:rPr lang="en-GB" dirty="0" err="1" smtClean="0"/>
              <a:t>laterhe</a:t>
            </a:r>
            <a:r>
              <a:rPr lang="en-GB" dirty="0" smtClean="0"/>
              <a:t> refused to make himself happy by bringing up, as he was justly bound, his brother, the legitimate son of </a:t>
            </a:r>
            <a:r>
              <a:rPr lang="en-GB" dirty="0" err="1" smtClean="0"/>
              <a:t>Perdiccas</a:t>
            </a:r>
            <a:r>
              <a:rPr lang="en-GB" dirty="0" smtClean="0"/>
              <a:t>, a boy about seven years old who had a just title to the throne, and restoring the kingdom to him; but he cast him into a well and drowned him, and then told his mother Cleopatra that he had fallen in and lost his life while chasing a goose. So now, you see, as the greatest wrongdoer in Macedonia, he is the most wretched of all the Macedonians, not the happiest… Pl. Gorgias 471a-c</a:t>
            </a:r>
            <a:endParaRPr lang="en-GB" dirty="0"/>
          </a:p>
        </p:txBody>
      </p:sp>
    </p:spTree>
    <p:extLst>
      <p:ext uri="{BB962C8B-B14F-4D97-AF65-F5344CB8AC3E}">
        <p14:creationId xmlns:p14="http://schemas.microsoft.com/office/powerpoint/2010/main" val="11380500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 relations between the Macedonian royal house and Athens?</a:t>
            </a:r>
            <a:endParaRPr lang="en-GB" dirty="0"/>
          </a:p>
        </p:txBody>
      </p:sp>
      <p:sp>
        <p:nvSpPr>
          <p:cNvPr id="3" name="Content Placeholder 2"/>
          <p:cNvSpPr>
            <a:spLocks noGrp="1"/>
          </p:cNvSpPr>
          <p:nvPr>
            <p:ph idx="1"/>
          </p:nvPr>
        </p:nvSpPr>
        <p:spPr/>
        <p:txBody>
          <a:bodyPr/>
          <a:lstStyle/>
          <a:p>
            <a:r>
              <a:rPr lang="en-GB" dirty="0" smtClean="0"/>
              <a:t>In fact, I at once proceeded to supply your forces in Samos with oar-spars—this was after the Four Hundred had seized power at Athens—since </a:t>
            </a:r>
            <a:r>
              <a:rPr lang="en-GB" dirty="0" err="1" smtClean="0"/>
              <a:t>Archelaus</a:t>
            </a:r>
            <a:r>
              <a:rPr lang="en-GB" dirty="0" smtClean="0"/>
              <a:t> had hereditary connexions with my family and offered me the right of cutting and exporting as many as I wished.3 And not only did I supply the spars; I refused to charge more for them than they had cost me, although I might have obtained a price of five drachmae apiece. In addition, I supplied corn and bronze. </a:t>
            </a:r>
            <a:r>
              <a:rPr lang="en-GB" dirty="0" err="1" smtClean="0"/>
              <a:t>Andocides</a:t>
            </a:r>
            <a:r>
              <a:rPr lang="en-GB" dirty="0" smtClean="0"/>
              <a:t> 2.11</a:t>
            </a:r>
            <a:endParaRPr lang="en-GB" dirty="0"/>
          </a:p>
        </p:txBody>
      </p:sp>
    </p:spTree>
    <p:extLst>
      <p:ext uri="{BB962C8B-B14F-4D97-AF65-F5344CB8AC3E}">
        <p14:creationId xmlns:p14="http://schemas.microsoft.com/office/powerpoint/2010/main" val="7374382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When is this happening? Why is </a:t>
            </a:r>
            <a:r>
              <a:rPr lang="en-GB" dirty="0" err="1" smtClean="0"/>
              <a:t>Pydna</a:t>
            </a:r>
            <a:r>
              <a:rPr lang="en-GB" dirty="0" smtClean="0"/>
              <a:t> important?</a:t>
            </a:r>
            <a:endParaRPr lang="en-GB" dirty="0"/>
          </a:p>
        </p:txBody>
      </p:sp>
      <p:sp>
        <p:nvSpPr>
          <p:cNvPr id="3" name="Content Placeholder 2"/>
          <p:cNvSpPr>
            <a:spLocks noGrp="1"/>
          </p:cNvSpPr>
          <p:nvPr>
            <p:ph idx="1"/>
          </p:nvPr>
        </p:nvSpPr>
        <p:spPr/>
        <p:txBody>
          <a:bodyPr/>
          <a:lstStyle/>
          <a:p>
            <a:r>
              <a:rPr lang="en-GB" dirty="0" err="1" smtClean="0"/>
              <a:t>Archelaus</a:t>
            </a:r>
            <a:r>
              <a:rPr lang="en-GB" dirty="0" smtClean="0"/>
              <a:t>, the king of the Macedonians,1 since the people of </a:t>
            </a:r>
            <a:r>
              <a:rPr lang="en-GB" dirty="0" err="1" smtClean="0"/>
              <a:t>Pydna</a:t>
            </a:r>
            <a:r>
              <a:rPr lang="en-GB" dirty="0" smtClean="0"/>
              <a:t> would not obey his orders, laid siege to the city with a great army. He received reinforcement also from </a:t>
            </a:r>
            <a:r>
              <a:rPr lang="en-GB" dirty="0" err="1" smtClean="0"/>
              <a:t>Theramenes</a:t>
            </a:r>
            <a:r>
              <a:rPr lang="en-GB" dirty="0" smtClean="0"/>
              <a:t>, who brought a fleet; but he, as the siege dragged on, sailed to Thrace, where he joined Thrasybulus who was commander of the entire fleet. [2] </a:t>
            </a:r>
            <a:r>
              <a:rPr lang="en-GB" dirty="0" err="1" smtClean="0"/>
              <a:t>Archelaus</a:t>
            </a:r>
            <a:r>
              <a:rPr lang="en-GB" dirty="0" smtClean="0"/>
              <a:t> now pressed the siege of </a:t>
            </a:r>
            <a:r>
              <a:rPr lang="en-GB" dirty="0" err="1" smtClean="0"/>
              <a:t>Pydna</a:t>
            </a:r>
            <a:r>
              <a:rPr lang="en-GB" dirty="0" smtClean="0"/>
              <a:t> more vigorously, and after reducing it he removed the city some twenty </a:t>
            </a:r>
            <a:r>
              <a:rPr lang="en-GB" dirty="0" err="1" smtClean="0"/>
              <a:t>stades</a:t>
            </a:r>
            <a:r>
              <a:rPr lang="en-GB" dirty="0" smtClean="0"/>
              <a:t> distant from the sea. </a:t>
            </a:r>
            <a:r>
              <a:rPr lang="en-GB" dirty="0" err="1" smtClean="0"/>
              <a:t>Diod</a:t>
            </a:r>
            <a:r>
              <a:rPr lang="en-GB" dirty="0" smtClean="0"/>
              <a:t>. Sic. 13.49</a:t>
            </a:r>
            <a:endParaRPr lang="en-GB" dirty="0"/>
          </a:p>
        </p:txBody>
      </p:sp>
    </p:spTree>
    <p:extLst>
      <p:ext uri="{BB962C8B-B14F-4D97-AF65-F5344CB8AC3E}">
        <p14:creationId xmlns:p14="http://schemas.microsoft.com/office/powerpoint/2010/main" val="36986150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did </a:t>
            </a:r>
            <a:r>
              <a:rPr lang="en-GB" dirty="0" err="1" smtClean="0"/>
              <a:t>Archelaus</a:t>
            </a:r>
            <a:r>
              <a:rPr lang="en-GB" dirty="0" smtClean="0"/>
              <a:t> do? Why is this important?</a:t>
            </a:r>
            <a:endParaRPr lang="en-GB" dirty="0"/>
          </a:p>
        </p:txBody>
      </p:sp>
      <p:sp>
        <p:nvSpPr>
          <p:cNvPr id="3" name="Content Placeholder 2"/>
          <p:cNvSpPr>
            <a:spLocks noGrp="1"/>
          </p:cNvSpPr>
          <p:nvPr>
            <p:ph idx="1"/>
          </p:nvPr>
        </p:nvSpPr>
        <p:spPr/>
        <p:txBody>
          <a:bodyPr/>
          <a:lstStyle/>
          <a:p>
            <a:r>
              <a:rPr lang="en-GB" dirty="0"/>
              <a:t>These Macedonians, unable to take the field against so numerous an invader, shut themselves up in such strong places and fortresses as the country possessed. [2] Of these there was no great number, most of those now found in the country having been erected subsequently by </a:t>
            </a:r>
            <a:r>
              <a:rPr lang="en-GB" dirty="0" err="1"/>
              <a:t>Archelaus</a:t>
            </a:r>
            <a:r>
              <a:rPr lang="en-GB" dirty="0"/>
              <a:t>, the son of </a:t>
            </a:r>
            <a:r>
              <a:rPr lang="en-GB" dirty="0" err="1"/>
              <a:t>Perdiccas</a:t>
            </a:r>
            <a:r>
              <a:rPr lang="en-GB" dirty="0"/>
              <a:t>, on his accession, who also cut straight roads, and otherwise put the kingdom on a better footing as regards horses, heavy infantry, and other war material than had been done by all the eight kings that preceded him</a:t>
            </a:r>
            <a:r>
              <a:rPr lang="en-GB" dirty="0" smtClean="0"/>
              <a:t>. </a:t>
            </a:r>
            <a:r>
              <a:rPr lang="en-GB" dirty="0" err="1" smtClean="0"/>
              <a:t>Thuc</a:t>
            </a:r>
            <a:r>
              <a:rPr lang="en-GB" dirty="0" smtClean="0"/>
              <a:t>. 2.100</a:t>
            </a:r>
            <a:endParaRPr lang="en-GB" dirty="0"/>
          </a:p>
        </p:txBody>
      </p:sp>
    </p:spTree>
    <p:extLst>
      <p:ext uri="{BB962C8B-B14F-4D97-AF65-F5344CB8AC3E}">
        <p14:creationId xmlns:p14="http://schemas.microsoft.com/office/powerpoint/2010/main" val="40263016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 In Macedonia King </a:t>
            </a:r>
            <a:r>
              <a:rPr lang="en-GB" dirty="0" err="1" smtClean="0"/>
              <a:t>Archelaus</a:t>
            </a:r>
            <a:r>
              <a:rPr lang="en-GB" dirty="0" smtClean="0"/>
              <a:t> was unintentionally struck while hunting by </a:t>
            </a:r>
            <a:r>
              <a:rPr lang="en-GB" dirty="0" err="1" smtClean="0"/>
              <a:t>Craterus</a:t>
            </a:r>
            <a:r>
              <a:rPr lang="en-GB" dirty="0" smtClean="0"/>
              <a:t>, whom he loved, and met his end, after a reign of seven5 years. He was succeeded on the throne by Orestes, who was still a boy and was slain by </a:t>
            </a:r>
            <a:r>
              <a:rPr lang="en-GB" dirty="0" err="1" smtClean="0"/>
              <a:t>Aeropus</a:t>
            </a:r>
            <a:r>
              <a:rPr lang="en-GB" dirty="0" smtClean="0"/>
              <a:t>, his guardian, who held the throne for six years. </a:t>
            </a:r>
            <a:r>
              <a:rPr lang="en-GB" dirty="0" err="1" smtClean="0"/>
              <a:t>Diod</a:t>
            </a:r>
            <a:r>
              <a:rPr lang="en-GB" dirty="0" smtClean="0"/>
              <a:t>. Sic. 14.37</a:t>
            </a:r>
            <a:endParaRPr lang="en-GB" dirty="0"/>
          </a:p>
        </p:txBody>
      </p:sp>
    </p:spTree>
    <p:extLst>
      <p:ext uri="{BB962C8B-B14F-4D97-AF65-F5344CB8AC3E}">
        <p14:creationId xmlns:p14="http://schemas.microsoft.com/office/powerpoint/2010/main" val="36060844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err="1" smtClean="0"/>
              <a:t>Archelaus</a:t>
            </a:r>
            <a:r>
              <a:rPr lang="en-GB" dirty="0" smtClean="0"/>
              <a:t> moves the Macedonian Royal Residence to Pella</a:t>
            </a:r>
            <a:endParaRPr lang="en-GB" dirty="0"/>
          </a:p>
        </p:txBody>
      </p:sp>
    </p:spTree>
    <p:extLst>
      <p:ext uri="{BB962C8B-B14F-4D97-AF65-F5344CB8AC3E}">
        <p14:creationId xmlns:p14="http://schemas.microsoft.com/office/powerpoint/2010/main" val="23763277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err="1" smtClean="0"/>
              <a:t>Archelaus</a:t>
            </a:r>
            <a:r>
              <a:rPr lang="en-GB" dirty="0" smtClean="0"/>
              <a:t> institutes a festival and games to Zeus </a:t>
            </a:r>
            <a:r>
              <a:rPr lang="en-GB" dirty="0" err="1" smtClean="0"/>
              <a:t>Olympius</a:t>
            </a:r>
            <a:r>
              <a:rPr lang="en-GB" dirty="0" smtClean="0"/>
              <a:t> at Dion.</a:t>
            </a:r>
            <a:endParaRPr lang="en-GB" dirty="0"/>
          </a:p>
        </p:txBody>
      </p:sp>
    </p:spTree>
    <p:extLst>
      <p:ext uri="{BB962C8B-B14F-4D97-AF65-F5344CB8AC3E}">
        <p14:creationId xmlns:p14="http://schemas.microsoft.com/office/powerpoint/2010/main" val="21252075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How many kings between 399 and 394? How does this affects what happens to </a:t>
            </a:r>
            <a:r>
              <a:rPr lang="en-GB" dirty="0" err="1" smtClean="0"/>
              <a:t>Amyntas</a:t>
            </a:r>
            <a:r>
              <a:rPr lang="en-GB" dirty="0" smtClean="0"/>
              <a:t>?</a:t>
            </a:r>
            <a:endParaRPr lang="en-GB" dirty="0"/>
          </a:p>
        </p:txBody>
      </p:sp>
    </p:spTree>
    <p:extLst>
      <p:ext uri="{BB962C8B-B14F-4D97-AF65-F5344CB8AC3E}">
        <p14:creationId xmlns:p14="http://schemas.microsoft.com/office/powerpoint/2010/main" val="15321259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 relations between Macedon and its neighbours?</a:t>
            </a:r>
            <a:endParaRPr lang="en-GB" dirty="0"/>
          </a:p>
        </p:txBody>
      </p:sp>
      <p:sp>
        <p:nvSpPr>
          <p:cNvPr id="3" name="Content Placeholder 2"/>
          <p:cNvSpPr>
            <a:spLocks noGrp="1"/>
          </p:cNvSpPr>
          <p:nvPr>
            <p:ph idx="1"/>
          </p:nvPr>
        </p:nvSpPr>
        <p:spPr/>
        <p:txBody>
          <a:bodyPr/>
          <a:lstStyle/>
          <a:p>
            <a:r>
              <a:rPr lang="en-GB" dirty="0"/>
              <a:t>In Macedonia </a:t>
            </a:r>
            <a:r>
              <a:rPr lang="en-GB" dirty="0" err="1"/>
              <a:t>Amyntas</a:t>
            </a:r>
            <a:r>
              <a:rPr lang="en-GB" dirty="0"/>
              <a:t>, the father of Philip, was driven from his country by Illyrians who invaded Macedonia, and giving up hope for his crown, he made a present to the </a:t>
            </a:r>
            <a:r>
              <a:rPr lang="en-GB" dirty="0" err="1"/>
              <a:t>Olynthians</a:t>
            </a:r>
            <a:r>
              <a:rPr lang="en-GB" dirty="0"/>
              <a:t> of his territory which bordered on theirs. For the time being he lost his kingdom, but shortly he was restored by the </a:t>
            </a:r>
            <a:r>
              <a:rPr lang="en-GB" dirty="0" err="1"/>
              <a:t>Thessalians</a:t>
            </a:r>
            <a:r>
              <a:rPr lang="en-GB" dirty="0"/>
              <a:t>, recovered his crown, and ruled for twenty-four years. [4] Some say, however, that after the expulsion of </a:t>
            </a:r>
            <a:r>
              <a:rPr lang="en-GB" dirty="0" err="1"/>
              <a:t>Amyntas</a:t>
            </a:r>
            <a:r>
              <a:rPr lang="en-GB" dirty="0"/>
              <a:t> the Macedonians were ruled by </a:t>
            </a:r>
            <a:r>
              <a:rPr lang="en-GB" dirty="0" err="1"/>
              <a:t>Argaeus</a:t>
            </a:r>
            <a:r>
              <a:rPr lang="en-GB" dirty="0"/>
              <a:t> for a period of two years, and that it was after that time that </a:t>
            </a:r>
            <a:r>
              <a:rPr lang="en-GB" dirty="0" err="1"/>
              <a:t>Amyntas</a:t>
            </a:r>
            <a:r>
              <a:rPr lang="en-GB" dirty="0"/>
              <a:t> recovered the kingship</a:t>
            </a:r>
            <a:r>
              <a:rPr lang="en-GB" dirty="0" smtClean="0"/>
              <a:t>. </a:t>
            </a:r>
            <a:r>
              <a:rPr lang="en-GB" dirty="0" err="1" smtClean="0"/>
              <a:t>Diod</a:t>
            </a:r>
            <a:r>
              <a:rPr lang="en-GB" dirty="0" smtClean="0"/>
              <a:t>. Sic. 14.92</a:t>
            </a:r>
            <a:endParaRPr lang="en-GB" dirty="0"/>
          </a:p>
        </p:txBody>
      </p:sp>
    </p:spTree>
    <p:extLst>
      <p:ext uri="{BB962C8B-B14F-4D97-AF65-F5344CB8AC3E}">
        <p14:creationId xmlns:p14="http://schemas.microsoft.com/office/powerpoint/2010/main" val="14259127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happening with Illyria?</a:t>
            </a:r>
            <a:endParaRPr lang="en-GB" dirty="0"/>
          </a:p>
        </p:txBody>
      </p:sp>
      <p:sp>
        <p:nvSpPr>
          <p:cNvPr id="3" name="Content Placeholder 2"/>
          <p:cNvSpPr>
            <a:spLocks noGrp="1"/>
          </p:cNvSpPr>
          <p:nvPr>
            <p:ph idx="1"/>
          </p:nvPr>
        </p:nvSpPr>
        <p:spPr/>
        <p:txBody>
          <a:bodyPr/>
          <a:lstStyle/>
          <a:p>
            <a:r>
              <a:rPr lang="en-GB" dirty="0"/>
              <a:t>After </a:t>
            </a:r>
            <a:r>
              <a:rPr lang="en-GB" dirty="0" err="1"/>
              <a:t>Amyntas</a:t>
            </a:r>
            <a:r>
              <a:rPr lang="en-GB" dirty="0"/>
              <a:t> had been defeated by the </a:t>
            </a:r>
            <a:r>
              <a:rPr lang="en-GB" dirty="0" smtClean="0"/>
              <a:t>Illyrians</a:t>
            </a:r>
            <a:r>
              <a:rPr lang="en-GB" dirty="0"/>
              <a:t> and forced to pay tribute to his conquerors, the Illyrians, who had taken Philip, the youngest son of </a:t>
            </a:r>
            <a:r>
              <a:rPr lang="en-GB" dirty="0" err="1"/>
              <a:t>Amyntas</a:t>
            </a:r>
            <a:r>
              <a:rPr lang="en-GB" dirty="0"/>
              <a:t>, as a </a:t>
            </a:r>
            <a:r>
              <a:rPr lang="en-GB" dirty="0" smtClean="0"/>
              <a:t>hostage… </a:t>
            </a:r>
            <a:r>
              <a:rPr lang="en-GB" dirty="0" err="1" smtClean="0"/>
              <a:t>Diod</a:t>
            </a:r>
            <a:r>
              <a:rPr lang="en-GB" dirty="0" smtClean="0"/>
              <a:t>. Sic. 16.2.2</a:t>
            </a:r>
            <a:endParaRPr lang="en-GB" dirty="0"/>
          </a:p>
        </p:txBody>
      </p:sp>
    </p:spTree>
    <p:extLst>
      <p:ext uri="{BB962C8B-B14F-4D97-AF65-F5344CB8AC3E}">
        <p14:creationId xmlns:p14="http://schemas.microsoft.com/office/powerpoint/2010/main" val="26636997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the relationship between Macedon and the </a:t>
            </a:r>
            <a:r>
              <a:rPr lang="en-GB" dirty="0" err="1" smtClean="0"/>
              <a:t>Chalcidians</a:t>
            </a:r>
            <a:r>
              <a:rPr lang="en-GB" dirty="0" smtClean="0"/>
              <a:t>? What about their neighbours?</a:t>
            </a:r>
            <a:endParaRPr lang="en-GB" dirty="0"/>
          </a:p>
        </p:txBody>
      </p:sp>
      <p:sp>
        <p:nvSpPr>
          <p:cNvPr id="3" name="Content Placeholder 2"/>
          <p:cNvSpPr>
            <a:spLocks noGrp="1"/>
          </p:cNvSpPr>
          <p:nvPr>
            <p:ph idx="1"/>
          </p:nvPr>
        </p:nvSpPr>
        <p:spPr/>
        <p:txBody>
          <a:bodyPr/>
          <a:lstStyle/>
          <a:p>
            <a:r>
              <a:rPr lang="en-GB" dirty="0"/>
              <a:t>Treaties between </a:t>
            </a:r>
            <a:r>
              <a:rPr lang="en-GB" dirty="0" err="1"/>
              <a:t>Amyntas</a:t>
            </a:r>
            <a:r>
              <a:rPr lang="en-GB" dirty="0"/>
              <a:t>, son of </a:t>
            </a:r>
            <a:r>
              <a:rPr lang="en-GB" dirty="0" err="1"/>
              <a:t>Erridaios</a:t>
            </a:r>
            <a:r>
              <a:rPr lang="en-GB" dirty="0"/>
              <a:t>, and the </a:t>
            </a:r>
            <a:r>
              <a:rPr lang="en-GB" dirty="0" err="1"/>
              <a:t>Chalcidians</a:t>
            </a:r>
            <a:r>
              <a:rPr lang="en-GB" dirty="0"/>
              <a:t>. They are to be allies against all other people for 50 years. If anyone makes war upon the country of </a:t>
            </a:r>
            <a:r>
              <a:rPr lang="en-GB" dirty="0" err="1"/>
              <a:t>Amyntas</a:t>
            </a:r>
            <a:r>
              <a:rPr lang="en-GB" dirty="0"/>
              <a:t> or upon the </a:t>
            </a:r>
            <a:r>
              <a:rPr lang="en-GB" dirty="0" err="1"/>
              <a:t>Chalcidians</a:t>
            </a:r>
            <a:r>
              <a:rPr lang="en-GB" dirty="0"/>
              <a:t>, then the </a:t>
            </a:r>
            <a:r>
              <a:rPr lang="en-GB" dirty="0" err="1"/>
              <a:t>Chalcidians</a:t>
            </a:r>
            <a:r>
              <a:rPr lang="en-GB" dirty="0"/>
              <a:t> will help </a:t>
            </a:r>
            <a:r>
              <a:rPr lang="en-GB" dirty="0" err="1"/>
              <a:t>Amyntas</a:t>
            </a:r>
            <a:r>
              <a:rPr lang="en-GB" dirty="0"/>
              <a:t>, and </a:t>
            </a:r>
            <a:r>
              <a:rPr lang="en-GB" dirty="0" err="1"/>
              <a:t>Amyntas</a:t>
            </a:r>
            <a:r>
              <a:rPr lang="en-GB" dirty="0"/>
              <a:t> the </a:t>
            </a:r>
            <a:r>
              <a:rPr lang="en-GB" dirty="0" err="1"/>
              <a:t>Chalcidians</a:t>
            </a:r>
            <a:r>
              <a:rPr lang="en-GB" dirty="0"/>
              <a:t>.... Towards the </a:t>
            </a:r>
            <a:r>
              <a:rPr lang="en-GB" dirty="0" err="1"/>
              <a:t>Amphipolitans</a:t>
            </a:r>
            <a:r>
              <a:rPr lang="en-GB" dirty="0"/>
              <a:t>, the </a:t>
            </a:r>
            <a:r>
              <a:rPr lang="en-GB" dirty="0" err="1"/>
              <a:t>Bottiaeans</a:t>
            </a:r>
            <a:r>
              <a:rPr lang="en-GB" dirty="0"/>
              <a:t>, the </a:t>
            </a:r>
            <a:r>
              <a:rPr lang="en-GB" dirty="0" err="1"/>
              <a:t>Acanthians</a:t>
            </a:r>
            <a:r>
              <a:rPr lang="en-GB" dirty="0"/>
              <a:t> and the </a:t>
            </a:r>
            <a:r>
              <a:rPr lang="en-GB" dirty="0" err="1"/>
              <a:t>Mendaeans</a:t>
            </a:r>
            <a:r>
              <a:rPr lang="en-GB" dirty="0"/>
              <a:t>, neither </a:t>
            </a:r>
            <a:r>
              <a:rPr lang="en-GB" dirty="0" err="1"/>
              <a:t>Amyntas</a:t>
            </a:r>
            <a:r>
              <a:rPr lang="en-GB" dirty="0"/>
              <a:t> nor the </a:t>
            </a:r>
            <a:r>
              <a:rPr lang="en-GB" dirty="0" err="1"/>
              <a:t>Chalcidians</a:t>
            </a:r>
            <a:r>
              <a:rPr lang="en-GB" dirty="0"/>
              <a:t> will provide friendship without each other</a:t>
            </a:r>
            <a:r>
              <a:rPr lang="en-GB" dirty="0" smtClean="0"/>
              <a:t>... Excerpts from </a:t>
            </a:r>
            <a:r>
              <a:rPr lang="en-GB" dirty="0" err="1" smtClean="0"/>
              <a:t>Hatzopoulos</a:t>
            </a:r>
            <a:r>
              <a:rPr lang="en-GB" dirty="0" smtClean="0"/>
              <a:t> 1 (treaty between </a:t>
            </a:r>
            <a:r>
              <a:rPr lang="en-GB" dirty="0" err="1" smtClean="0"/>
              <a:t>Amyntas</a:t>
            </a:r>
            <a:r>
              <a:rPr lang="en-GB" dirty="0" smtClean="0"/>
              <a:t> and the </a:t>
            </a:r>
            <a:r>
              <a:rPr lang="en-GB" dirty="0" err="1" smtClean="0"/>
              <a:t>Chalcidians</a:t>
            </a:r>
            <a:r>
              <a:rPr lang="en-GB" dirty="0" smtClean="0"/>
              <a:t>.</a:t>
            </a:r>
            <a:endParaRPr lang="en-GB" dirty="0"/>
          </a:p>
        </p:txBody>
      </p:sp>
    </p:spTree>
    <p:extLst>
      <p:ext uri="{BB962C8B-B14F-4D97-AF65-F5344CB8AC3E}">
        <p14:creationId xmlns:p14="http://schemas.microsoft.com/office/powerpoint/2010/main" val="9285389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is the relationship with the </a:t>
            </a:r>
            <a:r>
              <a:rPr lang="en-GB" dirty="0" err="1" smtClean="0"/>
              <a:t>Chalcidians</a:t>
            </a:r>
            <a:r>
              <a:rPr lang="en-GB" dirty="0" smtClean="0"/>
              <a:t> changing? What is the role of Sparta?</a:t>
            </a:r>
            <a:endParaRPr lang="en-GB" dirty="0"/>
          </a:p>
        </p:txBody>
      </p:sp>
      <p:sp>
        <p:nvSpPr>
          <p:cNvPr id="3" name="Content Placeholder 2"/>
          <p:cNvSpPr>
            <a:spLocks noGrp="1"/>
          </p:cNvSpPr>
          <p:nvPr>
            <p:ph idx="1"/>
          </p:nvPr>
        </p:nvSpPr>
        <p:spPr/>
        <p:txBody>
          <a:bodyPr>
            <a:normAutofit fontScale="92500" lnSpcReduction="20000"/>
          </a:bodyPr>
          <a:lstStyle/>
          <a:p>
            <a:r>
              <a:rPr lang="en-GB" dirty="0"/>
              <a:t> In Macedonia </a:t>
            </a:r>
            <a:r>
              <a:rPr lang="en-GB" dirty="0" err="1"/>
              <a:t>Amyntas</a:t>
            </a:r>
            <a:r>
              <a:rPr lang="en-GB" dirty="0"/>
              <a:t> the king had been defeated by the Illyrians and had relinquished his authority; he had furthermore made a grant to the people of the </a:t>
            </a:r>
            <a:r>
              <a:rPr lang="en-GB" dirty="0" err="1"/>
              <a:t>Olynthians</a:t>
            </a:r>
            <a:r>
              <a:rPr lang="en-GB" dirty="0"/>
              <a:t> of a large part of the borderland because of his abandonment of political power. At first the people of the </a:t>
            </a:r>
            <a:r>
              <a:rPr lang="en-GB" dirty="0" err="1"/>
              <a:t>Olynthians</a:t>
            </a:r>
            <a:r>
              <a:rPr lang="en-GB" dirty="0"/>
              <a:t> enjoyed the revenues from the land given them, and when later the king unexpectedly recovered strength and got back his entire kingdom, the </a:t>
            </a:r>
            <a:r>
              <a:rPr lang="en-GB" dirty="0" err="1"/>
              <a:t>Olynthians</a:t>
            </a:r>
            <a:r>
              <a:rPr lang="en-GB" dirty="0"/>
              <a:t> were not inclined to return the land when he asked for it. [3] Consequently </a:t>
            </a:r>
            <a:r>
              <a:rPr lang="en-GB" dirty="0" err="1"/>
              <a:t>Amyntas</a:t>
            </a:r>
            <a:r>
              <a:rPr lang="en-GB" dirty="0"/>
              <a:t> gathered an army from his own people, and forming an alliance with the Lacedaemonians persuaded them to send out a general and a strong force against the </a:t>
            </a:r>
            <a:r>
              <a:rPr lang="en-GB" dirty="0" err="1"/>
              <a:t>Olynthians</a:t>
            </a:r>
            <a:r>
              <a:rPr lang="en-GB" dirty="0"/>
              <a:t>. The Lacedaemonians, having decided to extend their control to the regions about Thrace, enrolled soldiers both from their citizens and from their allies, more than ten thousand in all; the army they turned over to </a:t>
            </a:r>
            <a:r>
              <a:rPr lang="en-GB" dirty="0" err="1"/>
              <a:t>Phoebidas</a:t>
            </a:r>
            <a:r>
              <a:rPr lang="en-GB" dirty="0"/>
              <a:t> the Spartan with orders to join forces with </a:t>
            </a:r>
            <a:r>
              <a:rPr lang="en-GB" dirty="0" err="1"/>
              <a:t>Amyntas</a:t>
            </a:r>
            <a:r>
              <a:rPr lang="en-GB" dirty="0"/>
              <a:t> and to make war together with him upon the </a:t>
            </a:r>
            <a:r>
              <a:rPr lang="en-GB" dirty="0" err="1"/>
              <a:t>Olynthians</a:t>
            </a:r>
            <a:r>
              <a:rPr lang="en-GB" dirty="0"/>
              <a:t>. </a:t>
            </a:r>
            <a:r>
              <a:rPr lang="en-GB" dirty="0" err="1" smtClean="0"/>
              <a:t>Diod</a:t>
            </a:r>
            <a:r>
              <a:rPr lang="en-GB" dirty="0" smtClean="0"/>
              <a:t>. Sic. 15.19</a:t>
            </a:r>
            <a:endParaRPr lang="en-GB" dirty="0"/>
          </a:p>
        </p:txBody>
      </p:sp>
    </p:spTree>
    <p:extLst>
      <p:ext uri="{BB962C8B-B14F-4D97-AF65-F5344CB8AC3E}">
        <p14:creationId xmlns:p14="http://schemas.microsoft.com/office/powerpoint/2010/main" val="14635408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is Macedon’s position changing? What are the differences between </a:t>
            </a:r>
            <a:r>
              <a:rPr lang="en-GB" dirty="0" err="1" smtClean="0"/>
              <a:t>Perdiccas</a:t>
            </a:r>
            <a:r>
              <a:rPr lang="en-GB" dirty="0" smtClean="0"/>
              <a:t> and </a:t>
            </a:r>
            <a:r>
              <a:rPr lang="en-GB" dirty="0" err="1" smtClean="0"/>
              <a:t>Amyntas</a:t>
            </a:r>
            <a:r>
              <a:rPr lang="en-GB" dirty="0" smtClean="0"/>
              <a:t>?</a:t>
            </a:r>
            <a:endParaRPr lang="en-GB" dirty="0"/>
          </a:p>
        </p:txBody>
      </p:sp>
      <p:sp>
        <p:nvSpPr>
          <p:cNvPr id="3" name="Content Placeholder 2"/>
          <p:cNvSpPr>
            <a:spLocks noGrp="1"/>
          </p:cNvSpPr>
          <p:nvPr>
            <p:ph idx="1"/>
          </p:nvPr>
        </p:nvSpPr>
        <p:spPr/>
        <p:txBody>
          <a:bodyPr/>
          <a:lstStyle/>
          <a:p>
            <a:r>
              <a:rPr lang="en-GB" dirty="0"/>
              <a:t>...Honour </a:t>
            </a:r>
            <a:r>
              <a:rPr lang="en-GB" dirty="0" err="1"/>
              <a:t>Amyntas</a:t>
            </a:r>
            <a:r>
              <a:rPr lang="en-GB" dirty="0"/>
              <a:t> and the ambassadors who were sent by him, Ptolemy and Antenor and ??. Honour also the ambassadors sent by the people (of Athens) to Macedon about the alliance</a:t>
            </a:r>
            <a:r>
              <a:rPr lang="en-GB" dirty="0" smtClean="0"/>
              <a:t>.... Excerpts from IG II</a:t>
            </a:r>
            <a:r>
              <a:rPr lang="en-GB" baseline="30000" dirty="0" smtClean="0"/>
              <a:t>2</a:t>
            </a:r>
            <a:r>
              <a:rPr lang="en-GB" dirty="0" smtClean="0"/>
              <a:t> 102 (Treaty between </a:t>
            </a:r>
            <a:r>
              <a:rPr lang="en-GB" dirty="0" err="1" smtClean="0"/>
              <a:t>Amyntas</a:t>
            </a:r>
            <a:r>
              <a:rPr lang="en-GB" dirty="0" smtClean="0"/>
              <a:t> and Athens)</a:t>
            </a:r>
            <a:endParaRPr lang="en-GB" dirty="0"/>
          </a:p>
        </p:txBody>
      </p:sp>
    </p:spTree>
    <p:extLst>
      <p:ext uri="{BB962C8B-B14F-4D97-AF65-F5344CB8AC3E}">
        <p14:creationId xmlns:p14="http://schemas.microsoft.com/office/powerpoint/2010/main" val="20785587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is Jason of </a:t>
            </a:r>
            <a:r>
              <a:rPr lang="en-GB" dirty="0" err="1" smtClean="0"/>
              <a:t>Pherae</a:t>
            </a:r>
            <a:r>
              <a:rPr lang="en-GB" dirty="0" smtClean="0"/>
              <a:t>? Why is his alliance with </a:t>
            </a:r>
            <a:r>
              <a:rPr lang="en-GB" dirty="0" err="1" smtClean="0"/>
              <a:t>Amyntas</a:t>
            </a:r>
            <a:r>
              <a:rPr lang="en-GB" dirty="0" smtClean="0"/>
              <a:t> important?</a:t>
            </a:r>
            <a:endParaRPr lang="en-GB" dirty="0"/>
          </a:p>
        </p:txBody>
      </p:sp>
      <p:sp>
        <p:nvSpPr>
          <p:cNvPr id="3" name="Content Placeholder 2"/>
          <p:cNvSpPr>
            <a:spLocks noGrp="1"/>
          </p:cNvSpPr>
          <p:nvPr>
            <p:ph idx="1"/>
          </p:nvPr>
        </p:nvSpPr>
        <p:spPr/>
        <p:txBody>
          <a:bodyPr/>
          <a:lstStyle/>
          <a:p>
            <a:r>
              <a:rPr lang="en-GB" dirty="0"/>
              <a:t>So the </a:t>
            </a:r>
            <a:r>
              <a:rPr lang="en-GB" dirty="0" err="1"/>
              <a:t>Thessalians</a:t>
            </a:r>
            <a:r>
              <a:rPr lang="en-GB" dirty="0"/>
              <a:t> put Jason forward as </a:t>
            </a:r>
            <a:r>
              <a:rPr lang="en-GB" dirty="0" smtClean="0"/>
              <a:t>leader</a:t>
            </a:r>
            <a:r>
              <a:rPr lang="en-GB" dirty="0"/>
              <a:t> of the whole country, and as such gave him supreme command in war. Jason accepted the command, won over some of the tribes near by, and entered into alliance with </a:t>
            </a:r>
            <a:r>
              <a:rPr lang="en-GB" dirty="0" err="1"/>
              <a:t>Amyntas</a:t>
            </a:r>
            <a:r>
              <a:rPr lang="en-GB" dirty="0"/>
              <a:t> king of the Macedonians. </a:t>
            </a:r>
            <a:r>
              <a:rPr lang="en-GB" dirty="0" err="1" smtClean="0"/>
              <a:t>Diod</a:t>
            </a:r>
            <a:r>
              <a:rPr lang="en-GB" dirty="0" smtClean="0"/>
              <a:t>. Sic. 15.60</a:t>
            </a:r>
            <a:endParaRPr lang="en-GB" dirty="0"/>
          </a:p>
        </p:txBody>
      </p:sp>
    </p:spTree>
    <p:extLst>
      <p:ext uri="{BB962C8B-B14F-4D97-AF65-F5344CB8AC3E}">
        <p14:creationId xmlns:p14="http://schemas.microsoft.com/office/powerpoint/2010/main" val="36947274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200722" y="1"/>
            <a:ext cx="10092628" cy="765175"/>
          </a:xfrm>
        </p:spPr>
        <p:txBody>
          <a:bodyPr>
            <a:normAutofit fontScale="90000"/>
          </a:bodyPr>
          <a:lstStyle/>
          <a:p>
            <a:pPr marL="838200" indent="-838200"/>
            <a:r>
              <a:rPr lang="en-GB" altLang="en-US" dirty="0" smtClean="0"/>
              <a:t>When is this? What is happening to Macedon?</a:t>
            </a:r>
            <a:endParaRPr lang="en-GB" altLang="en-US" dirty="0"/>
          </a:p>
        </p:txBody>
      </p:sp>
      <p:sp>
        <p:nvSpPr>
          <p:cNvPr id="24581" name="Rectangle 5"/>
          <p:cNvSpPr>
            <a:spLocks noGrp="1" noChangeArrowheads="1"/>
          </p:cNvSpPr>
          <p:nvPr>
            <p:ph type="body" sz="half" idx="2"/>
          </p:nvPr>
        </p:nvSpPr>
        <p:spPr>
          <a:xfrm>
            <a:off x="323386" y="2107580"/>
            <a:ext cx="10344616" cy="4750421"/>
          </a:xfrm>
        </p:spPr>
        <p:txBody>
          <a:bodyPr/>
          <a:lstStyle/>
          <a:p>
            <a:pPr>
              <a:lnSpc>
                <a:spcPct val="90000"/>
              </a:lnSpc>
            </a:pPr>
            <a:r>
              <a:rPr lang="en-GB" altLang="en-US" sz="2000" dirty="0"/>
              <a:t>In the first place, I described to him our traditional friendship and your generous services to </a:t>
            </a:r>
            <a:r>
              <a:rPr lang="en-GB" altLang="en-US" sz="2000" dirty="0" err="1"/>
              <a:t>Amyntas</a:t>
            </a:r>
            <a:r>
              <a:rPr lang="en-GB" altLang="en-US" sz="2000" dirty="0"/>
              <a:t>, the father of Philip, recalling them all one after another, and omitting nothing. Secondly, I reminded him of services of which he himself had been both witness and recipient. For shortly after the death of </a:t>
            </a:r>
            <a:r>
              <a:rPr lang="en-GB" altLang="en-US" sz="2000" dirty="0" err="1"/>
              <a:t>Amyntas</a:t>
            </a:r>
            <a:r>
              <a:rPr lang="en-GB" altLang="en-US" sz="2000" dirty="0"/>
              <a:t>, and of Alexander, the eldest of the brothers, while </a:t>
            </a:r>
            <a:r>
              <a:rPr lang="en-GB" altLang="en-US" sz="2000" dirty="0" err="1"/>
              <a:t>Perdiccas</a:t>
            </a:r>
            <a:r>
              <a:rPr lang="en-GB" altLang="en-US" sz="2000" dirty="0"/>
              <a:t> and Philip were still children, when their mother Eurydice had been betrayed by those who professed to be their friends… </a:t>
            </a:r>
            <a:r>
              <a:rPr lang="en-GB" altLang="en-US" sz="2000" dirty="0" err="1"/>
              <a:t>Aischines</a:t>
            </a:r>
            <a:r>
              <a:rPr lang="en-GB" altLang="en-US" sz="2000" dirty="0"/>
              <a:t> 2.26</a:t>
            </a:r>
          </a:p>
        </p:txBody>
      </p:sp>
    </p:spTree>
    <p:extLst>
      <p:ext uri="{BB962C8B-B14F-4D97-AF65-F5344CB8AC3E}">
        <p14:creationId xmlns:p14="http://schemas.microsoft.com/office/powerpoint/2010/main" val="14909746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What is Philip’s position upon ascension?</a:t>
            </a:r>
            <a:endParaRPr lang="en-GB" dirty="0"/>
          </a:p>
        </p:txBody>
      </p:sp>
      <p:sp>
        <p:nvSpPr>
          <p:cNvPr id="6" name="Content Placeholder 5"/>
          <p:cNvSpPr>
            <a:spLocks noGrp="1"/>
          </p:cNvSpPr>
          <p:nvPr>
            <p:ph idx="1"/>
          </p:nvPr>
        </p:nvSpPr>
        <p:spPr/>
        <p:txBody>
          <a:bodyPr/>
          <a:lstStyle/>
          <a:p>
            <a:r>
              <a:rPr lang="en-GB" dirty="0"/>
              <a:t>When he took possession of the throne, great hopes were formed of him by all, both on account of his abilities, which promised that he would prove a great man, and on account of certain old oracles respecting Macedonia, which had foretold that “when one of the sons of </a:t>
            </a:r>
            <a:r>
              <a:rPr lang="en-GB" dirty="0" err="1"/>
              <a:t>Amyntas</a:t>
            </a:r>
            <a:r>
              <a:rPr lang="en-GB" dirty="0"/>
              <a:t> should be king, the state of the country would be extremely flourishing:” to fulfil which expectations the wickedness of his mother had left only him. Justin 7.6</a:t>
            </a:r>
          </a:p>
          <a:p>
            <a:endParaRPr lang="en-GB" dirty="0"/>
          </a:p>
        </p:txBody>
      </p:sp>
    </p:spTree>
    <p:extLst>
      <p:ext uri="{BB962C8B-B14F-4D97-AF65-F5344CB8AC3E}">
        <p14:creationId xmlns:p14="http://schemas.microsoft.com/office/powerpoint/2010/main" val="12442032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is </a:t>
            </a:r>
            <a:r>
              <a:rPr lang="en-GB" dirty="0" err="1" smtClean="0"/>
              <a:t>Argaeus</a:t>
            </a:r>
            <a:r>
              <a:rPr lang="en-GB" dirty="0" smtClean="0"/>
              <a:t>? What does this tell us about the early years of Philip’s reign?</a:t>
            </a:r>
            <a:endParaRPr lang="en-GB" dirty="0"/>
          </a:p>
        </p:txBody>
      </p:sp>
      <p:sp>
        <p:nvSpPr>
          <p:cNvPr id="3" name="Content Placeholder 2"/>
          <p:cNvSpPr>
            <a:spLocks noGrp="1"/>
          </p:cNvSpPr>
          <p:nvPr>
            <p:ph idx="1"/>
          </p:nvPr>
        </p:nvSpPr>
        <p:spPr/>
        <p:txBody>
          <a:bodyPr>
            <a:normAutofit fontScale="92500" lnSpcReduction="10000"/>
          </a:bodyPr>
          <a:lstStyle/>
          <a:p>
            <a:r>
              <a:rPr lang="en-GB" dirty="0"/>
              <a:t>For instance, when he observed that the Athenians were centring all their ambition upon recovering Amphipolis and for this reason were trying to bring </a:t>
            </a:r>
            <a:r>
              <a:rPr lang="en-GB" dirty="0" err="1"/>
              <a:t>Argaeus</a:t>
            </a:r>
            <a:r>
              <a:rPr lang="en-GB" dirty="0"/>
              <a:t> back to the throne, he voluntarily withdrew from the city, after first making it autonomous… </a:t>
            </a:r>
            <a:r>
              <a:rPr lang="en-GB" dirty="0" err="1"/>
              <a:t>Mantias</a:t>
            </a:r>
            <a:r>
              <a:rPr lang="en-GB" dirty="0"/>
              <a:t>, the Athenian general, who had sailed into </a:t>
            </a:r>
            <a:r>
              <a:rPr lang="en-GB" dirty="0" err="1"/>
              <a:t>Methone</a:t>
            </a:r>
            <a:r>
              <a:rPr lang="en-GB" dirty="0"/>
              <a:t>, stayed behind there himself but sent </a:t>
            </a:r>
            <a:r>
              <a:rPr lang="en-GB" dirty="0" err="1"/>
              <a:t>Argaeus</a:t>
            </a:r>
            <a:r>
              <a:rPr lang="en-GB" dirty="0"/>
              <a:t> with his mercenaries to </a:t>
            </a:r>
            <a:r>
              <a:rPr lang="en-GB" dirty="0" err="1"/>
              <a:t>Aegae</a:t>
            </a:r>
            <a:r>
              <a:rPr lang="en-GB" dirty="0"/>
              <a:t>. And </a:t>
            </a:r>
            <a:r>
              <a:rPr lang="en-GB" dirty="0" err="1"/>
              <a:t>Argaeus</a:t>
            </a:r>
            <a:r>
              <a:rPr lang="en-GB" dirty="0"/>
              <a:t> approached the city and invited the population of </a:t>
            </a:r>
            <a:r>
              <a:rPr lang="en-GB" dirty="0" err="1"/>
              <a:t>Aegae</a:t>
            </a:r>
            <a:r>
              <a:rPr lang="en-GB" dirty="0"/>
              <a:t> to welcome his return and become the founders of his own kingship. [6] When no one paid any attention to him, he turned back to </a:t>
            </a:r>
            <a:r>
              <a:rPr lang="en-GB" dirty="0" err="1"/>
              <a:t>Methone</a:t>
            </a:r>
            <a:r>
              <a:rPr lang="en-GB" dirty="0"/>
              <a:t>, but Philip, who suddenly appeared with his soldiers, engaged him in battle, slew many of his mercenaries, and released under a truce the rest, who had fled for refuge to a certain hill, after he had first obtained from them the exiles, whom they delivered to him. Diodoros 16.3.2 &amp;5-6</a:t>
            </a:r>
          </a:p>
          <a:p>
            <a:endParaRPr lang="en-GB" dirty="0"/>
          </a:p>
        </p:txBody>
      </p:sp>
    </p:spTree>
    <p:extLst>
      <p:ext uri="{BB962C8B-B14F-4D97-AF65-F5344CB8AC3E}">
        <p14:creationId xmlns:p14="http://schemas.microsoft.com/office/powerpoint/2010/main" val="80287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Philip doing? How does that change Macedon’s position?</a:t>
            </a:r>
            <a:endParaRPr lang="en-GB" dirty="0"/>
          </a:p>
        </p:txBody>
      </p:sp>
      <p:sp>
        <p:nvSpPr>
          <p:cNvPr id="3" name="Content Placeholder 2"/>
          <p:cNvSpPr>
            <a:spLocks noGrp="1"/>
          </p:cNvSpPr>
          <p:nvPr>
            <p:ph idx="1"/>
          </p:nvPr>
        </p:nvSpPr>
        <p:spPr/>
        <p:txBody>
          <a:bodyPr/>
          <a:lstStyle/>
          <a:p>
            <a:r>
              <a:rPr lang="en-GB" dirty="0"/>
              <a:t>Now that he was relieved of the war with the Athenians and had information that the king of the </a:t>
            </a:r>
            <a:r>
              <a:rPr lang="en-GB" dirty="0" err="1"/>
              <a:t>Paeonians</a:t>
            </a:r>
            <a:r>
              <a:rPr lang="en-GB" dirty="0"/>
              <a:t>, Agis, was dead, he conceived that he had the opportunity to attack the </a:t>
            </a:r>
            <a:r>
              <a:rPr lang="en-GB" dirty="0" err="1"/>
              <a:t>Paeonians</a:t>
            </a:r>
            <a:r>
              <a:rPr lang="en-GB" dirty="0"/>
              <a:t>. Accordingly, having conducted an expedition into </a:t>
            </a:r>
            <a:r>
              <a:rPr lang="en-GB" dirty="0" err="1"/>
              <a:t>Paeonia</a:t>
            </a:r>
            <a:r>
              <a:rPr lang="en-GB" dirty="0"/>
              <a:t> and defeated the barbarians in a battle, he compelled the tribe to acknowledge allegiance to the Macedonians. Diodoros 16.4</a:t>
            </a:r>
          </a:p>
          <a:p>
            <a:endParaRPr lang="en-GB" dirty="0"/>
          </a:p>
        </p:txBody>
      </p:sp>
    </p:spTree>
    <p:extLst>
      <p:ext uri="{BB962C8B-B14F-4D97-AF65-F5344CB8AC3E}">
        <p14:creationId xmlns:p14="http://schemas.microsoft.com/office/powerpoint/2010/main" val="32000248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is this? How does this affect the Macedonian borders?</a:t>
            </a:r>
            <a:endParaRPr lang="en-GB" dirty="0"/>
          </a:p>
        </p:txBody>
      </p:sp>
      <p:sp>
        <p:nvSpPr>
          <p:cNvPr id="3" name="Content Placeholder 2"/>
          <p:cNvSpPr>
            <a:spLocks noGrp="1"/>
          </p:cNvSpPr>
          <p:nvPr>
            <p:ph idx="1"/>
          </p:nvPr>
        </p:nvSpPr>
        <p:spPr/>
        <p:txBody>
          <a:bodyPr>
            <a:normAutofit lnSpcReduction="10000"/>
          </a:bodyPr>
          <a:lstStyle/>
          <a:p>
            <a:r>
              <a:rPr lang="en-GB" dirty="0"/>
              <a:t>After this he went to the city of </a:t>
            </a:r>
            <a:r>
              <a:rPr lang="en-GB" dirty="0" err="1"/>
              <a:t>Crenides</a:t>
            </a:r>
            <a:r>
              <a:rPr lang="en-GB" dirty="0"/>
              <a:t>, and having increased its size with a large number of inhabitants, changed its name to Philippi, giving it his own name, and then, turning to the gold mines in its territory, which were very scanty and insignificant, he increased their output so much by his improvements that they could bring him a revenue of more than a thousand talents. 7 And because from these mines he had soon amassed a fortune, with the abundance of money he raised the Macedonian kingdom higher and higher to a greatly superior position, for with the gold coins which he struck, which came to be known from name as </a:t>
            </a:r>
            <a:r>
              <a:rPr lang="en-GB" dirty="0" err="1"/>
              <a:t>Philippeioi</a:t>
            </a:r>
            <a:r>
              <a:rPr lang="en-GB" dirty="0"/>
              <a:t>, he organized a large force of mercenaries, and by using these coins for bribes induced many Greeks to become betrayers of their native lands. Diodoros 16.8</a:t>
            </a:r>
          </a:p>
          <a:p>
            <a:pPr marL="0" indent="0">
              <a:buNone/>
            </a:pPr>
            <a:endParaRPr lang="en-GB" dirty="0"/>
          </a:p>
        </p:txBody>
      </p:sp>
    </p:spTree>
    <p:extLst>
      <p:ext uri="{BB962C8B-B14F-4D97-AF65-F5344CB8AC3E}">
        <p14:creationId xmlns:p14="http://schemas.microsoft.com/office/powerpoint/2010/main" val="56323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Athens doing? What is the danger of Philip’s Macedon?</a:t>
            </a:r>
            <a:endParaRPr lang="en-GB" dirty="0"/>
          </a:p>
        </p:txBody>
      </p:sp>
      <p:sp>
        <p:nvSpPr>
          <p:cNvPr id="3" name="Content Placeholder 2"/>
          <p:cNvSpPr>
            <a:spLocks noGrp="1"/>
          </p:cNvSpPr>
          <p:nvPr>
            <p:ph idx="1"/>
          </p:nvPr>
        </p:nvSpPr>
        <p:spPr/>
        <p:txBody>
          <a:bodyPr>
            <a:normAutofit fontScale="62500" lnSpcReduction="20000"/>
          </a:bodyPr>
          <a:lstStyle/>
          <a:p>
            <a:pPr marL="0" indent="0" fontAlgn="auto">
              <a:spcAft>
                <a:spcPts val="0"/>
              </a:spcAft>
              <a:buClr>
                <a:schemeClr val="accent3"/>
              </a:buClr>
              <a:buNone/>
              <a:defRPr/>
            </a:pPr>
            <a:r>
              <a:rPr lang="en-GB" dirty="0"/>
              <a:t>Alliance of the Athenians with </a:t>
            </a:r>
            <a:r>
              <a:rPr lang="en-GB" dirty="0" err="1"/>
              <a:t>Cetriporis</a:t>
            </a:r>
            <a:r>
              <a:rPr lang="en-GB" dirty="0"/>
              <a:t> the Thracian</a:t>
            </a:r>
          </a:p>
          <a:p>
            <a:pPr marL="0" indent="0" fontAlgn="auto">
              <a:spcAft>
                <a:spcPts val="0"/>
              </a:spcAft>
              <a:buClr>
                <a:schemeClr val="accent3"/>
              </a:buClr>
              <a:buNone/>
              <a:defRPr/>
            </a:pPr>
            <a:r>
              <a:rPr lang="en-GB" dirty="0"/>
              <a:t>and his brothers and with </a:t>
            </a:r>
            <a:r>
              <a:rPr lang="en-GB" dirty="0" err="1"/>
              <a:t>Lyppeus</a:t>
            </a:r>
            <a:r>
              <a:rPr lang="en-GB" dirty="0"/>
              <a:t> the </a:t>
            </a:r>
            <a:r>
              <a:rPr lang="en-GB" dirty="0" err="1"/>
              <a:t>Paeonian</a:t>
            </a:r>
            <a:r>
              <a:rPr lang="en-GB" dirty="0"/>
              <a:t> and</a:t>
            </a:r>
          </a:p>
          <a:p>
            <a:pPr marL="0" indent="0" fontAlgn="auto">
              <a:spcAft>
                <a:spcPts val="0"/>
              </a:spcAft>
              <a:buClr>
                <a:schemeClr val="accent3"/>
              </a:buClr>
              <a:buNone/>
              <a:defRPr/>
            </a:pPr>
            <a:r>
              <a:rPr lang="en-GB" dirty="0"/>
              <a:t>with </a:t>
            </a:r>
            <a:r>
              <a:rPr lang="en-GB" dirty="0" err="1"/>
              <a:t>Grabus</a:t>
            </a:r>
            <a:r>
              <a:rPr lang="en-GB" dirty="0"/>
              <a:t> the Illyrian…I swear by Zeus and Earth and</a:t>
            </a:r>
          </a:p>
          <a:p>
            <a:pPr marL="0" indent="0" fontAlgn="auto">
              <a:spcAft>
                <a:spcPts val="0"/>
              </a:spcAft>
              <a:buClr>
                <a:schemeClr val="accent3"/>
              </a:buClr>
              <a:buNone/>
              <a:defRPr/>
            </a:pPr>
            <a:r>
              <a:rPr lang="en-GB" dirty="0"/>
              <a:t>Sun and Poseidon and Athena and Ares that I shall be a</a:t>
            </a:r>
          </a:p>
          <a:p>
            <a:pPr marL="0" indent="0" fontAlgn="auto">
              <a:spcAft>
                <a:spcPts val="0"/>
              </a:spcAft>
              <a:buClr>
                <a:schemeClr val="accent3"/>
              </a:buClr>
              <a:buNone/>
              <a:defRPr/>
            </a:pPr>
            <a:r>
              <a:rPr lang="en-GB" dirty="0"/>
              <a:t>friend and ally to </a:t>
            </a:r>
            <a:r>
              <a:rPr lang="en-GB" dirty="0" err="1"/>
              <a:t>Cetriporis</a:t>
            </a:r>
            <a:r>
              <a:rPr lang="en-GB" dirty="0"/>
              <a:t> and the brother of </a:t>
            </a:r>
            <a:r>
              <a:rPr lang="en-GB" dirty="0" err="1"/>
              <a:t>Cetriporis</a:t>
            </a:r>
            <a:r>
              <a:rPr lang="en-GB" dirty="0"/>
              <a:t>,</a:t>
            </a:r>
          </a:p>
          <a:p>
            <a:pPr marL="0" indent="0" fontAlgn="auto">
              <a:spcAft>
                <a:spcPts val="0"/>
              </a:spcAft>
              <a:buClr>
                <a:schemeClr val="accent3"/>
              </a:buClr>
              <a:buNone/>
              <a:defRPr/>
            </a:pPr>
            <a:r>
              <a:rPr lang="en-GB" dirty="0"/>
              <a:t>and I shall wage war with </a:t>
            </a:r>
            <a:r>
              <a:rPr lang="en-GB" dirty="0" err="1"/>
              <a:t>Cetriporis</a:t>
            </a:r>
            <a:r>
              <a:rPr lang="en-GB" dirty="0"/>
              <a:t> against Philip</a:t>
            </a:r>
          </a:p>
          <a:p>
            <a:pPr marL="0" indent="0" fontAlgn="auto">
              <a:spcAft>
                <a:spcPts val="0"/>
              </a:spcAft>
              <a:buClr>
                <a:schemeClr val="accent3"/>
              </a:buClr>
              <a:buNone/>
              <a:defRPr/>
            </a:pPr>
            <a:r>
              <a:rPr lang="en-GB" dirty="0"/>
              <a:t>without deceit and with all my strength as far as</a:t>
            </a:r>
          </a:p>
          <a:p>
            <a:pPr marL="0" indent="0" fontAlgn="auto">
              <a:spcAft>
                <a:spcPts val="0"/>
              </a:spcAft>
              <a:buClr>
                <a:schemeClr val="accent3"/>
              </a:buClr>
              <a:buNone/>
              <a:defRPr/>
            </a:pPr>
            <a:r>
              <a:rPr lang="en-GB" dirty="0"/>
              <a:t>possible, and I shall not put an end in advance to the</a:t>
            </a:r>
          </a:p>
          <a:p>
            <a:pPr marL="0" indent="0" fontAlgn="auto">
              <a:spcAft>
                <a:spcPts val="0"/>
              </a:spcAft>
              <a:buClr>
                <a:schemeClr val="accent3"/>
              </a:buClr>
              <a:buNone/>
              <a:defRPr/>
            </a:pPr>
            <a:r>
              <a:rPr lang="en-GB" dirty="0"/>
              <a:t>war against Philip without </a:t>
            </a:r>
            <a:r>
              <a:rPr lang="en-GB" dirty="0" err="1"/>
              <a:t>Cetriporis</a:t>
            </a:r>
            <a:r>
              <a:rPr lang="en-GB" dirty="0"/>
              <a:t> and his brothers;</a:t>
            </a:r>
          </a:p>
          <a:p>
            <a:pPr marL="0" indent="0" fontAlgn="auto">
              <a:spcAft>
                <a:spcPts val="0"/>
              </a:spcAft>
              <a:buClr>
                <a:schemeClr val="accent3"/>
              </a:buClr>
              <a:buNone/>
              <a:defRPr/>
            </a:pPr>
            <a:r>
              <a:rPr lang="en-GB" dirty="0"/>
              <a:t>and the other places which Philip holds I shall join with</a:t>
            </a:r>
          </a:p>
          <a:p>
            <a:pPr marL="0" indent="0" fontAlgn="auto">
              <a:spcAft>
                <a:spcPts val="0"/>
              </a:spcAft>
              <a:buClr>
                <a:schemeClr val="accent3"/>
              </a:buClr>
              <a:buNone/>
              <a:defRPr/>
            </a:pPr>
            <a:r>
              <a:rPr lang="en-GB" dirty="0" err="1"/>
              <a:t>Cetriporis</a:t>
            </a:r>
            <a:r>
              <a:rPr lang="en-GB" dirty="0"/>
              <a:t> and his brothers in subduing, and I shall join</a:t>
            </a:r>
          </a:p>
          <a:p>
            <a:pPr marL="0" indent="0" fontAlgn="auto">
              <a:spcAft>
                <a:spcPts val="0"/>
              </a:spcAft>
              <a:buClr>
                <a:schemeClr val="accent3"/>
              </a:buClr>
              <a:buNone/>
              <a:defRPr/>
            </a:pPr>
            <a:r>
              <a:rPr lang="en-GB" dirty="0"/>
              <a:t>in taking </a:t>
            </a:r>
            <a:r>
              <a:rPr lang="en-GB" dirty="0" err="1"/>
              <a:t>Crenides</a:t>
            </a:r>
            <a:r>
              <a:rPr lang="en-GB" dirty="0"/>
              <a:t> with </a:t>
            </a:r>
            <a:r>
              <a:rPr lang="en-GB" dirty="0" err="1"/>
              <a:t>Cetriporis</a:t>
            </a:r>
            <a:r>
              <a:rPr lang="en-GB" dirty="0"/>
              <a:t> and his brothers.</a:t>
            </a:r>
          </a:p>
          <a:p>
            <a:pPr marL="0" indent="0" fontAlgn="auto">
              <a:spcAft>
                <a:spcPts val="0"/>
              </a:spcAft>
              <a:buClr>
                <a:schemeClr val="accent3"/>
              </a:buClr>
              <a:buNone/>
              <a:defRPr/>
            </a:pPr>
            <a:r>
              <a:rPr lang="en-GB" dirty="0"/>
              <a:t>Rhodes &amp; Osborne 53.2-3 and 38-46</a:t>
            </a:r>
          </a:p>
          <a:p>
            <a:endParaRPr lang="en-GB" dirty="0"/>
          </a:p>
        </p:txBody>
      </p:sp>
    </p:spTree>
    <p:extLst>
      <p:ext uri="{BB962C8B-B14F-4D97-AF65-F5344CB8AC3E}">
        <p14:creationId xmlns:p14="http://schemas.microsoft.com/office/powerpoint/2010/main" val="27058273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a:t>
            </a:r>
            <a:r>
              <a:rPr lang="en-GB" dirty="0" err="1" smtClean="0"/>
              <a:t>Methone</a:t>
            </a:r>
            <a:r>
              <a:rPr lang="en-GB" dirty="0" smtClean="0"/>
              <a:t> familiar? What is Athens gaining?</a:t>
            </a:r>
            <a:endParaRPr lang="en-GB" dirty="0"/>
          </a:p>
        </p:txBody>
      </p:sp>
      <p:sp>
        <p:nvSpPr>
          <p:cNvPr id="3" name="Content Placeholder 2"/>
          <p:cNvSpPr>
            <a:spLocks noGrp="1"/>
          </p:cNvSpPr>
          <p:nvPr>
            <p:ph idx="1"/>
          </p:nvPr>
        </p:nvSpPr>
        <p:spPr/>
        <p:txBody>
          <a:bodyPr>
            <a:normAutofit fontScale="92500" lnSpcReduction="10000"/>
          </a:bodyPr>
          <a:lstStyle/>
          <a:p>
            <a:r>
              <a:rPr lang="en-GB" dirty="0"/>
              <a:t>Chares the Athenian general sailed to the Hellespont, captured </a:t>
            </a:r>
            <a:r>
              <a:rPr lang="en-GB" dirty="0" err="1"/>
              <a:t>Sestus</a:t>
            </a:r>
            <a:r>
              <a:rPr lang="en-GB" dirty="0"/>
              <a:t>, slew its adult inhabitants, and enslaved the rest. 4 And when </a:t>
            </a:r>
            <a:r>
              <a:rPr lang="en-GB" dirty="0" err="1"/>
              <a:t>Cersobleptes,son</a:t>
            </a:r>
            <a:r>
              <a:rPr lang="en-GB" dirty="0"/>
              <a:t> of </a:t>
            </a:r>
            <a:r>
              <a:rPr lang="en-GB" dirty="0" err="1"/>
              <a:t>Cotys</a:t>
            </a:r>
            <a:r>
              <a:rPr lang="en-GB" dirty="0"/>
              <a:t>, because of his hostility to Philip and his alliance of friendship with the Athenians, had turned over to the Athenians the cities on the Chersonese except Cardia, the assembly sent out colonists to these cities. Philip, perceiving that the people of </a:t>
            </a:r>
            <a:r>
              <a:rPr lang="en-GB" dirty="0" err="1"/>
              <a:t>Methonê</a:t>
            </a:r>
            <a:r>
              <a:rPr lang="en-GB" dirty="0"/>
              <a:t> were permitting their city to become a base of operations for his enemies, began a siege. 5 And although for a time the people of </a:t>
            </a:r>
            <a:r>
              <a:rPr lang="en-GB" dirty="0" err="1"/>
              <a:t>Methonê</a:t>
            </a:r>
            <a:r>
              <a:rPr lang="en-GB" dirty="0"/>
              <a:t> held out, later, being overpowered, they were compelled to hand the city over to the king on the terms that the citizens should leave </a:t>
            </a:r>
            <a:r>
              <a:rPr lang="en-GB" dirty="0" err="1"/>
              <a:t>Methonê</a:t>
            </a:r>
            <a:r>
              <a:rPr lang="en-GB" dirty="0"/>
              <a:t> with a single garment each. Philip then razed the city and distributed its territory among the Macedonians. In this siege it so happened that Philip was struck in the eye by an arrow and lost the sight of that eye. Diodoros 16.34</a:t>
            </a:r>
          </a:p>
          <a:p>
            <a:endParaRPr lang="en-GB" dirty="0"/>
          </a:p>
        </p:txBody>
      </p:sp>
    </p:spTree>
    <p:extLst>
      <p:ext uri="{BB962C8B-B14F-4D97-AF65-F5344CB8AC3E}">
        <p14:creationId xmlns:p14="http://schemas.microsoft.com/office/powerpoint/2010/main" val="4244982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Philip doing? How does that affect Macedonian relations internally and externally?</a:t>
            </a:r>
            <a:endParaRPr lang="en-GB" dirty="0"/>
          </a:p>
        </p:txBody>
      </p:sp>
      <p:sp>
        <p:nvSpPr>
          <p:cNvPr id="3" name="Content Placeholder 2"/>
          <p:cNvSpPr>
            <a:spLocks noGrp="1"/>
          </p:cNvSpPr>
          <p:nvPr>
            <p:ph idx="1"/>
          </p:nvPr>
        </p:nvSpPr>
        <p:spPr/>
        <p:txBody>
          <a:bodyPr>
            <a:normAutofit lnSpcReduction="10000"/>
          </a:bodyPr>
          <a:lstStyle/>
          <a:p>
            <a:r>
              <a:rPr lang="en-GB" dirty="0"/>
              <a:t>'he married </a:t>
            </a:r>
            <a:r>
              <a:rPr lang="en-GB" b="1" dirty="0" err="1"/>
              <a:t>Audata</a:t>
            </a:r>
            <a:r>
              <a:rPr lang="en-GB" b="1" dirty="0"/>
              <a:t> the Illyrian </a:t>
            </a:r>
            <a:r>
              <a:rPr lang="en-GB" dirty="0"/>
              <a:t>and had from her a daughter </a:t>
            </a:r>
            <a:r>
              <a:rPr lang="en-GB" dirty="0" err="1"/>
              <a:t>Cynna</a:t>
            </a:r>
            <a:r>
              <a:rPr lang="en-GB" dirty="0"/>
              <a:t>. And then he married </a:t>
            </a:r>
            <a:r>
              <a:rPr lang="en-GB" b="1" dirty="0" err="1"/>
              <a:t>Phila</a:t>
            </a:r>
            <a:r>
              <a:rPr lang="en-GB" dirty="0"/>
              <a:t>, the sister of </a:t>
            </a:r>
            <a:r>
              <a:rPr lang="en-GB" dirty="0" err="1"/>
              <a:t>Derdas</a:t>
            </a:r>
            <a:r>
              <a:rPr lang="en-GB" dirty="0"/>
              <a:t> and </a:t>
            </a:r>
            <a:r>
              <a:rPr lang="en-GB" dirty="0" err="1"/>
              <a:t>Machatas</a:t>
            </a:r>
            <a:r>
              <a:rPr lang="en-GB" dirty="0"/>
              <a:t>. Then, as he wanted to appropriate the Thessalian people as well, on grounds of kinship, he fathered children by two Thessalian women, one of whom was </a:t>
            </a:r>
            <a:r>
              <a:rPr lang="en-GB" b="1" dirty="0" err="1"/>
              <a:t>Nikesipolis</a:t>
            </a:r>
            <a:r>
              <a:rPr lang="en-GB" b="1" dirty="0"/>
              <a:t> </a:t>
            </a:r>
            <a:r>
              <a:rPr lang="en-GB" b="1" dirty="0" err="1"/>
              <a:t>ofPherae</a:t>
            </a:r>
            <a:r>
              <a:rPr lang="en-GB" dirty="0"/>
              <a:t>, who bore him </a:t>
            </a:r>
            <a:r>
              <a:rPr lang="en-GB" dirty="0" err="1"/>
              <a:t>Thessalonike</a:t>
            </a:r>
            <a:r>
              <a:rPr lang="en-GB" dirty="0"/>
              <a:t>, and the other, </a:t>
            </a:r>
            <a:r>
              <a:rPr lang="en-GB" b="1" dirty="0" err="1"/>
              <a:t>Philinna</a:t>
            </a:r>
            <a:r>
              <a:rPr lang="en-GB" b="1" dirty="0"/>
              <a:t> </a:t>
            </a:r>
            <a:r>
              <a:rPr lang="en-GB" b="1" dirty="0" err="1"/>
              <a:t>ofLarisa</a:t>
            </a:r>
            <a:r>
              <a:rPr lang="en-GB" dirty="0"/>
              <a:t>, by whom he fathered </a:t>
            </a:r>
            <a:r>
              <a:rPr lang="en-GB" dirty="0" err="1"/>
              <a:t>Arrhidaeus</a:t>
            </a:r>
            <a:r>
              <a:rPr lang="en-GB" dirty="0"/>
              <a:t>. Then he acquired the kingdom of the </a:t>
            </a:r>
            <a:r>
              <a:rPr lang="en-GB" b="1" dirty="0"/>
              <a:t>Molossians</a:t>
            </a:r>
            <a:r>
              <a:rPr lang="en-GB" dirty="0"/>
              <a:t> as well, by marrying Olympias. From her he had Alexander and Cleopatra. And then, when he conquered </a:t>
            </a:r>
            <a:r>
              <a:rPr lang="en-GB" b="1" dirty="0"/>
              <a:t>Thrace</a:t>
            </a:r>
            <a:r>
              <a:rPr lang="en-GB" dirty="0"/>
              <a:t>, </a:t>
            </a:r>
            <a:r>
              <a:rPr lang="en-GB" dirty="0" err="1"/>
              <a:t>Cothelas</a:t>
            </a:r>
            <a:r>
              <a:rPr lang="en-GB" dirty="0"/>
              <a:t>, the King of the Thracians, came over to him bringing his daughter </a:t>
            </a:r>
            <a:r>
              <a:rPr lang="en-GB" dirty="0" err="1"/>
              <a:t>Meda</a:t>
            </a:r>
            <a:r>
              <a:rPr lang="en-GB" dirty="0"/>
              <a:t> and many gifts. Having married her too, he brought her into his household besides Olympias. </a:t>
            </a:r>
            <a:r>
              <a:rPr lang="en-GB" dirty="0" err="1"/>
              <a:t>Athenaios</a:t>
            </a:r>
            <a:r>
              <a:rPr lang="en-GB" dirty="0"/>
              <a:t> 13.5</a:t>
            </a:r>
          </a:p>
          <a:p>
            <a:endParaRPr lang="en-GB" dirty="0"/>
          </a:p>
        </p:txBody>
      </p:sp>
    </p:spTree>
    <p:extLst>
      <p:ext uri="{BB962C8B-B14F-4D97-AF65-F5344CB8AC3E}">
        <p14:creationId xmlns:p14="http://schemas.microsoft.com/office/powerpoint/2010/main" val="25642427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Athenian view?</a:t>
            </a:r>
            <a:endParaRPr lang="en-GB" dirty="0"/>
          </a:p>
        </p:txBody>
      </p:sp>
      <p:sp>
        <p:nvSpPr>
          <p:cNvPr id="3" name="Content Placeholder 2"/>
          <p:cNvSpPr>
            <a:spLocks noGrp="1"/>
          </p:cNvSpPr>
          <p:nvPr>
            <p:ph idx="1"/>
          </p:nvPr>
        </p:nvSpPr>
        <p:spPr/>
        <p:txBody>
          <a:bodyPr>
            <a:normAutofit fontScale="92500" lnSpcReduction="20000"/>
          </a:bodyPr>
          <a:lstStyle/>
          <a:p>
            <a:r>
              <a:rPr lang="en-GB" dirty="0"/>
              <a:t>it is I who am now on trial, and that too for my life; and yet the greater part of his accusation has been directed against </a:t>
            </a:r>
            <a:r>
              <a:rPr lang="en-GB" b="1" dirty="0" err="1"/>
              <a:t>Philocrates</a:t>
            </a:r>
            <a:r>
              <a:rPr lang="en-GB" b="1" dirty="0"/>
              <a:t> and </a:t>
            </a:r>
            <a:r>
              <a:rPr lang="en-GB" b="1" dirty="0" err="1"/>
              <a:t>Phrynon</a:t>
            </a:r>
            <a:r>
              <a:rPr lang="en-GB" b="1" dirty="0"/>
              <a:t> and the other members of the embassy, against Philip and the peace and the policies of </a:t>
            </a:r>
            <a:r>
              <a:rPr lang="en-GB" b="1" dirty="0" err="1"/>
              <a:t>Eubulus</a:t>
            </a:r>
            <a:r>
              <a:rPr lang="en-GB" dirty="0"/>
              <a:t>; it is only as one among all these that he gives me a place. But when it is a question of solicitude for the interests of the state, </a:t>
            </a:r>
            <a:r>
              <a:rPr lang="en-GB" b="1" dirty="0"/>
              <a:t>one solitary man stands out in all his speech—Demosthenes; all the rest are traitors</a:t>
            </a:r>
            <a:r>
              <a:rPr lang="en-GB" dirty="0"/>
              <a:t>! For he has unceasingly insulted us and poured out his slanderous lies, not upon me alone, but upon all the rest as well. and after treating a man with such contempt, later, when it suits his whim, he turns about, and as though he were accusing an Alcibiades or a Themistocles, the most famous men among all the Greeks, </a:t>
            </a:r>
            <a:r>
              <a:rPr lang="en-GB" b="1" dirty="0"/>
              <a:t>he proceeds to charge that same man with having destroyed the cities in Phocis, with having lost you the Thracian coast, with having expelled from his kingdom </a:t>
            </a:r>
            <a:r>
              <a:rPr lang="en-GB" b="1" dirty="0" err="1"/>
              <a:t>Cersobleptes</a:t>
            </a:r>
            <a:r>
              <a:rPr lang="en-GB" b="1" dirty="0"/>
              <a:t>, a friend and ally of the city.</a:t>
            </a:r>
            <a:r>
              <a:rPr lang="en-GB" dirty="0"/>
              <a:t> </a:t>
            </a:r>
            <a:r>
              <a:rPr lang="en-GB" dirty="0" err="1"/>
              <a:t>Aischines</a:t>
            </a:r>
            <a:r>
              <a:rPr lang="en-GB" dirty="0"/>
              <a:t> 2.8-9</a:t>
            </a:r>
          </a:p>
          <a:p>
            <a:endParaRPr lang="en-GB" dirty="0"/>
          </a:p>
        </p:txBody>
      </p:sp>
    </p:spTree>
    <p:extLst>
      <p:ext uri="{BB962C8B-B14F-4D97-AF65-F5344CB8AC3E}">
        <p14:creationId xmlns:p14="http://schemas.microsoft.com/office/powerpoint/2010/main" val="24240088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Philip trying to achieve? When is this?</a:t>
            </a:r>
            <a:endParaRPr lang="en-GB" dirty="0"/>
          </a:p>
        </p:txBody>
      </p:sp>
      <p:sp>
        <p:nvSpPr>
          <p:cNvPr id="3" name="Content Placeholder 2"/>
          <p:cNvSpPr>
            <a:spLocks noGrp="1"/>
          </p:cNvSpPr>
          <p:nvPr>
            <p:ph idx="1"/>
          </p:nvPr>
        </p:nvSpPr>
        <p:spPr/>
        <p:txBody>
          <a:bodyPr>
            <a:normAutofit fontScale="92500" lnSpcReduction="20000"/>
          </a:bodyPr>
          <a:lstStyle/>
          <a:p>
            <a:r>
              <a:rPr lang="en-GB" dirty="0"/>
              <a:t>Next </a:t>
            </a:r>
            <a:r>
              <a:rPr lang="en-GB" dirty="0" err="1"/>
              <a:t>Philocrates</a:t>
            </a:r>
            <a:r>
              <a:rPr lang="en-GB" dirty="0"/>
              <a:t> moved that ten ambassadors be chosen to go to Philip and discuss with him both the question of peace and the common interests of the Athenians and Philip. At the election of the ten ambassadors I was nominated by </a:t>
            </a:r>
            <a:r>
              <a:rPr lang="en-GB" dirty="0" err="1"/>
              <a:t>Nausicles</a:t>
            </a:r>
            <a:r>
              <a:rPr lang="en-GB" dirty="0"/>
              <a:t>, but </a:t>
            </a:r>
            <a:r>
              <a:rPr lang="en-GB" dirty="0" err="1"/>
              <a:t>Philocrates</a:t>
            </a:r>
            <a:r>
              <a:rPr lang="en-GB" dirty="0"/>
              <a:t> himself nominated Demosthenes—Demosthenes, the man who now accuses </a:t>
            </a:r>
            <a:r>
              <a:rPr lang="en-GB" dirty="0" err="1"/>
              <a:t>Philocrates</a:t>
            </a:r>
            <a:r>
              <a:rPr lang="en-GB" dirty="0"/>
              <a:t>. and so eager was Demosthenes for the business, that in order to make it possible for </a:t>
            </a:r>
            <a:r>
              <a:rPr lang="en-GB" dirty="0" err="1"/>
              <a:t>Aristodemus</a:t>
            </a:r>
            <a:r>
              <a:rPr lang="en-GB" dirty="0"/>
              <a:t> to be a member of our embassy without financial loss to himself, he moved that we elect envoys to go to the cities in which </a:t>
            </a:r>
            <a:r>
              <a:rPr lang="en-GB" dirty="0" err="1"/>
              <a:t>Aristodemus</a:t>
            </a:r>
            <a:r>
              <a:rPr lang="en-GB" dirty="0"/>
              <a:t> was under contract to act, and beg in his behalf the cancelling of his forfeitures. To prove the truth of this, take, if you please, the decrees, and read the deposition of </a:t>
            </a:r>
            <a:r>
              <a:rPr lang="en-GB" dirty="0" err="1"/>
              <a:t>Aristodemus</a:t>
            </a:r>
            <a:r>
              <a:rPr lang="en-GB" dirty="0"/>
              <a:t>, and call the witnesses before whom the deposition was made, in order that the jury may know who was the good friend of </a:t>
            </a:r>
            <a:r>
              <a:rPr lang="en-GB" dirty="0" err="1"/>
              <a:t>Philocrates</a:t>
            </a:r>
            <a:r>
              <a:rPr lang="en-GB" dirty="0"/>
              <a:t>, and who it was that promised to persuade the people to bestow the rewards on </a:t>
            </a:r>
            <a:r>
              <a:rPr lang="en-GB" dirty="0" err="1"/>
              <a:t>Aristodemus</a:t>
            </a:r>
            <a:r>
              <a:rPr lang="en-GB" dirty="0"/>
              <a:t>.“</a:t>
            </a:r>
            <a:r>
              <a:rPr lang="en-GB" u="sng" dirty="0" err="1"/>
              <a:t>Decrees</a:t>
            </a:r>
            <a:r>
              <a:rPr lang="en-GB" dirty="0" err="1"/>
              <a:t>”“</a:t>
            </a:r>
            <a:r>
              <a:rPr lang="en-GB" u="sng" dirty="0" err="1"/>
              <a:t>Deposition</a:t>
            </a:r>
            <a:r>
              <a:rPr lang="en-GB" dirty="0"/>
              <a:t>” </a:t>
            </a:r>
            <a:r>
              <a:rPr lang="en-GB" dirty="0" err="1"/>
              <a:t>Aischines</a:t>
            </a:r>
            <a:r>
              <a:rPr lang="en-GB" dirty="0"/>
              <a:t> 2.16-7</a:t>
            </a:r>
          </a:p>
          <a:p>
            <a:endParaRPr lang="en-GB" dirty="0"/>
          </a:p>
        </p:txBody>
      </p:sp>
    </p:spTree>
    <p:extLst>
      <p:ext uri="{BB962C8B-B14F-4D97-AF65-F5344CB8AC3E}">
        <p14:creationId xmlns:p14="http://schemas.microsoft.com/office/powerpoint/2010/main" val="21820853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Athenian policy here? What are the other poleis trying to do?</a:t>
            </a:r>
            <a:endParaRPr lang="en-GB" dirty="0"/>
          </a:p>
        </p:txBody>
      </p:sp>
      <p:sp>
        <p:nvSpPr>
          <p:cNvPr id="3" name="Content Placeholder 2"/>
          <p:cNvSpPr>
            <a:spLocks noGrp="1"/>
          </p:cNvSpPr>
          <p:nvPr>
            <p:ph idx="1"/>
          </p:nvPr>
        </p:nvSpPr>
        <p:spPr/>
        <p:txBody>
          <a:bodyPr>
            <a:normAutofit fontScale="92500" lnSpcReduction="10000"/>
          </a:bodyPr>
          <a:lstStyle/>
          <a:p>
            <a:r>
              <a:rPr lang="en-GB" dirty="0"/>
              <a:t>[18] </a:t>
            </a:r>
            <a:r>
              <a:rPr lang="en-GB" b="1" dirty="0"/>
              <a:t>For if the Argives and Messenians and </a:t>
            </a:r>
            <a:r>
              <a:rPr lang="en-GB" b="1" dirty="0" err="1"/>
              <a:t>Megalopolitans</a:t>
            </a:r>
            <a:r>
              <a:rPr lang="en-GB" b="1" dirty="0"/>
              <a:t>, and other Peloponnesians who side with them</a:t>
            </a:r>
            <a:r>
              <a:rPr lang="en-GB" dirty="0"/>
              <a:t>, quarrel with us because of our embassy to Sparta and because they think that we have some interest in Lacedaemonian policy; and </a:t>
            </a:r>
            <a:r>
              <a:rPr lang="en-GB" b="1" dirty="0"/>
              <a:t>if the Thebans </a:t>
            </a:r>
            <a:r>
              <a:rPr lang="en-GB" dirty="0"/>
              <a:t>are, as people admit, hostile and likely to be even more so, because we offer an asylum to their exiles and make no disguise of our hostility to them in every way; [19] </a:t>
            </a:r>
            <a:r>
              <a:rPr lang="en-GB" b="1" dirty="0"/>
              <a:t>and if the </a:t>
            </a:r>
            <a:r>
              <a:rPr lang="en-GB" b="1" dirty="0" err="1"/>
              <a:t>Thessalians</a:t>
            </a:r>
            <a:r>
              <a:rPr lang="en-GB" b="1" dirty="0"/>
              <a:t> dislike us</a:t>
            </a:r>
            <a:r>
              <a:rPr lang="en-GB" dirty="0"/>
              <a:t> because we protect the </a:t>
            </a:r>
            <a:r>
              <a:rPr lang="en-GB" dirty="0" err="1"/>
              <a:t>Phocian</a:t>
            </a:r>
            <a:r>
              <a:rPr lang="en-GB" dirty="0"/>
              <a:t> fugitives, </a:t>
            </a:r>
            <a:r>
              <a:rPr lang="en-GB" b="1" dirty="0"/>
              <a:t>and Philip because we are trying to exclude him from the </a:t>
            </a:r>
            <a:r>
              <a:rPr lang="en-GB" b="1" dirty="0" err="1"/>
              <a:t>Amphictyonic</a:t>
            </a:r>
            <a:r>
              <a:rPr lang="en-GB" b="1" dirty="0"/>
              <a:t> Council</a:t>
            </a:r>
            <a:r>
              <a:rPr lang="en-GB" dirty="0"/>
              <a:t>; then I am afraid that these separate powers, having each a private grudge, </a:t>
            </a:r>
            <a:r>
              <a:rPr lang="en-GB" b="1" dirty="0"/>
              <a:t>may make common cause against us on the strength of the </a:t>
            </a:r>
            <a:r>
              <a:rPr lang="en-GB" b="1" dirty="0" err="1"/>
              <a:t>Amphictyonic</a:t>
            </a:r>
            <a:r>
              <a:rPr lang="en-GB" b="1" dirty="0"/>
              <a:t> decrees</a:t>
            </a:r>
            <a:r>
              <a:rPr lang="en-GB" dirty="0"/>
              <a:t>, and may then be tempted to go beyond what their several interests require, as they were in the case of the </a:t>
            </a:r>
            <a:r>
              <a:rPr lang="en-GB" dirty="0" err="1"/>
              <a:t>Phocians</a:t>
            </a:r>
            <a:r>
              <a:rPr lang="en-GB" dirty="0"/>
              <a:t>. Demosthenes 5.18-9</a:t>
            </a:r>
          </a:p>
          <a:p>
            <a:endParaRPr lang="en-GB" dirty="0"/>
          </a:p>
        </p:txBody>
      </p:sp>
    </p:spTree>
    <p:extLst>
      <p:ext uri="{BB962C8B-B14F-4D97-AF65-F5344CB8AC3E}">
        <p14:creationId xmlns:p14="http://schemas.microsoft.com/office/powerpoint/2010/main" val="17240266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significance of the Sacred War?</a:t>
            </a:r>
            <a:endParaRPr lang="en-GB" dirty="0"/>
          </a:p>
        </p:txBody>
      </p:sp>
      <p:sp>
        <p:nvSpPr>
          <p:cNvPr id="3" name="Content Placeholder 2"/>
          <p:cNvSpPr>
            <a:spLocks noGrp="1"/>
          </p:cNvSpPr>
          <p:nvPr>
            <p:ph idx="1"/>
          </p:nvPr>
        </p:nvSpPr>
        <p:spPr/>
        <p:txBody>
          <a:bodyPr/>
          <a:lstStyle/>
          <a:p>
            <a:r>
              <a:rPr lang="en-GB" dirty="0"/>
              <a:t>Now some people actually go so far as to say that Philip was compelled, against his real wishes, to hand over Orchomenus and </a:t>
            </a:r>
            <a:r>
              <a:rPr lang="en-GB" dirty="0" err="1"/>
              <a:t>Coronea</a:t>
            </a:r>
            <a:r>
              <a:rPr lang="en-GB" dirty="0"/>
              <a:t> to the Thebans. For my part I wish them joy of their opinion. I only know this, that Philip was less interested in those towns </a:t>
            </a:r>
            <a:r>
              <a:rPr lang="en-GB" b="1" dirty="0"/>
              <a:t>than desirous to secure the pass, to win for himself the credit of finishing off the Sacred War, and to preside at the Pythian games.</a:t>
            </a:r>
            <a:r>
              <a:rPr lang="en-GB" dirty="0"/>
              <a:t> That was the summit of his ambition. Demosthenes 5.22</a:t>
            </a:r>
          </a:p>
          <a:p>
            <a:endParaRPr lang="en-GB" dirty="0"/>
          </a:p>
        </p:txBody>
      </p:sp>
    </p:spTree>
    <p:extLst>
      <p:ext uri="{BB962C8B-B14F-4D97-AF65-F5344CB8AC3E}">
        <p14:creationId xmlns:p14="http://schemas.microsoft.com/office/powerpoint/2010/main" val="26252075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Philip achieving in terms of empire?</a:t>
            </a:r>
            <a:endParaRPr lang="en-GB" dirty="0"/>
          </a:p>
        </p:txBody>
      </p:sp>
      <p:sp>
        <p:nvSpPr>
          <p:cNvPr id="3" name="Content Placeholder 2"/>
          <p:cNvSpPr>
            <a:spLocks noGrp="1"/>
          </p:cNvSpPr>
          <p:nvPr>
            <p:ph idx="1"/>
          </p:nvPr>
        </p:nvSpPr>
        <p:spPr/>
        <p:txBody>
          <a:bodyPr/>
          <a:lstStyle/>
          <a:p>
            <a:r>
              <a:rPr lang="en-US" altLang="en-US" dirty="0"/>
              <a:t>In the archonship of </a:t>
            </a:r>
            <a:r>
              <a:rPr lang="en-US" altLang="en-US" dirty="0" err="1"/>
              <a:t>Neocles</a:t>
            </a:r>
            <a:r>
              <a:rPr lang="en-US" altLang="en-US" dirty="0"/>
              <a:t>, in the month </a:t>
            </a:r>
            <a:r>
              <a:rPr lang="en-US" altLang="en-US" dirty="0" err="1"/>
              <a:t>Boedromion</a:t>
            </a:r>
            <a:r>
              <a:rPr lang="en-US" altLang="en-US" dirty="0"/>
              <a:t>, at an extraordinary meeting of the Assembly convened by the Generals, </a:t>
            </a:r>
            <a:r>
              <a:rPr lang="en-US" altLang="en-US" dirty="0" err="1"/>
              <a:t>Eubulus</a:t>
            </a:r>
            <a:r>
              <a:rPr lang="en-US" altLang="en-US" dirty="0"/>
              <a:t>, son of </a:t>
            </a:r>
            <a:r>
              <a:rPr lang="en-US" altLang="en-US" dirty="0" err="1"/>
              <a:t>Mnesitheus</a:t>
            </a:r>
            <a:r>
              <a:rPr lang="en-US" altLang="en-US" dirty="0"/>
              <a:t>, of </a:t>
            </a:r>
            <a:r>
              <a:rPr lang="en-US" altLang="en-US" dirty="0" err="1"/>
              <a:t>Coprus</a:t>
            </a:r>
            <a:r>
              <a:rPr lang="en-US" altLang="en-US" dirty="0"/>
              <a:t>, proposed that, whereas the generals have announced in the assembly that the admiral </a:t>
            </a:r>
            <a:r>
              <a:rPr lang="en-US" altLang="en-US" dirty="0" err="1"/>
              <a:t>Leodamas</a:t>
            </a:r>
            <a:r>
              <a:rPr lang="en-US" altLang="en-US" dirty="0"/>
              <a:t> and the twenty ships under his command, sent to the Hellespont to convoy corn, have been removed to Macedon by Philip's officer, </a:t>
            </a:r>
            <a:r>
              <a:rPr lang="en-US" altLang="en-US" dirty="0" err="1"/>
              <a:t>Amyntas</a:t>
            </a:r>
            <a:r>
              <a:rPr lang="en-US" altLang="en-US" dirty="0"/>
              <a:t>, and are there kept in custody, it shall be the concern of the presidents and of the generals that the Council be convened and ambassadors chosen to go to Philip. Demosthenes 18.73</a:t>
            </a:r>
            <a:endParaRPr lang="en-GB" altLang="en-US" dirty="0"/>
          </a:p>
          <a:p>
            <a:endParaRPr lang="en-GB" dirty="0"/>
          </a:p>
        </p:txBody>
      </p:sp>
    </p:spTree>
    <p:extLst>
      <p:ext uri="{BB962C8B-B14F-4D97-AF65-F5344CB8AC3E}">
        <p14:creationId xmlns:p14="http://schemas.microsoft.com/office/powerpoint/2010/main" val="35648214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When is this? What is being achieved?</a:t>
            </a:r>
            <a:endParaRPr lang="en-GB" dirty="0"/>
          </a:p>
        </p:txBody>
      </p:sp>
      <p:sp>
        <p:nvSpPr>
          <p:cNvPr id="3" name="Content Placeholder 2"/>
          <p:cNvSpPr>
            <a:spLocks noGrp="1"/>
          </p:cNvSpPr>
          <p:nvPr>
            <p:ph idx="1"/>
          </p:nvPr>
        </p:nvSpPr>
        <p:spPr/>
        <p:txBody>
          <a:bodyPr>
            <a:normAutofit fontScale="92500" lnSpcReduction="10000"/>
          </a:bodyPr>
          <a:lstStyle/>
          <a:p>
            <a:r>
              <a:rPr lang="en-US" altLang="en-US" dirty="0"/>
              <a:t>So Philip failed to get the support of the </a:t>
            </a:r>
            <a:r>
              <a:rPr lang="en-US" altLang="en-US" dirty="0" err="1"/>
              <a:t>Boeotians</a:t>
            </a:r>
            <a:r>
              <a:rPr lang="en-US" altLang="en-US" dirty="0"/>
              <a:t>, but nevertheless decided to fight both of the allies together. He waited for the last of his laggard confederates to arrive, and then marched into Boeotia. His forces came to more than thirty thousand infantry and no less than two thousand cavalry. [6] Both sides were on edge for the battle, high-spirited and eager, and were well matched in courage, but the king had the advantage in numbers and in generalship. [7] He had fought many battles of different sorts and had been victorious in most cases, so that he had a wide experience in military operations. On the Athenian side, the best of their generals were dead—</a:t>
            </a:r>
            <a:r>
              <a:rPr lang="en-US" altLang="en-US" dirty="0" err="1"/>
              <a:t>Iphicrates</a:t>
            </a:r>
            <a:r>
              <a:rPr lang="en-US" altLang="en-US" dirty="0"/>
              <a:t>, </a:t>
            </a:r>
            <a:r>
              <a:rPr lang="en-US" altLang="en-US" dirty="0" err="1"/>
              <a:t>Chabrias</a:t>
            </a:r>
            <a:r>
              <a:rPr lang="en-US" altLang="en-US" dirty="0"/>
              <a:t>, and Timotheus too—and the best of those who were left, Chares, was no better than any average soldier in the energy and discretion required of a commander. Diodoros 16.85</a:t>
            </a:r>
            <a:endParaRPr lang="en-GB" altLang="en-US" dirty="0"/>
          </a:p>
          <a:p>
            <a:endParaRPr lang="en-GB" dirty="0"/>
          </a:p>
        </p:txBody>
      </p:sp>
    </p:spTree>
    <p:extLst>
      <p:ext uri="{BB962C8B-B14F-4D97-AF65-F5344CB8AC3E}">
        <p14:creationId xmlns:p14="http://schemas.microsoft.com/office/powerpoint/2010/main" val="34953309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League of Corinth? What is Macedonia’s role now?</a:t>
            </a:r>
            <a:endParaRPr lang="en-GB" dirty="0"/>
          </a:p>
        </p:txBody>
      </p:sp>
      <p:sp>
        <p:nvSpPr>
          <p:cNvPr id="3" name="Content Placeholder 2"/>
          <p:cNvSpPr>
            <a:spLocks noGrp="1"/>
          </p:cNvSpPr>
          <p:nvPr>
            <p:ph idx="1"/>
          </p:nvPr>
        </p:nvSpPr>
        <p:spPr/>
        <p:txBody>
          <a:bodyPr/>
          <a:lstStyle/>
          <a:p>
            <a:r>
              <a:rPr lang="en-GB" altLang="en-US" dirty="0"/>
              <a:t>Oath. I swear by Zeus, Earth, Sun, Poseidon, Athena, Ares, all the gods and goddesses: I shall abide by the peace; and I shall neither break the agreement with Philip nor take up arms or harm against any of those who abide by the oaths neither by land nor by sea. Rhodes and Osborne 76.1-7</a:t>
            </a:r>
          </a:p>
          <a:p>
            <a:endParaRPr lang="en-GB" dirty="0"/>
          </a:p>
        </p:txBody>
      </p:sp>
    </p:spTree>
    <p:extLst>
      <p:ext uri="{BB962C8B-B14F-4D97-AF65-F5344CB8AC3E}">
        <p14:creationId xmlns:p14="http://schemas.microsoft.com/office/powerpoint/2010/main" val="34279478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 limits of ambition?</a:t>
            </a:r>
            <a:endParaRPr lang="en-GB" dirty="0"/>
          </a:p>
        </p:txBody>
      </p:sp>
      <p:sp>
        <p:nvSpPr>
          <p:cNvPr id="3" name="Content Placeholder 2"/>
          <p:cNvSpPr>
            <a:spLocks noGrp="1"/>
          </p:cNvSpPr>
          <p:nvPr>
            <p:ph idx="1"/>
          </p:nvPr>
        </p:nvSpPr>
        <p:spPr/>
        <p:txBody>
          <a:bodyPr/>
          <a:lstStyle/>
          <a:p>
            <a:r>
              <a:rPr lang="en-US" altLang="en-US" dirty="0"/>
              <a:t>When </a:t>
            </a:r>
            <a:r>
              <a:rPr lang="en-US" altLang="en-US" dirty="0" err="1"/>
              <a:t>Pythodorus</a:t>
            </a:r>
            <a:r>
              <a:rPr lang="en-US" altLang="en-US" dirty="0"/>
              <a:t> was archon at Athens, the Romans elected as consuls Quintus </a:t>
            </a:r>
            <a:r>
              <a:rPr lang="en-US" altLang="en-US" dirty="0" err="1"/>
              <a:t>Publius</a:t>
            </a:r>
            <a:r>
              <a:rPr lang="en-US" altLang="en-US" dirty="0"/>
              <a:t> and Tiberius </a:t>
            </a:r>
            <a:r>
              <a:rPr lang="en-US" altLang="en-US" dirty="0" err="1"/>
              <a:t>Aemilius</a:t>
            </a:r>
            <a:r>
              <a:rPr lang="en-US" altLang="en-US" dirty="0"/>
              <a:t> </a:t>
            </a:r>
            <a:r>
              <a:rPr lang="en-US" altLang="en-US" dirty="0" err="1"/>
              <a:t>Mamercus</a:t>
            </a:r>
            <a:r>
              <a:rPr lang="en-US" altLang="en-US" dirty="0"/>
              <a:t>, and the one hundred and eleventh celebration of the Olympic Games took place, in which </a:t>
            </a:r>
            <a:r>
              <a:rPr lang="en-US" altLang="en-US" dirty="0" err="1"/>
              <a:t>Cleomantis</a:t>
            </a:r>
            <a:r>
              <a:rPr lang="en-US" altLang="en-US" dirty="0"/>
              <a:t> of </a:t>
            </a:r>
            <a:r>
              <a:rPr lang="en-US" altLang="en-US" dirty="0" err="1"/>
              <a:t>Cleitor</a:t>
            </a:r>
            <a:r>
              <a:rPr lang="en-US" altLang="en-US" dirty="0"/>
              <a:t> won the foot-race. [2] In this year, King Philip, installed as leader by the Greeks, opened the war with Persia by sending into Asia as an advance party </a:t>
            </a:r>
            <a:r>
              <a:rPr lang="en-US" altLang="en-US" dirty="0" err="1"/>
              <a:t>Attalus</a:t>
            </a:r>
            <a:r>
              <a:rPr lang="en-US" altLang="en-US" dirty="0"/>
              <a:t> and </a:t>
            </a:r>
            <a:r>
              <a:rPr lang="en-US" altLang="en-US" dirty="0" err="1"/>
              <a:t>Parmenion</a:t>
            </a:r>
            <a:r>
              <a:rPr lang="en-US" altLang="en-US" dirty="0"/>
              <a:t>, assigning to them a part of his forces and ordering them to liberate the Greek cities. Diodoros 16.91</a:t>
            </a:r>
            <a:endParaRPr lang="en-GB" altLang="en-US" dirty="0"/>
          </a:p>
          <a:p>
            <a:endParaRPr lang="en-GB" dirty="0"/>
          </a:p>
        </p:txBody>
      </p:sp>
    </p:spTree>
    <p:extLst>
      <p:ext uri="{BB962C8B-B14F-4D97-AF65-F5344CB8AC3E}">
        <p14:creationId xmlns:p14="http://schemas.microsoft.com/office/powerpoint/2010/main" val="40220603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241</TotalTime>
  <Words>4839</Words>
  <Application>Microsoft Office PowerPoint</Application>
  <PresentationFormat>Widescreen</PresentationFormat>
  <Paragraphs>92</Paragraphs>
  <Slides>43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43</vt:i4>
      </vt:variant>
    </vt:vector>
  </HeadingPairs>
  <TitlesOfParts>
    <vt:vector size="47" baseType="lpstr">
      <vt:lpstr>Arial</vt:lpstr>
      <vt:lpstr>Calibri</vt:lpstr>
      <vt:lpstr>Calibri Light</vt:lpstr>
      <vt:lpstr>Office Theme</vt:lpstr>
      <vt:lpstr>Macedon in the Classical period</vt:lpstr>
      <vt:lpstr>What belongs to Macedonia and when?</vt:lpstr>
      <vt:lpstr>When does this happen? What does it mean?</vt:lpstr>
      <vt:lpstr>PowerPoint Presentation</vt:lpstr>
      <vt:lpstr>How far back do the Greeks count the Macedonian kingdom?</vt:lpstr>
      <vt:lpstr>Where and when does Macedonia have territories at Lake Prasias?</vt:lpstr>
      <vt:lpstr>When is this happening? What does it tell us about Perdiccas’ plans for Macedonia?</vt:lpstr>
      <vt:lpstr>When is this happening? What has Athens tried to do to Perdiccas and Macedonia?</vt:lpstr>
      <vt:lpstr>Where is Methone? What do the Methone decrees tell us about the relationship between Athens and Macedon?</vt:lpstr>
      <vt:lpstr>What is the role of the Thracians? What are they trying to achieve?</vt:lpstr>
      <vt:lpstr>When is this happening? What is the relationship between Macedon and the Chalcidians?</vt:lpstr>
      <vt:lpstr>When is this happening? What is Perdiccas trying to achieve?</vt:lpstr>
      <vt:lpstr>When is this? What is Perdiccas trying to achieve?</vt:lpstr>
      <vt:lpstr>Who is Archelaus? What does this tell us about the Macedonian court?</vt:lpstr>
      <vt:lpstr>What are the relations between the Macedonian royal house and Athens?</vt:lpstr>
      <vt:lpstr>When is this happening? Why is Pydna important?</vt:lpstr>
      <vt:lpstr>What did Archelaus do? Why is this important?</vt:lpstr>
      <vt:lpstr>PowerPoint Presentation</vt:lpstr>
      <vt:lpstr>PowerPoint Presentation</vt:lpstr>
      <vt:lpstr>PowerPoint Presentation</vt:lpstr>
      <vt:lpstr>PowerPoint Presentation</vt:lpstr>
      <vt:lpstr>What are the relations between Macedon and its neighbours?</vt:lpstr>
      <vt:lpstr>What is happening with Illyria?</vt:lpstr>
      <vt:lpstr>What is the relationship between Macedon and the Chalcidians? What about their neighbours?</vt:lpstr>
      <vt:lpstr>Why is the relationship with the Chalcidians changing? What is the role of Sparta?</vt:lpstr>
      <vt:lpstr>How is Macedon’s position changing? What are the differences between Perdiccas and Amyntas?</vt:lpstr>
      <vt:lpstr>Who is Jason of Pherae? Why is his alliance with Amyntas important?</vt:lpstr>
      <vt:lpstr>When is this? What is happening to Macedon?</vt:lpstr>
      <vt:lpstr>What is Philip’s position upon ascension?</vt:lpstr>
      <vt:lpstr>Who is Argaeus? What does this tell us about the early years of Philip’s reign?</vt:lpstr>
      <vt:lpstr>What is Philip doing? How does that change Macedon’s position?</vt:lpstr>
      <vt:lpstr>Where is this? How does this affect the Macedonian borders?</vt:lpstr>
      <vt:lpstr>What is Athens doing? What is the danger of Philip’s Macedon?</vt:lpstr>
      <vt:lpstr>Is Methone familiar? What is Athens gaining?</vt:lpstr>
      <vt:lpstr>What is Philip doing? How does that affect Macedonian relations internally and externally?</vt:lpstr>
      <vt:lpstr>What is the Athenian view?</vt:lpstr>
      <vt:lpstr>What is Philip trying to achieve? When is this?</vt:lpstr>
      <vt:lpstr>What is the Athenian policy here? What are the other poleis trying to do?</vt:lpstr>
      <vt:lpstr>What is the significance of the Sacred War?</vt:lpstr>
      <vt:lpstr>What is Philip achieving in terms of empire?</vt:lpstr>
      <vt:lpstr>When is this? What is being achieved?</vt:lpstr>
      <vt:lpstr>What is the League of Corinth? What is Macedonia’s role now?</vt:lpstr>
      <vt:lpstr>What are the limits of ambition?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Errietta Bissa</dc:creator>
  <cp:lastModifiedBy>Errietta Bissa</cp:lastModifiedBy>
  <cp:revision>32</cp:revision>
  <cp:lastPrinted>2018-01-04T12:18:56Z</cp:lastPrinted>
  <dcterms:created xsi:type="dcterms:W3CDTF">2018-01-03T16:05:18Z</dcterms:created>
  <dcterms:modified xsi:type="dcterms:W3CDTF">2018-01-04T12:19:29Z</dcterms:modified>
</cp:coreProperties>
</file>